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0" r:id="rId2"/>
    <p:sldId id="319" r:id="rId3"/>
    <p:sldId id="267" r:id="rId4"/>
    <p:sldId id="266" r:id="rId5"/>
    <p:sldId id="256" r:id="rId6"/>
    <p:sldId id="263" r:id="rId7"/>
    <p:sldId id="257" r:id="rId8"/>
    <p:sldId id="258" r:id="rId9"/>
    <p:sldId id="259" r:id="rId10"/>
    <p:sldId id="260" r:id="rId11"/>
    <p:sldId id="261" r:id="rId12"/>
    <p:sldId id="284" r:id="rId13"/>
    <p:sldId id="286" r:id="rId14"/>
    <p:sldId id="288" r:id="rId15"/>
    <p:sldId id="290" r:id="rId16"/>
    <p:sldId id="292" r:id="rId17"/>
    <p:sldId id="268" r:id="rId18"/>
    <p:sldId id="269" r:id="rId19"/>
    <p:sldId id="271" r:id="rId20"/>
    <p:sldId id="293" r:id="rId21"/>
    <p:sldId id="296" r:id="rId22"/>
    <p:sldId id="298" r:id="rId23"/>
    <p:sldId id="300" r:id="rId24"/>
    <p:sldId id="302" r:id="rId25"/>
    <p:sldId id="304" r:id="rId26"/>
    <p:sldId id="278" r:id="rId27"/>
    <p:sldId id="276" r:id="rId28"/>
    <p:sldId id="310" r:id="rId29"/>
    <p:sldId id="280" r:id="rId30"/>
    <p:sldId id="311" r:id="rId31"/>
    <p:sldId id="282" r:id="rId32"/>
    <p:sldId id="277" r:id="rId33"/>
    <p:sldId id="312" r:id="rId34"/>
    <p:sldId id="262" r:id="rId35"/>
    <p:sldId id="294" r:id="rId36"/>
    <p:sldId id="31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9"/>
  </p:normalViewPr>
  <p:slideViewPr>
    <p:cSldViewPr snapToGrid="0" snapToObjects="1">
      <p:cViewPr varScale="1">
        <p:scale>
          <a:sx n="104" d="100"/>
          <a:sy n="104"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B41F18-7E7F-43A3-83EE-DEF1B549A39D}" type="doc">
      <dgm:prSet loTypeId="urn:microsoft.com/office/officeart/2005/8/layout/cycle5" loCatId="cycle" qsTypeId="urn:microsoft.com/office/officeart/2005/8/quickstyle/simple2" qsCatId="simple" csTypeId="urn:microsoft.com/office/officeart/2005/8/colors/colorful1" csCatId="colorful" phldr="1"/>
      <dgm:spPr/>
      <dgm:t>
        <a:bodyPr/>
        <a:lstStyle/>
        <a:p>
          <a:endParaRPr lang="en-US"/>
        </a:p>
      </dgm:t>
    </dgm:pt>
    <dgm:pt modelId="{B68D2C81-9E3F-4DB7-93C3-73D731A9C1B0}">
      <dgm:prSet phldrT="[Text]"/>
      <dgm:spPr/>
      <dgm:t>
        <a:bodyPr/>
        <a:lstStyle/>
        <a:p>
          <a:r>
            <a:rPr lang="en-US" b="1"/>
            <a:t>CO-COORDINATOR</a:t>
          </a:r>
        </a:p>
      </dgm:t>
    </dgm:pt>
    <dgm:pt modelId="{A9165385-1304-446F-BFE4-DA3E81D5113D}" type="parTrans" cxnId="{F83D075A-E32F-469F-9C97-537A4B165E92}">
      <dgm:prSet/>
      <dgm:spPr/>
      <dgm:t>
        <a:bodyPr/>
        <a:lstStyle/>
        <a:p>
          <a:endParaRPr lang="en-US"/>
        </a:p>
      </dgm:t>
    </dgm:pt>
    <dgm:pt modelId="{4A3084A2-A439-42C9-AFAC-2924B2BFAA36}" type="sibTrans" cxnId="{F83D075A-E32F-469F-9C97-537A4B165E92}">
      <dgm:prSet/>
      <dgm:spPr/>
      <dgm:t>
        <a:bodyPr/>
        <a:lstStyle/>
        <a:p>
          <a:endParaRPr lang="en-US"/>
        </a:p>
      </dgm:t>
    </dgm:pt>
    <dgm:pt modelId="{CE7FA77A-F500-48A3-B182-291497919619}">
      <dgm:prSet phldrT="[Text]"/>
      <dgm:spPr/>
      <dgm:t>
        <a:bodyPr/>
        <a:lstStyle/>
        <a:p>
          <a:r>
            <a:rPr lang="en-US" b="1"/>
            <a:t>SHAPER</a:t>
          </a:r>
        </a:p>
      </dgm:t>
    </dgm:pt>
    <dgm:pt modelId="{453067A2-2088-4909-85B9-93746277DCF8}" type="parTrans" cxnId="{7E6B744A-010B-409B-AACB-F1DEAF263A6C}">
      <dgm:prSet/>
      <dgm:spPr/>
      <dgm:t>
        <a:bodyPr/>
        <a:lstStyle/>
        <a:p>
          <a:endParaRPr lang="en-US"/>
        </a:p>
      </dgm:t>
    </dgm:pt>
    <dgm:pt modelId="{B1D2E008-A5DC-4E66-951C-5604D9706C32}" type="sibTrans" cxnId="{7E6B744A-010B-409B-AACB-F1DEAF263A6C}">
      <dgm:prSet/>
      <dgm:spPr/>
      <dgm:t>
        <a:bodyPr/>
        <a:lstStyle/>
        <a:p>
          <a:endParaRPr lang="en-US"/>
        </a:p>
      </dgm:t>
    </dgm:pt>
    <dgm:pt modelId="{3816382F-90D0-468E-9F59-2ABB2812D0F7}">
      <dgm:prSet phldrT="[Text]"/>
      <dgm:spPr/>
      <dgm:t>
        <a:bodyPr/>
        <a:lstStyle/>
        <a:p>
          <a:r>
            <a:rPr lang="en-US" b="1"/>
            <a:t>PLANT</a:t>
          </a:r>
        </a:p>
      </dgm:t>
    </dgm:pt>
    <dgm:pt modelId="{73498479-971F-409F-86F8-B15AF754F519}" type="parTrans" cxnId="{375D4C4D-EBC1-4552-9DEB-B69D18732D8E}">
      <dgm:prSet/>
      <dgm:spPr/>
      <dgm:t>
        <a:bodyPr/>
        <a:lstStyle/>
        <a:p>
          <a:endParaRPr lang="en-US"/>
        </a:p>
      </dgm:t>
    </dgm:pt>
    <dgm:pt modelId="{91CB6E4F-B0FD-4F3A-9196-7BB47EED6CAE}" type="sibTrans" cxnId="{375D4C4D-EBC1-4552-9DEB-B69D18732D8E}">
      <dgm:prSet/>
      <dgm:spPr/>
      <dgm:t>
        <a:bodyPr/>
        <a:lstStyle/>
        <a:p>
          <a:endParaRPr lang="en-US"/>
        </a:p>
      </dgm:t>
    </dgm:pt>
    <dgm:pt modelId="{BFA12B9F-A2FB-4D8D-B518-4732D48C6236}">
      <dgm:prSet phldrT="[Text]"/>
      <dgm:spPr/>
      <dgm:t>
        <a:bodyPr/>
        <a:lstStyle/>
        <a:p>
          <a:r>
            <a:rPr lang="en-US" b="1"/>
            <a:t>RESOURCE INVESTIGATOR</a:t>
          </a:r>
        </a:p>
      </dgm:t>
    </dgm:pt>
    <dgm:pt modelId="{2E9F4D9D-33E2-4264-A1BA-96D2367474C4}" type="parTrans" cxnId="{C741233F-0BFA-443E-955B-64C988CD2BDF}">
      <dgm:prSet/>
      <dgm:spPr/>
      <dgm:t>
        <a:bodyPr/>
        <a:lstStyle/>
        <a:p>
          <a:endParaRPr lang="en-US"/>
        </a:p>
      </dgm:t>
    </dgm:pt>
    <dgm:pt modelId="{F76D7CA6-4DF3-4C13-8FC0-5040AA940359}" type="sibTrans" cxnId="{C741233F-0BFA-443E-955B-64C988CD2BDF}">
      <dgm:prSet/>
      <dgm:spPr/>
      <dgm:t>
        <a:bodyPr/>
        <a:lstStyle/>
        <a:p>
          <a:endParaRPr lang="en-US"/>
        </a:p>
      </dgm:t>
    </dgm:pt>
    <dgm:pt modelId="{92021CEC-2870-42CE-9D98-46E31DF847C4}">
      <dgm:prSet phldrT="[Text]"/>
      <dgm:spPr/>
      <dgm:t>
        <a:bodyPr/>
        <a:lstStyle/>
        <a:p>
          <a:r>
            <a:rPr lang="en-US" b="1"/>
            <a:t>IMPLEMENTER</a:t>
          </a:r>
        </a:p>
      </dgm:t>
    </dgm:pt>
    <dgm:pt modelId="{9D044BD1-BB2D-4A7C-B04C-4D81DA53D967}" type="parTrans" cxnId="{51391CAE-13FF-4524-842A-333FBCEDD252}">
      <dgm:prSet/>
      <dgm:spPr/>
      <dgm:t>
        <a:bodyPr/>
        <a:lstStyle/>
        <a:p>
          <a:endParaRPr lang="en-US"/>
        </a:p>
      </dgm:t>
    </dgm:pt>
    <dgm:pt modelId="{3DDF385F-9A77-44F4-8F1C-086008ECE0D4}" type="sibTrans" cxnId="{51391CAE-13FF-4524-842A-333FBCEDD252}">
      <dgm:prSet/>
      <dgm:spPr/>
      <dgm:t>
        <a:bodyPr/>
        <a:lstStyle/>
        <a:p>
          <a:endParaRPr lang="en-US"/>
        </a:p>
      </dgm:t>
    </dgm:pt>
    <dgm:pt modelId="{85835CAD-D381-4870-97ED-3CB548445FB8}">
      <dgm:prSet/>
      <dgm:spPr/>
      <dgm:t>
        <a:bodyPr/>
        <a:lstStyle/>
        <a:p>
          <a:r>
            <a:rPr lang="en-US" b="1"/>
            <a:t>TEAM WORKER</a:t>
          </a:r>
        </a:p>
      </dgm:t>
    </dgm:pt>
    <dgm:pt modelId="{3B13C0AF-49F3-4542-ABF1-89ACA3BAD4A3}" type="parTrans" cxnId="{BD3770E0-7DFD-45A5-9ED8-8A1139ED3459}">
      <dgm:prSet/>
      <dgm:spPr/>
      <dgm:t>
        <a:bodyPr/>
        <a:lstStyle/>
        <a:p>
          <a:endParaRPr lang="en-US"/>
        </a:p>
      </dgm:t>
    </dgm:pt>
    <dgm:pt modelId="{AEB185EA-165A-4E38-9DFE-86EB04D72F34}" type="sibTrans" cxnId="{BD3770E0-7DFD-45A5-9ED8-8A1139ED3459}">
      <dgm:prSet/>
      <dgm:spPr/>
      <dgm:t>
        <a:bodyPr/>
        <a:lstStyle/>
        <a:p>
          <a:endParaRPr lang="en-US"/>
        </a:p>
      </dgm:t>
    </dgm:pt>
    <dgm:pt modelId="{DC84E9F9-A4FB-4DB8-BACA-BDC0AD7A98F5}">
      <dgm:prSet/>
      <dgm:spPr/>
      <dgm:t>
        <a:bodyPr/>
        <a:lstStyle/>
        <a:p>
          <a:r>
            <a:rPr lang="en-US" b="1"/>
            <a:t>FINISHER</a:t>
          </a:r>
        </a:p>
      </dgm:t>
    </dgm:pt>
    <dgm:pt modelId="{4738B054-BCDD-4A78-959D-5F61BE642112}" type="parTrans" cxnId="{E51E6D66-DA0F-43E6-98F0-12AE639334C9}">
      <dgm:prSet/>
      <dgm:spPr/>
      <dgm:t>
        <a:bodyPr/>
        <a:lstStyle/>
        <a:p>
          <a:endParaRPr lang="en-US"/>
        </a:p>
      </dgm:t>
    </dgm:pt>
    <dgm:pt modelId="{A57CB39E-5999-4DBD-83FB-83D1309B19C5}" type="sibTrans" cxnId="{E51E6D66-DA0F-43E6-98F0-12AE639334C9}">
      <dgm:prSet/>
      <dgm:spPr/>
      <dgm:t>
        <a:bodyPr/>
        <a:lstStyle/>
        <a:p>
          <a:endParaRPr lang="en-US"/>
        </a:p>
      </dgm:t>
    </dgm:pt>
    <dgm:pt modelId="{ACA2A070-DB6E-4DD7-9AD1-25FE9540F1ED}">
      <dgm:prSet/>
      <dgm:spPr/>
      <dgm:t>
        <a:bodyPr/>
        <a:lstStyle/>
        <a:p>
          <a:r>
            <a:rPr lang="en-US" b="1"/>
            <a:t>MONITOR EVALUATOR</a:t>
          </a:r>
        </a:p>
      </dgm:t>
    </dgm:pt>
    <dgm:pt modelId="{39BB0221-73C2-47D3-ACE9-566F103256C3}" type="parTrans" cxnId="{36C60C72-702F-4E5A-B086-319A92BDB893}">
      <dgm:prSet/>
      <dgm:spPr/>
      <dgm:t>
        <a:bodyPr/>
        <a:lstStyle/>
        <a:p>
          <a:endParaRPr lang="en-US"/>
        </a:p>
      </dgm:t>
    </dgm:pt>
    <dgm:pt modelId="{1C2AE578-FF22-4AA2-9C68-84DE0D736C9C}" type="sibTrans" cxnId="{36C60C72-702F-4E5A-B086-319A92BDB893}">
      <dgm:prSet/>
      <dgm:spPr/>
      <dgm:t>
        <a:bodyPr/>
        <a:lstStyle/>
        <a:p>
          <a:endParaRPr lang="en-US"/>
        </a:p>
      </dgm:t>
    </dgm:pt>
    <dgm:pt modelId="{6AEEF123-D6EE-4EEB-8F97-8656AB20CEAF}">
      <dgm:prSet/>
      <dgm:spPr/>
      <dgm:t>
        <a:bodyPr/>
        <a:lstStyle/>
        <a:p>
          <a:r>
            <a:rPr lang="en-US" b="1"/>
            <a:t>SPECIALIST</a:t>
          </a:r>
        </a:p>
      </dgm:t>
    </dgm:pt>
    <dgm:pt modelId="{97AED748-1BB0-45D9-BFC1-6D5117CDCCB4}" type="parTrans" cxnId="{DB856FCA-E4EA-483A-BFA0-6901FC5EB77C}">
      <dgm:prSet/>
      <dgm:spPr/>
      <dgm:t>
        <a:bodyPr/>
        <a:lstStyle/>
        <a:p>
          <a:endParaRPr lang="en-US"/>
        </a:p>
      </dgm:t>
    </dgm:pt>
    <dgm:pt modelId="{6B25E730-52D8-4145-895F-88F6D5DA3173}" type="sibTrans" cxnId="{DB856FCA-E4EA-483A-BFA0-6901FC5EB77C}">
      <dgm:prSet/>
      <dgm:spPr/>
      <dgm:t>
        <a:bodyPr/>
        <a:lstStyle/>
        <a:p>
          <a:endParaRPr lang="en-US"/>
        </a:p>
      </dgm:t>
    </dgm:pt>
    <dgm:pt modelId="{EA3E4294-A8A5-1049-B742-6E0B47C444E5}" type="pres">
      <dgm:prSet presAssocID="{E4B41F18-7E7F-43A3-83EE-DEF1B549A39D}" presName="cycle" presStyleCnt="0">
        <dgm:presLayoutVars>
          <dgm:dir/>
          <dgm:resizeHandles val="exact"/>
        </dgm:presLayoutVars>
      </dgm:prSet>
      <dgm:spPr/>
    </dgm:pt>
    <dgm:pt modelId="{2ED189C5-4BA2-7240-B588-5EB46F694EFF}" type="pres">
      <dgm:prSet presAssocID="{B68D2C81-9E3F-4DB7-93C3-73D731A9C1B0}" presName="node" presStyleLbl="node1" presStyleIdx="0" presStyleCnt="9">
        <dgm:presLayoutVars>
          <dgm:bulletEnabled val="1"/>
        </dgm:presLayoutVars>
      </dgm:prSet>
      <dgm:spPr/>
    </dgm:pt>
    <dgm:pt modelId="{5C940551-3CD5-9144-A1E1-049AA8CC3CD6}" type="pres">
      <dgm:prSet presAssocID="{B68D2C81-9E3F-4DB7-93C3-73D731A9C1B0}" presName="spNode" presStyleCnt="0"/>
      <dgm:spPr/>
    </dgm:pt>
    <dgm:pt modelId="{FD5FBF43-97F6-E942-943F-5D6D9E6D2CBB}" type="pres">
      <dgm:prSet presAssocID="{4A3084A2-A439-42C9-AFAC-2924B2BFAA36}" presName="sibTrans" presStyleLbl="sibTrans1D1" presStyleIdx="0" presStyleCnt="9"/>
      <dgm:spPr/>
    </dgm:pt>
    <dgm:pt modelId="{A9E8AB95-7984-7D43-9480-6053D29078F0}" type="pres">
      <dgm:prSet presAssocID="{CE7FA77A-F500-48A3-B182-291497919619}" presName="node" presStyleLbl="node1" presStyleIdx="1" presStyleCnt="9">
        <dgm:presLayoutVars>
          <dgm:bulletEnabled val="1"/>
        </dgm:presLayoutVars>
      </dgm:prSet>
      <dgm:spPr/>
    </dgm:pt>
    <dgm:pt modelId="{1595DEC1-8E0B-D844-B1C6-3F45590F9A8E}" type="pres">
      <dgm:prSet presAssocID="{CE7FA77A-F500-48A3-B182-291497919619}" presName="spNode" presStyleCnt="0"/>
      <dgm:spPr/>
    </dgm:pt>
    <dgm:pt modelId="{2B9B6227-A405-504B-AA4A-03BDA7210D6D}" type="pres">
      <dgm:prSet presAssocID="{B1D2E008-A5DC-4E66-951C-5604D9706C32}" presName="sibTrans" presStyleLbl="sibTrans1D1" presStyleIdx="1" presStyleCnt="9"/>
      <dgm:spPr/>
    </dgm:pt>
    <dgm:pt modelId="{3396BCDD-A061-204A-BA4A-07FFD85D92C0}" type="pres">
      <dgm:prSet presAssocID="{3816382F-90D0-468E-9F59-2ABB2812D0F7}" presName="node" presStyleLbl="node1" presStyleIdx="2" presStyleCnt="9">
        <dgm:presLayoutVars>
          <dgm:bulletEnabled val="1"/>
        </dgm:presLayoutVars>
      </dgm:prSet>
      <dgm:spPr/>
    </dgm:pt>
    <dgm:pt modelId="{9D37338E-9239-5E46-8B23-E70C06242620}" type="pres">
      <dgm:prSet presAssocID="{3816382F-90D0-468E-9F59-2ABB2812D0F7}" presName="spNode" presStyleCnt="0"/>
      <dgm:spPr/>
    </dgm:pt>
    <dgm:pt modelId="{669FF3FA-7D64-0F4D-8713-E211D54D9B2B}" type="pres">
      <dgm:prSet presAssocID="{91CB6E4F-B0FD-4F3A-9196-7BB47EED6CAE}" presName="sibTrans" presStyleLbl="sibTrans1D1" presStyleIdx="2" presStyleCnt="9"/>
      <dgm:spPr/>
    </dgm:pt>
    <dgm:pt modelId="{FC848DE6-B829-294E-A641-31A31BD5399A}" type="pres">
      <dgm:prSet presAssocID="{BFA12B9F-A2FB-4D8D-B518-4732D48C6236}" presName="node" presStyleLbl="node1" presStyleIdx="3" presStyleCnt="9">
        <dgm:presLayoutVars>
          <dgm:bulletEnabled val="1"/>
        </dgm:presLayoutVars>
      </dgm:prSet>
      <dgm:spPr/>
    </dgm:pt>
    <dgm:pt modelId="{7B0CACE7-AA6D-974E-90EB-89899623A675}" type="pres">
      <dgm:prSet presAssocID="{BFA12B9F-A2FB-4D8D-B518-4732D48C6236}" presName="spNode" presStyleCnt="0"/>
      <dgm:spPr/>
    </dgm:pt>
    <dgm:pt modelId="{9E464C4E-1779-8045-B61A-183201C426B4}" type="pres">
      <dgm:prSet presAssocID="{F76D7CA6-4DF3-4C13-8FC0-5040AA940359}" presName="sibTrans" presStyleLbl="sibTrans1D1" presStyleIdx="3" presStyleCnt="9"/>
      <dgm:spPr/>
    </dgm:pt>
    <dgm:pt modelId="{3C08C740-4F7D-4249-A7BD-5031B423F7E2}" type="pres">
      <dgm:prSet presAssocID="{92021CEC-2870-42CE-9D98-46E31DF847C4}" presName="node" presStyleLbl="node1" presStyleIdx="4" presStyleCnt="9">
        <dgm:presLayoutVars>
          <dgm:bulletEnabled val="1"/>
        </dgm:presLayoutVars>
      </dgm:prSet>
      <dgm:spPr/>
    </dgm:pt>
    <dgm:pt modelId="{B708E5AD-E88B-CB4D-AC4E-31E628F72AA0}" type="pres">
      <dgm:prSet presAssocID="{92021CEC-2870-42CE-9D98-46E31DF847C4}" presName="spNode" presStyleCnt="0"/>
      <dgm:spPr/>
    </dgm:pt>
    <dgm:pt modelId="{1436CE11-8FD7-924D-9624-91DDDE39D94C}" type="pres">
      <dgm:prSet presAssocID="{3DDF385F-9A77-44F4-8F1C-086008ECE0D4}" presName="sibTrans" presStyleLbl="sibTrans1D1" presStyleIdx="4" presStyleCnt="9"/>
      <dgm:spPr/>
    </dgm:pt>
    <dgm:pt modelId="{DBF9C390-DE54-6C44-AF3A-C7816D913EC9}" type="pres">
      <dgm:prSet presAssocID="{85835CAD-D381-4870-97ED-3CB548445FB8}" presName="node" presStyleLbl="node1" presStyleIdx="5" presStyleCnt="9">
        <dgm:presLayoutVars>
          <dgm:bulletEnabled val="1"/>
        </dgm:presLayoutVars>
      </dgm:prSet>
      <dgm:spPr/>
    </dgm:pt>
    <dgm:pt modelId="{E6CA416D-2CC0-3F45-AC59-605C954FB2E3}" type="pres">
      <dgm:prSet presAssocID="{85835CAD-D381-4870-97ED-3CB548445FB8}" presName="spNode" presStyleCnt="0"/>
      <dgm:spPr/>
    </dgm:pt>
    <dgm:pt modelId="{04DDC172-4FD8-D24E-9002-7D3824A7D3B4}" type="pres">
      <dgm:prSet presAssocID="{AEB185EA-165A-4E38-9DFE-86EB04D72F34}" presName="sibTrans" presStyleLbl="sibTrans1D1" presStyleIdx="5" presStyleCnt="9"/>
      <dgm:spPr/>
    </dgm:pt>
    <dgm:pt modelId="{D1D5AA6D-9EAD-8049-9493-5EB914E9EC54}" type="pres">
      <dgm:prSet presAssocID="{DC84E9F9-A4FB-4DB8-BACA-BDC0AD7A98F5}" presName="node" presStyleLbl="node1" presStyleIdx="6" presStyleCnt="9">
        <dgm:presLayoutVars>
          <dgm:bulletEnabled val="1"/>
        </dgm:presLayoutVars>
      </dgm:prSet>
      <dgm:spPr/>
    </dgm:pt>
    <dgm:pt modelId="{399D5CD3-77B6-5249-BB3E-9D796620D568}" type="pres">
      <dgm:prSet presAssocID="{DC84E9F9-A4FB-4DB8-BACA-BDC0AD7A98F5}" presName="spNode" presStyleCnt="0"/>
      <dgm:spPr/>
    </dgm:pt>
    <dgm:pt modelId="{9F74085F-7F21-E545-9F9F-F3E4C028E0B8}" type="pres">
      <dgm:prSet presAssocID="{A57CB39E-5999-4DBD-83FB-83D1309B19C5}" presName="sibTrans" presStyleLbl="sibTrans1D1" presStyleIdx="6" presStyleCnt="9"/>
      <dgm:spPr/>
    </dgm:pt>
    <dgm:pt modelId="{0FBC70D4-2362-104C-A99E-56275C2E7F13}" type="pres">
      <dgm:prSet presAssocID="{ACA2A070-DB6E-4DD7-9AD1-25FE9540F1ED}" presName="node" presStyleLbl="node1" presStyleIdx="7" presStyleCnt="9">
        <dgm:presLayoutVars>
          <dgm:bulletEnabled val="1"/>
        </dgm:presLayoutVars>
      </dgm:prSet>
      <dgm:spPr/>
    </dgm:pt>
    <dgm:pt modelId="{34B3065A-EA8F-C34B-89B6-91E8040A2166}" type="pres">
      <dgm:prSet presAssocID="{ACA2A070-DB6E-4DD7-9AD1-25FE9540F1ED}" presName="spNode" presStyleCnt="0"/>
      <dgm:spPr/>
    </dgm:pt>
    <dgm:pt modelId="{8EACA71C-BEA2-AD42-BB5A-DA9A67AA2373}" type="pres">
      <dgm:prSet presAssocID="{1C2AE578-FF22-4AA2-9C68-84DE0D736C9C}" presName="sibTrans" presStyleLbl="sibTrans1D1" presStyleIdx="7" presStyleCnt="9"/>
      <dgm:spPr/>
    </dgm:pt>
    <dgm:pt modelId="{754A3F12-D4CF-2447-B544-CF371BBFAE4F}" type="pres">
      <dgm:prSet presAssocID="{6AEEF123-D6EE-4EEB-8F97-8656AB20CEAF}" presName="node" presStyleLbl="node1" presStyleIdx="8" presStyleCnt="9">
        <dgm:presLayoutVars>
          <dgm:bulletEnabled val="1"/>
        </dgm:presLayoutVars>
      </dgm:prSet>
      <dgm:spPr/>
    </dgm:pt>
    <dgm:pt modelId="{CD889040-7B5C-7140-ADBE-136EDEDD9332}" type="pres">
      <dgm:prSet presAssocID="{6AEEF123-D6EE-4EEB-8F97-8656AB20CEAF}" presName="spNode" presStyleCnt="0"/>
      <dgm:spPr/>
    </dgm:pt>
    <dgm:pt modelId="{7268A0A9-71CF-124D-8385-4AB4C0643734}" type="pres">
      <dgm:prSet presAssocID="{6B25E730-52D8-4145-895F-88F6D5DA3173}" presName="sibTrans" presStyleLbl="sibTrans1D1" presStyleIdx="8" presStyleCnt="9"/>
      <dgm:spPr/>
    </dgm:pt>
  </dgm:ptLst>
  <dgm:cxnLst>
    <dgm:cxn modelId="{106DD905-AE85-F046-8FDB-E6E602C6F22E}" type="presOf" srcId="{BFA12B9F-A2FB-4D8D-B518-4732D48C6236}" destId="{FC848DE6-B829-294E-A641-31A31BD5399A}" srcOrd="0" destOrd="0" presId="urn:microsoft.com/office/officeart/2005/8/layout/cycle5"/>
    <dgm:cxn modelId="{C533620D-B235-8648-9C68-14D53F4F2114}" type="presOf" srcId="{3816382F-90D0-468E-9F59-2ABB2812D0F7}" destId="{3396BCDD-A061-204A-BA4A-07FFD85D92C0}" srcOrd="0" destOrd="0" presId="urn:microsoft.com/office/officeart/2005/8/layout/cycle5"/>
    <dgm:cxn modelId="{F271130F-118B-2644-939A-C22C04AA404E}" type="presOf" srcId="{A57CB39E-5999-4DBD-83FB-83D1309B19C5}" destId="{9F74085F-7F21-E545-9F9F-F3E4C028E0B8}" srcOrd="0" destOrd="0" presId="urn:microsoft.com/office/officeart/2005/8/layout/cycle5"/>
    <dgm:cxn modelId="{9D2F803E-5695-384B-9C10-E6C658347514}" type="presOf" srcId="{4A3084A2-A439-42C9-AFAC-2924B2BFAA36}" destId="{FD5FBF43-97F6-E942-943F-5D6D9E6D2CBB}" srcOrd="0" destOrd="0" presId="urn:microsoft.com/office/officeart/2005/8/layout/cycle5"/>
    <dgm:cxn modelId="{C741233F-0BFA-443E-955B-64C988CD2BDF}" srcId="{E4B41F18-7E7F-43A3-83EE-DEF1B549A39D}" destId="{BFA12B9F-A2FB-4D8D-B518-4732D48C6236}" srcOrd="3" destOrd="0" parTransId="{2E9F4D9D-33E2-4264-A1BA-96D2367474C4}" sibTransId="{F76D7CA6-4DF3-4C13-8FC0-5040AA940359}"/>
    <dgm:cxn modelId="{84930640-3102-794E-91EA-CA145E20E31D}" type="presOf" srcId="{CE7FA77A-F500-48A3-B182-291497919619}" destId="{A9E8AB95-7984-7D43-9480-6053D29078F0}" srcOrd="0" destOrd="0" presId="urn:microsoft.com/office/officeart/2005/8/layout/cycle5"/>
    <dgm:cxn modelId="{024BB441-60EB-4C4A-8FA6-97108D868545}" type="presOf" srcId="{6B25E730-52D8-4145-895F-88F6D5DA3173}" destId="{7268A0A9-71CF-124D-8385-4AB4C0643734}" srcOrd="0" destOrd="0" presId="urn:microsoft.com/office/officeart/2005/8/layout/cycle5"/>
    <dgm:cxn modelId="{5BC20242-B7B5-6D43-88ED-CABE8C81F7A4}" type="presOf" srcId="{B1D2E008-A5DC-4E66-951C-5604D9706C32}" destId="{2B9B6227-A405-504B-AA4A-03BDA7210D6D}" srcOrd="0" destOrd="0" presId="urn:microsoft.com/office/officeart/2005/8/layout/cycle5"/>
    <dgm:cxn modelId="{7E6B744A-010B-409B-AACB-F1DEAF263A6C}" srcId="{E4B41F18-7E7F-43A3-83EE-DEF1B549A39D}" destId="{CE7FA77A-F500-48A3-B182-291497919619}" srcOrd="1" destOrd="0" parTransId="{453067A2-2088-4909-85B9-93746277DCF8}" sibTransId="{B1D2E008-A5DC-4E66-951C-5604D9706C32}"/>
    <dgm:cxn modelId="{375D4C4D-EBC1-4552-9DEB-B69D18732D8E}" srcId="{E4B41F18-7E7F-43A3-83EE-DEF1B549A39D}" destId="{3816382F-90D0-468E-9F59-2ABB2812D0F7}" srcOrd="2" destOrd="0" parTransId="{73498479-971F-409F-86F8-B15AF754F519}" sibTransId="{91CB6E4F-B0FD-4F3A-9196-7BB47EED6CAE}"/>
    <dgm:cxn modelId="{5E574551-6694-C848-85A5-2813C562D145}" type="presOf" srcId="{E4B41F18-7E7F-43A3-83EE-DEF1B549A39D}" destId="{EA3E4294-A8A5-1049-B742-6E0B47C444E5}" srcOrd="0" destOrd="0" presId="urn:microsoft.com/office/officeart/2005/8/layout/cycle5"/>
    <dgm:cxn modelId="{46A33C55-50D0-2C48-B03A-E62FEF931B59}" type="presOf" srcId="{3DDF385F-9A77-44F4-8F1C-086008ECE0D4}" destId="{1436CE11-8FD7-924D-9624-91DDDE39D94C}" srcOrd="0" destOrd="0" presId="urn:microsoft.com/office/officeart/2005/8/layout/cycle5"/>
    <dgm:cxn modelId="{F83D075A-E32F-469F-9C97-537A4B165E92}" srcId="{E4B41F18-7E7F-43A3-83EE-DEF1B549A39D}" destId="{B68D2C81-9E3F-4DB7-93C3-73D731A9C1B0}" srcOrd="0" destOrd="0" parTransId="{A9165385-1304-446F-BFE4-DA3E81D5113D}" sibTransId="{4A3084A2-A439-42C9-AFAC-2924B2BFAA36}"/>
    <dgm:cxn modelId="{E060CE5F-9336-6949-9719-034AFD17E453}" type="presOf" srcId="{92021CEC-2870-42CE-9D98-46E31DF847C4}" destId="{3C08C740-4F7D-4249-A7BD-5031B423F7E2}" srcOrd="0" destOrd="0" presId="urn:microsoft.com/office/officeart/2005/8/layout/cycle5"/>
    <dgm:cxn modelId="{D2CAEB5F-E7C7-804E-BBBC-D4CBC61362CC}" type="presOf" srcId="{85835CAD-D381-4870-97ED-3CB548445FB8}" destId="{DBF9C390-DE54-6C44-AF3A-C7816D913EC9}" srcOrd="0" destOrd="0" presId="urn:microsoft.com/office/officeart/2005/8/layout/cycle5"/>
    <dgm:cxn modelId="{E51E6D66-DA0F-43E6-98F0-12AE639334C9}" srcId="{E4B41F18-7E7F-43A3-83EE-DEF1B549A39D}" destId="{DC84E9F9-A4FB-4DB8-BACA-BDC0AD7A98F5}" srcOrd="6" destOrd="0" parTransId="{4738B054-BCDD-4A78-959D-5F61BE642112}" sibTransId="{A57CB39E-5999-4DBD-83FB-83D1309B19C5}"/>
    <dgm:cxn modelId="{282BF669-233E-544D-B585-FD22D8A0384F}" type="presOf" srcId="{F76D7CA6-4DF3-4C13-8FC0-5040AA940359}" destId="{9E464C4E-1779-8045-B61A-183201C426B4}" srcOrd="0" destOrd="0" presId="urn:microsoft.com/office/officeart/2005/8/layout/cycle5"/>
    <dgm:cxn modelId="{36C60C72-702F-4E5A-B086-319A92BDB893}" srcId="{E4B41F18-7E7F-43A3-83EE-DEF1B549A39D}" destId="{ACA2A070-DB6E-4DD7-9AD1-25FE9540F1ED}" srcOrd="7" destOrd="0" parTransId="{39BB0221-73C2-47D3-ACE9-566F103256C3}" sibTransId="{1C2AE578-FF22-4AA2-9C68-84DE0D736C9C}"/>
    <dgm:cxn modelId="{1A13F58C-07ED-2947-A832-1844C8BD3CEA}" type="presOf" srcId="{1C2AE578-FF22-4AA2-9C68-84DE0D736C9C}" destId="{8EACA71C-BEA2-AD42-BB5A-DA9A67AA2373}" srcOrd="0" destOrd="0" presId="urn:microsoft.com/office/officeart/2005/8/layout/cycle5"/>
    <dgm:cxn modelId="{44016B94-546D-1E4C-B064-674520427D55}" type="presOf" srcId="{AEB185EA-165A-4E38-9DFE-86EB04D72F34}" destId="{04DDC172-4FD8-D24E-9002-7D3824A7D3B4}" srcOrd="0" destOrd="0" presId="urn:microsoft.com/office/officeart/2005/8/layout/cycle5"/>
    <dgm:cxn modelId="{6CEE06A0-6EE5-C74B-A053-2ABC1E91016E}" type="presOf" srcId="{B68D2C81-9E3F-4DB7-93C3-73D731A9C1B0}" destId="{2ED189C5-4BA2-7240-B588-5EB46F694EFF}" srcOrd="0" destOrd="0" presId="urn:microsoft.com/office/officeart/2005/8/layout/cycle5"/>
    <dgm:cxn modelId="{1D5F49A4-5034-9343-BE75-B4BDE68547B7}" type="presOf" srcId="{DC84E9F9-A4FB-4DB8-BACA-BDC0AD7A98F5}" destId="{D1D5AA6D-9EAD-8049-9493-5EB914E9EC54}" srcOrd="0" destOrd="0" presId="urn:microsoft.com/office/officeart/2005/8/layout/cycle5"/>
    <dgm:cxn modelId="{51391CAE-13FF-4524-842A-333FBCEDD252}" srcId="{E4B41F18-7E7F-43A3-83EE-DEF1B549A39D}" destId="{92021CEC-2870-42CE-9D98-46E31DF847C4}" srcOrd="4" destOrd="0" parTransId="{9D044BD1-BB2D-4A7C-B04C-4D81DA53D967}" sibTransId="{3DDF385F-9A77-44F4-8F1C-086008ECE0D4}"/>
    <dgm:cxn modelId="{126421C3-DB16-D546-8ADE-43924D67B41E}" type="presOf" srcId="{ACA2A070-DB6E-4DD7-9AD1-25FE9540F1ED}" destId="{0FBC70D4-2362-104C-A99E-56275C2E7F13}" srcOrd="0" destOrd="0" presId="urn:microsoft.com/office/officeart/2005/8/layout/cycle5"/>
    <dgm:cxn modelId="{DB856FCA-E4EA-483A-BFA0-6901FC5EB77C}" srcId="{E4B41F18-7E7F-43A3-83EE-DEF1B549A39D}" destId="{6AEEF123-D6EE-4EEB-8F97-8656AB20CEAF}" srcOrd="8" destOrd="0" parTransId="{97AED748-1BB0-45D9-BFC1-6D5117CDCCB4}" sibTransId="{6B25E730-52D8-4145-895F-88F6D5DA3173}"/>
    <dgm:cxn modelId="{AFDFBACE-C670-334E-8F81-46DD730E1968}" type="presOf" srcId="{6AEEF123-D6EE-4EEB-8F97-8656AB20CEAF}" destId="{754A3F12-D4CF-2447-B544-CF371BBFAE4F}" srcOrd="0" destOrd="0" presId="urn:microsoft.com/office/officeart/2005/8/layout/cycle5"/>
    <dgm:cxn modelId="{BD3770E0-7DFD-45A5-9ED8-8A1139ED3459}" srcId="{E4B41F18-7E7F-43A3-83EE-DEF1B549A39D}" destId="{85835CAD-D381-4870-97ED-3CB548445FB8}" srcOrd="5" destOrd="0" parTransId="{3B13C0AF-49F3-4542-ABF1-89ACA3BAD4A3}" sibTransId="{AEB185EA-165A-4E38-9DFE-86EB04D72F34}"/>
    <dgm:cxn modelId="{549224FF-EDC8-B34D-B575-C300A3C17B51}" type="presOf" srcId="{91CB6E4F-B0FD-4F3A-9196-7BB47EED6CAE}" destId="{669FF3FA-7D64-0F4D-8713-E211D54D9B2B}" srcOrd="0" destOrd="0" presId="urn:microsoft.com/office/officeart/2005/8/layout/cycle5"/>
    <dgm:cxn modelId="{6E6A1FBF-FFFD-3249-A876-B6795B89E31A}" type="presParOf" srcId="{EA3E4294-A8A5-1049-B742-6E0B47C444E5}" destId="{2ED189C5-4BA2-7240-B588-5EB46F694EFF}" srcOrd="0" destOrd="0" presId="urn:microsoft.com/office/officeart/2005/8/layout/cycle5"/>
    <dgm:cxn modelId="{EB219F65-DA0B-A541-A43F-756C05158CDC}" type="presParOf" srcId="{EA3E4294-A8A5-1049-B742-6E0B47C444E5}" destId="{5C940551-3CD5-9144-A1E1-049AA8CC3CD6}" srcOrd="1" destOrd="0" presId="urn:microsoft.com/office/officeart/2005/8/layout/cycle5"/>
    <dgm:cxn modelId="{AAD6E7A2-4BAF-E646-AF23-888EBF23C4C7}" type="presParOf" srcId="{EA3E4294-A8A5-1049-B742-6E0B47C444E5}" destId="{FD5FBF43-97F6-E942-943F-5D6D9E6D2CBB}" srcOrd="2" destOrd="0" presId="urn:microsoft.com/office/officeart/2005/8/layout/cycle5"/>
    <dgm:cxn modelId="{18659D89-6617-124B-86D8-A5C344050A6A}" type="presParOf" srcId="{EA3E4294-A8A5-1049-B742-6E0B47C444E5}" destId="{A9E8AB95-7984-7D43-9480-6053D29078F0}" srcOrd="3" destOrd="0" presId="urn:microsoft.com/office/officeart/2005/8/layout/cycle5"/>
    <dgm:cxn modelId="{3C952D71-C6CE-0241-BE5B-8EEABD48BE5B}" type="presParOf" srcId="{EA3E4294-A8A5-1049-B742-6E0B47C444E5}" destId="{1595DEC1-8E0B-D844-B1C6-3F45590F9A8E}" srcOrd="4" destOrd="0" presId="urn:microsoft.com/office/officeart/2005/8/layout/cycle5"/>
    <dgm:cxn modelId="{31032BDF-B41A-6942-8C25-E0613556BEC6}" type="presParOf" srcId="{EA3E4294-A8A5-1049-B742-6E0B47C444E5}" destId="{2B9B6227-A405-504B-AA4A-03BDA7210D6D}" srcOrd="5" destOrd="0" presId="urn:microsoft.com/office/officeart/2005/8/layout/cycle5"/>
    <dgm:cxn modelId="{466AC912-CD71-924F-8E03-096FD2084AEF}" type="presParOf" srcId="{EA3E4294-A8A5-1049-B742-6E0B47C444E5}" destId="{3396BCDD-A061-204A-BA4A-07FFD85D92C0}" srcOrd="6" destOrd="0" presId="urn:microsoft.com/office/officeart/2005/8/layout/cycle5"/>
    <dgm:cxn modelId="{DC2D822A-E425-E042-BB37-289FE6DF7D5A}" type="presParOf" srcId="{EA3E4294-A8A5-1049-B742-6E0B47C444E5}" destId="{9D37338E-9239-5E46-8B23-E70C06242620}" srcOrd="7" destOrd="0" presId="urn:microsoft.com/office/officeart/2005/8/layout/cycle5"/>
    <dgm:cxn modelId="{E317E25C-1D16-FA44-9F94-9107F30DC75C}" type="presParOf" srcId="{EA3E4294-A8A5-1049-B742-6E0B47C444E5}" destId="{669FF3FA-7D64-0F4D-8713-E211D54D9B2B}" srcOrd="8" destOrd="0" presId="urn:microsoft.com/office/officeart/2005/8/layout/cycle5"/>
    <dgm:cxn modelId="{815C53E2-675B-8D41-8400-058E10B81699}" type="presParOf" srcId="{EA3E4294-A8A5-1049-B742-6E0B47C444E5}" destId="{FC848DE6-B829-294E-A641-31A31BD5399A}" srcOrd="9" destOrd="0" presId="urn:microsoft.com/office/officeart/2005/8/layout/cycle5"/>
    <dgm:cxn modelId="{29F93C94-7B5C-B547-A680-F04DD1F34DBD}" type="presParOf" srcId="{EA3E4294-A8A5-1049-B742-6E0B47C444E5}" destId="{7B0CACE7-AA6D-974E-90EB-89899623A675}" srcOrd="10" destOrd="0" presId="urn:microsoft.com/office/officeart/2005/8/layout/cycle5"/>
    <dgm:cxn modelId="{7586247E-FCF8-5F48-9881-54040AA43451}" type="presParOf" srcId="{EA3E4294-A8A5-1049-B742-6E0B47C444E5}" destId="{9E464C4E-1779-8045-B61A-183201C426B4}" srcOrd="11" destOrd="0" presId="urn:microsoft.com/office/officeart/2005/8/layout/cycle5"/>
    <dgm:cxn modelId="{DE2DA4CC-3452-F948-9393-BB08810BD0BC}" type="presParOf" srcId="{EA3E4294-A8A5-1049-B742-6E0B47C444E5}" destId="{3C08C740-4F7D-4249-A7BD-5031B423F7E2}" srcOrd="12" destOrd="0" presId="urn:microsoft.com/office/officeart/2005/8/layout/cycle5"/>
    <dgm:cxn modelId="{377ED534-9924-AA46-A89A-95236BB9D7EE}" type="presParOf" srcId="{EA3E4294-A8A5-1049-B742-6E0B47C444E5}" destId="{B708E5AD-E88B-CB4D-AC4E-31E628F72AA0}" srcOrd="13" destOrd="0" presId="urn:microsoft.com/office/officeart/2005/8/layout/cycle5"/>
    <dgm:cxn modelId="{81FE64B8-349B-EC42-8D62-027E760B0B69}" type="presParOf" srcId="{EA3E4294-A8A5-1049-B742-6E0B47C444E5}" destId="{1436CE11-8FD7-924D-9624-91DDDE39D94C}" srcOrd="14" destOrd="0" presId="urn:microsoft.com/office/officeart/2005/8/layout/cycle5"/>
    <dgm:cxn modelId="{F394EDD2-B912-0540-9FEB-7536146A5FB4}" type="presParOf" srcId="{EA3E4294-A8A5-1049-B742-6E0B47C444E5}" destId="{DBF9C390-DE54-6C44-AF3A-C7816D913EC9}" srcOrd="15" destOrd="0" presId="urn:microsoft.com/office/officeart/2005/8/layout/cycle5"/>
    <dgm:cxn modelId="{54A86E0A-B4DA-D141-BC70-B0326E854ADB}" type="presParOf" srcId="{EA3E4294-A8A5-1049-B742-6E0B47C444E5}" destId="{E6CA416D-2CC0-3F45-AC59-605C954FB2E3}" srcOrd="16" destOrd="0" presId="urn:microsoft.com/office/officeart/2005/8/layout/cycle5"/>
    <dgm:cxn modelId="{F54BB152-EB5C-164D-A54B-B9778B44611A}" type="presParOf" srcId="{EA3E4294-A8A5-1049-B742-6E0B47C444E5}" destId="{04DDC172-4FD8-D24E-9002-7D3824A7D3B4}" srcOrd="17" destOrd="0" presId="urn:microsoft.com/office/officeart/2005/8/layout/cycle5"/>
    <dgm:cxn modelId="{390DADD1-7289-9B4D-AF9A-3CC88FA4EAC4}" type="presParOf" srcId="{EA3E4294-A8A5-1049-B742-6E0B47C444E5}" destId="{D1D5AA6D-9EAD-8049-9493-5EB914E9EC54}" srcOrd="18" destOrd="0" presId="urn:microsoft.com/office/officeart/2005/8/layout/cycle5"/>
    <dgm:cxn modelId="{53BFBBE8-74F7-674B-A95F-090369542085}" type="presParOf" srcId="{EA3E4294-A8A5-1049-B742-6E0B47C444E5}" destId="{399D5CD3-77B6-5249-BB3E-9D796620D568}" srcOrd="19" destOrd="0" presId="urn:microsoft.com/office/officeart/2005/8/layout/cycle5"/>
    <dgm:cxn modelId="{C8654EA0-C148-E943-ADAC-79AEBD982BF2}" type="presParOf" srcId="{EA3E4294-A8A5-1049-B742-6E0B47C444E5}" destId="{9F74085F-7F21-E545-9F9F-F3E4C028E0B8}" srcOrd="20" destOrd="0" presId="urn:microsoft.com/office/officeart/2005/8/layout/cycle5"/>
    <dgm:cxn modelId="{AA6A9D65-8151-1541-9305-7F03397315F2}" type="presParOf" srcId="{EA3E4294-A8A5-1049-B742-6E0B47C444E5}" destId="{0FBC70D4-2362-104C-A99E-56275C2E7F13}" srcOrd="21" destOrd="0" presId="urn:microsoft.com/office/officeart/2005/8/layout/cycle5"/>
    <dgm:cxn modelId="{71B3AD69-2482-2D4F-BC66-25927C3F5CA7}" type="presParOf" srcId="{EA3E4294-A8A5-1049-B742-6E0B47C444E5}" destId="{34B3065A-EA8F-C34B-89B6-91E8040A2166}" srcOrd="22" destOrd="0" presId="urn:microsoft.com/office/officeart/2005/8/layout/cycle5"/>
    <dgm:cxn modelId="{6E1E21DD-B547-F346-A994-4CA2D093ABB0}" type="presParOf" srcId="{EA3E4294-A8A5-1049-B742-6E0B47C444E5}" destId="{8EACA71C-BEA2-AD42-BB5A-DA9A67AA2373}" srcOrd="23" destOrd="0" presId="urn:microsoft.com/office/officeart/2005/8/layout/cycle5"/>
    <dgm:cxn modelId="{C4F2B1B1-249D-A941-AB34-B1FBD8869820}" type="presParOf" srcId="{EA3E4294-A8A5-1049-B742-6E0B47C444E5}" destId="{754A3F12-D4CF-2447-B544-CF371BBFAE4F}" srcOrd="24" destOrd="0" presId="urn:microsoft.com/office/officeart/2005/8/layout/cycle5"/>
    <dgm:cxn modelId="{3E33AED1-F300-3542-B304-17CC43F1F448}" type="presParOf" srcId="{EA3E4294-A8A5-1049-B742-6E0B47C444E5}" destId="{CD889040-7B5C-7140-ADBE-136EDEDD9332}" srcOrd="25" destOrd="0" presId="urn:microsoft.com/office/officeart/2005/8/layout/cycle5"/>
    <dgm:cxn modelId="{8D630C1C-D6CE-EF44-8C73-90B19E57904C}" type="presParOf" srcId="{EA3E4294-A8A5-1049-B742-6E0B47C444E5}" destId="{7268A0A9-71CF-124D-8385-4AB4C0643734}" srcOrd="26"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189C5-4BA2-7240-B588-5EB46F694EFF}">
      <dsp:nvSpPr>
        <dsp:cNvPr id="0" name=""/>
        <dsp:cNvSpPr/>
      </dsp:nvSpPr>
      <dsp:spPr>
        <a:xfrm>
          <a:off x="1609022" y="50936"/>
          <a:ext cx="654197" cy="4252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CO-COORDINATOR</a:t>
          </a:r>
        </a:p>
      </dsp:txBody>
      <dsp:txXfrm>
        <a:off x="1629780" y="71694"/>
        <a:ext cx="612681" cy="383712"/>
      </dsp:txXfrm>
    </dsp:sp>
    <dsp:sp modelId="{FD5FBF43-97F6-E942-943F-5D6D9E6D2CBB}">
      <dsp:nvSpPr>
        <dsp:cNvPr id="0" name=""/>
        <dsp:cNvSpPr/>
      </dsp:nvSpPr>
      <dsp:spPr>
        <a:xfrm>
          <a:off x="303349" y="263550"/>
          <a:ext cx="3265543" cy="3265543"/>
        </a:xfrm>
        <a:custGeom>
          <a:avLst/>
          <a:gdLst/>
          <a:ahLst/>
          <a:cxnLst/>
          <a:rect l="0" t="0" r="0" b="0"/>
          <a:pathLst>
            <a:path>
              <a:moveTo>
                <a:pt x="2041662" y="52027"/>
              </a:moveTo>
              <a:arcTo wR="1632771" hR="1632771" stAng="17070169" swAng="532797"/>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9E8AB95-7984-7D43-9480-6053D29078F0}">
      <dsp:nvSpPr>
        <dsp:cNvPr id="0" name=""/>
        <dsp:cNvSpPr/>
      </dsp:nvSpPr>
      <dsp:spPr>
        <a:xfrm>
          <a:off x="2658548" y="432932"/>
          <a:ext cx="654197" cy="42522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SHAPER</a:t>
          </a:r>
        </a:p>
      </dsp:txBody>
      <dsp:txXfrm>
        <a:off x="2679306" y="453690"/>
        <a:ext cx="612681" cy="383712"/>
      </dsp:txXfrm>
    </dsp:sp>
    <dsp:sp modelId="{2B9B6227-A405-504B-AA4A-03BDA7210D6D}">
      <dsp:nvSpPr>
        <dsp:cNvPr id="0" name=""/>
        <dsp:cNvSpPr/>
      </dsp:nvSpPr>
      <dsp:spPr>
        <a:xfrm>
          <a:off x="303349" y="263550"/>
          <a:ext cx="3265543" cy="3265543"/>
        </a:xfrm>
        <a:custGeom>
          <a:avLst/>
          <a:gdLst/>
          <a:ahLst/>
          <a:cxnLst/>
          <a:rect l="0" t="0" r="0" b="0"/>
          <a:pathLst>
            <a:path>
              <a:moveTo>
                <a:pt x="2967814" y="692769"/>
              </a:moveTo>
              <a:arcTo wR="1632771" hR="1632771" stAng="19491041" swAng="787641"/>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396BCDD-A061-204A-BA4A-07FFD85D92C0}">
      <dsp:nvSpPr>
        <dsp:cNvPr id="0" name=""/>
        <dsp:cNvSpPr/>
      </dsp:nvSpPr>
      <dsp:spPr>
        <a:xfrm>
          <a:off x="3216988" y="1400180"/>
          <a:ext cx="654197" cy="42522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PLANT</a:t>
          </a:r>
        </a:p>
      </dsp:txBody>
      <dsp:txXfrm>
        <a:off x="3237746" y="1420938"/>
        <a:ext cx="612681" cy="383712"/>
      </dsp:txXfrm>
    </dsp:sp>
    <dsp:sp modelId="{669FF3FA-7D64-0F4D-8713-E211D54D9B2B}">
      <dsp:nvSpPr>
        <dsp:cNvPr id="0" name=""/>
        <dsp:cNvSpPr/>
      </dsp:nvSpPr>
      <dsp:spPr>
        <a:xfrm>
          <a:off x="303349" y="263550"/>
          <a:ext cx="3265543" cy="3265543"/>
        </a:xfrm>
        <a:custGeom>
          <a:avLst/>
          <a:gdLst/>
          <a:ahLst/>
          <a:cxnLst/>
          <a:rect l="0" t="0" r="0" b="0"/>
          <a:pathLst>
            <a:path>
              <a:moveTo>
                <a:pt x="3264212" y="1698673"/>
              </a:moveTo>
              <a:arcTo wR="1632771" hR="1632771" stAng="21738793" swAng="875196"/>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C848DE6-B829-294E-A641-31A31BD5399A}">
      <dsp:nvSpPr>
        <dsp:cNvPr id="0" name=""/>
        <dsp:cNvSpPr/>
      </dsp:nvSpPr>
      <dsp:spPr>
        <a:xfrm>
          <a:off x="3023044" y="2500093"/>
          <a:ext cx="654197" cy="4252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RESOURCE INVESTIGATOR</a:t>
          </a:r>
        </a:p>
      </dsp:txBody>
      <dsp:txXfrm>
        <a:off x="3043802" y="2520851"/>
        <a:ext cx="612681" cy="383712"/>
      </dsp:txXfrm>
    </dsp:sp>
    <dsp:sp modelId="{9E464C4E-1779-8045-B61A-183201C426B4}">
      <dsp:nvSpPr>
        <dsp:cNvPr id="0" name=""/>
        <dsp:cNvSpPr/>
      </dsp:nvSpPr>
      <dsp:spPr>
        <a:xfrm>
          <a:off x="303349" y="263550"/>
          <a:ext cx="3265543" cy="3265543"/>
        </a:xfrm>
        <a:custGeom>
          <a:avLst/>
          <a:gdLst/>
          <a:ahLst/>
          <a:cxnLst/>
          <a:rect l="0" t="0" r="0" b="0"/>
          <a:pathLst>
            <a:path>
              <a:moveTo>
                <a:pt x="2833316" y="2739403"/>
              </a:moveTo>
              <a:arcTo wR="1632771" hR="1632771" stAng="2560145" swAng="653037"/>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C08C740-4F7D-4249-A7BD-5031B423F7E2}">
      <dsp:nvSpPr>
        <dsp:cNvPr id="0" name=""/>
        <dsp:cNvSpPr/>
      </dsp:nvSpPr>
      <dsp:spPr>
        <a:xfrm>
          <a:off x="2167463" y="3218011"/>
          <a:ext cx="654197" cy="42522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IMPLEMENTER</a:t>
          </a:r>
        </a:p>
      </dsp:txBody>
      <dsp:txXfrm>
        <a:off x="2188221" y="3238769"/>
        <a:ext cx="612681" cy="383712"/>
      </dsp:txXfrm>
    </dsp:sp>
    <dsp:sp modelId="{1436CE11-8FD7-924D-9624-91DDDE39D94C}">
      <dsp:nvSpPr>
        <dsp:cNvPr id="0" name=""/>
        <dsp:cNvSpPr/>
      </dsp:nvSpPr>
      <dsp:spPr>
        <a:xfrm>
          <a:off x="303349" y="263550"/>
          <a:ext cx="3265543" cy="3265543"/>
        </a:xfrm>
        <a:custGeom>
          <a:avLst/>
          <a:gdLst/>
          <a:ahLst/>
          <a:cxnLst/>
          <a:rect l="0" t="0" r="0" b="0"/>
          <a:pathLst>
            <a:path>
              <a:moveTo>
                <a:pt x="1772187" y="3259580"/>
              </a:moveTo>
              <a:arcTo wR="1632771" hR="1632771" stAng="5106105" swAng="587789"/>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BF9C390-DE54-6C44-AF3A-C7816D913EC9}">
      <dsp:nvSpPr>
        <dsp:cNvPr id="0" name=""/>
        <dsp:cNvSpPr/>
      </dsp:nvSpPr>
      <dsp:spPr>
        <a:xfrm>
          <a:off x="1050582" y="3218011"/>
          <a:ext cx="654197" cy="4252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TEAM WORKER</a:t>
          </a:r>
        </a:p>
      </dsp:txBody>
      <dsp:txXfrm>
        <a:off x="1071340" y="3238769"/>
        <a:ext cx="612681" cy="383712"/>
      </dsp:txXfrm>
    </dsp:sp>
    <dsp:sp modelId="{04DDC172-4FD8-D24E-9002-7D3824A7D3B4}">
      <dsp:nvSpPr>
        <dsp:cNvPr id="0" name=""/>
        <dsp:cNvSpPr/>
      </dsp:nvSpPr>
      <dsp:spPr>
        <a:xfrm>
          <a:off x="303349" y="263550"/>
          <a:ext cx="3265543" cy="3265543"/>
        </a:xfrm>
        <a:custGeom>
          <a:avLst/>
          <a:gdLst/>
          <a:ahLst/>
          <a:cxnLst/>
          <a:rect l="0" t="0" r="0" b="0"/>
          <a:pathLst>
            <a:path>
              <a:moveTo>
                <a:pt x="662777" y="2946184"/>
              </a:moveTo>
              <a:arcTo wR="1632771" hR="1632771" stAng="7586818" swAng="653037"/>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1D5AA6D-9EAD-8049-9493-5EB914E9EC54}">
      <dsp:nvSpPr>
        <dsp:cNvPr id="0" name=""/>
        <dsp:cNvSpPr/>
      </dsp:nvSpPr>
      <dsp:spPr>
        <a:xfrm>
          <a:off x="195001" y="2500093"/>
          <a:ext cx="654197" cy="42522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FINISHER</a:t>
          </a:r>
        </a:p>
      </dsp:txBody>
      <dsp:txXfrm>
        <a:off x="215759" y="2520851"/>
        <a:ext cx="612681" cy="383712"/>
      </dsp:txXfrm>
    </dsp:sp>
    <dsp:sp modelId="{9F74085F-7F21-E545-9F9F-F3E4C028E0B8}">
      <dsp:nvSpPr>
        <dsp:cNvPr id="0" name=""/>
        <dsp:cNvSpPr/>
      </dsp:nvSpPr>
      <dsp:spPr>
        <a:xfrm>
          <a:off x="303349" y="263550"/>
          <a:ext cx="3265543" cy="3265543"/>
        </a:xfrm>
        <a:custGeom>
          <a:avLst/>
          <a:gdLst/>
          <a:ahLst/>
          <a:cxnLst/>
          <a:rect l="0" t="0" r="0" b="0"/>
          <a:pathLst>
            <a:path>
              <a:moveTo>
                <a:pt x="70512" y="2107416"/>
              </a:moveTo>
              <a:arcTo wR="1632771" hR="1632771" stAng="9786011" swAng="87519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FBC70D4-2362-104C-A99E-56275C2E7F13}">
      <dsp:nvSpPr>
        <dsp:cNvPr id="0" name=""/>
        <dsp:cNvSpPr/>
      </dsp:nvSpPr>
      <dsp:spPr>
        <a:xfrm>
          <a:off x="1056" y="1400180"/>
          <a:ext cx="654197" cy="42522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MONITOR EVALUATOR</a:t>
          </a:r>
        </a:p>
      </dsp:txBody>
      <dsp:txXfrm>
        <a:off x="21814" y="1420938"/>
        <a:ext cx="612681" cy="383712"/>
      </dsp:txXfrm>
    </dsp:sp>
    <dsp:sp modelId="{8EACA71C-BEA2-AD42-BB5A-DA9A67AA2373}">
      <dsp:nvSpPr>
        <dsp:cNvPr id="0" name=""/>
        <dsp:cNvSpPr/>
      </dsp:nvSpPr>
      <dsp:spPr>
        <a:xfrm>
          <a:off x="303349" y="263550"/>
          <a:ext cx="3265543" cy="3265543"/>
        </a:xfrm>
        <a:custGeom>
          <a:avLst/>
          <a:gdLst/>
          <a:ahLst/>
          <a:cxnLst/>
          <a:rect l="0" t="0" r="0" b="0"/>
          <a:pathLst>
            <a:path>
              <a:moveTo>
                <a:pt x="119126" y="1020544"/>
              </a:moveTo>
              <a:arcTo wR="1632771" hR="1632771" stAng="12121318" swAng="787641"/>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54A3F12-D4CF-2447-B544-CF371BBFAE4F}">
      <dsp:nvSpPr>
        <dsp:cNvPr id="0" name=""/>
        <dsp:cNvSpPr/>
      </dsp:nvSpPr>
      <dsp:spPr>
        <a:xfrm>
          <a:off x="559497" y="432932"/>
          <a:ext cx="654197" cy="4252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b="1" kern="1200"/>
            <a:t>SPECIALIST</a:t>
          </a:r>
        </a:p>
      </dsp:txBody>
      <dsp:txXfrm>
        <a:off x="580255" y="453690"/>
        <a:ext cx="612681" cy="383712"/>
      </dsp:txXfrm>
    </dsp:sp>
    <dsp:sp modelId="{7268A0A9-71CF-124D-8385-4AB4C0643734}">
      <dsp:nvSpPr>
        <dsp:cNvPr id="0" name=""/>
        <dsp:cNvSpPr/>
      </dsp:nvSpPr>
      <dsp:spPr>
        <a:xfrm>
          <a:off x="303349" y="263550"/>
          <a:ext cx="3265543" cy="3265543"/>
        </a:xfrm>
        <a:custGeom>
          <a:avLst/>
          <a:gdLst/>
          <a:ahLst/>
          <a:cxnLst/>
          <a:rect l="0" t="0" r="0" b="0"/>
          <a:pathLst>
            <a:path>
              <a:moveTo>
                <a:pt x="984770" y="134092"/>
              </a:moveTo>
              <a:arcTo wR="1632771" hR="1632771" stAng="14797034" swAng="532797"/>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B3EB-0645-B541-B176-927A9C2416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A7AF8B5-7730-774D-AADA-B36B26FA1C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CDBAE1-ACE4-2F4C-A6B3-27D725149151}"/>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5" name="Footer Placeholder 4">
            <a:extLst>
              <a:ext uri="{FF2B5EF4-FFF2-40B4-BE49-F238E27FC236}">
                <a16:creationId xmlns:a16="http://schemas.microsoft.com/office/drawing/2014/main" id="{7FFCE0F3-E355-0544-B42B-99B296256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7C402E-96F3-8F4C-B3FC-C23E444F4813}"/>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297406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7827-71DC-E243-BD29-F5DB01D2A7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664E9F-D114-4B42-9A58-36120BF1D8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AAE6D8-1384-1C44-AF9F-57270EA35194}"/>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5" name="Footer Placeholder 4">
            <a:extLst>
              <a:ext uri="{FF2B5EF4-FFF2-40B4-BE49-F238E27FC236}">
                <a16:creationId xmlns:a16="http://schemas.microsoft.com/office/drawing/2014/main" id="{DFDF2E88-436A-F546-8C19-0BAFB7DFF7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437B94-C415-484F-8E9C-02AA3C810E00}"/>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2775067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3B413-BE2E-CE4F-8D44-A7392465859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E2F1B1B-F012-424E-BC84-FFCE3B2F3E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72E0CCB-94C7-BC48-8207-7B734372C67E}"/>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5" name="Footer Placeholder 4">
            <a:extLst>
              <a:ext uri="{FF2B5EF4-FFF2-40B4-BE49-F238E27FC236}">
                <a16:creationId xmlns:a16="http://schemas.microsoft.com/office/drawing/2014/main" id="{78014AB6-B0D6-BE41-8514-52FED6998F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E2B1F4-A286-E14F-B74B-1B56F38E9287}"/>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2048732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4F398-C3FA-9C47-9118-102466F26B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B1889E-8794-E94D-8001-C04E0F7946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D60721-53A0-9E48-BD62-7604F3573D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496DDD-FA61-6E48-8616-1867E6CB1E7F}"/>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6" name="Footer Placeholder 5">
            <a:extLst>
              <a:ext uri="{FF2B5EF4-FFF2-40B4-BE49-F238E27FC236}">
                <a16:creationId xmlns:a16="http://schemas.microsoft.com/office/drawing/2014/main" id="{9C2F5507-C109-4F45-A6F2-F21F72959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2F87CF-C163-284D-9799-137793ABB161}"/>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2207719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35A6D-2B64-724A-8938-0BAE79DC1BE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DCEB55-DA6D-BA4C-A78F-1DC1C8A028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821A9D-770F-D945-8701-619FD14117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17A40EA-3197-FE41-BCF3-3E9BA5E781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348728-CB6E-634A-BE0A-5D5C7EF9A5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1D9FC9-0F94-814F-BCEF-3F777785ACE6}"/>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8" name="Footer Placeholder 7">
            <a:extLst>
              <a:ext uri="{FF2B5EF4-FFF2-40B4-BE49-F238E27FC236}">
                <a16:creationId xmlns:a16="http://schemas.microsoft.com/office/drawing/2014/main" id="{4066A8EB-5726-9949-A99E-F074B90639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EBB7F5-9374-B840-ACD6-6B56E096D796}"/>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3125979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722D-36C4-034B-90E0-832F94304AD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48F254D-BC05-F04D-A1D5-B27CDAE6F796}"/>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4" name="Footer Placeholder 3">
            <a:extLst>
              <a:ext uri="{FF2B5EF4-FFF2-40B4-BE49-F238E27FC236}">
                <a16:creationId xmlns:a16="http://schemas.microsoft.com/office/drawing/2014/main" id="{E057E5F1-A84A-4A48-ACF5-997FC63BF8E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F864C5-4260-A241-83E7-31BC7FAAD70B}"/>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2234978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E51EA6-E57B-4349-A51F-78B04B4D79AF}"/>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3" name="Footer Placeholder 2">
            <a:extLst>
              <a:ext uri="{FF2B5EF4-FFF2-40B4-BE49-F238E27FC236}">
                <a16:creationId xmlns:a16="http://schemas.microsoft.com/office/drawing/2014/main" id="{CE3A80A9-B870-814D-A225-55663D57808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893D2-B2E7-524D-8517-E01A7100FA2B}"/>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104378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2798-B815-854D-8CBE-11FA1C6BA2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1D22A1F-49DB-BE40-8A72-DE35D21BAC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8B4396-9D6C-DE40-BDC0-9F89BD2763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D0D75B7-E3E8-0A4C-9BF6-3D621D23A429}"/>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6" name="Footer Placeholder 5">
            <a:extLst>
              <a:ext uri="{FF2B5EF4-FFF2-40B4-BE49-F238E27FC236}">
                <a16:creationId xmlns:a16="http://schemas.microsoft.com/office/drawing/2014/main" id="{E25E986D-B120-F040-BBD5-5972578172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13F8F8-0523-2946-BBEC-C41091EB710D}"/>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766738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3774D-1C59-6A40-B642-36A0AF1FB6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764EEBE-C711-0D49-8D8A-A61B88A20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7EC81C3-F2AA-654F-AF7B-86E4A43791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AA1999-DDD1-0840-BB32-884B02E0C6A5}"/>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6" name="Footer Placeholder 5">
            <a:extLst>
              <a:ext uri="{FF2B5EF4-FFF2-40B4-BE49-F238E27FC236}">
                <a16:creationId xmlns:a16="http://schemas.microsoft.com/office/drawing/2014/main" id="{A737D114-8411-334C-B70A-15E0AD0F98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17A401-8B2D-8E4E-82DE-924BEA22B4A1}"/>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4257892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69A84-9472-424E-A143-BAC132C6A9C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B396C-3428-E14A-ADA8-FD5B7B8A310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6B8D30-1AD6-5A46-9D54-03095CCEA0B5}"/>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5" name="Footer Placeholder 4">
            <a:extLst>
              <a:ext uri="{FF2B5EF4-FFF2-40B4-BE49-F238E27FC236}">
                <a16:creationId xmlns:a16="http://schemas.microsoft.com/office/drawing/2014/main" id="{9CAA7C54-0D1D-9046-974B-6A0B150040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7F75F5-D388-7C4E-BD2C-32E59673BB48}"/>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2471947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71EC16-8367-4645-AC2C-2FE6302AFC4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9D9908-47BB-C747-8A2B-84E43ADAA8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9D7C6F-CAEE-AF46-AB35-BC536BE4F7C9}"/>
              </a:ext>
            </a:extLst>
          </p:cNvPr>
          <p:cNvSpPr>
            <a:spLocks noGrp="1"/>
          </p:cNvSpPr>
          <p:nvPr>
            <p:ph type="dt" sz="half" idx="10"/>
          </p:nvPr>
        </p:nvSpPr>
        <p:spPr/>
        <p:txBody>
          <a:bodyPr/>
          <a:lstStyle/>
          <a:p>
            <a:fld id="{E696BF9E-6E73-EF41-A145-538472B61317}" type="datetimeFigureOut">
              <a:rPr lang="en-US" smtClean="0"/>
              <a:t>1/8/21</a:t>
            </a:fld>
            <a:endParaRPr lang="en-US"/>
          </a:p>
        </p:txBody>
      </p:sp>
      <p:sp>
        <p:nvSpPr>
          <p:cNvPr id="5" name="Footer Placeholder 4">
            <a:extLst>
              <a:ext uri="{FF2B5EF4-FFF2-40B4-BE49-F238E27FC236}">
                <a16:creationId xmlns:a16="http://schemas.microsoft.com/office/drawing/2014/main" id="{B3254DCC-2C33-6749-813B-5C8A22DB8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C505DD-41A0-DC45-BBDE-30EE7ECA3025}"/>
              </a:ext>
            </a:extLst>
          </p:cNvPr>
          <p:cNvSpPr>
            <a:spLocks noGrp="1"/>
          </p:cNvSpPr>
          <p:nvPr>
            <p:ph type="sldNum" sz="quarter" idx="12"/>
          </p:nvPr>
        </p:nvSpPr>
        <p:spPr/>
        <p:txBody>
          <a:bodyPr/>
          <a:lstStyle/>
          <a:p>
            <a:fld id="{57DA0766-3F22-5246-93E5-2777145C37B1}" type="slidenum">
              <a:rPr lang="en-US" smtClean="0"/>
              <a:t>‹#›</a:t>
            </a:fld>
            <a:endParaRPr lang="en-US"/>
          </a:p>
        </p:txBody>
      </p:sp>
    </p:spTree>
    <p:extLst>
      <p:ext uri="{BB962C8B-B14F-4D97-AF65-F5344CB8AC3E}">
        <p14:creationId xmlns:p14="http://schemas.microsoft.com/office/powerpoint/2010/main" val="542449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379889-1207-3045-9326-BA70E78A5A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B97E0C-5FF5-094E-A020-6B1D8BD248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6EB1B6-EC8B-CC45-B782-BA12D5DB24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6BF9E-6E73-EF41-A145-538472B61317}" type="datetimeFigureOut">
              <a:rPr lang="en-US" smtClean="0"/>
              <a:t>1/8/21</a:t>
            </a:fld>
            <a:endParaRPr lang="en-US"/>
          </a:p>
        </p:txBody>
      </p:sp>
      <p:sp>
        <p:nvSpPr>
          <p:cNvPr id="5" name="Footer Placeholder 4">
            <a:extLst>
              <a:ext uri="{FF2B5EF4-FFF2-40B4-BE49-F238E27FC236}">
                <a16:creationId xmlns:a16="http://schemas.microsoft.com/office/drawing/2014/main" id="{0285944E-202F-8B48-B923-CD6B9CCFD5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592A7C4-487C-B646-A7A2-BC53ADCD81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DA0766-3F22-5246-93E5-2777145C37B1}" type="slidenum">
              <a:rPr lang="en-US" smtClean="0"/>
              <a:t>‹#›</a:t>
            </a:fld>
            <a:endParaRPr lang="en-US"/>
          </a:p>
        </p:txBody>
      </p:sp>
    </p:spTree>
    <p:extLst>
      <p:ext uri="{BB962C8B-B14F-4D97-AF65-F5344CB8AC3E}">
        <p14:creationId xmlns:p14="http://schemas.microsoft.com/office/powerpoint/2010/main" val="3261445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en.wikipedia.org/wiki/Tuckman's_stages_of_group_development" TargetMode="External"/><Relationship Id="rId2" Type="http://schemas.openxmlformats.org/officeDocument/2006/relationships/hyperlink" Target="https://www.ceolevel.com/modelo-de-desarrollo-de-equipos-de-bruce-tuckman" TargetMode="External"/><Relationship Id="rId1" Type="http://schemas.openxmlformats.org/officeDocument/2006/relationships/slideLayout" Target="../slideLayouts/slideLayout2.xml"/><Relationship Id="rId4" Type="http://schemas.openxmlformats.org/officeDocument/2006/relationships/hyperlink" Target="http://direccionyliderazgo.com/desarrollo-de-equipos-modelo-de-tuckman/"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skillsyouneed.com" TargetMode="External"/><Relationship Id="rId2" Type="http://schemas.openxmlformats.org/officeDocument/2006/relationships/hyperlink" Target="https://www.managementcenter.co.uk" TargetMode="External"/><Relationship Id="rId1" Type="http://schemas.openxmlformats.org/officeDocument/2006/relationships/slideLayout" Target="../slideLayouts/slideLayout2.xml"/><Relationship Id="rId6" Type="http://schemas.openxmlformats.org/officeDocument/2006/relationships/hyperlink" Target="https://www.intheloop.io/blog/advantages-of-teamwork/" TargetMode="External"/><Relationship Id="rId5" Type="http://schemas.openxmlformats.org/officeDocument/2006/relationships/hyperlink" Target="https://www.emerald.com/insight/publication/issn/1044-4068" TargetMode="External"/><Relationship Id="rId4" Type="http://schemas.openxmlformats.org/officeDocument/2006/relationships/hyperlink" Target="https://www.emerald.com/insight/search?q=M.%20Afzalur%20Rahim"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37FB826-4B21-D246-BFEE-A544552CBFEF}"/>
              </a:ext>
            </a:extLst>
          </p:cNvPr>
          <p:cNvSpPr>
            <a:spLocks noGrp="1"/>
          </p:cNvSpPr>
          <p:nvPr>
            <p:ph type="title"/>
          </p:nvPr>
        </p:nvSpPr>
        <p:spPr>
          <a:xfrm>
            <a:off x="838200" y="815975"/>
            <a:ext cx="10515600" cy="1089025"/>
          </a:xfrm>
        </p:spPr>
        <p:txBody>
          <a:bodyPr>
            <a:normAutofit fontScale="90000"/>
          </a:bodyPr>
          <a:lstStyle/>
          <a:p>
            <a:br>
              <a:rPr lang="en-GB" b="1" u="sng" dirty="0"/>
            </a:br>
            <a:r>
              <a:rPr lang="en-GB" b="1" u="sng" dirty="0"/>
              <a:t>Group Presentation</a:t>
            </a:r>
            <a:br>
              <a:rPr lang="en-GB" b="1" u="sng" dirty="0"/>
            </a:br>
            <a:br>
              <a:rPr lang="en-GB" b="1" u="sng" dirty="0"/>
            </a:br>
            <a:r>
              <a:rPr lang="en-GB" b="1" u="sng" dirty="0"/>
              <a:t>Effective Team Work and Communication</a:t>
            </a:r>
            <a:br>
              <a:rPr lang="en-GB" b="1" u="sng" dirty="0"/>
            </a:br>
            <a:br>
              <a:rPr lang="en-GB" b="1" u="sng" dirty="0"/>
            </a:br>
            <a:r>
              <a:rPr lang="en-GB" b="1" u="sng" dirty="0"/>
              <a:t>Module: BMSW4002</a:t>
            </a:r>
            <a:endParaRPr lang="en-US" b="1" u="sng" dirty="0"/>
          </a:p>
        </p:txBody>
      </p:sp>
      <p:sp>
        <p:nvSpPr>
          <p:cNvPr id="10" name="Content Placeholder 9">
            <a:extLst>
              <a:ext uri="{FF2B5EF4-FFF2-40B4-BE49-F238E27FC236}">
                <a16:creationId xmlns:a16="http://schemas.microsoft.com/office/drawing/2014/main" id="{49B1635B-AA8E-9143-8A5D-7C022694B00C}"/>
              </a:ext>
            </a:extLst>
          </p:cNvPr>
          <p:cNvSpPr>
            <a:spLocks noGrp="1"/>
          </p:cNvSpPr>
          <p:nvPr>
            <p:ph sz="half" idx="1"/>
          </p:nvPr>
        </p:nvSpPr>
        <p:spPr>
          <a:xfrm>
            <a:off x="973666" y="3269736"/>
            <a:ext cx="4402667" cy="2772289"/>
          </a:xfrm>
        </p:spPr>
        <p:txBody>
          <a:bodyPr>
            <a:normAutofit/>
          </a:bodyPr>
          <a:lstStyle/>
          <a:p>
            <a:r>
              <a:rPr lang="en-GB" sz="2400" dirty="0" err="1">
                <a:latin typeface="Times New Roman" panose="02020603050405020304" pitchFamily="18" charset="0"/>
                <a:cs typeface="Times New Roman" panose="02020603050405020304" pitchFamily="18" charset="0"/>
              </a:rPr>
              <a:t>Istvan</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Csizmar</a:t>
            </a:r>
            <a:r>
              <a:rPr lang="en-GB" sz="2400" dirty="0">
                <a:latin typeface="Times New Roman" panose="02020603050405020304" pitchFamily="18" charset="0"/>
                <a:cs typeface="Times New Roman" panose="02020603050405020304" pitchFamily="18" charset="0"/>
              </a:rPr>
              <a:t> – 19222097</a:t>
            </a:r>
          </a:p>
          <a:p>
            <a:r>
              <a:rPr lang="en-GB" sz="2400" dirty="0">
                <a:latin typeface="Times New Roman" panose="02020603050405020304" pitchFamily="18" charset="0"/>
                <a:cs typeface="Times New Roman" panose="02020603050405020304" pitchFamily="18" charset="0"/>
              </a:rPr>
              <a:t>Samata Khatoon-1919228</a:t>
            </a:r>
          </a:p>
          <a:p>
            <a:r>
              <a:rPr lang="en-GB" sz="2400" dirty="0">
                <a:latin typeface="Times New Roman" panose="02020603050405020304" pitchFamily="18" charset="0"/>
                <a:cs typeface="Times New Roman" panose="02020603050405020304" pitchFamily="18" charset="0"/>
              </a:rPr>
              <a:t>Benjamin Alejandro</a:t>
            </a:r>
          </a:p>
          <a:p>
            <a:pPr marL="0" indent="0">
              <a:buNone/>
            </a:pP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Lierena</a:t>
            </a:r>
            <a:r>
              <a:rPr lang="en-GB" sz="2400" dirty="0">
                <a:latin typeface="Times New Roman" panose="02020603050405020304" pitchFamily="18" charset="0"/>
                <a:cs typeface="Times New Roman" panose="02020603050405020304" pitchFamily="18" charset="0"/>
              </a:rPr>
              <a:t> Lora- 1921011</a:t>
            </a:r>
          </a:p>
          <a:p>
            <a:r>
              <a:rPr lang="en-GB" sz="2400" dirty="0" err="1">
                <a:latin typeface="Times New Roman" panose="02020603050405020304" pitchFamily="18" charset="0"/>
                <a:cs typeface="Times New Roman" panose="02020603050405020304" pitchFamily="18" charset="0"/>
              </a:rPr>
              <a:t>Saima</a:t>
            </a:r>
            <a:r>
              <a:rPr lang="en-GB" sz="2400" dirty="0">
                <a:latin typeface="Times New Roman" panose="02020603050405020304" pitchFamily="18" charset="0"/>
                <a:cs typeface="Times New Roman" panose="02020603050405020304" pitchFamily="18" charset="0"/>
              </a:rPr>
              <a:t> Rahman- 1922002</a:t>
            </a:r>
          </a:p>
          <a:p>
            <a:r>
              <a:rPr lang="en-GB" sz="2400" dirty="0" err="1">
                <a:latin typeface="Times New Roman" panose="02020603050405020304" pitchFamily="18" charset="0"/>
                <a:cs typeface="Times New Roman" panose="02020603050405020304" pitchFamily="18" charset="0"/>
              </a:rPr>
              <a:t>Elaina</a:t>
            </a:r>
            <a:r>
              <a:rPr lang="en-GB" sz="2400" dirty="0">
                <a:latin typeface="Times New Roman" panose="02020603050405020304" pitchFamily="18" charset="0"/>
                <a:cs typeface="Times New Roman" panose="02020603050405020304" pitchFamily="18" charset="0"/>
              </a:rPr>
              <a:t> </a:t>
            </a:r>
            <a:r>
              <a:rPr lang="en-GB" sz="2400" err="1">
                <a:latin typeface="Times New Roman" panose="02020603050405020304" pitchFamily="18" charset="0"/>
                <a:cs typeface="Times New Roman" panose="02020603050405020304" pitchFamily="18" charset="0"/>
              </a:rPr>
              <a:t>Fjodorova</a:t>
            </a:r>
            <a:r>
              <a:rPr lang="en-GB" sz="2400">
                <a:latin typeface="Times New Roman" panose="02020603050405020304" pitchFamily="18" charset="0"/>
                <a:cs typeface="Times New Roman" panose="02020603050405020304" pitchFamily="18" charset="0"/>
              </a:rPr>
              <a:t>- 1920297</a:t>
            </a:r>
            <a:endParaRPr lang="en-GB" sz="2400" dirty="0">
              <a:latin typeface="Times New Roman" panose="02020603050405020304" pitchFamily="18" charset="0"/>
              <a:cs typeface="Times New Roman" panose="02020603050405020304" pitchFamily="18" charset="0"/>
            </a:endParaRPr>
          </a:p>
        </p:txBody>
      </p:sp>
      <p:sp>
        <p:nvSpPr>
          <p:cNvPr id="11" name="Text Placeholder 10">
            <a:extLst>
              <a:ext uri="{FF2B5EF4-FFF2-40B4-BE49-F238E27FC236}">
                <a16:creationId xmlns:a16="http://schemas.microsoft.com/office/drawing/2014/main" id="{A134B037-C631-1F4A-9C37-C8A9D06A76CF}"/>
              </a:ext>
            </a:extLst>
          </p:cNvPr>
          <p:cNvSpPr>
            <a:spLocks noGrp="1"/>
          </p:cNvSpPr>
          <p:nvPr>
            <p:ph sz="half" idx="2"/>
          </p:nvPr>
        </p:nvSpPr>
        <p:spPr>
          <a:xfrm>
            <a:off x="6279443" y="3257480"/>
            <a:ext cx="4636425" cy="2919482"/>
          </a:xfrm>
        </p:spPr>
        <p:txBody>
          <a:bodyPr>
            <a:normAutofit/>
          </a:bodyPr>
          <a:lstStyle/>
          <a:p>
            <a:pPr algn="ctr"/>
            <a:r>
              <a:rPr lang="en-GB" sz="2400" dirty="0"/>
              <a:t>Name of lecture: </a:t>
            </a:r>
            <a:r>
              <a:rPr lang="en-GB" sz="2400" b="1" dirty="0">
                <a:latin typeface="Times New Roman" panose="02020603050405020304" pitchFamily="18" charset="0"/>
                <a:cs typeface="Times New Roman" panose="02020603050405020304" pitchFamily="18" charset="0"/>
              </a:rPr>
              <a:t>Dr </a:t>
            </a:r>
            <a:r>
              <a:rPr lang="en-GB" sz="2400" b="1" dirty="0" err="1">
                <a:latin typeface="Times New Roman" panose="02020603050405020304" pitchFamily="18" charset="0"/>
                <a:cs typeface="Times New Roman" panose="02020603050405020304" pitchFamily="18" charset="0"/>
              </a:rPr>
              <a:t>Akinseye</a:t>
            </a:r>
            <a:r>
              <a:rPr lang="en-GB" sz="2400" b="1" dirty="0">
                <a:latin typeface="Times New Roman" panose="02020603050405020304" pitchFamily="18" charset="0"/>
                <a:cs typeface="Times New Roman" panose="02020603050405020304" pitchFamily="18" charset="0"/>
              </a:rPr>
              <a:t> </a:t>
            </a:r>
            <a:r>
              <a:rPr lang="en-GB" sz="2400" b="1" dirty="0" err="1">
                <a:latin typeface="Times New Roman" panose="02020603050405020304" pitchFamily="18" charset="0"/>
                <a:cs typeface="Times New Roman" panose="02020603050405020304" pitchFamily="18" charset="0"/>
              </a:rPr>
              <a:t>Aluko</a:t>
            </a:r>
            <a:endParaRPr lang="en-GB" sz="2400" b="1" dirty="0">
              <a:latin typeface="Times New Roman" panose="02020603050405020304" pitchFamily="18" charset="0"/>
              <a:cs typeface="Times New Roman" panose="02020603050405020304" pitchFamily="18" charset="0"/>
            </a:endParaRPr>
          </a:p>
          <a:p>
            <a:r>
              <a:rPr lang="en-GB" sz="2400" dirty="0"/>
              <a:t>Name of University: University of Wales Trinity Saint David</a:t>
            </a:r>
          </a:p>
          <a:p>
            <a:r>
              <a:rPr lang="en-GB" sz="2400" dirty="0"/>
              <a:t>Presentation date:  13</a:t>
            </a:r>
            <a:r>
              <a:rPr lang="en-GB" sz="2400" baseline="30000" dirty="0"/>
              <a:t>th</a:t>
            </a:r>
            <a:r>
              <a:rPr lang="en-GB" sz="2400" dirty="0"/>
              <a:t> Dec 2020</a:t>
            </a:r>
            <a:endParaRPr lang="en-US" sz="2400" dirty="0"/>
          </a:p>
        </p:txBody>
      </p:sp>
    </p:spTree>
    <p:extLst>
      <p:ext uri="{BB962C8B-B14F-4D97-AF65-F5344CB8AC3E}">
        <p14:creationId xmlns:p14="http://schemas.microsoft.com/office/powerpoint/2010/main" val="3563159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C29953-AE46-754F-9A00-368F67579ABA}"/>
              </a:ext>
            </a:extLst>
          </p:cNvPr>
          <p:cNvSpPr>
            <a:spLocks noGrp="1"/>
          </p:cNvSpPr>
          <p:nvPr>
            <p:ph idx="1"/>
          </p:nvPr>
        </p:nvSpPr>
        <p:spPr>
          <a:xfrm>
            <a:off x="487071" y="889000"/>
            <a:ext cx="12523373" cy="5785556"/>
          </a:xfrm>
        </p:spPr>
        <p:txBody>
          <a:bodyPr>
            <a:noAutofit/>
          </a:bodyPr>
          <a:lstStyle/>
          <a:p>
            <a:pPr marL="0" indent="0" fontAlgn="base">
              <a:buNone/>
            </a:pPr>
            <a:r>
              <a:rPr lang="en-GB" sz="2500" b="1" u="sng" dirty="0">
                <a:solidFill>
                  <a:srgbClr val="201F1E"/>
                </a:solidFill>
              </a:rPr>
              <a:t>Contents</a:t>
            </a:r>
            <a:r>
              <a:rPr lang="en-GB" sz="2500" dirty="0">
                <a:solidFill>
                  <a:srgbClr val="201F1E"/>
                </a:solidFill>
              </a:rPr>
              <a:t> </a:t>
            </a:r>
          </a:p>
          <a:p>
            <a:pPr marL="457200" indent="-457200" fontAlgn="base">
              <a:buAutoNum type="arabicPeriod"/>
            </a:pPr>
            <a:endParaRPr lang="en-GB" sz="2500" dirty="0">
              <a:solidFill>
                <a:srgbClr val="201F1E"/>
              </a:solidFill>
            </a:endParaRPr>
          </a:p>
          <a:p>
            <a:pPr marL="457200" indent="-457200" fontAlgn="base">
              <a:buAutoNum type="arabicPeriod"/>
            </a:pPr>
            <a:r>
              <a:rPr lang="en-GB" sz="2500" b="0" i="0" u="none" strike="noStrike" dirty="0">
                <a:solidFill>
                  <a:srgbClr val="201F1E"/>
                </a:solidFill>
                <a:effectLst/>
              </a:rPr>
              <a:t>Background of the organisation-SIBES (slides 3-4) Samata Khatoon</a:t>
            </a:r>
            <a:endParaRPr lang="en-GB" sz="2500" dirty="0">
              <a:solidFill>
                <a:srgbClr val="201F1E"/>
              </a:solidFill>
            </a:endParaRPr>
          </a:p>
          <a:p>
            <a:pPr marL="457200" indent="-457200" fontAlgn="base">
              <a:buAutoNum type="arabicPeriod"/>
            </a:pPr>
            <a:r>
              <a:rPr lang="en-GB" sz="2500" dirty="0">
                <a:solidFill>
                  <a:srgbClr val="201F1E"/>
                </a:solidFill>
              </a:rPr>
              <a:t>Benefit of Teamwork (slides 5-11)  </a:t>
            </a:r>
            <a:r>
              <a:rPr lang="en-GB" sz="2500" dirty="0" err="1">
                <a:solidFill>
                  <a:srgbClr val="201F1E"/>
                </a:solidFill>
              </a:rPr>
              <a:t>Istvan</a:t>
            </a:r>
            <a:r>
              <a:rPr lang="en-GB" sz="2500" dirty="0">
                <a:solidFill>
                  <a:srgbClr val="201F1E"/>
                </a:solidFill>
              </a:rPr>
              <a:t> </a:t>
            </a:r>
            <a:r>
              <a:rPr lang="en-GB" sz="2500" dirty="0" err="1">
                <a:solidFill>
                  <a:srgbClr val="201F1E"/>
                </a:solidFill>
              </a:rPr>
              <a:t>Czizmar</a:t>
            </a:r>
            <a:endParaRPr lang="en-GB" sz="2500" dirty="0">
              <a:solidFill>
                <a:srgbClr val="201F1E"/>
              </a:solidFill>
            </a:endParaRPr>
          </a:p>
          <a:p>
            <a:pPr marL="457200" indent="-457200" fontAlgn="base">
              <a:buAutoNum type="arabicPeriod"/>
            </a:pPr>
            <a:r>
              <a:rPr lang="en-GB" sz="2500" dirty="0">
                <a:solidFill>
                  <a:srgbClr val="201F1E"/>
                </a:solidFill>
              </a:rPr>
              <a:t>Stages of team development (slides 12-16)</a:t>
            </a:r>
            <a:r>
              <a:rPr lang="en-GB" sz="2500" b="0" i="0" u="none" strike="noStrike" dirty="0">
                <a:solidFill>
                  <a:srgbClr val="201F1E"/>
                </a:solidFill>
                <a:effectLst/>
              </a:rPr>
              <a:t>  Benjamin Alejandro</a:t>
            </a:r>
          </a:p>
          <a:p>
            <a:pPr marL="0" indent="0" fontAlgn="base">
              <a:buNone/>
            </a:pPr>
            <a:r>
              <a:rPr lang="en-GB" sz="2500" b="0" i="0" u="none" strike="noStrike" dirty="0">
                <a:solidFill>
                  <a:srgbClr val="201F1E"/>
                </a:solidFill>
                <a:effectLst/>
              </a:rPr>
              <a:t>4.   Team roles (slides 17-20) </a:t>
            </a:r>
            <a:r>
              <a:rPr lang="en-GB" sz="2500" b="0" i="0" u="none" strike="noStrike" dirty="0" err="1">
                <a:solidFill>
                  <a:srgbClr val="201F1E"/>
                </a:solidFill>
                <a:effectLst/>
              </a:rPr>
              <a:t>Saima</a:t>
            </a:r>
            <a:r>
              <a:rPr lang="en-GB" sz="2500" b="0" i="0" u="none" strike="noStrike" dirty="0">
                <a:solidFill>
                  <a:srgbClr val="201F1E"/>
                </a:solidFill>
                <a:effectLst/>
              </a:rPr>
              <a:t> Rahman</a:t>
            </a:r>
          </a:p>
          <a:p>
            <a:pPr marL="0" indent="0" fontAlgn="base">
              <a:buNone/>
            </a:pPr>
            <a:r>
              <a:rPr lang="en-GB" sz="2500" dirty="0">
                <a:solidFill>
                  <a:srgbClr val="201F1E"/>
                </a:solidFill>
              </a:rPr>
              <a:t>5.   Managing conflict (slides 21- 25) Elaine </a:t>
            </a:r>
            <a:r>
              <a:rPr lang="en-GB" sz="2500" dirty="0" err="1">
                <a:solidFill>
                  <a:srgbClr val="201F1E"/>
                </a:solidFill>
              </a:rPr>
              <a:t>Fjodorova</a:t>
            </a:r>
            <a:endParaRPr lang="en-GB" sz="2500" dirty="0">
              <a:solidFill>
                <a:srgbClr val="201F1E"/>
              </a:solidFill>
            </a:endParaRPr>
          </a:p>
          <a:p>
            <a:pPr marL="457200" indent="-457200" fontAlgn="base">
              <a:buAutoNum type="arabicPeriod" startAt="6"/>
            </a:pPr>
            <a:r>
              <a:rPr lang="en-GB" sz="2500" dirty="0">
                <a:solidFill>
                  <a:srgbClr val="201F1E"/>
                </a:solidFill>
              </a:rPr>
              <a:t>Our team (slide 26) Samata Khatoon </a:t>
            </a:r>
          </a:p>
          <a:p>
            <a:pPr marL="457200" indent="-457200" fontAlgn="base">
              <a:buAutoNum type="arabicPeriod" startAt="6"/>
            </a:pPr>
            <a:r>
              <a:rPr lang="en-GB" sz="2500" dirty="0">
                <a:solidFill>
                  <a:srgbClr val="201F1E"/>
                </a:solidFill>
              </a:rPr>
              <a:t>Successful team development (slides 27 -31) Samata Khatoon </a:t>
            </a:r>
          </a:p>
          <a:p>
            <a:pPr marL="457200" indent="-457200" fontAlgn="base">
              <a:buAutoNum type="arabicPeriod" startAt="6"/>
            </a:pPr>
            <a:r>
              <a:rPr lang="en-GB" sz="2500" dirty="0">
                <a:solidFill>
                  <a:srgbClr val="201F1E"/>
                </a:solidFill>
              </a:rPr>
              <a:t>Conclusion (slide 32) Samata Khatoon </a:t>
            </a:r>
          </a:p>
          <a:p>
            <a:pPr marL="457200" indent="-457200" fontAlgn="base">
              <a:buAutoNum type="arabicPeriod" startAt="6"/>
            </a:pPr>
            <a:r>
              <a:rPr lang="en-GB" sz="2500" dirty="0">
                <a:solidFill>
                  <a:srgbClr val="201F1E"/>
                </a:solidFill>
              </a:rPr>
              <a:t>Recommendation (slide 33) Samata Khatoon </a:t>
            </a:r>
          </a:p>
          <a:p>
            <a:pPr marL="457200" indent="-457200" fontAlgn="base">
              <a:buAutoNum type="arabicPeriod" startAt="6"/>
            </a:pPr>
            <a:r>
              <a:rPr lang="en-GB" sz="2500" b="0" i="0" u="none" strike="noStrike" dirty="0">
                <a:solidFill>
                  <a:srgbClr val="201F1E"/>
                </a:solidFill>
                <a:effectLst/>
              </a:rPr>
              <a:t>Reference (slides 34-35)</a:t>
            </a:r>
          </a:p>
          <a:p>
            <a:pPr marL="0" indent="0" fontAlgn="base">
              <a:buNone/>
            </a:pPr>
            <a:endParaRPr lang="en-GB" sz="2500" b="0" i="0" u="none" strike="noStrike" dirty="0">
              <a:solidFill>
                <a:srgbClr val="201F1E"/>
              </a:solidFill>
              <a:effectLst/>
            </a:endParaRPr>
          </a:p>
          <a:p>
            <a:pPr marL="0" indent="0" fontAlgn="base">
              <a:buNone/>
            </a:pPr>
            <a:endParaRPr lang="en-GB" sz="2500" b="0" i="0" u="none" strike="noStrike" dirty="0">
              <a:solidFill>
                <a:srgbClr val="201F1E"/>
              </a:solidFill>
              <a:effectLst/>
            </a:endParaRPr>
          </a:p>
        </p:txBody>
      </p:sp>
    </p:spTree>
    <p:extLst>
      <p:ext uri="{BB962C8B-B14F-4D97-AF65-F5344CB8AC3E}">
        <p14:creationId xmlns:p14="http://schemas.microsoft.com/office/powerpoint/2010/main" val="1824101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77F36D-4FC2-6846-B209-20FCD6C58C0B}"/>
              </a:ext>
            </a:extLst>
          </p:cNvPr>
          <p:cNvPicPr>
            <a:picLocks noChangeAspect="1"/>
          </p:cNvPicPr>
          <p:nvPr/>
        </p:nvPicPr>
        <p:blipFill rotWithShape="1">
          <a:blip r:embed="rId2"/>
          <a:srcRect l="13818" t="9091"/>
          <a:stretch/>
        </p:blipFill>
        <p:spPr>
          <a:xfrm>
            <a:off x="263595" y="169343"/>
            <a:ext cx="8668492" cy="6857990"/>
          </a:xfrm>
          <a:prstGeom prst="rect">
            <a:avLst/>
          </a:prstGeom>
        </p:spPr>
      </p:pic>
      <p:sp>
        <p:nvSpPr>
          <p:cNvPr id="2" name="Title 1">
            <a:extLst>
              <a:ext uri="{FF2B5EF4-FFF2-40B4-BE49-F238E27FC236}">
                <a16:creationId xmlns:a16="http://schemas.microsoft.com/office/drawing/2014/main" id="{4974D006-FA43-B747-A7C2-00633460618F}"/>
              </a:ext>
            </a:extLst>
          </p:cNvPr>
          <p:cNvSpPr>
            <a:spLocks noGrp="1"/>
          </p:cNvSpPr>
          <p:nvPr>
            <p:ph type="ctrTitle"/>
          </p:nvPr>
        </p:nvSpPr>
        <p:spPr>
          <a:xfrm>
            <a:off x="9068851" y="282223"/>
            <a:ext cx="2643372" cy="2977440"/>
          </a:xfrm>
        </p:spPr>
        <p:txBody>
          <a:bodyPr anchor="b">
            <a:normAutofit fontScale="90000"/>
          </a:bodyPr>
          <a:lstStyle/>
          <a:p>
            <a:pPr algn="l"/>
            <a:br>
              <a:rPr lang="en-GB" sz="4800" b="1" dirty="0"/>
            </a:br>
            <a:br>
              <a:rPr lang="en-GB" sz="4800" b="1" dirty="0"/>
            </a:br>
            <a:br>
              <a:rPr lang="en-GB" sz="4800" b="1"/>
            </a:br>
            <a:r>
              <a:rPr lang="en-GB" sz="4800" b="1"/>
              <a:t>SIBES</a:t>
            </a:r>
            <a:br>
              <a:rPr lang="en-GB" sz="4800" b="1"/>
            </a:br>
            <a:r>
              <a:rPr lang="en-GB" sz="4800" b="1"/>
              <a:t>Organic </a:t>
            </a:r>
            <a:r>
              <a:rPr lang="en-GB" sz="4800" b="1" dirty="0"/>
              <a:t>Fruits, Vegetables &amp; Meat </a:t>
            </a:r>
            <a:endParaRPr lang="en-US" sz="4800" b="1" dirty="0"/>
          </a:p>
        </p:txBody>
      </p:sp>
    </p:spTree>
    <p:extLst>
      <p:ext uri="{BB962C8B-B14F-4D97-AF65-F5344CB8AC3E}">
        <p14:creationId xmlns:p14="http://schemas.microsoft.com/office/powerpoint/2010/main" val="3273480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DECE5-27AA-5648-9D9B-C297DB04ACAB}"/>
              </a:ext>
            </a:extLst>
          </p:cNvPr>
          <p:cNvSpPr>
            <a:spLocks noGrp="1"/>
          </p:cNvSpPr>
          <p:nvPr>
            <p:ph type="title"/>
          </p:nvPr>
        </p:nvSpPr>
        <p:spPr>
          <a:xfrm>
            <a:off x="803775" y="1106007"/>
            <a:ext cx="10550025" cy="1182927"/>
          </a:xfrm>
        </p:spPr>
        <p:txBody>
          <a:bodyPr anchor="b">
            <a:normAutofit/>
          </a:bodyPr>
          <a:lstStyle/>
          <a:p>
            <a:r>
              <a:rPr lang="en-GB" sz="5600" b="1" u="sng"/>
              <a:t>Background </a:t>
            </a:r>
            <a:endParaRPr lang="en-US" sz="5600" b="1" u="sng"/>
          </a:p>
        </p:txBody>
      </p:sp>
      <p:cxnSp>
        <p:nvCxnSpPr>
          <p:cNvPr id="21" name="Straight Connector 9">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142494-1D31-214B-AD95-93CF92B1F10F}"/>
              </a:ext>
            </a:extLst>
          </p:cNvPr>
          <p:cNvSpPr>
            <a:spLocks noGrp="1"/>
          </p:cNvSpPr>
          <p:nvPr>
            <p:ph idx="1"/>
          </p:nvPr>
        </p:nvSpPr>
        <p:spPr>
          <a:xfrm>
            <a:off x="803775" y="2598947"/>
            <a:ext cx="10550025" cy="3677348"/>
          </a:xfrm>
        </p:spPr>
        <p:txBody>
          <a:bodyPr anchor="t">
            <a:normAutofit/>
          </a:bodyPr>
          <a:lstStyle/>
          <a:p>
            <a:r>
              <a:rPr lang="en-GB" sz="2000" dirty="0">
                <a:solidFill>
                  <a:schemeClr val="tx1">
                    <a:alpha val="80000"/>
                  </a:schemeClr>
                </a:solidFill>
              </a:rPr>
              <a:t>We are a wholesale and retail Organic fruit, vegetables and meat store based in Kent</a:t>
            </a:r>
          </a:p>
          <a:p>
            <a:r>
              <a:rPr lang="en-GB" sz="2000" dirty="0">
                <a:solidFill>
                  <a:schemeClr val="tx1">
                    <a:alpha val="80000"/>
                  </a:schemeClr>
                </a:solidFill>
              </a:rPr>
              <a:t>SIBES mission is to provide the best quality, fresh and organic fruits, vegetables, eggs, meat, herbs, honey and more</a:t>
            </a:r>
          </a:p>
          <a:p>
            <a:r>
              <a:rPr lang="en-GB" sz="2000" dirty="0">
                <a:solidFill>
                  <a:schemeClr val="tx1">
                    <a:alpha val="80000"/>
                  </a:schemeClr>
                </a:solidFill>
              </a:rPr>
              <a:t>We import our products from farmers across the UK – ensuring top quality and well sourced products</a:t>
            </a:r>
          </a:p>
          <a:p>
            <a:r>
              <a:rPr lang="en-GB" sz="2000" dirty="0">
                <a:solidFill>
                  <a:schemeClr val="tx1">
                    <a:alpha val="80000"/>
                  </a:schemeClr>
                </a:solidFill>
              </a:rPr>
              <a:t>SIBES partners commitment is to provide the best quality organic food straight to your door.</a:t>
            </a:r>
          </a:p>
          <a:p>
            <a:r>
              <a:rPr lang="en-GB" sz="2000" dirty="0">
                <a:solidFill>
                  <a:schemeClr val="tx1">
                    <a:alpha val="80000"/>
                  </a:schemeClr>
                </a:solidFill>
              </a:rPr>
              <a:t>An easy way to purchase Organic foods – download our apps SIBES Organic foods</a:t>
            </a:r>
          </a:p>
          <a:p>
            <a:r>
              <a:rPr lang="en-GB" sz="2000" dirty="0">
                <a:solidFill>
                  <a:schemeClr val="tx1">
                    <a:alpha val="80000"/>
                  </a:schemeClr>
                </a:solidFill>
              </a:rPr>
              <a:t>Order online to receive discounts - spend over £50 pounds to get free delivery</a:t>
            </a:r>
          </a:p>
          <a:p>
            <a:endParaRPr lang="en-GB" sz="2000" dirty="0">
              <a:solidFill>
                <a:schemeClr val="tx1">
                  <a:alpha val="80000"/>
                </a:schemeClr>
              </a:solidFill>
            </a:endParaRPr>
          </a:p>
          <a:p>
            <a:endParaRPr lang="en-GB" sz="2000" dirty="0">
              <a:solidFill>
                <a:schemeClr val="tx1">
                  <a:alpha val="80000"/>
                </a:schemeClr>
              </a:solidFill>
            </a:endParaRPr>
          </a:p>
        </p:txBody>
      </p:sp>
      <p:grpSp>
        <p:nvGrpSpPr>
          <p:cNvPr id="22" name="Group 11">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3074759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6B5A-EC63-4940-A92F-ACC0FF7CADAC}"/>
              </a:ext>
            </a:extLst>
          </p:cNvPr>
          <p:cNvSpPr>
            <a:spLocks noGrp="1"/>
          </p:cNvSpPr>
          <p:nvPr>
            <p:ph type="ctrTitle"/>
          </p:nvPr>
        </p:nvSpPr>
        <p:spPr>
          <a:xfrm>
            <a:off x="100014" y="0"/>
            <a:ext cx="11972924" cy="2028825"/>
          </a:xfrm>
        </p:spPr>
        <p:txBody>
          <a:bodyPr/>
          <a:lstStyle/>
          <a:p>
            <a:r>
              <a:rPr lang="en-GB" b="1" i="1" dirty="0"/>
              <a:t>BENEFITS OF TEAMWORK </a:t>
            </a:r>
            <a:br>
              <a:rPr lang="en-GB" dirty="0"/>
            </a:br>
            <a:endParaRPr lang="en-US" dirty="0"/>
          </a:p>
        </p:txBody>
      </p:sp>
      <p:sp>
        <p:nvSpPr>
          <p:cNvPr id="3" name="Subtitle 2">
            <a:extLst>
              <a:ext uri="{FF2B5EF4-FFF2-40B4-BE49-F238E27FC236}">
                <a16:creationId xmlns:a16="http://schemas.microsoft.com/office/drawing/2014/main" id="{31D4D105-F174-6D47-8083-BBE2B1D272E7}"/>
              </a:ext>
            </a:extLst>
          </p:cNvPr>
          <p:cNvSpPr>
            <a:spLocks noGrp="1"/>
          </p:cNvSpPr>
          <p:nvPr>
            <p:ph type="subTitle" idx="1"/>
          </p:nvPr>
        </p:nvSpPr>
        <p:spPr>
          <a:xfrm>
            <a:off x="219075" y="1343025"/>
            <a:ext cx="11853863" cy="5357813"/>
          </a:xfrm>
        </p:spPr>
        <p:txBody>
          <a:bodyPr>
            <a:normAutofit/>
          </a:bodyPr>
          <a:lstStyle/>
          <a:p>
            <a:pPr marL="342900" indent="-342900" algn="l">
              <a:buFont typeface="Arial" panose="020B0604020202020204" pitchFamily="34" charset="0"/>
              <a:buChar char="•"/>
            </a:pPr>
            <a:endParaRPr lang="en-GB" b="1" i="1" u="sng" dirty="0"/>
          </a:p>
          <a:p>
            <a:pPr algn="l"/>
            <a:r>
              <a:rPr lang="en-GB" b="1" i="1" dirty="0"/>
              <a:t>GROUP NAME: SIBES</a:t>
            </a:r>
          </a:p>
          <a:p>
            <a:pPr algn="l"/>
            <a:endParaRPr lang="en-GB" b="1" i="1" dirty="0"/>
          </a:p>
          <a:p>
            <a:pPr marL="342900" indent="-342900" algn="l">
              <a:buFont typeface="Arial" panose="020B0604020202020204" pitchFamily="34" charset="0"/>
              <a:buChar char="•"/>
            </a:pPr>
            <a:r>
              <a:rPr lang="en-GB" b="1" i="1" dirty="0"/>
              <a:t>Introduction</a:t>
            </a:r>
          </a:p>
          <a:p>
            <a:pPr algn="l"/>
            <a:endParaRPr lang="en-GB" b="1" i="1" dirty="0"/>
          </a:p>
          <a:p>
            <a:pPr marL="342900" indent="-342900" algn="l">
              <a:buFont typeface="Arial" panose="020B0604020202020204" pitchFamily="34" charset="0"/>
              <a:buChar char="•"/>
            </a:pPr>
            <a:r>
              <a:rPr lang="en-GB" b="1" i="1" dirty="0"/>
              <a:t>Increases creativity</a:t>
            </a:r>
            <a:r>
              <a:rPr lang="en-GB" dirty="0">
                <a:effectLst/>
              </a:rPr>
              <a:t> </a:t>
            </a:r>
          </a:p>
          <a:p>
            <a:pPr marL="342900" indent="-342900" algn="l">
              <a:buFont typeface="Arial" panose="020B0604020202020204" pitchFamily="34" charset="0"/>
              <a:buChar char="•"/>
            </a:pPr>
            <a:r>
              <a:rPr lang="en-GB" b="1" i="1" dirty="0"/>
              <a:t>Helps you learn new things</a:t>
            </a:r>
            <a:r>
              <a:rPr lang="en-GB" dirty="0">
                <a:effectLst/>
              </a:rPr>
              <a:t> </a:t>
            </a:r>
          </a:p>
          <a:p>
            <a:pPr marL="342900" indent="-342900" algn="l">
              <a:buFont typeface="Arial" panose="020B0604020202020204" pitchFamily="34" charset="0"/>
              <a:buChar char="•"/>
            </a:pPr>
            <a:r>
              <a:rPr lang="en-GB" b="1" i="1" dirty="0"/>
              <a:t>Combines everyone's unique strengths and skills</a:t>
            </a:r>
            <a:endParaRPr lang="en-GB" dirty="0"/>
          </a:p>
          <a:p>
            <a:pPr marL="342900" indent="-342900" algn="l">
              <a:buFont typeface="Arial" panose="020B0604020202020204" pitchFamily="34" charset="0"/>
              <a:buChar char="•"/>
            </a:pPr>
            <a:r>
              <a:rPr lang="en-GB" b="1" i="1" dirty="0"/>
              <a:t>Improves trust</a:t>
            </a:r>
          </a:p>
          <a:p>
            <a:pPr marL="342900" indent="-342900" algn="l">
              <a:buFont typeface="Arial" panose="020B0604020202020204" pitchFamily="34" charset="0"/>
              <a:buChar char="•"/>
            </a:pPr>
            <a:r>
              <a:rPr lang="en-GB" b="1" i="1" dirty="0"/>
              <a:t>Gives you new viewpoints</a:t>
            </a:r>
            <a:r>
              <a:rPr lang="en-GB" dirty="0">
                <a:effectLst/>
              </a:rPr>
              <a:t> </a:t>
            </a:r>
            <a:endParaRPr lang="en-GB" dirty="0"/>
          </a:p>
          <a:p>
            <a:pPr algn="l"/>
            <a:endParaRPr lang="en-GB" b="1" dirty="0"/>
          </a:p>
          <a:p>
            <a:pPr algn="l"/>
            <a:endParaRPr lang="en-GB" dirty="0">
              <a:effectLst/>
            </a:endParaRPr>
          </a:p>
          <a:p>
            <a:pPr algn="l"/>
            <a:endParaRPr lang="en-US" dirty="0"/>
          </a:p>
        </p:txBody>
      </p:sp>
    </p:spTree>
    <p:extLst>
      <p:ext uri="{BB962C8B-B14F-4D97-AF65-F5344CB8AC3E}">
        <p14:creationId xmlns:p14="http://schemas.microsoft.com/office/powerpoint/2010/main" val="16930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B11B3-672F-C142-A236-FE9E788202FF}"/>
              </a:ext>
            </a:extLst>
          </p:cNvPr>
          <p:cNvSpPr>
            <a:spLocks noGrp="1"/>
          </p:cNvSpPr>
          <p:nvPr>
            <p:ph type="title"/>
          </p:nvPr>
        </p:nvSpPr>
        <p:spPr>
          <a:xfrm>
            <a:off x="1245072" y="1289765"/>
            <a:ext cx="3651101" cy="4270963"/>
          </a:xfrm>
        </p:spPr>
        <p:txBody>
          <a:bodyPr anchor="ctr">
            <a:normAutofit/>
          </a:bodyPr>
          <a:lstStyle/>
          <a:p>
            <a:pPr algn="ctr"/>
            <a:r>
              <a:rPr lang="en-US" sz="4800" b="1" i="1" u="sng">
                <a:solidFill>
                  <a:srgbClr val="FFFFFF"/>
                </a:solidFill>
                <a:latin typeface="Times New Roman" panose="02020603050405020304" pitchFamily="18" charset="0"/>
                <a:cs typeface="Times New Roman" panose="02020603050405020304" pitchFamily="18" charset="0"/>
              </a:rPr>
              <a:t>Introduction</a:t>
            </a:r>
            <a:r>
              <a:rPr lang="en-US" sz="4800" b="1" i="1">
                <a:solidFill>
                  <a:srgbClr val="FFFFFF"/>
                </a:solidFill>
                <a:latin typeface="Times New Roman" panose="02020603050405020304" pitchFamily="18" charset="0"/>
                <a:cs typeface="Times New Roman" panose="02020603050405020304" pitchFamily="18" charset="0"/>
              </a:rPr>
              <a:t>:</a:t>
            </a:r>
            <a:endParaRPr lang="en-US" sz="4800" b="1" i="1" u="sng">
              <a:solidFill>
                <a:srgbClr val="FFFFFF"/>
              </a:solidFill>
              <a:latin typeface="Times New Roman" panose="02020603050405020304" pitchFamily="18" charset="0"/>
              <a:cs typeface="Times New Roman" panose="02020603050405020304" pitchFamily="18" charset="0"/>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424FFE7-42E9-984D-B151-471BD5478690}"/>
              </a:ext>
            </a:extLst>
          </p:cNvPr>
          <p:cNvSpPr>
            <a:spLocks noGrp="1"/>
          </p:cNvSpPr>
          <p:nvPr>
            <p:ph idx="1"/>
          </p:nvPr>
        </p:nvSpPr>
        <p:spPr>
          <a:xfrm>
            <a:off x="6297233" y="518400"/>
            <a:ext cx="4771607" cy="5837949"/>
          </a:xfrm>
        </p:spPr>
        <p:txBody>
          <a:bodyPr anchor="ctr">
            <a:normAutofit/>
          </a:bodyPr>
          <a:lstStyle/>
          <a:p>
            <a:pPr marL="0" indent="0">
              <a:buNone/>
            </a:pPr>
            <a:r>
              <a:rPr lang="en-US" sz="1900" i="1" dirty="0">
                <a:solidFill>
                  <a:schemeClr val="tx1">
                    <a:alpha val="80000"/>
                  </a:schemeClr>
                </a:solidFill>
                <a:latin typeface="Times New Roman" panose="02020603050405020304" pitchFamily="18" charset="0"/>
                <a:cs typeface="Times New Roman" panose="02020603050405020304" pitchFamily="18" charset="0"/>
              </a:rPr>
              <a:t>…“Coming together is a beginning. Keeping together is a progress.</a:t>
            </a:r>
          </a:p>
          <a:p>
            <a:pPr marL="0" indent="0">
              <a:buNone/>
            </a:pPr>
            <a:r>
              <a:rPr lang="en-US" sz="1900" i="1" dirty="0">
                <a:solidFill>
                  <a:schemeClr val="tx1">
                    <a:alpha val="80000"/>
                  </a:schemeClr>
                </a:solidFill>
                <a:latin typeface="Times New Roman" panose="02020603050405020304" pitchFamily="18" charset="0"/>
                <a:cs typeface="Times New Roman" panose="02020603050405020304" pitchFamily="18" charset="0"/>
              </a:rPr>
              <a:t>Working together is a success”…(</a:t>
            </a:r>
            <a:r>
              <a:rPr lang="en-US" sz="1900" dirty="0">
                <a:solidFill>
                  <a:schemeClr val="tx1">
                    <a:alpha val="80000"/>
                  </a:schemeClr>
                </a:solidFill>
                <a:latin typeface="Times New Roman" panose="02020603050405020304" pitchFamily="18" charset="0"/>
                <a:cs typeface="Times New Roman" panose="02020603050405020304" pitchFamily="18" charset="0"/>
              </a:rPr>
              <a:t>Henry Ford)</a:t>
            </a:r>
          </a:p>
          <a:p>
            <a:pPr marL="0" indent="0">
              <a:buNone/>
            </a:pPr>
            <a:endParaRPr lang="en-US" sz="1900" dirty="0">
              <a:solidFill>
                <a:schemeClr val="tx1">
                  <a:alpha val="80000"/>
                </a:schemeClr>
              </a:solidFill>
              <a:latin typeface="Times New Roman" panose="02020603050405020304" pitchFamily="18" charset="0"/>
              <a:cs typeface="Times New Roman" panose="02020603050405020304" pitchFamily="18" charset="0"/>
            </a:endParaRPr>
          </a:p>
          <a:p>
            <a:r>
              <a:rPr lang="en-US" sz="1900" dirty="0">
                <a:solidFill>
                  <a:schemeClr val="tx1">
                    <a:alpha val="80000"/>
                  </a:schemeClr>
                </a:solidFill>
                <a:latin typeface="Times New Roman" panose="02020603050405020304" pitchFamily="18" charset="0"/>
                <a:cs typeface="Times New Roman" panose="02020603050405020304" pitchFamily="18" charset="0"/>
              </a:rPr>
              <a:t>The ability to work in groups is one of the most vital soft skills that is often taught in universities to be applied in the business world as well as in our professional lives. </a:t>
            </a:r>
          </a:p>
          <a:p>
            <a:r>
              <a:rPr lang="en-US" sz="1900" dirty="0">
                <a:solidFill>
                  <a:schemeClr val="tx1">
                    <a:alpha val="80000"/>
                  </a:schemeClr>
                </a:solidFill>
                <a:latin typeface="Times New Roman" panose="02020603050405020304" pitchFamily="18" charset="0"/>
                <a:cs typeface="Times New Roman" panose="02020603050405020304" pitchFamily="18" charset="0"/>
              </a:rPr>
              <a:t>At the present time, teamwork is a relevant element in society and plays an important part in assessing one’s ability in several kinds of careers.</a:t>
            </a:r>
          </a:p>
          <a:p>
            <a:r>
              <a:rPr lang="en-US" sz="1900" dirty="0">
                <a:solidFill>
                  <a:schemeClr val="tx1">
                    <a:alpha val="80000"/>
                  </a:schemeClr>
                </a:solidFill>
                <a:latin typeface="Times New Roman" panose="02020603050405020304" pitchFamily="18" charset="0"/>
                <a:cs typeface="Times New Roman" panose="02020603050405020304" pitchFamily="18" charset="0"/>
              </a:rPr>
              <a:t>Teamwork is not just reflected in a team’s success, but also in individual growth.</a:t>
            </a:r>
          </a:p>
          <a:p>
            <a:r>
              <a:rPr lang="en-US" sz="1900" dirty="0">
                <a:solidFill>
                  <a:schemeClr val="tx1">
                    <a:alpha val="80000"/>
                  </a:schemeClr>
                </a:solidFill>
                <a:latin typeface="Times New Roman" panose="02020603050405020304" pitchFamily="18" charset="0"/>
                <a:cs typeface="Times New Roman" panose="02020603050405020304" pitchFamily="18" charset="0"/>
              </a:rPr>
              <a:t>Teamwork can be very useful and important to organizations as they can complete critical tasks together.</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499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EE92A8-0C62-9446-A8E5-525205A1A637}"/>
              </a:ext>
            </a:extLst>
          </p:cNvPr>
          <p:cNvSpPr>
            <a:spLocks noGrp="1"/>
          </p:cNvSpPr>
          <p:nvPr>
            <p:ph type="title"/>
          </p:nvPr>
        </p:nvSpPr>
        <p:spPr>
          <a:xfrm>
            <a:off x="7030740" y="437444"/>
            <a:ext cx="4195674" cy="2490272"/>
          </a:xfrm>
        </p:spPr>
        <p:txBody>
          <a:bodyPr anchor="b">
            <a:noAutofit/>
          </a:bodyPr>
          <a:lstStyle/>
          <a:p>
            <a:r>
              <a:rPr lang="en-GB" sz="2000" b="1" i="1" u="sng" dirty="0">
                <a:latin typeface="Times New Roman" panose="02020603050405020304" pitchFamily="18" charset="0"/>
                <a:cs typeface="Times New Roman" panose="02020603050405020304" pitchFamily="18" charset="0"/>
              </a:rPr>
              <a:t>Increases creativity</a:t>
            </a:r>
            <a:br>
              <a:rPr lang="en-GB" sz="2000" b="1" i="1" u="sng" dirty="0">
                <a:latin typeface="Times New Roman" panose="02020603050405020304" pitchFamily="18" charset="0"/>
                <a:cs typeface="Times New Roman" panose="02020603050405020304" pitchFamily="18" charset="0"/>
              </a:rPr>
            </a:br>
            <a:br>
              <a:rPr lang="en-GB" sz="2000" u="sng"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Hearing your team members sharing their ideas and thoughts encourages you to share yours. Combining multiple ideas and suggestions helps the team find resolutions faster. </a:t>
            </a:r>
            <a:br>
              <a:rPr lang="en-GB"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46" name="Oval 4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4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5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41" name="Graphic 40" descr="Group Brainstorm">
            <a:extLst>
              <a:ext uri="{FF2B5EF4-FFF2-40B4-BE49-F238E27FC236}">
                <a16:creationId xmlns:a16="http://schemas.microsoft.com/office/drawing/2014/main" id="{6EEE87E7-EB36-44A5-BD70-4E79E498CB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C989ECCF-BA05-8C4C-AFD5-56D1924F65E3}"/>
              </a:ext>
            </a:extLst>
          </p:cNvPr>
          <p:cNvSpPr>
            <a:spLocks noGrp="1"/>
          </p:cNvSpPr>
          <p:nvPr>
            <p:ph idx="1"/>
          </p:nvPr>
        </p:nvSpPr>
        <p:spPr>
          <a:xfrm>
            <a:off x="7030740" y="2973636"/>
            <a:ext cx="4158031" cy="2913872"/>
          </a:xfrm>
        </p:spPr>
        <p:txBody>
          <a:bodyPr anchor="t">
            <a:normAutofit/>
          </a:bodyPr>
          <a:lstStyle/>
          <a:p>
            <a:r>
              <a:rPr lang="en-GB" sz="2000" dirty="0">
                <a:solidFill>
                  <a:schemeClr val="tx1">
                    <a:alpha val="80000"/>
                  </a:schemeClr>
                </a:solidFill>
                <a:latin typeface="Times New Roman" panose="02020603050405020304" pitchFamily="18" charset="0"/>
                <a:cs typeface="Times New Roman" panose="02020603050405020304" pitchFamily="18" charset="0"/>
              </a:rPr>
              <a:t>Also, we have meetings every Friday where the leaders share with us their thoughts and their expectations related to the work and goals we have set. We can share our remarks and experiences. </a:t>
            </a:r>
          </a:p>
          <a:p>
            <a:endParaRPr lang="en-US" sz="2000" dirty="0">
              <a:solidFill>
                <a:schemeClr val="tx1">
                  <a:alpha val="80000"/>
                </a:schemeClr>
              </a:solidFill>
            </a:endParaRPr>
          </a:p>
        </p:txBody>
      </p:sp>
      <p:sp>
        <p:nvSpPr>
          <p:cNvPr id="5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54" name="Straight Connector 5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336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DF1614-4BB5-0846-9850-7791FDCD5E02}"/>
              </a:ext>
            </a:extLst>
          </p:cNvPr>
          <p:cNvSpPr>
            <a:spLocks noGrp="1"/>
          </p:cNvSpPr>
          <p:nvPr>
            <p:ph type="title"/>
          </p:nvPr>
        </p:nvSpPr>
        <p:spPr>
          <a:xfrm>
            <a:off x="6657715" y="423333"/>
            <a:ext cx="4316515" cy="2096460"/>
          </a:xfrm>
        </p:spPr>
        <p:txBody>
          <a:bodyPr anchor="b">
            <a:normAutofit/>
          </a:bodyPr>
          <a:lstStyle/>
          <a:p>
            <a:r>
              <a:rPr lang="en-GB" sz="2000" b="1" i="1" u="sng" dirty="0">
                <a:latin typeface="Times New Roman" panose="02020603050405020304" pitchFamily="18" charset="0"/>
                <a:cs typeface="Times New Roman" panose="02020603050405020304" pitchFamily="18" charset="0"/>
              </a:rPr>
              <a:t>Helps you learn new things</a:t>
            </a:r>
            <a:br>
              <a:rPr lang="en-GB" sz="2000" b="1" i="1" u="sng" dirty="0">
                <a:latin typeface="Times New Roman" panose="02020603050405020304" pitchFamily="18" charset="0"/>
                <a:cs typeface="Times New Roman" panose="02020603050405020304" pitchFamily="18" charset="0"/>
              </a:rPr>
            </a:br>
            <a:br>
              <a:rPr lang="en-GB" sz="2000" u="sng"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Observing others and sharing knowledge give you the opportunity to learn and become better.</a:t>
            </a:r>
            <a:br>
              <a:rPr lang="en-GB"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7" name="Graphic 6" descr="Board Room">
            <a:extLst>
              <a:ext uri="{FF2B5EF4-FFF2-40B4-BE49-F238E27FC236}">
                <a16:creationId xmlns:a16="http://schemas.microsoft.com/office/drawing/2014/main" id="{048858DD-B705-484D-BA6B-0C11FBD48A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510DAA67-81F4-3D41-9BB6-594E65926A03}"/>
              </a:ext>
            </a:extLst>
          </p:cNvPr>
          <p:cNvSpPr>
            <a:spLocks noGrp="1"/>
          </p:cNvSpPr>
          <p:nvPr>
            <p:ph idx="1"/>
          </p:nvPr>
        </p:nvSpPr>
        <p:spPr>
          <a:xfrm>
            <a:off x="6695359" y="2987064"/>
            <a:ext cx="4158031" cy="1909492"/>
          </a:xfrm>
        </p:spPr>
        <p:txBody>
          <a:bodyPr anchor="t">
            <a:normAutofit/>
          </a:bodyPr>
          <a:lstStyle/>
          <a:p>
            <a:pPr marL="0" indent="0">
              <a:buNone/>
            </a:pPr>
            <a:r>
              <a:rPr lang="en-GB" sz="2000" dirty="0">
                <a:solidFill>
                  <a:schemeClr val="tx1">
                    <a:alpha val="80000"/>
                  </a:schemeClr>
                </a:solidFill>
                <a:latin typeface="Times New Roman" panose="02020603050405020304" pitchFamily="18" charset="0"/>
                <a:cs typeface="Times New Roman" panose="02020603050405020304" pitchFamily="18" charset="0"/>
              </a:rPr>
              <a:t>We work in groups and we are in contact all the time so it’s inevitable that we talk about work and warn and help each other if a problem is arising.   </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2283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EB6B738-4590-AD4A-9E9A-6499F28B8B6F}"/>
              </a:ext>
            </a:extLst>
          </p:cNvPr>
          <p:cNvSpPr>
            <a:spLocks noGrp="1"/>
          </p:cNvSpPr>
          <p:nvPr>
            <p:ph type="title"/>
          </p:nvPr>
        </p:nvSpPr>
        <p:spPr>
          <a:xfrm>
            <a:off x="838200" y="365125"/>
            <a:ext cx="5393361" cy="2260489"/>
          </a:xfrm>
        </p:spPr>
        <p:txBody>
          <a:bodyPr>
            <a:noAutofit/>
          </a:bodyPr>
          <a:lstStyle/>
          <a:p>
            <a:br>
              <a:rPr lang="en-GB" sz="2000" b="1" i="1" u="sng" dirty="0">
                <a:latin typeface="Times New Roman" panose="02020603050405020304" pitchFamily="18" charset="0"/>
                <a:cs typeface="Times New Roman" panose="02020603050405020304" pitchFamily="18" charset="0"/>
              </a:rPr>
            </a:br>
            <a:br>
              <a:rPr lang="en-GB" sz="2000" b="1" i="1" u="sng" dirty="0">
                <a:latin typeface="Times New Roman" panose="02020603050405020304" pitchFamily="18" charset="0"/>
                <a:cs typeface="Times New Roman" panose="02020603050405020304" pitchFamily="18" charset="0"/>
              </a:rPr>
            </a:br>
            <a:r>
              <a:rPr lang="en-GB" sz="2000" b="1" i="1" u="sng" dirty="0">
                <a:latin typeface="Times New Roman" panose="02020603050405020304" pitchFamily="18" charset="0"/>
                <a:cs typeface="Times New Roman" panose="02020603050405020304" pitchFamily="18" charset="0"/>
              </a:rPr>
              <a:t>Combines individual strengths and skills</a:t>
            </a:r>
            <a:br>
              <a:rPr lang="en-GB" sz="2000" b="1" i="1" u="sng"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It’s important to share your talents with your team members and to also know what skills other people possess in the team so you can share the workload easily and efficiently. Working in a team allows you to only focus on the task given to you without worrying about other parts of the project.</a:t>
            </a:r>
            <a:br>
              <a:rPr lang="en-GB"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50" name="Freeform: Shape 4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3E6CA4B-2A45-054C-B052-CE5DD8BE4CDF}"/>
              </a:ext>
            </a:extLst>
          </p:cNvPr>
          <p:cNvSpPr>
            <a:spLocks noGrp="1"/>
          </p:cNvSpPr>
          <p:nvPr>
            <p:ph idx="1"/>
          </p:nvPr>
        </p:nvSpPr>
        <p:spPr>
          <a:xfrm>
            <a:off x="838201" y="3423959"/>
            <a:ext cx="4242450" cy="2753003"/>
          </a:xfrm>
        </p:spPr>
        <p:txBody>
          <a:bodyPr>
            <a:normAutofit/>
          </a:bodyPr>
          <a:lstStyle/>
          <a:p>
            <a:r>
              <a:rPr lang="en-GB" sz="2000" dirty="0">
                <a:latin typeface="Times New Roman" panose="02020603050405020304" pitchFamily="18" charset="0"/>
                <a:cs typeface="Times New Roman" panose="02020603050405020304" pitchFamily="18" charset="0"/>
              </a:rPr>
              <a:t>We discuss information of our work daily. We tell each other where and what we can perform the best in order to be more effective.</a:t>
            </a:r>
          </a:p>
          <a:p>
            <a:endParaRPr lang="en-US" dirty="0"/>
          </a:p>
        </p:txBody>
      </p:sp>
      <p:sp>
        <p:nvSpPr>
          <p:cNvPr id="52" name="Oval 5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18" descr="Teamwork">
            <a:extLst>
              <a:ext uri="{FF2B5EF4-FFF2-40B4-BE49-F238E27FC236}">
                <a16:creationId xmlns:a16="http://schemas.microsoft.com/office/drawing/2014/main" id="{3B3EB9D8-1788-4F23-AAAE-0627D60A4A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4" name="Freeform: Shape 5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6" name="Straight Connector 5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8" name="Freeform: Shape 5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76178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5EEDA72-2AE7-154D-85E3-C7ED91F72816}"/>
              </a:ext>
            </a:extLst>
          </p:cNvPr>
          <p:cNvSpPr>
            <a:spLocks noGrp="1"/>
          </p:cNvSpPr>
          <p:nvPr>
            <p:ph type="title"/>
          </p:nvPr>
        </p:nvSpPr>
        <p:spPr>
          <a:xfrm>
            <a:off x="774700" y="762000"/>
            <a:ext cx="3759200" cy="3340100"/>
          </a:xfrm>
        </p:spPr>
        <p:txBody>
          <a:bodyPr>
            <a:normAutofit/>
          </a:bodyPr>
          <a:lstStyle/>
          <a:p>
            <a:br>
              <a:rPr lang="en-GB" sz="1800" b="1" i="1" u="sng">
                <a:solidFill>
                  <a:srgbClr val="FFFFFF"/>
                </a:solidFill>
                <a:latin typeface="Times New Roman" panose="02020603050405020304" pitchFamily="18" charset="0"/>
                <a:cs typeface="Times New Roman" panose="02020603050405020304" pitchFamily="18" charset="0"/>
              </a:rPr>
            </a:br>
            <a:br>
              <a:rPr lang="en-GB" sz="1800" b="1" i="1" u="sng">
                <a:solidFill>
                  <a:srgbClr val="FFFFFF"/>
                </a:solidFill>
                <a:latin typeface="Times New Roman" panose="02020603050405020304" pitchFamily="18" charset="0"/>
                <a:cs typeface="Times New Roman" panose="02020603050405020304" pitchFamily="18" charset="0"/>
              </a:rPr>
            </a:br>
            <a:r>
              <a:rPr lang="en-GB" sz="1800" b="1" u="sng">
                <a:solidFill>
                  <a:srgbClr val="FFFFFF"/>
                </a:solidFill>
                <a:latin typeface="Times New Roman" panose="02020603050405020304" pitchFamily="18" charset="0"/>
                <a:cs typeface="Times New Roman" panose="02020603050405020304" pitchFamily="18" charset="0"/>
              </a:rPr>
              <a:t>Improve Trust </a:t>
            </a:r>
            <a:br>
              <a:rPr lang="en-GB" sz="1800" b="1" i="1" u="sng">
                <a:solidFill>
                  <a:srgbClr val="FFFFFF"/>
                </a:solidFill>
                <a:latin typeface="Times New Roman" panose="02020603050405020304" pitchFamily="18" charset="0"/>
                <a:cs typeface="Times New Roman" panose="02020603050405020304" pitchFamily="18" charset="0"/>
              </a:rPr>
            </a:br>
            <a:br>
              <a:rPr lang="en-GB" sz="1800">
                <a:solidFill>
                  <a:srgbClr val="FFFFFF"/>
                </a:solidFill>
                <a:latin typeface="Times New Roman" panose="02020603050405020304" pitchFamily="18" charset="0"/>
                <a:cs typeface="Times New Roman" panose="02020603050405020304" pitchFamily="18" charset="0"/>
              </a:rPr>
            </a:br>
            <a:r>
              <a:rPr lang="en-GB" sz="1800">
                <a:solidFill>
                  <a:srgbClr val="FFFFFF"/>
                </a:solidFill>
                <a:latin typeface="Times New Roman" panose="02020603050405020304" pitchFamily="18" charset="0"/>
                <a:cs typeface="Times New Roman" panose="02020603050405020304" pitchFamily="18" charset="0"/>
              </a:rPr>
              <a:t>Teamwork requires constant communication. By sharing your thoughts and ideas with your co-workers you get to know each other better and a deeper bond can be established.</a:t>
            </a:r>
            <a:br>
              <a:rPr lang="en-GB" sz="1800">
                <a:solidFill>
                  <a:srgbClr val="FFFFFF"/>
                </a:solidFill>
              </a:rPr>
            </a:br>
            <a:r>
              <a:rPr lang="en-GB" sz="1800">
                <a:solidFill>
                  <a:srgbClr val="FFFFFF"/>
                </a:solidFill>
              </a:rPr>
              <a:t> </a:t>
            </a:r>
            <a:br>
              <a:rPr lang="en-GB" sz="1800">
                <a:solidFill>
                  <a:srgbClr val="FFFFFF"/>
                </a:solidFill>
              </a:rPr>
            </a:br>
            <a:endParaRPr lang="en-US" sz="1800">
              <a:solidFill>
                <a:srgbClr val="FFFFFF"/>
              </a:solidFill>
            </a:endParaRPr>
          </a:p>
        </p:txBody>
      </p:sp>
      <p:sp>
        <p:nvSpPr>
          <p:cNvPr id="33" name="Rectangle 2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4" name="Rectangle 25">
            <a:extLst>
              <a:ext uri="{FF2B5EF4-FFF2-40B4-BE49-F238E27FC236}">
                <a16:creationId xmlns:a16="http://schemas.microsoft.com/office/drawing/2014/main" id="{5F218A6E-A365-45D3-80AE-344CE8561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502049"/>
            <a:ext cx="2115455" cy="1866295"/>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9" name="Graphic 18" descr="Group Brainstorm">
            <a:extLst>
              <a:ext uri="{FF2B5EF4-FFF2-40B4-BE49-F238E27FC236}">
                <a16:creationId xmlns:a16="http://schemas.microsoft.com/office/drawing/2014/main" id="{11DB187D-158D-46B4-A4EC-F63CBB5E3E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82310" y="2606351"/>
            <a:ext cx="1645297" cy="1645297"/>
          </a:xfrm>
          <a:prstGeom prst="rect">
            <a:avLst/>
          </a:prstGeom>
        </p:spPr>
      </p:pic>
      <p:sp>
        <p:nvSpPr>
          <p:cNvPr id="35" name="Rectangle 2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6" name="Rectangle 2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5F723C10-078C-0D45-9836-1D0CD6C5AFF0}"/>
              </a:ext>
            </a:extLst>
          </p:cNvPr>
          <p:cNvSpPr>
            <a:spLocks noGrp="1"/>
          </p:cNvSpPr>
          <p:nvPr>
            <p:ph idx="1"/>
          </p:nvPr>
        </p:nvSpPr>
        <p:spPr>
          <a:xfrm>
            <a:off x="7658103" y="795548"/>
            <a:ext cx="3759198" cy="5275603"/>
          </a:xfrm>
        </p:spPr>
        <p:txBody>
          <a:bodyPr anchor="ctr">
            <a:normAutofit/>
          </a:bodyPr>
          <a:lstStyle/>
          <a:p>
            <a:endParaRPr lang="en-GB" sz="2000">
              <a:latin typeface="Times New Roman" panose="02020603050405020304" pitchFamily="18" charset="0"/>
              <a:cs typeface="Times New Roman" panose="02020603050405020304" pitchFamily="18" charset="0"/>
            </a:endParaRPr>
          </a:p>
          <a:p>
            <a:r>
              <a:rPr lang="en-GB" sz="2000">
                <a:latin typeface="Times New Roman" panose="02020603050405020304" pitchFamily="18" charset="0"/>
                <a:cs typeface="Times New Roman" panose="02020603050405020304" pitchFamily="18" charset="0"/>
              </a:rPr>
              <a:t>We always share our feelings, thoughts and ideas honestly and openly.</a:t>
            </a:r>
          </a:p>
          <a:p>
            <a:pPr marL="0" indent="0">
              <a:buNone/>
            </a:pPr>
            <a:endParaRPr lang="en-US" sz="2000"/>
          </a:p>
        </p:txBody>
      </p:sp>
    </p:spTree>
    <p:extLst>
      <p:ext uri="{BB962C8B-B14F-4D97-AF65-F5344CB8AC3E}">
        <p14:creationId xmlns:p14="http://schemas.microsoft.com/office/powerpoint/2010/main" val="15243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ABC435-B1B3-3D43-BB4D-743E0BAC351F}"/>
              </a:ext>
            </a:extLst>
          </p:cNvPr>
          <p:cNvSpPr>
            <a:spLocks noGrp="1"/>
          </p:cNvSpPr>
          <p:nvPr>
            <p:ph type="title"/>
          </p:nvPr>
        </p:nvSpPr>
        <p:spPr>
          <a:xfrm>
            <a:off x="6657715" y="467271"/>
            <a:ext cx="4195674" cy="2052522"/>
          </a:xfrm>
        </p:spPr>
        <p:txBody>
          <a:bodyPr anchor="b">
            <a:normAutofit/>
          </a:bodyPr>
          <a:lstStyle/>
          <a:p>
            <a:r>
              <a:rPr lang="en-GB" sz="2000" b="1" i="1" u="sng" dirty="0">
                <a:latin typeface="Times New Roman" panose="02020603050405020304" pitchFamily="18" charset="0"/>
                <a:cs typeface="Times New Roman" panose="02020603050405020304" pitchFamily="18" charset="0"/>
              </a:rPr>
              <a:t>Gives you new viewpoints</a:t>
            </a:r>
            <a:br>
              <a:rPr lang="en-GB" sz="2000" b="1" i="1" u="sng"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By listening what others say, you can see situations and challenges from a new point of view and this can inspire you. </a:t>
            </a:r>
            <a:br>
              <a:rPr lang="en-GB"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7" name="Graphic 6" descr="Thumbs Up Sign">
            <a:extLst>
              <a:ext uri="{FF2B5EF4-FFF2-40B4-BE49-F238E27FC236}">
                <a16:creationId xmlns:a16="http://schemas.microsoft.com/office/drawing/2014/main" id="{D6702B0E-9E43-4F5B-969C-0C6380AAB1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AD12FFDB-AC4A-1F43-A433-188D44139674}"/>
              </a:ext>
            </a:extLst>
          </p:cNvPr>
          <p:cNvSpPr>
            <a:spLocks noGrp="1"/>
          </p:cNvSpPr>
          <p:nvPr>
            <p:ph idx="1"/>
          </p:nvPr>
        </p:nvSpPr>
        <p:spPr>
          <a:xfrm>
            <a:off x="6695359" y="2519793"/>
            <a:ext cx="4158031" cy="2052523"/>
          </a:xfrm>
        </p:spPr>
        <p:txBody>
          <a:bodyPr anchor="t">
            <a:normAutofit/>
          </a:bodyPr>
          <a:lstStyle/>
          <a:p>
            <a:pPr marL="0" indent="0">
              <a:buNone/>
            </a:pPr>
            <a:r>
              <a:rPr lang="en-GB" sz="2000" dirty="0">
                <a:solidFill>
                  <a:schemeClr val="tx1">
                    <a:alpha val="80000"/>
                  </a:schemeClr>
                </a:solidFill>
                <a:latin typeface="Times New Roman" panose="02020603050405020304" pitchFamily="18" charset="0"/>
                <a:cs typeface="Times New Roman" panose="02020603050405020304" pitchFamily="18" charset="0"/>
              </a:rPr>
              <a:t>I know my strengths and my weaknesses. I let others help me if I am not sure what I must do, and they let me help them. We always teach each other.</a:t>
            </a:r>
          </a:p>
          <a:p>
            <a:endParaRPr lang="en-US" sz="2000" dirty="0">
              <a:solidFill>
                <a:schemeClr val="tx1">
                  <a:alpha val="80000"/>
                </a:schemeClr>
              </a:solidFill>
            </a:endParaRP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6095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04EF03B8-3C53-4D3A-B637-BB3983157148}"/>
              </a:ext>
            </a:extLst>
          </p:cNvPr>
          <p:cNvSpPr>
            <a:spLocks noGrp="1"/>
          </p:cNvSpPr>
          <p:nvPr>
            <p:ph type="title"/>
          </p:nvPr>
        </p:nvSpPr>
        <p:spPr>
          <a:xfrm>
            <a:off x="838200" y="698643"/>
            <a:ext cx="5243394" cy="2225532"/>
          </a:xfrm>
        </p:spPr>
        <p:txBody>
          <a:bodyPr anchor="t">
            <a:normAutofit/>
          </a:bodyPr>
          <a:lstStyle/>
          <a:p>
            <a:r>
              <a:rPr lang="es-ES" sz="5600" b="1">
                <a:effectLst/>
                <a:latin typeface="Calibri" panose="020F0502020204030204" pitchFamily="34" charset="0"/>
                <a:ea typeface="Calibri" panose="020F0502020204030204" pitchFamily="34" charset="0"/>
                <a:cs typeface="Times New Roman" panose="02020603050405020304" pitchFamily="18" charset="0"/>
              </a:rPr>
              <a:t>Stages of Team Development</a:t>
            </a:r>
            <a:endParaRPr lang="es-ES" sz="5600" b="1"/>
          </a:p>
        </p:txBody>
      </p:sp>
      <p:cxnSp>
        <p:nvCxnSpPr>
          <p:cNvPr id="137" name="Straight Connector 13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9" name="Group 138">
            <a:extLst>
              <a:ext uri="{FF2B5EF4-FFF2-40B4-BE49-F238E27FC236}">
                <a16:creationId xmlns:a16="http://schemas.microsoft.com/office/drawing/2014/main" id="{0FE0E4CA-04FD-4712-9979-0D4FACCA60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4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4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1026" name="Picture 2" descr="Representación lineal del modelo de desarrollo de equipos de Tuckman.">
            <a:extLst>
              <a:ext uri="{FF2B5EF4-FFF2-40B4-BE49-F238E27FC236}">
                <a16:creationId xmlns:a16="http://schemas.microsoft.com/office/drawing/2014/main" id="{429DC32F-A5B0-41A3-9F15-05DB55354A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61" r="-4" b="-4"/>
          <a:stretch/>
        </p:blipFill>
        <p:spPr bwMode="auto">
          <a:xfrm>
            <a:off x="838200" y="3003053"/>
            <a:ext cx="5243391" cy="2994972"/>
          </a:xfrm>
          <a:prstGeom prst="rect">
            <a:avLst/>
          </a:prstGeom>
          <a:noFill/>
          <a:extLst>
            <a:ext uri="{909E8E84-426E-40DD-AFC4-6F175D3DCCD1}">
              <a14:hiddenFill xmlns:a14="http://schemas.microsoft.com/office/drawing/2010/main">
                <a:solidFill>
                  <a:srgbClr val="FFFFFF"/>
                </a:solidFill>
              </a14:hiddenFill>
            </a:ext>
          </a:extLst>
        </p:spPr>
      </p:pic>
      <p:sp>
        <p:nvSpPr>
          <p:cNvPr id="144" name="Rectangle 143">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arcador de contenido 2">
            <a:extLst>
              <a:ext uri="{FF2B5EF4-FFF2-40B4-BE49-F238E27FC236}">
                <a16:creationId xmlns:a16="http://schemas.microsoft.com/office/drawing/2014/main" id="{9F3B604A-FB3B-4F0A-BAB9-1D7FBD93EDF8}"/>
              </a:ext>
            </a:extLst>
          </p:cNvPr>
          <p:cNvSpPr>
            <a:spLocks noGrp="1"/>
          </p:cNvSpPr>
          <p:nvPr>
            <p:ph idx="1"/>
          </p:nvPr>
        </p:nvSpPr>
        <p:spPr>
          <a:xfrm>
            <a:off x="7229042" y="879355"/>
            <a:ext cx="4124758" cy="5120755"/>
          </a:xfrm>
        </p:spPr>
        <p:txBody>
          <a:bodyPr anchor="ctr">
            <a:normAutofit/>
          </a:bodyPr>
          <a:lstStyle/>
          <a:p>
            <a:r>
              <a:rPr lang="en-US" sz="2000" dirty="0">
                <a:solidFill>
                  <a:schemeClr val="tx1">
                    <a:alpha val="80000"/>
                  </a:schemeClr>
                </a:solidFill>
                <a:latin typeface="Times New Roman" panose="02020603050405020304" pitchFamily="18" charset="0"/>
                <a:cs typeface="Times New Roman" panose="02020603050405020304" pitchFamily="18" charset="0"/>
              </a:rPr>
              <a:t>Being able to maintain an active work group that feels comfortable in their work environment is fundamental for its development.</a:t>
            </a:r>
          </a:p>
          <a:p>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That is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why</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below</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I am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going</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to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begin</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by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explaining</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very</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important</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issue</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within</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the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development</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of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any</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work</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group</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t>
            </a:r>
          </a:p>
          <a:p>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And to be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able</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to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explain</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them</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so that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they</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can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understand</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how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important</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this is for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any</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company, I am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going</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to base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myself</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on a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development</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strategy</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elaborated</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by Dr.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Tuckman</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s-ES" sz="2000" dirty="0">
              <a:solidFill>
                <a:schemeClr val="tx1">
                  <a:alpha val="8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8384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294E1F81-E32C-4EE2-B6AF-2119CF7D521C}"/>
              </a:ext>
            </a:extLst>
          </p:cNvPr>
          <p:cNvSpPr>
            <a:spLocks noGrp="1"/>
          </p:cNvSpPr>
          <p:nvPr>
            <p:ph type="title"/>
          </p:nvPr>
        </p:nvSpPr>
        <p:spPr>
          <a:xfrm>
            <a:off x="838200" y="698643"/>
            <a:ext cx="5243394" cy="2225532"/>
          </a:xfrm>
        </p:spPr>
        <p:txBody>
          <a:bodyPr anchor="t">
            <a:normAutofit/>
          </a:bodyPr>
          <a:lstStyle/>
          <a:p>
            <a:r>
              <a:rPr lang="es-ES" sz="5600" b="1"/>
              <a:t>First Phase: The Forming</a:t>
            </a:r>
          </a:p>
        </p:txBody>
      </p:sp>
      <p:cxnSp>
        <p:nvCxnSpPr>
          <p:cNvPr id="73" name="Straight Connector 7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75" name="Group 74">
            <a:extLst>
              <a:ext uri="{FF2B5EF4-FFF2-40B4-BE49-F238E27FC236}">
                <a16:creationId xmlns:a16="http://schemas.microsoft.com/office/drawing/2014/main" id="{0FE0E4CA-04FD-4712-9979-0D4FACCA60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7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7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7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2050" name="Picture 2">
            <a:extLst>
              <a:ext uri="{FF2B5EF4-FFF2-40B4-BE49-F238E27FC236}">
                <a16:creationId xmlns:a16="http://schemas.microsoft.com/office/drawing/2014/main" id="{AE4D0157-C844-4E81-9EAF-63E0A193E1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00" r="13168"/>
          <a:stretch/>
        </p:blipFill>
        <p:spPr bwMode="auto">
          <a:xfrm>
            <a:off x="838200" y="3003053"/>
            <a:ext cx="5243391" cy="2994972"/>
          </a:xfrm>
          <a:prstGeom prst="rect">
            <a:avLst/>
          </a:prstGeom>
          <a:noFill/>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arcador de contenido 2">
            <a:extLst>
              <a:ext uri="{FF2B5EF4-FFF2-40B4-BE49-F238E27FC236}">
                <a16:creationId xmlns:a16="http://schemas.microsoft.com/office/drawing/2014/main" id="{962E7547-E466-4D5D-B76E-05F108E1C0F1}"/>
              </a:ext>
            </a:extLst>
          </p:cNvPr>
          <p:cNvSpPr>
            <a:spLocks noGrp="1"/>
          </p:cNvSpPr>
          <p:nvPr>
            <p:ph idx="1"/>
          </p:nvPr>
        </p:nvSpPr>
        <p:spPr>
          <a:xfrm>
            <a:off x="7229042" y="879355"/>
            <a:ext cx="4124758" cy="5120755"/>
          </a:xfrm>
        </p:spPr>
        <p:txBody>
          <a:bodyPr anchor="ctr">
            <a:normAutofit/>
          </a:bodyPr>
          <a:lstStyle/>
          <a:p>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During</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the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development</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of this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stage</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the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work</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group</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has to deal with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certain</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types</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of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circumstances</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all in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relation</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to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being</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able</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to face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their</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insecurities</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or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weaknesses</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in front of the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rest</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of the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members</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of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their</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work</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s-ES" sz="2000" dirty="0" err="1">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group</a:t>
            </a:r>
            <a:r>
              <a:rPr lang="es-E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s-ES" sz="2000" dirty="0">
              <a:solidFill>
                <a:schemeClr val="tx1">
                  <a:alpha val="8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848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3BB6707B-0F9B-4DAB-AA44-A4078B6AB66C}"/>
              </a:ext>
            </a:extLst>
          </p:cNvPr>
          <p:cNvSpPr>
            <a:spLocks noGrp="1"/>
          </p:cNvSpPr>
          <p:nvPr>
            <p:ph type="title"/>
          </p:nvPr>
        </p:nvSpPr>
        <p:spPr>
          <a:xfrm>
            <a:off x="1115568" y="548640"/>
            <a:ext cx="10168128" cy="1179576"/>
          </a:xfrm>
        </p:spPr>
        <p:txBody>
          <a:bodyPr>
            <a:normAutofit/>
          </a:bodyPr>
          <a:lstStyle/>
          <a:p>
            <a:r>
              <a:rPr lang="es-ES" sz="4000" b="1"/>
              <a:t>Second Phase: The Storming</a:t>
            </a:r>
          </a:p>
        </p:txBody>
      </p:sp>
      <p:sp>
        <p:nvSpPr>
          <p:cNvPr id="77" name="Rectangle 7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Lluvias de ideas (brainstorming) - Escolar - ABC Color">
            <a:extLst>
              <a:ext uri="{FF2B5EF4-FFF2-40B4-BE49-F238E27FC236}">
                <a16:creationId xmlns:a16="http://schemas.microsoft.com/office/drawing/2014/main" id="{C7A5CBFA-512F-4390-9060-47DD157307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97" r="2" b="2"/>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Marcador de contenido 2">
            <a:extLst>
              <a:ext uri="{FF2B5EF4-FFF2-40B4-BE49-F238E27FC236}">
                <a16:creationId xmlns:a16="http://schemas.microsoft.com/office/drawing/2014/main" id="{78F9FDBE-904F-4528-A125-B14FBE01377B}"/>
              </a:ext>
            </a:extLst>
          </p:cNvPr>
          <p:cNvSpPr>
            <a:spLocks noGrp="1"/>
          </p:cNvSpPr>
          <p:nvPr>
            <p:ph idx="1"/>
          </p:nvPr>
        </p:nvSpPr>
        <p:spPr>
          <a:xfrm>
            <a:off x="7411453" y="2478024"/>
            <a:ext cx="3872243" cy="3694176"/>
          </a:xfrm>
        </p:spPr>
        <p:txBody>
          <a:bodyPr anchor="ctr">
            <a:normAutofit/>
          </a:bodyPr>
          <a:lstStyle/>
          <a:p>
            <a:r>
              <a:rPr lang="es-ES" sz="1800" dirty="0" err="1">
                <a:latin typeface="Calibri" panose="020F0502020204030204" pitchFamily="34" charset="0"/>
                <a:ea typeface="Calibri" panose="020F0502020204030204" pitchFamily="34" charset="0"/>
                <a:cs typeface="Times New Roman" panose="02020603050405020304" pitchFamily="18" charset="0"/>
              </a:rPr>
              <a:t>E</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ach</a:t>
            </a:r>
            <a:r>
              <a:rPr lang="es-ES" sz="1800" dirty="0">
                <a:effectLst/>
                <a:latin typeface="Calibri" panose="020F0502020204030204" pitchFamily="34" charset="0"/>
                <a:ea typeface="Calibri" panose="020F0502020204030204" pitchFamily="34" charset="0"/>
                <a:cs typeface="Times New Roman" panose="02020603050405020304" pitchFamily="18" charset="0"/>
              </a:rPr>
              <a:t> of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members</a:t>
            </a:r>
            <a:r>
              <a:rPr lang="es-ES" sz="1800" dirty="0">
                <a:effectLst/>
                <a:latin typeface="Calibri" panose="020F0502020204030204" pitchFamily="34" charset="0"/>
                <a:ea typeface="Calibri" panose="020F0502020204030204" pitchFamily="34" charset="0"/>
                <a:cs typeface="Times New Roman" panose="02020603050405020304" pitchFamily="18" charset="0"/>
              </a:rPr>
              <a:t> can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begin</a:t>
            </a:r>
            <a:r>
              <a:rPr lang="es-ES" sz="1800" dirty="0">
                <a:effectLst/>
                <a:latin typeface="Calibri" panose="020F0502020204030204" pitchFamily="34" charset="0"/>
                <a:ea typeface="Calibri" panose="020F0502020204030204" pitchFamily="34" charset="0"/>
                <a:cs typeface="Times New Roman" panose="02020603050405020304" pitchFamily="18" charset="0"/>
              </a:rPr>
              <a:t> to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express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their</a:t>
            </a:r>
            <a:r>
              <a:rPr lang="es-ES" sz="1800" dirty="0">
                <a:effectLst/>
                <a:latin typeface="Calibri" panose="020F0502020204030204" pitchFamily="34" charset="0"/>
                <a:ea typeface="Calibri" panose="020F0502020204030204" pitchFamily="34" charset="0"/>
                <a:cs typeface="Times New Roman" panose="02020603050405020304" pitchFamily="18" charset="0"/>
              </a:rPr>
              <a:t> ideas and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opinions</a:t>
            </a:r>
            <a:r>
              <a:rPr lang="es-ES" sz="1800" dirty="0">
                <a:effectLst/>
                <a:latin typeface="Calibri" panose="020F0502020204030204" pitchFamily="34" charset="0"/>
                <a:ea typeface="Calibri" panose="020F0502020204030204" pitchFamily="34" charset="0"/>
                <a:cs typeface="Times New Roman" panose="02020603050405020304" pitchFamily="18" charset="0"/>
              </a:rPr>
              <a:t>.</a:t>
            </a:r>
          </a:p>
          <a:p>
            <a:r>
              <a:rPr lang="es-ES" sz="1800" dirty="0" err="1">
                <a:effectLst/>
                <a:latin typeface="Calibri" panose="020F0502020204030204" pitchFamily="34" charset="0"/>
                <a:ea typeface="Calibri" panose="020F0502020204030204" pitchFamily="34" charset="0"/>
                <a:cs typeface="Times New Roman" panose="02020603050405020304" pitchFamily="18" charset="0"/>
              </a:rPr>
              <a:t>This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could</a:t>
            </a:r>
            <a:r>
              <a:rPr lang="es-ES" sz="1800" dirty="0">
                <a:effectLst/>
                <a:latin typeface="Calibri" panose="020F0502020204030204" pitchFamily="34" charset="0"/>
                <a:ea typeface="Calibri" panose="020F0502020204030204" pitchFamily="34" charset="0"/>
                <a:cs typeface="Times New Roman" panose="02020603050405020304" pitchFamily="18" charset="0"/>
              </a:rPr>
              <a:t> lead to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provoke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that</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certain</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groups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that</a:t>
            </a:r>
            <a:r>
              <a:rPr lang="es-ES" sz="1800" dirty="0">
                <a:effectLst/>
                <a:latin typeface="Calibri" panose="020F0502020204030204" pitchFamily="34" charset="0"/>
                <a:ea typeface="Calibri" panose="020F0502020204030204" pitchFamily="34" charset="0"/>
                <a:cs typeface="Times New Roman" panose="02020603050405020304" pitchFamily="18" charset="0"/>
              </a:rPr>
              <a:t> share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these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thoughts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originate</a:t>
            </a:r>
            <a:r>
              <a:rPr lang="es-ES" sz="1800" dirty="0">
                <a:latin typeface="Calibri" panose="020F0502020204030204" pitchFamily="34" charset="0"/>
                <a:ea typeface="Calibri" panose="020F0502020204030204" pitchFamily="34" charset="0"/>
                <a:cs typeface="Times New Roman" panose="02020603050405020304" pitchFamily="18" charset="0"/>
              </a:rPr>
              <a:t>.</a:t>
            </a:r>
          </a:p>
          <a:p>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role of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leader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is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important</a:t>
            </a:r>
            <a:r>
              <a:rPr lang="es-ES" sz="1800" dirty="0">
                <a:effectLst/>
                <a:latin typeface="Calibri" panose="020F0502020204030204" pitchFamily="34" charset="0"/>
                <a:ea typeface="Calibri" panose="020F0502020204030204" pitchFamily="34" charset="0"/>
                <a:cs typeface="Times New Roman" panose="02020603050405020304" pitchFamily="18" charset="0"/>
              </a:rPr>
              <a:t>.</a:t>
            </a:r>
            <a:endParaRPr lang="es-ES" sz="1800" dirty="0"/>
          </a:p>
        </p:txBody>
      </p:sp>
    </p:spTree>
    <p:extLst>
      <p:ext uri="{BB962C8B-B14F-4D97-AF65-F5344CB8AC3E}">
        <p14:creationId xmlns:p14="http://schemas.microsoft.com/office/powerpoint/2010/main" val="2006703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677C2915-0FEE-40B9-829E-FF53C0A389AC}"/>
              </a:ext>
            </a:extLst>
          </p:cNvPr>
          <p:cNvSpPr>
            <a:spLocks noGrp="1"/>
          </p:cNvSpPr>
          <p:nvPr>
            <p:ph type="title"/>
          </p:nvPr>
        </p:nvSpPr>
        <p:spPr>
          <a:xfrm>
            <a:off x="1115568" y="548640"/>
            <a:ext cx="10168128" cy="1179576"/>
          </a:xfrm>
        </p:spPr>
        <p:txBody>
          <a:bodyPr>
            <a:normAutofit/>
          </a:bodyPr>
          <a:lstStyle/>
          <a:p>
            <a:r>
              <a:rPr lang="es-ES" sz="4000" b="1"/>
              <a:t>Third Phase: Norming</a:t>
            </a:r>
          </a:p>
        </p:txBody>
      </p:sp>
      <p:sp>
        <p:nvSpPr>
          <p:cNvPr id="77" name="Rectangle 7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Top tips to increase team bonding | Talk Business">
            <a:extLst>
              <a:ext uri="{FF2B5EF4-FFF2-40B4-BE49-F238E27FC236}">
                <a16:creationId xmlns:a16="http://schemas.microsoft.com/office/drawing/2014/main" id="{20AF4C8B-BF84-46C4-9B7F-283C86001D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912" r="2" b="2"/>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Marcador de contenido 2">
            <a:extLst>
              <a:ext uri="{FF2B5EF4-FFF2-40B4-BE49-F238E27FC236}">
                <a16:creationId xmlns:a16="http://schemas.microsoft.com/office/drawing/2014/main" id="{82FCBBE0-79A0-4B04-AF25-77406B87F4A0}"/>
              </a:ext>
            </a:extLst>
          </p:cNvPr>
          <p:cNvSpPr>
            <a:spLocks noGrp="1"/>
          </p:cNvSpPr>
          <p:nvPr>
            <p:ph idx="1"/>
          </p:nvPr>
        </p:nvSpPr>
        <p:spPr>
          <a:xfrm>
            <a:off x="7411453" y="2478024"/>
            <a:ext cx="3872243" cy="3694176"/>
          </a:xfrm>
        </p:spPr>
        <p:txBody>
          <a:bodyPr anchor="ctr">
            <a:normAutofit/>
          </a:bodyPr>
          <a:lstStyle/>
          <a:p>
            <a:r>
              <a:rPr lang="es-ES" sz="1800" dirty="0">
                <a:latin typeface="Times New Roman" panose="02020603050405020304" pitchFamily="18" charset="0"/>
                <a:ea typeface="Calibri" panose="020F0502020204030204" pitchFamily="34" charset="0"/>
                <a:cs typeface="Times New Roman" panose="02020603050405020304" pitchFamily="18" charset="0"/>
              </a:rPr>
              <a:t>T</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he team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will</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already</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be in a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much</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calmer</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phase</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a:t>
            </a:r>
          </a:p>
          <a:p>
            <a:r>
              <a:rPr lang="es-ES" sz="1800" dirty="0">
                <a:effectLst/>
                <a:latin typeface="Times New Roman" panose="02020603050405020304" pitchFamily="18" charset="0"/>
                <a:ea typeface="Calibri" panose="020F0502020204030204" pitchFamily="34" charset="0"/>
                <a:cs typeface="Times New Roman" panose="02020603050405020304" pitchFamily="18" charset="0"/>
              </a:rPr>
              <a:t>This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will</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create</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much</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more united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work</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team,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which</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will</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share a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clear</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collective</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goal</a:t>
            </a:r>
            <a:r>
              <a:rPr lang="es-ES" sz="1800" dirty="0">
                <a:latin typeface="Times New Roman" panose="02020603050405020304" pitchFamily="18" charset="0"/>
                <a:ea typeface="Calibri" panose="020F0502020204030204" pitchFamily="34" charset="0"/>
                <a:cs typeface="Times New Roman" panose="02020603050405020304" pitchFamily="18" charset="0"/>
              </a:rPr>
              <a:t>.</a:t>
            </a:r>
          </a:p>
          <a:p>
            <a:r>
              <a:rPr lang="es-ES" sz="1800" dirty="0">
                <a:latin typeface="Times New Roman" panose="02020603050405020304" pitchFamily="18" charset="0"/>
                <a:ea typeface="Calibri" panose="020F0502020204030204" pitchFamily="34" charset="0"/>
                <a:cs typeface="Times New Roman" panose="02020603050405020304" pitchFamily="18" charset="0"/>
              </a:rPr>
              <a:t>T</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here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may</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be a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negative</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s-ES" sz="1800" dirty="0" err="1">
                <a:effectLst/>
                <a:latin typeface="Times New Roman" panose="02020603050405020304" pitchFamily="18" charset="0"/>
                <a:ea typeface="Calibri" panose="020F0502020204030204" pitchFamily="34" charset="0"/>
                <a:cs typeface="Times New Roman" panose="02020603050405020304" pitchFamily="18" charset="0"/>
              </a:rPr>
              <a:t>aspect</a:t>
            </a:r>
            <a:r>
              <a:rPr lang="es-E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s-E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7725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97D2AF2C-0A47-4203-B2C8-DA3DF1A34FA1}"/>
              </a:ext>
            </a:extLst>
          </p:cNvPr>
          <p:cNvSpPr>
            <a:spLocks noGrp="1"/>
          </p:cNvSpPr>
          <p:nvPr>
            <p:ph type="title"/>
          </p:nvPr>
        </p:nvSpPr>
        <p:spPr>
          <a:xfrm>
            <a:off x="1115568" y="548640"/>
            <a:ext cx="10168128" cy="1179576"/>
          </a:xfrm>
        </p:spPr>
        <p:txBody>
          <a:bodyPr>
            <a:normAutofit/>
          </a:bodyPr>
          <a:lstStyle/>
          <a:p>
            <a:r>
              <a:rPr lang="es-ES" sz="4000" b="1"/>
              <a:t>Fourth Phase: Performing</a:t>
            </a:r>
          </a:p>
        </p:txBody>
      </p:sp>
      <p:sp>
        <p:nvSpPr>
          <p:cNvPr id="77" name="Rectangle 7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7 Reasons Why Your Team Can't Work as a Team – TLNT">
            <a:extLst>
              <a:ext uri="{FF2B5EF4-FFF2-40B4-BE49-F238E27FC236}">
                <a16:creationId xmlns:a16="http://schemas.microsoft.com/office/drawing/2014/main" id="{E1BCF53A-B851-40B8-B9AD-DD467144FE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7914"/>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Marcador de contenido 2">
            <a:extLst>
              <a:ext uri="{FF2B5EF4-FFF2-40B4-BE49-F238E27FC236}">
                <a16:creationId xmlns:a16="http://schemas.microsoft.com/office/drawing/2014/main" id="{CD1AEA31-9492-4D7D-AB3E-22BA26FC36B9}"/>
              </a:ext>
            </a:extLst>
          </p:cNvPr>
          <p:cNvSpPr>
            <a:spLocks noGrp="1"/>
          </p:cNvSpPr>
          <p:nvPr>
            <p:ph idx="1"/>
          </p:nvPr>
        </p:nvSpPr>
        <p:spPr>
          <a:xfrm>
            <a:off x="7411453" y="2478024"/>
            <a:ext cx="3872243" cy="3694176"/>
          </a:xfrm>
        </p:spPr>
        <p:txBody>
          <a:bodyPr anchor="ctr">
            <a:normAutofit/>
          </a:bodyPr>
          <a:lstStyle/>
          <a:p>
            <a:r>
              <a:rPr lang="es-ES" sz="1800" dirty="0" err="1">
                <a:latin typeface="Calibri" panose="020F0502020204030204" pitchFamily="34" charset="0"/>
                <a:ea typeface="Calibri" panose="020F0502020204030204" pitchFamily="34" charset="0"/>
                <a:cs typeface="Times New Roman" panose="02020603050405020304" pitchFamily="18" charset="0"/>
              </a:rPr>
              <a:t>T</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work</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group</a:t>
            </a:r>
            <a:r>
              <a:rPr lang="es-ES" sz="1800" dirty="0">
                <a:effectLst/>
                <a:latin typeface="Calibri" panose="020F0502020204030204" pitchFamily="34" charset="0"/>
                <a:ea typeface="Calibri" panose="020F0502020204030204" pitchFamily="34" charset="0"/>
                <a:cs typeface="Times New Roman" panose="02020603050405020304" pitchFamily="18" charset="0"/>
              </a:rPr>
              <a:t> has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already</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reached</a:t>
            </a:r>
            <a:r>
              <a:rPr lang="es-ES" sz="1800" dirty="0">
                <a:effectLst/>
                <a:latin typeface="Calibri" panose="020F0502020204030204" pitchFamily="34" charset="0"/>
                <a:ea typeface="Calibri" panose="020F0502020204030204" pitchFamily="34" charset="0"/>
                <a:cs typeface="Times New Roman" panose="02020603050405020304" pitchFamily="18" charset="0"/>
              </a:rPr>
              <a:t> a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very</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high</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level</a:t>
            </a:r>
            <a:r>
              <a:rPr lang="es-ES" sz="1800" dirty="0">
                <a:effectLst/>
                <a:latin typeface="Calibri" panose="020F0502020204030204" pitchFamily="34" charset="0"/>
                <a:ea typeface="Calibri" panose="020F0502020204030204" pitchFamily="34" charset="0"/>
                <a:cs typeface="Times New Roman" panose="02020603050405020304" pitchFamily="18" charset="0"/>
              </a:rPr>
              <a:t> in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terms</a:t>
            </a:r>
            <a:r>
              <a:rPr lang="es-ES" sz="1800" dirty="0">
                <a:effectLst/>
                <a:latin typeface="Calibri" panose="020F0502020204030204" pitchFamily="34" charset="0"/>
                <a:ea typeface="Calibri" panose="020F0502020204030204" pitchFamily="34" charset="0"/>
                <a:cs typeface="Times New Roman" panose="02020603050405020304" pitchFamily="18" charset="0"/>
              </a:rPr>
              <a:t> of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decision-making</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without</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need</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for</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consulting</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leader.</a:t>
            </a:r>
          </a:p>
          <a:p>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whole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group</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will</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have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become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autonomous</a:t>
            </a:r>
            <a:r>
              <a:rPr lang="es-ES" sz="1800" dirty="0">
                <a:effectLst/>
                <a:latin typeface="Calibri" panose="020F0502020204030204" pitchFamily="34" charset="0"/>
                <a:ea typeface="Calibri" panose="020F0502020204030204" pitchFamily="34" charset="0"/>
                <a:cs typeface="Times New Roman" panose="02020603050405020304" pitchFamily="18" charset="0"/>
              </a:rPr>
              <a:t>.</a:t>
            </a:r>
          </a:p>
          <a:p>
            <a:r>
              <a:rPr lang="es-ES" sz="1800" dirty="0" err="1">
                <a:effectLst/>
                <a:latin typeface="Calibri" panose="020F0502020204030204" pitchFamily="34" charset="0"/>
                <a:ea typeface="Calibri" panose="020F0502020204030204" pitchFamily="34" charset="0"/>
                <a:cs typeface="Times New Roman" panose="02020603050405020304" pitchFamily="18" charset="0"/>
              </a:rPr>
              <a:t>All</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problems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that</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may</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arise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will</a:t>
            </a:r>
            <a:r>
              <a:rPr lang="es-ES" sz="1800" dirty="0">
                <a:effectLst/>
                <a:latin typeface="Calibri" panose="020F0502020204030204" pitchFamily="34" charset="0"/>
                <a:ea typeface="Calibri" panose="020F0502020204030204" pitchFamily="34" charset="0"/>
                <a:cs typeface="Times New Roman" panose="02020603050405020304" pitchFamily="18" charset="0"/>
              </a:rPr>
              <a:t> be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solved</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by</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one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or</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some</a:t>
            </a:r>
            <a:r>
              <a:rPr lang="es-ES" sz="1800" dirty="0">
                <a:effectLst/>
                <a:latin typeface="Calibri" panose="020F0502020204030204" pitchFamily="34" charset="0"/>
                <a:ea typeface="Calibri" panose="020F0502020204030204" pitchFamily="34" charset="0"/>
                <a:cs typeface="Times New Roman" panose="02020603050405020304" pitchFamily="18" charset="0"/>
              </a:rPr>
              <a:t> of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team</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members</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under</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their</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own</a:t>
            </a:r>
            <a:r>
              <a:rPr lang="es-ES" sz="1800" dirty="0">
                <a:effectLst/>
                <a:latin typeface="Calibri" panose="020F0502020204030204" pitchFamily="34" charset="0"/>
                <a:ea typeface="Calibri" panose="020F0502020204030204" pitchFamily="34" charset="0"/>
                <a:cs typeface="Times New Roman" panose="02020603050405020304" pitchFamily="18" charset="0"/>
              </a:rPr>
              <a:t> </a:t>
            </a:r>
            <a:r>
              <a:rPr lang="es-ES" sz="1800" dirty="0" err="1">
                <a:effectLst/>
                <a:latin typeface="Calibri" panose="020F0502020204030204" pitchFamily="34" charset="0"/>
                <a:ea typeface="Calibri" panose="020F0502020204030204" pitchFamily="34" charset="0"/>
                <a:cs typeface="Times New Roman" panose="02020603050405020304" pitchFamily="18" charset="0"/>
              </a:rPr>
              <a:t>criteria</a:t>
            </a:r>
            <a:r>
              <a:rPr lang="es-ES" sz="1800" dirty="0">
                <a:latin typeface="Calibri" panose="020F0502020204030204" pitchFamily="34" charset="0"/>
                <a:ea typeface="Calibri" panose="020F0502020204030204" pitchFamily="34" charset="0"/>
                <a:cs typeface="Times New Roman" panose="02020603050405020304" pitchFamily="18" charset="0"/>
              </a:rPr>
              <a:t>.</a:t>
            </a:r>
            <a:endParaRPr lang="es-ES" sz="1800" dirty="0"/>
          </a:p>
        </p:txBody>
      </p:sp>
    </p:spTree>
    <p:extLst>
      <p:ext uri="{BB962C8B-B14F-4D97-AF65-F5344CB8AC3E}">
        <p14:creationId xmlns:p14="http://schemas.microsoft.com/office/powerpoint/2010/main" val="2414477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2D925FA-398F-344F-B9AE-612C71200226}"/>
              </a:ext>
            </a:extLst>
          </p:cNvPr>
          <p:cNvSpPr>
            <a:spLocks noGrp="1"/>
          </p:cNvSpPr>
          <p:nvPr>
            <p:ph type="title" idx="4294967295"/>
          </p:nvPr>
        </p:nvSpPr>
        <p:spPr>
          <a:xfrm>
            <a:off x="1115568" y="548640"/>
            <a:ext cx="10168128" cy="1179576"/>
          </a:xfrm>
        </p:spPr>
        <p:txBody>
          <a:bodyPr vert="horz" lIns="91440" tIns="45720" rIns="91440" bIns="45720" rtlCol="0" anchor="ctr">
            <a:noAutofit/>
          </a:bodyPr>
          <a:lstStyle/>
          <a:p>
            <a:br>
              <a:rPr lang="en-US" sz="2000" b="1" dirty="0">
                <a:effectLst/>
                <a:latin typeface="Times New Roman" panose="02020603050405020304" pitchFamily="18" charset="0"/>
                <a:cs typeface="Times New Roman" panose="02020603050405020304" pitchFamily="18" charset="0"/>
              </a:rPr>
            </a:br>
            <a:br>
              <a:rPr lang="en-US" sz="2000" b="1" dirty="0">
                <a:effectLst/>
                <a:latin typeface="Times New Roman" panose="02020603050405020304" pitchFamily="18" charset="0"/>
                <a:cs typeface="Times New Roman" panose="02020603050405020304" pitchFamily="18" charset="0"/>
              </a:rPr>
            </a:br>
            <a:br>
              <a:rPr lang="en-US" sz="2000" b="1" dirty="0">
                <a:effectLst/>
                <a:latin typeface="Times New Roman" panose="02020603050405020304" pitchFamily="18" charset="0"/>
                <a:cs typeface="Times New Roman" panose="02020603050405020304" pitchFamily="18" charset="0"/>
              </a:rPr>
            </a:br>
            <a:r>
              <a:rPr lang="en-US" sz="2000" b="1" dirty="0">
                <a:effectLst/>
                <a:latin typeface="Times New Roman" panose="02020603050405020304" pitchFamily="18" charset="0"/>
                <a:cs typeface="Times New Roman" panose="02020603050405020304" pitchFamily="18" charset="0"/>
              </a:rPr>
              <a:t>SIBES- Team Roles</a:t>
            </a:r>
            <a:br>
              <a:rPr lang="en-US" sz="2000" b="1" dirty="0">
                <a:latin typeface="Times New Roman" panose="02020603050405020304" pitchFamily="18" charset="0"/>
                <a:cs typeface="Times New Roman" panose="02020603050405020304" pitchFamily="18" charset="0"/>
              </a:rPr>
            </a:br>
            <a:r>
              <a:rPr lang="en-US" sz="2000" b="1" dirty="0">
                <a:effectLst/>
                <a:latin typeface="Times New Roman" panose="02020603050405020304" pitchFamily="18" charset="0"/>
                <a:cs typeface="Times New Roman" panose="02020603050405020304" pitchFamily="18" charset="0"/>
              </a:rPr>
              <a:t> </a:t>
            </a:r>
            <a:br>
              <a:rPr lang="en-US" sz="2000" dirty="0">
                <a:effectLst/>
                <a:latin typeface="Times New Roman" panose="02020603050405020304" pitchFamily="18" charset="0"/>
                <a:cs typeface="Times New Roman" panose="02020603050405020304" pitchFamily="18" charset="0"/>
              </a:rPr>
            </a:br>
            <a:r>
              <a:rPr lang="en-US" sz="2000" b="1" dirty="0">
                <a:effectLst/>
                <a:latin typeface="Times New Roman" panose="02020603050405020304" pitchFamily="18" charset="0"/>
                <a:cs typeface="Times New Roman" panose="02020603050405020304" pitchFamily="18" charset="0"/>
              </a:rPr>
              <a:t> </a:t>
            </a:r>
            <a:br>
              <a:rPr lang="en-US" sz="2000" dirty="0">
                <a:effectLst/>
                <a:latin typeface="Times New Roman" panose="02020603050405020304" pitchFamily="18" charset="0"/>
                <a:cs typeface="Times New Roman" panose="02020603050405020304" pitchFamily="18" charset="0"/>
              </a:rPr>
            </a:br>
            <a:r>
              <a:rPr lang="en-US" sz="2000" b="1" dirty="0">
                <a:effectLst/>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4B63EC-47C4-D340-B70F-B48796BD552F}"/>
              </a:ext>
            </a:extLst>
          </p:cNvPr>
          <p:cNvSpPr>
            <a:spLocks noGrp="1"/>
          </p:cNvSpPr>
          <p:nvPr>
            <p:ph idx="4294967295"/>
          </p:nvPr>
        </p:nvSpPr>
        <p:spPr>
          <a:xfrm>
            <a:off x="502141" y="1763889"/>
            <a:ext cx="6257081" cy="2942783"/>
          </a:xfrm>
        </p:spPr>
        <p:txBody>
          <a:bodyPr>
            <a:noAutofit/>
          </a:bodyPr>
          <a:lstStyle/>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Team role is very important to any business or organization for managing a company and working together as a team. In our company we follow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Belbin’s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team role. There is a graph, where you can see our 9 team roles. We follow this role to ensure all team member can do their job by their capacity. So that we can reach our goal and manage to get to our buyers.</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2000" dirty="0">
                <a:effectLst/>
                <a:ea typeface="Calibri" panose="020F0502020204030204" pitchFamily="34" charset="0"/>
                <a:cs typeface="Times New Roman" panose="02020603050405020304" pitchFamily="18" charset="0"/>
              </a:rPr>
              <a:t> </a:t>
            </a:r>
            <a:endParaRPr lang="en-GB" sz="2000" dirty="0">
              <a:effectLst/>
              <a:ea typeface="Calibri" panose="020F0502020204030204" pitchFamily="34" charset="0"/>
              <a:cs typeface="Times New Roman" panose="02020603050405020304" pitchFamily="18" charset="0"/>
            </a:endParaRPr>
          </a:p>
          <a:p>
            <a:pPr marL="0" indent="0">
              <a:buNone/>
            </a:pPr>
            <a:r>
              <a:rPr lang="en-US" sz="2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1C783BEF-EBA6-BF41-BA66-6D9046903104}"/>
              </a:ext>
            </a:extLst>
          </p:cNvPr>
          <p:cNvGraphicFramePr/>
          <p:nvPr>
            <p:extLst>
              <p:ext uri="{D42A27DB-BD31-4B8C-83A1-F6EECF244321}">
                <p14:modId xmlns:p14="http://schemas.microsoft.com/office/powerpoint/2010/main" val="541750232"/>
              </p:ext>
            </p:extLst>
          </p:nvPr>
        </p:nvGraphicFramePr>
        <p:xfrm>
          <a:off x="7411453" y="2478024"/>
          <a:ext cx="3872243"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6668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Graphic 6" descr="Share With Person">
            <a:extLst>
              <a:ext uri="{FF2B5EF4-FFF2-40B4-BE49-F238E27FC236}">
                <a16:creationId xmlns:a16="http://schemas.microsoft.com/office/drawing/2014/main" id="{2DFB69E8-D37E-4F4A-A717-6ABFD0C8F43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445352AE-E68E-314E-9EC4-BCD0F0C19006}"/>
              </a:ext>
            </a:extLst>
          </p:cNvPr>
          <p:cNvSpPr>
            <a:spLocks noGrp="1"/>
          </p:cNvSpPr>
          <p:nvPr>
            <p:ph idx="1"/>
          </p:nvPr>
        </p:nvSpPr>
        <p:spPr>
          <a:xfrm>
            <a:off x="6577126" y="864188"/>
            <a:ext cx="5056741" cy="4384922"/>
          </a:xfrm>
        </p:spPr>
        <p:txBody>
          <a:bodyPr anchor="ctr">
            <a:noAutofit/>
          </a:bodyPr>
          <a:lstStyle/>
          <a:p>
            <a:pPr marL="0" indent="0">
              <a:buNone/>
            </a:pPr>
            <a:endPar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buAutoNum type="arabicPeriod"/>
            </a:pPr>
            <a:r>
              <a:rPr lang="en-GB"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coordinator:  our co-coordinator makes sure every member of the team contributes equally and fairly. So that every member can take part of discussions and decisions for the company.</a:t>
            </a:r>
          </a:p>
          <a:p>
            <a:pPr marL="0" indent="0">
              <a:buNone/>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shaper: shaper always ensure that team do not stop and lose focus to reach the goal. They try to pull things together so that the team can get to work. They take challenges or risk. The drive and courage to overcome obstacles.</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plant: The plant is prime source of ideas for new projects and complex problem solving. This member always gives original, creative and brilliant ideas.</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Resource investigator: The resource investigator group they bring information and support whatever team needs, from strongest contracts and networks. This group best connection ability is very useful for the team.</a:t>
            </a: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8050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7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45352AE-E68E-314E-9EC4-BCD0F0C19006}"/>
              </a:ext>
            </a:extLst>
          </p:cNvPr>
          <p:cNvSpPr>
            <a:spLocks noGrp="1"/>
          </p:cNvSpPr>
          <p:nvPr>
            <p:ph idx="1"/>
          </p:nvPr>
        </p:nvSpPr>
        <p:spPr>
          <a:xfrm>
            <a:off x="6297233" y="374394"/>
            <a:ext cx="4771607" cy="5981955"/>
          </a:xfrm>
        </p:spPr>
        <p:txBody>
          <a:bodyPr anchor="ctr">
            <a:normAutofit fontScale="92500" lnSpcReduction="10000"/>
          </a:bodyPr>
          <a:lstStyle/>
          <a:p>
            <a:pPr marL="0" indent="0">
              <a:buNone/>
            </a:pPr>
            <a:r>
              <a:rPr lang="en-GB" sz="2000" dirty="0">
                <a:solidFill>
                  <a:schemeClr val="tx1">
                    <a:alpha val="80000"/>
                  </a:schemeClr>
                </a:solidFill>
                <a:latin typeface="Times New Roman" panose="02020603050405020304" pitchFamily="18" charset="0"/>
                <a:ea typeface="Calibri" panose="020F0502020204030204" pitchFamily="34" charset="0"/>
                <a:cs typeface="Times New Roman" panose="02020603050405020304" pitchFamily="18" charset="0"/>
              </a:rPr>
              <a:t>5. </a:t>
            </a:r>
            <a: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Implementer: The implementer thinks and create system and processes that will produce what team wants. They are practical, systematic, loyal and conservative.</a:t>
            </a:r>
            <a:endParaRPr lang="en-GB"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2000" dirty="0">
                <a:solidFill>
                  <a:schemeClr val="tx1">
                    <a:alpha val="80000"/>
                  </a:schemeClr>
                </a:solidFill>
                <a:latin typeface="Times New Roman" panose="02020603050405020304" pitchFamily="18" charset="0"/>
                <a:ea typeface="Calibri" panose="020F0502020204030204" pitchFamily="34" charset="0"/>
                <a:cs typeface="Times New Roman" panose="02020603050405020304" pitchFamily="18" charset="0"/>
              </a:rPr>
              <a:t>6</a:t>
            </a:r>
            <a: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Team worker: Team worker is one of the important people who aware of other members concerns and their needs. He always makes sure maintain team relationship with each other. Team worker is also very important when there is any discomfort, stressful and difficult time and he reduce conflict.</a:t>
            </a:r>
            <a:endParaRPr lang="en-GB"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2000" dirty="0">
              <a:solidFill>
                <a:schemeClr val="tx1">
                  <a:alpha val="80000"/>
                </a:schemeClr>
              </a:solidFill>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US" sz="2000" b="1"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The</a:t>
            </a:r>
            <a:r>
              <a:rPr lang="en-US" sz="2000" b="1"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finisher: The finisher ensures the team’s efforts are as near perfect as possible and achieve their goal. The finisher has a great capacity for follow through and would not normally start something they could not finished. </a:t>
            </a:r>
            <a:endParaRPr lang="en-GB"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2000" dirty="0">
              <a:solidFill>
                <a:schemeClr val="tx1">
                  <a:alpha val="80000"/>
                </a:schemeClr>
              </a:solidFill>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b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solidFill>
                <a:schemeClr val="tx1">
                  <a:alpha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700" dirty="0">
              <a:solidFill>
                <a:schemeClr val="tx1">
                  <a:alpha val="80000"/>
                </a:schemeClr>
              </a:solidFill>
            </a:endParaRPr>
          </a:p>
        </p:txBody>
      </p:sp>
      <p:sp>
        <p:nvSpPr>
          <p:cNvPr id="7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79" name="Straight Connector 7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0963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Graphic 18" descr="User">
            <a:extLst>
              <a:ext uri="{FF2B5EF4-FFF2-40B4-BE49-F238E27FC236}">
                <a16:creationId xmlns:a16="http://schemas.microsoft.com/office/drawing/2014/main" id="{FC46FAEA-9D45-45DE-85AD-F3E01CA849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2C53ED6-BE70-1348-9EEA-A4CC98DB3CA1}"/>
              </a:ext>
            </a:extLst>
          </p:cNvPr>
          <p:cNvSpPr>
            <a:spLocks noGrp="1"/>
          </p:cNvSpPr>
          <p:nvPr>
            <p:ph idx="1"/>
          </p:nvPr>
        </p:nvSpPr>
        <p:spPr>
          <a:xfrm>
            <a:off x="6096000" y="1609355"/>
            <a:ext cx="4977578" cy="3639289"/>
          </a:xfrm>
        </p:spPr>
        <p:txBody>
          <a:bodyPr anchor="ctr">
            <a:normAutofit/>
          </a:bodyPr>
          <a:lstStyle/>
          <a:p>
            <a:pPr marL="0" indent="0">
              <a:buNone/>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US"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Monitor evaluator: The monitor evaluator is serious who analyzing problems and evaluating ideas. So that they can stop team for any misguided task.</a:t>
            </a:r>
            <a:endParaRPr lang="en-GB"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US"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a:t>
            </a:r>
            <a:r>
              <a:rPr lang="en-US"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Specialist: The specialist who provides special skills and knowledge and provides technical advice to the team for example IT person or accountant</a:t>
            </a:r>
            <a:r>
              <a:rPr lang="en-GB"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t>
            </a:r>
            <a:endParaRPr lang="en-US"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171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Заголовок 1"/>
          <p:cNvSpPr>
            <a:spLocks noGrp="1"/>
          </p:cNvSpPr>
          <p:nvPr>
            <p:ph type="title"/>
          </p:nvPr>
        </p:nvSpPr>
        <p:spPr>
          <a:xfrm>
            <a:off x="838200" y="713312"/>
            <a:ext cx="4038600" cy="5431376"/>
          </a:xfrm>
        </p:spPr>
        <p:txBody>
          <a:bodyPr>
            <a:normAutofit/>
          </a:bodyPr>
          <a:lstStyle/>
          <a:p>
            <a:r>
              <a:rPr lang="en-US" sz="2400" b="1" dirty="0">
                <a:latin typeface="Times New Roman" panose="02020603050405020304" pitchFamily="18" charset="0"/>
                <a:cs typeface="Times New Roman" panose="02020603050405020304" pitchFamily="18" charset="0"/>
              </a:rPr>
              <a:t>Managing conflict</a:t>
            </a:r>
            <a:br>
              <a:rPr lang="en-GB" sz="2400" b="1" dirty="0">
                <a:latin typeface="Times New Roman" panose="02020603050405020304" pitchFamily="18" charset="0"/>
                <a:cs typeface="Times New Roman" panose="02020603050405020304" pitchFamily="18" charset="0"/>
              </a:rPr>
            </a:br>
            <a:br>
              <a:rPr lang="en-GB"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 building stronger teams by facing your differences. People have different viewpoints, and, under the right set of circumstances, those differences escalate to conflict. How you handle that conflict determines whether it works to the team's advantage or contributes to its demise.</a:t>
            </a:r>
          </a:p>
        </p:txBody>
      </p:sp>
      <p:sp>
        <p:nvSpPr>
          <p:cNvPr id="3" name="Содержимое 2"/>
          <p:cNvSpPr>
            <a:spLocks noGrp="1"/>
          </p:cNvSpPr>
          <p:nvPr>
            <p:ph idx="1"/>
          </p:nvPr>
        </p:nvSpPr>
        <p:spPr>
          <a:xfrm>
            <a:off x="6095999" y="713313"/>
            <a:ext cx="5257801" cy="5431376"/>
          </a:xfrm>
        </p:spPr>
        <p:txBody>
          <a:bodyPr anchor="ctr">
            <a:normAutofit/>
          </a:bodyPr>
          <a:lstStyle/>
          <a:p>
            <a:pPr>
              <a:buNone/>
            </a:pPr>
            <a:r>
              <a:rPr lang="en-US" sz="2000" b="1">
                <a:latin typeface="Times New Roman" panose="02020603050405020304" pitchFamily="18" charset="0"/>
                <a:cs typeface="Times New Roman" panose="02020603050405020304" pitchFamily="18" charset="0"/>
              </a:rPr>
              <a:t>Conflict managing measures include:</a:t>
            </a:r>
          </a:p>
          <a:p>
            <a:pPr>
              <a:buNone/>
            </a:pPr>
            <a:r>
              <a:rPr lang="en-US" sz="2000">
                <a:latin typeface="Times New Roman" panose="02020603050405020304" pitchFamily="18" charset="0"/>
                <a:cs typeface="Times New Roman" panose="02020603050405020304" pitchFamily="18" charset="0"/>
              </a:rPr>
              <a:t>• - improvement of the management system;</a:t>
            </a:r>
          </a:p>
          <a:p>
            <a:pPr>
              <a:buNone/>
            </a:pPr>
            <a:r>
              <a:rPr lang="en-US" sz="2000">
                <a:latin typeface="Times New Roman" panose="02020603050405020304" pitchFamily="18" charset="0"/>
                <a:cs typeface="Times New Roman" panose="02020603050405020304" pitchFamily="18" charset="0"/>
              </a:rPr>
              <a:t>• - fair distribution of resources;</a:t>
            </a:r>
          </a:p>
          <a:p>
            <a:pPr>
              <a:buNone/>
            </a:pPr>
            <a:r>
              <a:rPr lang="en-US" sz="2000">
                <a:latin typeface="Times New Roman" panose="02020603050405020304" pitchFamily="18" charset="0"/>
                <a:cs typeface="Times New Roman" panose="02020603050405020304" pitchFamily="18" charset="0"/>
              </a:rPr>
              <a:t>• - improvement of working conditions;</a:t>
            </a:r>
          </a:p>
          <a:p>
            <a:pPr>
              <a:buNone/>
            </a:pPr>
            <a:r>
              <a:rPr lang="en-US" sz="2000">
                <a:latin typeface="Times New Roman" panose="02020603050405020304" pitchFamily="18" charset="0"/>
                <a:cs typeface="Times New Roman" panose="02020603050405020304" pitchFamily="18" charset="0"/>
              </a:rPr>
              <a:t>• - control over compliance with regulations, norms, rules, traditions;</a:t>
            </a:r>
          </a:p>
          <a:p>
            <a:pPr>
              <a:buNone/>
            </a:pPr>
            <a:r>
              <a:rPr lang="en-US" sz="2000">
                <a:latin typeface="Times New Roman" panose="02020603050405020304" pitchFamily="18" charset="0"/>
                <a:cs typeface="Times New Roman" panose="02020603050405020304" pitchFamily="18" charset="0"/>
              </a:rPr>
              <a:t>• - moral incentives based on the principles of justice.</a:t>
            </a:r>
            <a:endParaRPr lang="en-US" sz="2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62232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оловок 1"/>
          <p:cNvSpPr>
            <a:spLocks noGrp="1"/>
          </p:cNvSpPr>
          <p:nvPr>
            <p:ph type="title"/>
          </p:nvPr>
        </p:nvSpPr>
        <p:spPr>
          <a:xfrm>
            <a:off x="6657715" y="467271"/>
            <a:ext cx="4195674" cy="2052522"/>
          </a:xfrm>
        </p:spPr>
        <p:txBody>
          <a:bodyPr anchor="b">
            <a:normAutofit/>
          </a:bodyPr>
          <a:lstStyle/>
          <a:p>
            <a:r>
              <a:rPr lang="en-US" sz="3500" b="1"/>
              <a:t>Organizational measures for managing conflict situations include:</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7" name="Graphic 6" descr="Meeting">
            <a:extLst>
              <a:ext uri="{FF2B5EF4-FFF2-40B4-BE49-F238E27FC236}">
                <a16:creationId xmlns:a16="http://schemas.microsoft.com/office/drawing/2014/main" id="{54F113D5-B3A3-462C-B712-D4CAA27202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Содержимое 2"/>
          <p:cNvSpPr>
            <a:spLocks noGrp="1"/>
          </p:cNvSpPr>
          <p:nvPr>
            <p:ph idx="1"/>
          </p:nvPr>
        </p:nvSpPr>
        <p:spPr>
          <a:xfrm>
            <a:off x="6695359" y="2990818"/>
            <a:ext cx="4158031" cy="2913872"/>
          </a:xfrm>
        </p:spPr>
        <p:txBody>
          <a:bodyPr anchor="t">
            <a:noAutofit/>
          </a:bodyPr>
          <a:lstStyle/>
          <a:p>
            <a:pPr>
              <a:buNone/>
            </a:pPr>
            <a:r>
              <a:rPr lang="en-US" sz="2000" dirty="0">
                <a:solidFill>
                  <a:schemeClr val="tx1">
                    <a:alpha val="80000"/>
                  </a:schemeClr>
                </a:solidFill>
                <a:latin typeface="Times New Roman" panose="02020603050405020304" pitchFamily="18" charset="0"/>
                <a:cs typeface="Times New Roman" panose="02020603050405020304" pitchFamily="18" charset="0"/>
              </a:rPr>
              <a:t>• - unification by a common goal;</a:t>
            </a:r>
          </a:p>
          <a:p>
            <a:pPr>
              <a:buNone/>
            </a:pPr>
            <a:r>
              <a:rPr lang="en-US" sz="2000" dirty="0">
                <a:solidFill>
                  <a:schemeClr val="tx1">
                    <a:alpha val="80000"/>
                  </a:schemeClr>
                </a:solidFill>
                <a:latin typeface="Times New Roman" panose="02020603050405020304" pitchFamily="18" charset="0"/>
                <a:cs typeface="Times New Roman" panose="02020603050405020304" pitchFamily="18" charset="0"/>
              </a:rPr>
              <a:t>• - organizing a joint search for a solution to the conflict;</a:t>
            </a:r>
          </a:p>
          <a:p>
            <a:pPr>
              <a:buNone/>
            </a:pPr>
            <a:r>
              <a:rPr lang="en-US" sz="2000" dirty="0">
                <a:solidFill>
                  <a:schemeClr val="tx1">
                    <a:alpha val="80000"/>
                  </a:schemeClr>
                </a:solidFill>
                <a:latin typeface="Times New Roman" panose="02020603050405020304" pitchFamily="18" charset="0"/>
                <a:cs typeface="Times New Roman" panose="02020603050405020304" pitchFamily="18" charset="0"/>
              </a:rPr>
              <a:t>• - demonstration of the impossibility to achieve the desired through conflict;</a:t>
            </a:r>
          </a:p>
          <a:p>
            <a:pPr>
              <a:buNone/>
            </a:pPr>
            <a:r>
              <a:rPr lang="en-US" sz="2000" dirty="0">
                <a:solidFill>
                  <a:schemeClr val="tx1">
                    <a:alpha val="80000"/>
                  </a:schemeClr>
                </a:solidFill>
                <a:latin typeface="Times New Roman" panose="02020603050405020304" pitchFamily="18" charset="0"/>
                <a:cs typeface="Times New Roman" panose="02020603050405020304" pitchFamily="18" charset="0"/>
              </a:rPr>
              <a:t>• - the use of special mechanisms (negotiations, stimulation of communications).</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164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5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Содержимое 2"/>
          <p:cNvSpPr>
            <a:spLocks noGrp="1"/>
          </p:cNvSpPr>
          <p:nvPr>
            <p:ph idx="1"/>
          </p:nvPr>
        </p:nvSpPr>
        <p:spPr>
          <a:xfrm>
            <a:off x="6297233" y="518400"/>
            <a:ext cx="4771607" cy="5837949"/>
          </a:xfrm>
        </p:spPr>
        <p:txBody>
          <a:bodyPr anchor="ctr">
            <a:noAutofit/>
          </a:bodyPr>
          <a:lstStyle/>
          <a:p>
            <a:pPr>
              <a:buNone/>
            </a:pPr>
            <a:r>
              <a:rPr lang="en-US" sz="2000" dirty="0">
                <a:solidFill>
                  <a:schemeClr val="tx1">
                    <a:alpha val="80000"/>
                  </a:schemeClr>
                </a:solidFill>
                <a:latin typeface="Times New Roman" panose="02020603050405020304" pitchFamily="18" charset="0"/>
                <a:cs typeface="Times New Roman" panose="02020603050405020304" pitchFamily="18" charset="0"/>
              </a:rPr>
              <a:t>     As well as being able to handle conflict when it arises, teams need to develop ways of preventing conflict from becoming damaging. Team members can learn skills and behavior to help this. Here are some of the key ones to work on:</a:t>
            </a:r>
          </a:p>
          <a:p>
            <a:r>
              <a:rPr lang="en-US" sz="2000" dirty="0">
                <a:solidFill>
                  <a:schemeClr val="tx1">
                    <a:alpha val="80000"/>
                  </a:schemeClr>
                </a:solidFill>
                <a:latin typeface="Times New Roman" panose="02020603050405020304" pitchFamily="18" charset="0"/>
                <a:cs typeface="Times New Roman" panose="02020603050405020304" pitchFamily="18" charset="0"/>
              </a:rPr>
              <a:t>Dealing with conflict immediately – avoid the temptation to ignore it; </a:t>
            </a:r>
          </a:p>
          <a:p>
            <a:r>
              <a:rPr lang="en-US" sz="2000" dirty="0">
                <a:solidFill>
                  <a:schemeClr val="tx1">
                    <a:alpha val="80000"/>
                  </a:schemeClr>
                </a:solidFill>
                <a:latin typeface="Times New Roman" panose="02020603050405020304" pitchFamily="18" charset="0"/>
                <a:cs typeface="Times New Roman" panose="02020603050405020304" pitchFamily="18" charset="0"/>
              </a:rPr>
              <a:t>Being open – if people have issues, they need to be expressed immediately; </a:t>
            </a:r>
          </a:p>
          <a:p>
            <a:r>
              <a:rPr lang="en-US" sz="2000" dirty="0">
                <a:solidFill>
                  <a:schemeClr val="tx1">
                    <a:alpha val="80000"/>
                  </a:schemeClr>
                </a:solidFill>
                <a:latin typeface="Times New Roman" panose="02020603050405020304" pitchFamily="18" charset="0"/>
                <a:cs typeface="Times New Roman" panose="02020603050405020304" pitchFamily="18" charset="0"/>
              </a:rPr>
              <a:t>Practicing clear communication – articulate thoughts and ideas clearly; </a:t>
            </a:r>
          </a:p>
          <a:p>
            <a:r>
              <a:rPr lang="en-US" sz="2000" dirty="0">
                <a:solidFill>
                  <a:schemeClr val="tx1">
                    <a:alpha val="80000"/>
                  </a:schemeClr>
                </a:solidFill>
                <a:latin typeface="Times New Roman" panose="02020603050405020304" pitchFamily="18" charset="0"/>
                <a:cs typeface="Times New Roman" panose="02020603050405020304" pitchFamily="18" charset="0"/>
              </a:rPr>
              <a:t>Practicing active listening – paraphrasing, clarifying, questioning;</a:t>
            </a:r>
          </a:p>
          <a:p>
            <a:r>
              <a:rPr lang="en-US" sz="2000" dirty="0">
                <a:solidFill>
                  <a:schemeClr val="tx1">
                    <a:alpha val="80000"/>
                  </a:schemeClr>
                </a:solidFill>
                <a:latin typeface="Times New Roman" panose="02020603050405020304" pitchFamily="18" charset="0"/>
                <a:cs typeface="Times New Roman" panose="02020603050405020304" pitchFamily="18" charset="0"/>
              </a:rPr>
              <a:t>Practicing identifying assumptions – asking yourself "why" on a regular basis; </a:t>
            </a:r>
          </a:p>
          <a:p>
            <a:r>
              <a:rPr lang="en-US" sz="2000" dirty="0">
                <a:solidFill>
                  <a:schemeClr val="tx1">
                    <a:alpha val="80000"/>
                  </a:schemeClr>
                </a:solidFill>
                <a:latin typeface="Times New Roman" panose="02020603050405020304" pitchFamily="18" charset="0"/>
                <a:cs typeface="Times New Roman" panose="02020603050405020304" pitchFamily="18" charset="0"/>
              </a:rPr>
              <a:t>Not letting conflict get personal – stick to facts and issues, not personalities;</a:t>
            </a:r>
          </a:p>
          <a:p>
            <a:pPr>
              <a:buNone/>
            </a:pPr>
            <a:r>
              <a:rPr lang="en-US" sz="2000" dirty="0">
                <a:solidFill>
                  <a:schemeClr val="tx1">
                    <a:alpha val="80000"/>
                  </a:schemeClr>
                </a:solidFill>
                <a:latin typeface="Times New Roman" panose="02020603050405020304" pitchFamily="18" charset="0"/>
                <a:cs typeface="Times New Roman" panose="02020603050405020304" pitchFamily="18" charset="0"/>
              </a:rPr>
              <a:t> </a:t>
            </a:r>
          </a:p>
        </p:txBody>
      </p:sp>
      <p:sp>
        <p:nvSpPr>
          <p:cNvPr id="5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54" name="Straight Connector 5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335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Заголовок 1"/>
          <p:cNvSpPr>
            <a:spLocks noGrp="1"/>
          </p:cNvSpPr>
          <p:nvPr>
            <p:ph type="subTitle" idx="1"/>
          </p:nvPr>
        </p:nvSpPr>
        <p:spPr>
          <a:xfrm>
            <a:off x="1524001" y="285751"/>
            <a:ext cx="8786813" cy="6215063"/>
          </a:xfrm>
        </p:spPr>
        <p:txBody>
          <a:bodyPr/>
          <a:lstStyle/>
          <a:p>
            <a:pPr algn="l">
              <a:buFont typeface="Arial" pitchFamily="34" charset="0"/>
              <a:buChar char="•"/>
            </a:pPr>
            <a:r>
              <a:rPr lang="en-US" sz="2000" dirty="0">
                <a:solidFill>
                  <a:schemeClr val="tx1"/>
                </a:solidFill>
                <a:latin typeface="Times New Roman" panose="02020603050405020304" pitchFamily="18" charset="0"/>
                <a:cs typeface="Times New Roman" panose="02020603050405020304" pitchFamily="18" charset="0"/>
              </a:rPr>
              <a:t> Focusing on actionable solutions – don't belabor what can't be changed; </a:t>
            </a:r>
          </a:p>
          <a:p>
            <a:pPr algn="l"/>
            <a:endParaRPr lang="en-US" sz="2000" dirty="0">
              <a:solidFill>
                <a:schemeClr val="tx1"/>
              </a:solidFill>
              <a:latin typeface="Times New Roman" panose="02020603050405020304" pitchFamily="18" charset="0"/>
              <a:cs typeface="Times New Roman" panose="02020603050405020304" pitchFamily="18" charset="0"/>
            </a:endParaRPr>
          </a:p>
          <a:p>
            <a:pPr algn="l">
              <a:buFont typeface="Arial" pitchFamily="34" charset="0"/>
              <a:buChar char="•"/>
            </a:pPr>
            <a:r>
              <a:rPr lang="en-US" sz="2000" dirty="0">
                <a:solidFill>
                  <a:schemeClr val="tx1"/>
                </a:solidFill>
                <a:latin typeface="Times New Roman" panose="02020603050405020304" pitchFamily="18" charset="0"/>
                <a:cs typeface="Times New Roman" panose="02020603050405020304" pitchFamily="18" charset="0"/>
              </a:rPr>
              <a:t>Encouraging different points of view – insist on honest dialogue and expressing feelings; </a:t>
            </a:r>
          </a:p>
          <a:p>
            <a:pPr algn="l"/>
            <a:endParaRPr lang="en-US" sz="2000" dirty="0">
              <a:solidFill>
                <a:schemeClr val="tx1"/>
              </a:solidFill>
              <a:latin typeface="Times New Roman" panose="02020603050405020304" pitchFamily="18" charset="0"/>
              <a:cs typeface="Times New Roman" panose="02020603050405020304" pitchFamily="18" charset="0"/>
            </a:endParaRPr>
          </a:p>
          <a:p>
            <a:pPr algn="l">
              <a:buFont typeface="Arial" pitchFamily="34" charset="0"/>
              <a:buChar char="•"/>
            </a:pPr>
            <a:r>
              <a:rPr lang="en-US" sz="2000" dirty="0">
                <a:solidFill>
                  <a:schemeClr val="tx1"/>
                </a:solidFill>
                <a:latin typeface="Times New Roman" panose="02020603050405020304" pitchFamily="18" charset="0"/>
                <a:cs typeface="Times New Roman" panose="02020603050405020304" pitchFamily="18" charset="0"/>
              </a:rPr>
              <a:t>Not looking for blame – encourage ownership of the problem and solution;</a:t>
            </a:r>
          </a:p>
          <a:p>
            <a:pPr algn="l"/>
            <a:endParaRPr lang="en-US" sz="2000" dirty="0">
              <a:solidFill>
                <a:schemeClr val="tx1"/>
              </a:solidFill>
              <a:latin typeface="Times New Roman" panose="02020603050405020304" pitchFamily="18" charset="0"/>
              <a:cs typeface="Times New Roman" panose="02020603050405020304" pitchFamily="18" charset="0"/>
            </a:endParaRPr>
          </a:p>
          <a:p>
            <a:pPr algn="l">
              <a:buFont typeface="Arial" pitchFamily="34" charset="0"/>
              <a:buChar char="•"/>
            </a:pPr>
            <a:r>
              <a:rPr lang="en-US" sz="2000" dirty="0">
                <a:solidFill>
                  <a:schemeClr val="tx1"/>
                </a:solidFill>
                <a:latin typeface="Times New Roman" panose="02020603050405020304" pitchFamily="18" charset="0"/>
                <a:cs typeface="Times New Roman" panose="02020603050405020304" pitchFamily="18" charset="0"/>
              </a:rPr>
              <a:t> Demonstrating respect – if the situation escalates, take a break and wait for emotions to subside; </a:t>
            </a:r>
          </a:p>
          <a:p>
            <a:pPr algn="l"/>
            <a:endParaRPr lang="en-US" sz="2000" dirty="0">
              <a:solidFill>
                <a:schemeClr val="tx1"/>
              </a:solidFill>
              <a:latin typeface="Times New Roman" panose="02020603050405020304" pitchFamily="18" charset="0"/>
              <a:cs typeface="Times New Roman" panose="02020603050405020304" pitchFamily="18" charset="0"/>
            </a:endParaRPr>
          </a:p>
          <a:p>
            <a:pPr algn="l">
              <a:buFont typeface="Arial" pitchFamily="34" charset="0"/>
              <a:buChar char="•"/>
            </a:pPr>
            <a:r>
              <a:rPr lang="en-US" sz="2000" dirty="0">
                <a:solidFill>
                  <a:schemeClr val="tx1"/>
                </a:solidFill>
                <a:latin typeface="Times New Roman" panose="02020603050405020304" pitchFamily="18" charset="0"/>
                <a:cs typeface="Times New Roman" panose="02020603050405020304" pitchFamily="18" charset="0"/>
              </a:rPr>
              <a:t>Keeping team issues within the team – talking outside allows conflict to build and fester, without being dealt with directly.</a:t>
            </a:r>
          </a:p>
          <a:p>
            <a:endParaRPr lang="en-US" dirty="0"/>
          </a:p>
        </p:txBody>
      </p:sp>
    </p:spTree>
    <p:extLst>
      <p:ext uri="{BB962C8B-B14F-4D97-AF65-F5344CB8AC3E}">
        <p14:creationId xmlns:p14="http://schemas.microsoft.com/office/powerpoint/2010/main" val="2800718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Handshake">
            <a:extLst>
              <a:ext uri="{FF2B5EF4-FFF2-40B4-BE49-F238E27FC236}">
                <a16:creationId xmlns:a16="http://schemas.microsoft.com/office/drawing/2014/main" id="{E1584676-1DB3-4AA0-8881-96687C2AE72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5" name="Заголовок 1"/>
          <p:cNvSpPr>
            <a:spLocks noGrp="1"/>
          </p:cNvSpPr>
          <p:nvPr>
            <p:ph idx="1"/>
          </p:nvPr>
        </p:nvSpPr>
        <p:spPr>
          <a:xfrm>
            <a:off x="6096000" y="1609355"/>
            <a:ext cx="4977578" cy="3639289"/>
          </a:xfrm>
        </p:spPr>
        <p:txBody>
          <a:bodyPr anchor="ctr">
            <a:noAutofit/>
          </a:bodyPr>
          <a:lstStyle/>
          <a:p>
            <a:pPr>
              <a:buNone/>
            </a:pPr>
            <a:r>
              <a:rPr lang="en-US" sz="2000" dirty="0">
                <a:solidFill>
                  <a:srgbClr val="000000"/>
                </a:solidFill>
                <a:latin typeface="Times New Roman" panose="02020603050405020304" pitchFamily="18" charset="0"/>
                <a:cs typeface="Times New Roman" panose="02020603050405020304" pitchFamily="18" charset="0"/>
              </a:rPr>
              <a:t>            Conflict can be constructive as long as it is managed and dealt with directly and quickly. By respecting differences between people, being able to resolve conflict when it does happen, and also working to prevent it, we will be able to maintain a healthy and creative team atmosphere.</a:t>
            </a:r>
          </a:p>
          <a:p>
            <a:pPr>
              <a:buNone/>
            </a:pPr>
            <a:endParaRPr lang="en-US" sz="2000" dirty="0">
              <a:solidFill>
                <a:srgbClr val="000000"/>
              </a:solidFill>
              <a:latin typeface="Times New Roman" panose="02020603050405020304" pitchFamily="18" charset="0"/>
              <a:cs typeface="Times New Roman" panose="02020603050405020304" pitchFamily="18" charset="0"/>
            </a:endParaRPr>
          </a:p>
          <a:p>
            <a:pPr>
              <a:buNone/>
            </a:pPr>
            <a:r>
              <a:rPr lang="en-US" sz="2000" dirty="0">
                <a:solidFill>
                  <a:srgbClr val="000000"/>
                </a:solidFill>
                <a:latin typeface="Times New Roman" panose="02020603050405020304" pitchFamily="18" charset="0"/>
                <a:cs typeface="Times New Roman" panose="02020603050405020304" pitchFamily="18" charset="0"/>
              </a:rPr>
              <a:t>              The key is to remain open to other people's ideas, beliefs, and assumptions. When team members learn to see issues from the other side, it opens up new ways of thinking, which can lead to new and innovative solutions, and healthy team performance.</a:t>
            </a:r>
          </a:p>
        </p:txBody>
      </p:sp>
    </p:spTree>
    <p:extLst>
      <p:ext uri="{BB962C8B-B14F-4D97-AF65-F5344CB8AC3E}">
        <p14:creationId xmlns:p14="http://schemas.microsoft.com/office/powerpoint/2010/main" val="2625565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06A46-1A2F-8A4F-9E1C-F98930E61FA8}"/>
              </a:ext>
            </a:extLst>
          </p:cNvPr>
          <p:cNvSpPr>
            <a:spLocks noGrp="1"/>
          </p:cNvSpPr>
          <p:nvPr>
            <p:ph type="title"/>
          </p:nvPr>
        </p:nvSpPr>
        <p:spPr>
          <a:xfrm>
            <a:off x="1389278" y="1233241"/>
            <a:ext cx="3240506" cy="4064628"/>
          </a:xfrm>
        </p:spPr>
        <p:txBody>
          <a:bodyPr>
            <a:normAutofit/>
          </a:bodyPr>
          <a:lstStyle/>
          <a:p>
            <a:r>
              <a:rPr lang="en-GB" dirty="0">
                <a:solidFill>
                  <a:srgbClr val="FFFFFF"/>
                </a:solidFill>
              </a:rPr>
              <a:t>Our team </a:t>
            </a:r>
            <a:endParaRPr lang="en-US" dirty="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655D5BB-99EB-6245-ADDE-631CF76EF09F}"/>
              </a:ext>
            </a:extLst>
          </p:cNvPr>
          <p:cNvSpPr>
            <a:spLocks noGrp="1"/>
          </p:cNvSpPr>
          <p:nvPr>
            <p:ph idx="1"/>
          </p:nvPr>
        </p:nvSpPr>
        <p:spPr>
          <a:xfrm>
            <a:off x="6096000" y="820880"/>
            <a:ext cx="5257799" cy="4889350"/>
          </a:xfrm>
        </p:spPr>
        <p:txBody>
          <a:bodyPr anchor="t">
            <a:normAutofit/>
          </a:bodyPr>
          <a:lstStyle/>
          <a:p>
            <a:r>
              <a:rPr lang="en-US" sz="2000" dirty="0">
                <a:latin typeface="Times New Roman" panose="02020603050405020304" pitchFamily="18" charset="0"/>
                <a:cs typeface="Times New Roman" panose="02020603050405020304" pitchFamily="18" charset="0"/>
              </a:rPr>
              <a:t>Manager: Mrs </a:t>
            </a:r>
            <a:r>
              <a:rPr lang="en-US" sz="2000" dirty="0" err="1">
                <a:latin typeface="Times New Roman" panose="02020603050405020304" pitchFamily="18" charset="0"/>
                <a:cs typeface="Times New Roman" panose="02020603050405020304" pitchFamily="18" charset="0"/>
              </a:rPr>
              <a:t>Saima</a:t>
            </a:r>
            <a:endParaRPr lang="en-GB"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Supervisor: Mrs Samata</a:t>
            </a:r>
            <a:endParaRPr lang="en-GB"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Till: Mr </a:t>
            </a:r>
            <a:r>
              <a:rPr lang="en-US" sz="2000" dirty="0" err="1">
                <a:latin typeface="Times New Roman" panose="02020603050405020304" pitchFamily="18" charset="0"/>
                <a:cs typeface="Times New Roman" panose="02020603050405020304" pitchFamily="18" charset="0"/>
              </a:rPr>
              <a:t>Istvan</a:t>
            </a:r>
            <a:r>
              <a:rPr lang="en-US" sz="2000" dirty="0">
                <a:latin typeface="Times New Roman" panose="02020603050405020304" pitchFamily="18" charset="0"/>
                <a:cs typeface="Times New Roman" panose="02020603050405020304" pitchFamily="18" charset="0"/>
              </a:rPr>
              <a:t> and Mrs Samata</a:t>
            </a:r>
            <a:endParaRPr lang="en-GB"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Butcher: Mrs Elina and Mr Ben</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Great things in business are never done by one person, they’re done by team of people”</a:t>
            </a:r>
          </a:p>
          <a:p>
            <a:pPr marL="0" indent="0">
              <a:buNone/>
            </a:pPr>
            <a:r>
              <a:rPr lang="en-GB" sz="2000" dirty="0" err="1">
                <a:latin typeface="Times New Roman" panose="02020603050405020304" pitchFamily="18" charset="0"/>
                <a:cs typeface="Times New Roman" panose="02020603050405020304" pitchFamily="18" charset="0"/>
              </a:rPr>
              <a:t>Projectmanager.com</a:t>
            </a:r>
            <a:endParaRPr lang="en-GB" sz="2000" dirty="0">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71765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42B389-2759-2E41-B3F5-1F97E72A0439}"/>
              </a:ext>
            </a:extLst>
          </p:cNvPr>
          <p:cNvSpPr>
            <a:spLocks noGrp="1"/>
          </p:cNvSpPr>
          <p:nvPr>
            <p:ph type="title"/>
          </p:nvPr>
        </p:nvSpPr>
        <p:spPr>
          <a:xfrm>
            <a:off x="6094105" y="802955"/>
            <a:ext cx="4977976" cy="1454051"/>
          </a:xfrm>
        </p:spPr>
        <p:txBody>
          <a:bodyPr>
            <a:normAutofit/>
          </a:bodyPr>
          <a:lstStyle/>
          <a:p>
            <a:r>
              <a:rPr lang="en-GB">
                <a:solidFill>
                  <a:srgbClr val="000000"/>
                </a:solidFill>
              </a:rPr>
              <a:t>Successful team development </a:t>
            </a:r>
            <a:endParaRPr lang="en-US">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of People">
            <a:extLst>
              <a:ext uri="{FF2B5EF4-FFF2-40B4-BE49-F238E27FC236}">
                <a16:creationId xmlns:a16="http://schemas.microsoft.com/office/drawing/2014/main" id="{8187A259-9180-425C-99B2-8B6F71D3E7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55EF7D70-8BB7-0544-B912-0AE003E10AB9}"/>
              </a:ext>
            </a:extLst>
          </p:cNvPr>
          <p:cNvSpPr>
            <a:spLocks noGrp="1"/>
          </p:cNvSpPr>
          <p:nvPr>
            <p:ph idx="1"/>
          </p:nvPr>
        </p:nvSpPr>
        <p:spPr>
          <a:xfrm>
            <a:off x="6090574" y="2421682"/>
            <a:ext cx="4977578" cy="3639289"/>
          </a:xfrm>
        </p:spPr>
        <p:txBody>
          <a:bodyPr anchor="ctr">
            <a:normAutofit/>
          </a:bodyPr>
          <a:lstStyle/>
          <a:p>
            <a:pPr marL="0" indent="0">
              <a:buNone/>
            </a:pPr>
            <a:r>
              <a:rPr lang="en-GB" sz="2000" b="0" i="0" u="none" strike="noStrike" dirty="0">
                <a:solidFill>
                  <a:srgbClr val="000000"/>
                </a:solidFill>
                <a:effectLst/>
                <a:latin typeface="Times New Roman" panose="02020603050405020304" pitchFamily="18" charset="0"/>
                <a:cs typeface="Times New Roman" panose="02020603050405020304" pitchFamily="18" charset="0"/>
              </a:rPr>
              <a:t>Team building is an important aspect for all organizations. Teams helped to bring together people who have different skills in order for them to achieve one common goal which helps the organizations achieve its set objectives and goals.</a:t>
            </a:r>
          </a:p>
          <a:p>
            <a:pPr marL="0" indent="0">
              <a:buNone/>
            </a:pPr>
            <a:r>
              <a:rPr lang="en-GB" sz="2000" dirty="0">
                <a:solidFill>
                  <a:srgbClr val="000000"/>
                </a:solidFill>
                <a:latin typeface="Times New Roman" panose="02020603050405020304" pitchFamily="18" charset="0"/>
                <a:cs typeface="Times New Roman" panose="02020603050405020304" pitchFamily="18" charset="0"/>
              </a:rPr>
              <a:t>(</a:t>
            </a:r>
            <a:r>
              <a:rPr lang="en-GB" sz="2000" b="0" i="0" u="none" strike="noStrike" dirty="0">
                <a:solidFill>
                  <a:srgbClr val="000000"/>
                </a:solidFill>
                <a:effectLst/>
                <a:latin typeface="Times New Roman" panose="02020603050405020304" pitchFamily="18" charset="0"/>
                <a:cs typeface="Times New Roman" panose="02020603050405020304" pitchFamily="18" charset="0"/>
              </a:rPr>
              <a:t>Hackman &amp; </a:t>
            </a:r>
            <a:r>
              <a:rPr lang="en-GB" sz="2000" b="0" i="0" u="none" strike="noStrike" dirty="0" err="1">
                <a:solidFill>
                  <a:srgbClr val="000000"/>
                </a:solidFill>
                <a:effectLst/>
                <a:latin typeface="Times New Roman" panose="02020603050405020304" pitchFamily="18" charset="0"/>
                <a:cs typeface="Times New Roman" panose="02020603050405020304" pitchFamily="18" charset="0"/>
              </a:rPr>
              <a:t>Wageman</a:t>
            </a:r>
            <a:r>
              <a:rPr lang="en-GB" sz="2000" b="0" i="0" u="none" strike="noStrike" dirty="0">
                <a:solidFill>
                  <a:srgbClr val="000000"/>
                </a:solidFill>
                <a:effectLst/>
                <a:latin typeface="Times New Roman" panose="02020603050405020304" pitchFamily="18" charset="0"/>
                <a:cs typeface="Times New Roman" panose="02020603050405020304" pitchFamily="18" charset="0"/>
              </a:rPr>
              <a:t>, 2005). </a:t>
            </a:r>
            <a:br>
              <a:rPr lang="en-GB" sz="2000" dirty="0">
                <a:solidFill>
                  <a:srgbClr val="000000"/>
                </a:solidFill>
                <a:latin typeface="Times New Roman" panose="02020603050405020304" pitchFamily="18" charset="0"/>
                <a:cs typeface="Times New Roman" panose="02020603050405020304" pitchFamily="18" charset="0"/>
              </a:rPr>
            </a:br>
            <a:br>
              <a:rPr lang="en-GB" sz="2000" dirty="0">
                <a:solidFill>
                  <a:srgbClr val="000000"/>
                </a:solidFill>
                <a:latin typeface="Times New Roman" panose="02020603050405020304" pitchFamily="18" charset="0"/>
                <a:cs typeface="Times New Roman" panose="02020603050405020304" pitchFamily="18" charset="0"/>
              </a:rPr>
            </a:br>
            <a:r>
              <a:rPr lang="en-GB" sz="2000" dirty="0">
                <a:solidFill>
                  <a:srgbClr val="000000"/>
                </a:solidFill>
                <a:latin typeface="Times New Roman" panose="02020603050405020304" pitchFamily="18" charset="0"/>
                <a:cs typeface="Times New Roman" panose="02020603050405020304" pitchFamily="18" charset="0"/>
              </a:rPr>
              <a:t>SIBES- the first rule to lead a team effectively, it is vital to build relationships and of course trust each other.</a:t>
            </a:r>
          </a:p>
        </p:txBody>
      </p:sp>
    </p:spTree>
    <p:extLst>
      <p:ext uri="{BB962C8B-B14F-4D97-AF65-F5344CB8AC3E}">
        <p14:creationId xmlns:p14="http://schemas.microsoft.com/office/powerpoint/2010/main" val="168292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95CDB4A-E250-DC41-9076-F687EC1E5988}"/>
              </a:ext>
            </a:extLst>
          </p:cNvPr>
          <p:cNvSpPr>
            <a:spLocks noGrp="1"/>
          </p:cNvSpPr>
          <p:nvPr>
            <p:ph type="title"/>
          </p:nvPr>
        </p:nvSpPr>
        <p:spPr>
          <a:xfrm>
            <a:off x="801340" y="802955"/>
            <a:ext cx="4977976" cy="1454051"/>
          </a:xfrm>
        </p:spPr>
        <p:txBody>
          <a:bodyPr>
            <a:normAutofit/>
          </a:bodyPr>
          <a:lstStyle/>
          <a:p>
            <a:r>
              <a:rPr lang="en-GB" dirty="0">
                <a:solidFill>
                  <a:srgbClr val="000000"/>
                </a:solidFill>
              </a:rPr>
              <a:t>SIBES – teams building strategy </a:t>
            </a:r>
            <a:endParaRPr lang="en-US" dirty="0">
              <a:solidFill>
                <a:srgbClr val="000000"/>
              </a:solidFill>
            </a:endParaRPr>
          </a:p>
        </p:txBody>
      </p:sp>
      <p:sp>
        <p:nvSpPr>
          <p:cNvPr id="3" name="Content Placeholder 2">
            <a:extLst>
              <a:ext uri="{FF2B5EF4-FFF2-40B4-BE49-F238E27FC236}">
                <a16:creationId xmlns:a16="http://schemas.microsoft.com/office/drawing/2014/main" id="{313D4DED-E679-B944-A55C-B066292A4BE5}"/>
              </a:ext>
            </a:extLst>
          </p:cNvPr>
          <p:cNvSpPr>
            <a:spLocks noGrp="1"/>
          </p:cNvSpPr>
          <p:nvPr>
            <p:ph idx="1"/>
          </p:nvPr>
        </p:nvSpPr>
        <p:spPr>
          <a:xfrm>
            <a:off x="799774" y="2500292"/>
            <a:ext cx="4977578" cy="4216597"/>
          </a:xfrm>
        </p:spPr>
        <p:txBody>
          <a:bodyPr anchor="ctr">
            <a:noAutofit/>
          </a:bodyPr>
          <a:lstStyle/>
          <a:p>
            <a:r>
              <a:rPr lang="en-GB" sz="2000" dirty="0">
                <a:solidFill>
                  <a:srgbClr val="000000"/>
                </a:solidFill>
                <a:latin typeface="Times New Roman" panose="02020603050405020304" pitchFamily="18" charset="0"/>
                <a:cs typeface="Times New Roman" panose="02020603050405020304" pitchFamily="18" charset="0"/>
              </a:rPr>
              <a:t>We’re a group of team who share common objectives and we work together to achieve our goals. </a:t>
            </a:r>
          </a:p>
          <a:p>
            <a:r>
              <a:rPr lang="en-GB" sz="2000" dirty="0">
                <a:solidFill>
                  <a:srgbClr val="000000"/>
                </a:solidFill>
                <a:latin typeface="Times New Roman" panose="02020603050405020304" pitchFamily="18" charset="0"/>
                <a:cs typeface="Times New Roman" panose="02020603050405020304" pitchFamily="18" charset="0"/>
              </a:rPr>
              <a:t>Our vision to grow our company, in order to be a successful team, we committed to work in together, listen to each other, be part of the decision-making process, support each other, positive communication and the ability to work closely together as a team to solve problem.</a:t>
            </a:r>
          </a:p>
          <a:p>
            <a:r>
              <a:rPr lang="en-GB" sz="2000" dirty="0">
                <a:solidFill>
                  <a:srgbClr val="000000"/>
                </a:solidFill>
                <a:latin typeface="Times New Roman" panose="02020603050405020304" pitchFamily="18" charset="0"/>
                <a:cs typeface="Times New Roman" panose="02020603050405020304" pitchFamily="18" charset="0"/>
              </a:rPr>
              <a:t>The team leaders -responsibility to make a team successful, they might be many obstacles, but a strong team leader can resolve this. </a:t>
            </a: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670EFF9A-60E8-4848-8203-61242DF68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903383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250B-9537-3A44-BB2F-86D5F9A8E881}"/>
              </a:ext>
            </a:extLst>
          </p:cNvPr>
          <p:cNvSpPr>
            <a:spLocks noGrp="1"/>
          </p:cNvSpPr>
          <p:nvPr>
            <p:ph type="title"/>
          </p:nvPr>
        </p:nvSpPr>
        <p:spPr>
          <a:xfrm>
            <a:off x="6094105" y="802955"/>
            <a:ext cx="4977976" cy="1454051"/>
          </a:xfrm>
        </p:spPr>
        <p:txBody>
          <a:bodyPr>
            <a:normAutofit/>
          </a:bodyPr>
          <a:lstStyle/>
          <a:p>
            <a:r>
              <a:rPr lang="en-GB">
                <a:solidFill>
                  <a:srgbClr val="000000"/>
                </a:solidFill>
              </a:rPr>
              <a:t>SIBES – teams building strategy </a:t>
            </a:r>
            <a:endParaRPr lang="en-US">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onnections">
            <a:extLst>
              <a:ext uri="{FF2B5EF4-FFF2-40B4-BE49-F238E27FC236}">
                <a16:creationId xmlns:a16="http://schemas.microsoft.com/office/drawing/2014/main" id="{95F2CEC8-9E1E-43A0-8173-961C4552FA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76A984B-B615-1B4D-9623-DC3B352B75CD}"/>
              </a:ext>
            </a:extLst>
          </p:cNvPr>
          <p:cNvSpPr>
            <a:spLocks noGrp="1"/>
          </p:cNvSpPr>
          <p:nvPr>
            <p:ph idx="1"/>
          </p:nvPr>
        </p:nvSpPr>
        <p:spPr>
          <a:xfrm>
            <a:off x="6090574" y="2421682"/>
            <a:ext cx="4977578" cy="3639289"/>
          </a:xfrm>
        </p:spPr>
        <p:txBody>
          <a:bodyPr anchor="ctr">
            <a:normAutofit lnSpcReduction="10000"/>
          </a:bodyPr>
          <a:lstStyle/>
          <a:p>
            <a:pPr marL="0" indent="0">
              <a:buNone/>
            </a:pPr>
            <a:r>
              <a:rPr lang="en-GB" sz="2000" dirty="0">
                <a:solidFill>
                  <a:srgbClr val="000000"/>
                </a:solidFill>
                <a:latin typeface="Times New Roman" panose="02020603050405020304" pitchFamily="18" charset="0"/>
                <a:cs typeface="Times New Roman" panose="02020603050405020304" pitchFamily="18" charset="0"/>
              </a:rPr>
              <a:t>In</a:t>
            </a:r>
            <a:r>
              <a:rPr lang="en-GB" sz="2000" b="0" i="0" u="none" strike="noStrike" dirty="0">
                <a:solidFill>
                  <a:srgbClr val="000000"/>
                </a:solidFill>
                <a:effectLst/>
                <a:latin typeface="Times New Roman" panose="02020603050405020304" pitchFamily="18" charset="0"/>
                <a:cs typeface="Times New Roman" panose="02020603050405020304" pitchFamily="18" charset="0"/>
              </a:rPr>
              <a:t> order to improve the performance </a:t>
            </a:r>
            <a:r>
              <a:rPr lang="en-GB" sz="2000" dirty="0">
                <a:solidFill>
                  <a:srgbClr val="000000"/>
                </a:solidFill>
                <a:latin typeface="Times New Roman" panose="02020603050405020304" pitchFamily="18" charset="0"/>
                <a:cs typeface="Times New Roman" panose="02020603050405020304" pitchFamily="18" charset="0"/>
              </a:rPr>
              <a:t>and to be a successful team, our company will follow teams building strategy below.</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p>
            <a:r>
              <a:rPr lang="en-GB" sz="2000" dirty="0">
                <a:solidFill>
                  <a:srgbClr val="000000"/>
                </a:solidFill>
                <a:latin typeface="Times New Roman" panose="02020603050405020304" pitchFamily="18" charset="0"/>
                <a:cs typeface="Times New Roman" panose="02020603050405020304" pitchFamily="18" charset="0"/>
              </a:rPr>
              <a:t>Trust – trust each other’s views &amp; opinion</a:t>
            </a:r>
          </a:p>
          <a:p>
            <a:r>
              <a:rPr lang="en-GB" sz="2000" dirty="0">
                <a:solidFill>
                  <a:srgbClr val="000000"/>
                </a:solidFill>
                <a:latin typeface="Times New Roman" panose="02020603050405020304" pitchFamily="18" charset="0"/>
                <a:cs typeface="Times New Roman" panose="02020603050405020304" pitchFamily="18" charset="0"/>
              </a:rPr>
              <a:t>Communication- understanding each other’s work and contribution </a:t>
            </a:r>
          </a:p>
          <a:p>
            <a:r>
              <a:rPr lang="en-GB" sz="2000" dirty="0">
                <a:solidFill>
                  <a:srgbClr val="000000"/>
                </a:solidFill>
                <a:latin typeface="Times New Roman" panose="02020603050405020304" pitchFamily="18" charset="0"/>
                <a:cs typeface="Times New Roman" panose="02020603050405020304" pitchFamily="18" charset="0"/>
              </a:rPr>
              <a:t>Training- Everyone needs to have all the relevant training to be a successful person in their jobs</a:t>
            </a:r>
          </a:p>
          <a:p>
            <a:r>
              <a:rPr lang="en-GB" sz="2000" dirty="0">
                <a:solidFill>
                  <a:srgbClr val="000000"/>
                </a:solidFill>
                <a:latin typeface="Times New Roman" panose="02020603050405020304" pitchFamily="18" charset="0"/>
                <a:cs typeface="Times New Roman" panose="02020603050405020304" pitchFamily="18" charset="0"/>
              </a:rPr>
              <a:t>Time- Everyone individual have their own commitments, but it’s important to be full fill your tasks and attend meeting etc</a:t>
            </a:r>
          </a:p>
          <a:p>
            <a:endParaRPr lang="en-GB" sz="1700" dirty="0">
              <a:solidFill>
                <a:srgbClr val="000000"/>
              </a:solidFill>
              <a:latin typeface="Arial" panose="020B0604020202020204" pitchFamily="34" charset="0"/>
            </a:endParaRPr>
          </a:p>
        </p:txBody>
      </p:sp>
    </p:spTree>
    <p:extLst>
      <p:ext uri="{BB962C8B-B14F-4D97-AF65-F5344CB8AC3E}">
        <p14:creationId xmlns:p14="http://schemas.microsoft.com/office/powerpoint/2010/main" val="36541548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Users">
            <a:extLst>
              <a:ext uri="{FF2B5EF4-FFF2-40B4-BE49-F238E27FC236}">
                <a16:creationId xmlns:a16="http://schemas.microsoft.com/office/drawing/2014/main" id="{3EAD6AD0-1D22-4DB0-8D0E-891BCA515A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AC6E4B0-14A0-E449-BB22-2FE88D09033D}"/>
              </a:ext>
            </a:extLst>
          </p:cNvPr>
          <p:cNvSpPr>
            <a:spLocks noGrp="1"/>
          </p:cNvSpPr>
          <p:nvPr>
            <p:ph idx="1"/>
          </p:nvPr>
        </p:nvSpPr>
        <p:spPr>
          <a:xfrm>
            <a:off x="6090573" y="846668"/>
            <a:ext cx="5762759" cy="5214304"/>
          </a:xfrm>
        </p:spPr>
        <p:txBody>
          <a:bodyPr anchor="ctr">
            <a:noAutofit/>
          </a:bodyPr>
          <a:lstStyle/>
          <a:p>
            <a:r>
              <a:rPr lang="en-GB" sz="2000" dirty="0">
                <a:solidFill>
                  <a:srgbClr val="000000"/>
                </a:solidFill>
                <a:latin typeface="Times New Roman" panose="02020603050405020304" pitchFamily="18" charset="0"/>
                <a:cs typeface="Times New Roman" panose="02020603050405020304" pitchFamily="18" charset="0"/>
              </a:rPr>
              <a:t>Resource- ensure everyone has all the relevant resources to complete their tasks </a:t>
            </a:r>
          </a:p>
          <a:p>
            <a:r>
              <a:rPr lang="en-GB" sz="2000" dirty="0">
                <a:solidFill>
                  <a:srgbClr val="000000"/>
                </a:solidFill>
                <a:latin typeface="Times New Roman" panose="02020603050405020304" pitchFamily="18" charset="0"/>
                <a:cs typeface="Times New Roman" panose="02020603050405020304" pitchFamily="18" charset="0"/>
              </a:rPr>
              <a:t>Objective- team leader needs to explain the objectives, each team members needs to understand what is their objectives rather than order …..</a:t>
            </a:r>
          </a:p>
          <a:p>
            <a:r>
              <a:rPr lang="en-GB" sz="2000" dirty="0">
                <a:solidFill>
                  <a:srgbClr val="000000"/>
                </a:solidFill>
                <a:latin typeface="Times New Roman" panose="02020603050405020304" pitchFamily="18" charset="0"/>
                <a:cs typeface="Times New Roman" panose="02020603050405020304" pitchFamily="18" charset="0"/>
              </a:rPr>
              <a:t>Task &amp; Role – each individual members should know their task &amp; role </a:t>
            </a:r>
          </a:p>
          <a:p>
            <a:r>
              <a:rPr lang="en-GB" sz="2000" dirty="0">
                <a:solidFill>
                  <a:srgbClr val="000000"/>
                </a:solidFill>
                <a:latin typeface="Times New Roman" panose="02020603050405020304" pitchFamily="18" charset="0"/>
                <a:cs typeface="Times New Roman" panose="02020603050405020304" pitchFamily="18" charset="0"/>
              </a:rPr>
              <a:t>Feedback- each individual members should know how well they’re doing, where to improvements can be made, what’s positive and ways of addressing and problems or difficulties </a:t>
            </a:r>
            <a:endParaRPr lang="en-US"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0534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A7D54DB-ADE6-6742-AC98-8851882280E7}"/>
              </a:ext>
            </a:extLst>
          </p:cNvPr>
          <p:cNvSpPr>
            <a:spLocks noGrp="1"/>
          </p:cNvSpPr>
          <p:nvPr>
            <p:ph type="title"/>
          </p:nvPr>
        </p:nvSpPr>
        <p:spPr>
          <a:xfrm>
            <a:off x="6094105" y="3726"/>
            <a:ext cx="4977976" cy="1620928"/>
          </a:xfrm>
        </p:spPr>
        <p:txBody>
          <a:bodyPr>
            <a:normAutofit/>
          </a:bodyPr>
          <a:lstStyle/>
          <a:p>
            <a:r>
              <a:rPr lang="en-GB" dirty="0">
                <a:solidFill>
                  <a:srgbClr val="000000"/>
                </a:solidFill>
              </a:rPr>
              <a:t>Disadvantages of Team building </a:t>
            </a:r>
            <a:endParaRPr lang="en-US" dirty="0">
              <a:solidFill>
                <a:srgbClr val="000000"/>
              </a:solidFill>
            </a:endParaRPr>
          </a:p>
        </p:txBody>
      </p:sp>
      <p:sp>
        <p:nvSpPr>
          <p:cNvPr id="30"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3" name="Graphic 22" descr="Handshake">
            <a:extLst>
              <a:ext uri="{FF2B5EF4-FFF2-40B4-BE49-F238E27FC236}">
                <a16:creationId xmlns:a16="http://schemas.microsoft.com/office/drawing/2014/main" id="{3D676C6D-CD32-418D-B0DC-FDC626268F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8D9302B2-6127-584C-9445-6FC59D6D791A}"/>
              </a:ext>
            </a:extLst>
          </p:cNvPr>
          <p:cNvSpPr>
            <a:spLocks noGrp="1"/>
          </p:cNvSpPr>
          <p:nvPr>
            <p:ph idx="1"/>
          </p:nvPr>
        </p:nvSpPr>
        <p:spPr>
          <a:xfrm>
            <a:off x="6090574" y="1481668"/>
            <a:ext cx="5614874" cy="4579304"/>
          </a:xfrm>
        </p:spPr>
        <p:txBody>
          <a:bodyPr anchor="ctr">
            <a:normAutofit lnSpcReduction="10000"/>
          </a:bodyPr>
          <a:lstStyle/>
          <a:p>
            <a:r>
              <a:rPr lang="en-GB" sz="2000" dirty="0">
                <a:solidFill>
                  <a:srgbClr val="000000"/>
                </a:solidFill>
                <a:latin typeface="Times New Roman" panose="02020603050405020304" pitchFamily="18" charset="0"/>
                <a:cs typeface="Times New Roman" panose="02020603050405020304" pitchFamily="18" charset="0"/>
              </a:rPr>
              <a:t>Disadvantages of team work</a:t>
            </a:r>
          </a:p>
          <a:p>
            <a:r>
              <a:rPr lang="en-GB" sz="2000" dirty="0">
                <a:solidFill>
                  <a:srgbClr val="000000"/>
                </a:solidFill>
                <a:latin typeface="Times New Roman" panose="02020603050405020304" pitchFamily="18" charset="0"/>
                <a:cs typeface="Times New Roman" panose="02020603050405020304" pitchFamily="18" charset="0"/>
              </a:rPr>
              <a:t>Poor communication </a:t>
            </a:r>
          </a:p>
          <a:p>
            <a:r>
              <a:rPr lang="en-GB" sz="2000" dirty="0">
                <a:solidFill>
                  <a:srgbClr val="000000"/>
                </a:solidFill>
                <a:latin typeface="Times New Roman" panose="02020603050405020304" pitchFamily="18" charset="0"/>
                <a:cs typeface="Times New Roman" panose="02020603050405020304" pitchFamily="18" charset="0"/>
              </a:rPr>
              <a:t>Don’t get along with each other’s</a:t>
            </a:r>
          </a:p>
          <a:p>
            <a:r>
              <a:rPr lang="en-GB" sz="2000" dirty="0">
                <a:solidFill>
                  <a:srgbClr val="000000"/>
                </a:solidFill>
                <a:latin typeface="Times New Roman" panose="02020603050405020304" pitchFamily="18" charset="0"/>
                <a:cs typeface="Times New Roman" panose="02020603050405020304" pitchFamily="18" charset="0"/>
              </a:rPr>
              <a:t>Disagreements of decision making process </a:t>
            </a:r>
          </a:p>
          <a:p>
            <a:r>
              <a:rPr lang="en-GB" sz="2000" dirty="0">
                <a:solidFill>
                  <a:srgbClr val="000000"/>
                </a:solidFill>
                <a:latin typeface="Times New Roman" panose="02020603050405020304" pitchFamily="18" charset="0"/>
                <a:cs typeface="Times New Roman" panose="02020603050405020304" pitchFamily="18" charset="0"/>
              </a:rPr>
              <a:t>Time keeping</a:t>
            </a:r>
          </a:p>
          <a:p>
            <a:r>
              <a:rPr lang="en-GB" sz="2000" dirty="0">
                <a:solidFill>
                  <a:srgbClr val="000000"/>
                </a:solidFill>
                <a:latin typeface="Times New Roman" panose="02020603050405020304" pitchFamily="18" charset="0"/>
                <a:cs typeface="Times New Roman" panose="02020603050405020304" pitchFamily="18" charset="0"/>
              </a:rPr>
              <a:t>The Lazy team members  etc</a:t>
            </a:r>
          </a:p>
          <a:p>
            <a:endParaRPr lang="en-GB" sz="2000" dirty="0">
              <a:solidFill>
                <a:srgbClr val="000000"/>
              </a:solidFill>
              <a:latin typeface="Times New Roman" panose="02020603050405020304" pitchFamily="18" charset="0"/>
              <a:cs typeface="Times New Roman" panose="02020603050405020304" pitchFamily="18" charset="0"/>
            </a:endParaRPr>
          </a:p>
          <a:p>
            <a:r>
              <a:rPr lang="en-GB" sz="2000" dirty="0">
                <a:solidFill>
                  <a:srgbClr val="000000"/>
                </a:solidFill>
                <a:latin typeface="Times New Roman" panose="02020603050405020304" pitchFamily="18" charset="0"/>
                <a:cs typeface="Times New Roman" panose="02020603050405020304" pitchFamily="18" charset="0"/>
              </a:rPr>
              <a:t>SIBES – the team leader has the responsibility to recognise the disadvantage of the teams. </a:t>
            </a:r>
          </a:p>
          <a:p>
            <a:r>
              <a:rPr lang="en-GB" sz="2000" dirty="0">
                <a:solidFill>
                  <a:srgbClr val="000000"/>
                </a:solidFill>
                <a:latin typeface="Times New Roman" panose="02020603050405020304" pitchFamily="18" charset="0"/>
                <a:cs typeface="Times New Roman" panose="02020603050405020304" pitchFamily="18" charset="0"/>
              </a:rPr>
              <a:t>Leader must continuously evaluate the way the members of the team are working together. </a:t>
            </a:r>
          </a:p>
          <a:p>
            <a:r>
              <a:rPr lang="en-GB" sz="2000" dirty="0">
                <a:solidFill>
                  <a:srgbClr val="000000"/>
                </a:solidFill>
                <a:latin typeface="Times New Roman" panose="02020603050405020304" pitchFamily="18" charset="0"/>
                <a:cs typeface="Times New Roman" panose="02020603050405020304" pitchFamily="18" charset="0"/>
              </a:rPr>
              <a:t>Build a healthy relationship with each team members </a:t>
            </a:r>
          </a:p>
          <a:p>
            <a:endParaRPr lang="en-GB" sz="1400" dirty="0">
              <a:solidFill>
                <a:srgbClr val="000000"/>
              </a:solidFill>
            </a:endParaRPr>
          </a:p>
        </p:txBody>
      </p:sp>
    </p:spTree>
    <p:extLst>
      <p:ext uri="{BB962C8B-B14F-4D97-AF65-F5344CB8AC3E}">
        <p14:creationId xmlns:p14="http://schemas.microsoft.com/office/powerpoint/2010/main" val="13301650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532BCF-2E08-7D4C-BDD9-348C7281E91F}"/>
              </a:ext>
            </a:extLst>
          </p:cNvPr>
          <p:cNvSpPr>
            <a:spLocks noGrp="1"/>
          </p:cNvSpPr>
          <p:nvPr>
            <p:ph type="title"/>
          </p:nvPr>
        </p:nvSpPr>
        <p:spPr>
          <a:xfrm>
            <a:off x="6090176" y="325552"/>
            <a:ext cx="4977976" cy="826134"/>
          </a:xfrm>
        </p:spPr>
        <p:txBody>
          <a:bodyPr>
            <a:normAutofit/>
          </a:bodyPr>
          <a:lstStyle/>
          <a:p>
            <a:r>
              <a:rPr lang="en-GB" dirty="0">
                <a:solidFill>
                  <a:srgbClr val="000000"/>
                </a:solidFill>
              </a:rPr>
              <a:t>Conclusion</a:t>
            </a:r>
            <a:endParaRPr lang="en-US"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Teamwork">
            <a:extLst>
              <a:ext uri="{FF2B5EF4-FFF2-40B4-BE49-F238E27FC236}">
                <a16:creationId xmlns:a16="http://schemas.microsoft.com/office/drawing/2014/main" id="{C9D4849C-231C-4829-8E30-ABC20B867C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472635" cy="3246857"/>
          </a:xfrm>
          <a:prstGeom prst="rect">
            <a:avLst/>
          </a:prstGeom>
        </p:spPr>
      </p:pic>
      <p:sp>
        <p:nvSpPr>
          <p:cNvPr id="3" name="Content Placeholder 2">
            <a:extLst>
              <a:ext uri="{FF2B5EF4-FFF2-40B4-BE49-F238E27FC236}">
                <a16:creationId xmlns:a16="http://schemas.microsoft.com/office/drawing/2014/main" id="{FA467480-C652-C04A-8478-D618FB8C2BE7}"/>
              </a:ext>
            </a:extLst>
          </p:cNvPr>
          <p:cNvSpPr>
            <a:spLocks noGrp="1"/>
          </p:cNvSpPr>
          <p:nvPr>
            <p:ph idx="1"/>
          </p:nvPr>
        </p:nvSpPr>
        <p:spPr>
          <a:xfrm>
            <a:off x="6090574" y="903112"/>
            <a:ext cx="4977578" cy="5157860"/>
          </a:xfrm>
        </p:spPr>
        <p:txBody>
          <a:bodyPr anchor="ctr">
            <a:noAutofit/>
          </a:bodyPr>
          <a:lstStyle/>
          <a:p>
            <a:pPr marL="0" indent="0">
              <a:buNone/>
            </a:pPr>
            <a:r>
              <a:rPr lang="en-GB" sz="2000" dirty="0">
                <a:solidFill>
                  <a:srgbClr val="000000"/>
                </a:solidFill>
                <a:latin typeface="Times New Roman" panose="02020603050405020304" pitchFamily="18" charset="0"/>
                <a:cs typeface="Times New Roman" panose="02020603050405020304" pitchFamily="18" charset="0"/>
              </a:rPr>
              <a:t>In conclusion, a brilliant organisation vision to be successful, but without a solid  team leader and strong group of people it would be difficult to  achieve the organisation goals. A successful team makes a successful organisation. It is vital to have a effective team members, along with a team building strategy. SIEBS however, decided to make investment of creating a effective teams. This will benefit the company in the future, ensuring every individual team members have some sort of skills, such as experience about working in retail, knowledge of products &amp; service, communication skills, digital skills and marketing skills etc. They might be many challenges, however, we believe in having a strong group of team, and together we’re able overcome all the barriers </a:t>
            </a:r>
          </a:p>
        </p:txBody>
      </p:sp>
    </p:spTree>
    <p:extLst>
      <p:ext uri="{BB962C8B-B14F-4D97-AF65-F5344CB8AC3E}">
        <p14:creationId xmlns:p14="http://schemas.microsoft.com/office/powerpoint/2010/main" val="38092082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379E4-13D9-034B-BC50-81BADFD0214C}"/>
              </a:ext>
            </a:extLst>
          </p:cNvPr>
          <p:cNvSpPr>
            <a:spLocks noGrp="1"/>
          </p:cNvSpPr>
          <p:nvPr>
            <p:ph type="title"/>
          </p:nvPr>
        </p:nvSpPr>
        <p:spPr>
          <a:xfrm>
            <a:off x="1245072" y="1289765"/>
            <a:ext cx="3651101" cy="4270963"/>
          </a:xfrm>
        </p:spPr>
        <p:txBody>
          <a:bodyPr anchor="ctr">
            <a:normAutofit/>
          </a:bodyPr>
          <a:lstStyle/>
          <a:p>
            <a:pPr algn="ctr"/>
            <a:r>
              <a:rPr lang="en-GB" sz="3500">
                <a:solidFill>
                  <a:srgbClr val="FFFFFF"/>
                </a:solidFill>
              </a:rPr>
              <a:t>Recommendation </a:t>
            </a:r>
            <a:endParaRPr lang="en-US" sz="35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F51BD07-A26E-034B-BF86-B08352F3A1D7}"/>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latin typeface="Times New Roman" panose="02020603050405020304" pitchFamily="18" charset="0"/>
                <a:cs typeface="Times New Roman" panose="02020603050405020304" pitchFamily="18" charset="0"/>
              </a:rPr>
              <a:t>SIEBS – management and safety to have all the relevant training to improve team works performance </a:t>
            </a:r>
          </a:p>
          <a:p>
            <a:r>
              <a:rPr lang="en-GB" sz="2000" dirty="0">
                <a:solidFill>
                  <a:schemeClr val="tx1">
                    <a:alpha val="80000"/>
                  </a:schemeClr>
                </a:solidFill>
                <a:latin typeface="Times New Roman" panose="02020603050405020304" pitchFamily="18" charset="0"/>
                <a:cs typeface="Times New Roman" panose="02020603050405020304" pitchFamily="18" charset="0"/>
              </a:rPr>
              <a:t>Review company team performance quarterly </a:t>
            </a:r>
          </a:p>
          <a:p>
            <a:r>
              <a:rPr lang="en-GB" sz="2000" dirty="0">
                <a:solidFill>
                  <a:schemeClr val="tx1">
                    <a:alpha val="80000"/>
                  </a:schemeClr>
                </a:solidFill>
                <a:latin typeface="Times New Roman" panose="02020603050405020304" pitchFamily="18" charset="0"/>
                <a:cs typeface="Times New Roman" panose="02020603050405020304" pitchFamily="18" charset="0"/>
              </a:rPr>
              <a:t>Team leader have a vital role- motivate &amp; encourage each members to deliver the tasks and monitor each individual performance</a:t>
            </a:r>
          </a:p>
          <a:p>
            <a:endParaRPr lang="en-GB" sz="2000" dirty="0">
              <a:solidFill>
                <a:schemeClr val="tx1">
                  <a:alpha val="80000"/>
                </a:schemeClr>
              </a:solidFill>
              <a:latin typeface="Times New Roman" panose="02020603050405020304" pitchFamily="18" charset="0"/>
              <a:cs typeface="Times New Roman" panose="02020603050405020304" pitchFamily="18" charset="0"/>
            </a:endParaRPr>
          </a:p>
          <a:p>
            <a:endParaRPr lang="en-US"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7950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82FD7AD-14CB-4E10-9D75-D2347F2645BF}"/>
              </a:ext>
            </a:extLst>
          </p:cNvPr>
          <p:cNvSpPr>
            <a:spLocks noGrp="1"/>
          </p:cNvSpPr>
          <p:nvPr>
            <p:ph type="title"/>
          </p:nvPr>
        </p:nvSpPr>
        <p:spPr>
          <a:xfrm>
            <a:off x="1112912" y="804519"/>
            <a:ext cx="9603275" cy="1049235"/>
          </a:xfrm>
        </p:spPr>
        <p:txBody>
          <a:bodyPr/>
          <a:lstStyle/>
          <a:p>
            <a:r>
              <a:rPr lang="en-GB" dirty="0"/>
              <a:t>Reference</a:t>
            </a:r>
            <a:r>
              <a:rPr lang="es-ES" dirty="0"/>
              <a:t>:</a:t>
            </a:r>
          </a:p>
        </p:txBody>
      </p:sp>
      <p:sp>
        <p:nvSpPr>
          <p:cNvPr id="3" name="Marcador de contenido 2">
            <a:extLst>
              <a:ext uri="{FF2B5EF4-FFF2-40B4-BE49-F238E27FC236}">
                <a16:creationId xmlns:a16="http://schemas.microsoft.com/office/drawing/2014/main" id="{F45DFB99-8FC2-4C45-BBFE-6FD4F1A01A7C}"/>
              </a:ext>
            </a:extLst>
          </p:cNvPr>
          <p:cNvSpPr>
            <a:spLocks noGrp="1"/>
          </p:cNvSpPr>
          <p:nvPr>
            <p:ph idx="1"/>
          </p:nvPr>
        </p:nvSpPr>
        <p:spPr>
          <a:xfrm>
            <a:off x="838200" y="1853754"/>
            <a:ext cx="10515600" cy="4667250"/>
          </a:xfrm>
        </p:spPr>
        <p:txBody>
          <a:bodyPr>
            <a:normAutofit/>
          </a:bodyPr>
          <a:lstStyle/>
          <a:p>
            <a:r>
              <a:rPr lang="es-ES" sz="2000" dirty="0">
                <a:latin typeface="Times New Roman" panose="02020603050405020304" pitchFamily="18" charset="0"/>
                <a:cs typeface="Times New Roman" panose="02020603050405020304" pitchFamily="18" charset="0"/>
              </a:rPr>
              <a:t> </a:t>
            </a:r>
            <a:r>
              <a:rPr lang="es-ES" sz="2000" dirty="0" err="1">
                <a:latin typeface="Times New Roman" panose="02020603050405020304" pitchFamily="18" charset="0"/>
                <a:cs typeface="Times New Roman" panose="02020603050405020304" pitchFamily="18" charset="0"/>
              </a:rPr>
              <a:t>Ceolevel</a:t>
            </a:r>
            <a:r>
              <a:rPr lang="es-ES" sz="2000" dirty="0">
                <a:latin typeface="Times New Roman" panose="02020603050405020304" pitchFamily="18" charset="0"/>
                <a:cs typeface="Times New Roman" panose="02020603050405020304" pitchFamily="18" charset="0"/>
              </a:rPr>
              <a:t> </a:t>
            </a:r>
            <a:r>
              <a:rPr lang="es-ES" sz="2000" b="0" i="0" dirty="0">
                <a:solidFill>
                  <a:srgbClr val="202124"/>
                </a:solidFill>
                <a:effectLst/>
                <a:latin typeface="Times New Roman" panose="02020603050405020304" pitchFamily="18" charset="0"/>
                <a:cs typeface="Times New Roman" panose="02020603050405020304" pitchFamily="18" charset="0"/>
              </a:rPr>
              <a:t>(</a:t>
            </a:r>
            <a:r>
              <a:rPr lang="es-ES" sz="2000" dirty="0">
                <a:latin typeface="Times New Roman" panose="02020603050405020304" pitchFamily="18" charset="0"/>
                <a:cs typeface="Times New Roman" panose="02020603050405020304" pitchFamily="18" charset="0"/>
              </a:rPr>
              <a:t>2015) Modelo de desarrollo de equipos de Bruce </a:t>
            </a:r>
            <a:r>
              <a:rPr lang="es-ES" sz="2000" dirty="0" err="1">
                <a:latin typeface="Times New Roman" panose="02020603050405020304" pitchFamily="18" charset="0"/>
                <a:cs typeface="Times New Roman" panose="02020603050405020304" pitchFamily="18" charset="0"/>
              </a:rPr>
              <a:t>Tuckman</a:t>
            </a:r>
            <a:r>
              <a:rPr lang="es-ES" sz="2000" dirty="0">
                <a:latin typeface="Times New Roman" panose="02020603050405020304" pitchFamily="18" charset="0"/>
                <a:cs typeface="Times New Roman" panose="02020603050405020304" pitchFamily="18" charset="0"/>
              </a:rPr>
              <a:t>.</a:t>
            </a:r>
          </a:p>
          <a:p>
            <a:pPr marL="0" indent="0">
              <a:buNone/>
            </a:pPr>
            <a:r>
              <a:rPr lang="es-ES" sz="2000" dirty="0" err="1">
                <a:latin typeface="Times New Roman" panose="02020603050405020304" pitchFamily="18" charset="0"/>
                <a:cs typeface="Times New Roman" panose="02020603050405020304" pitchFamily="18" charset="0"/>
              </a:rPr>
              <a:t>Avaliable</a:t>
            </a:r>
            <a:r>
              <a:rPr lang="es-ES" sz="2000" dirty="0">
                <a:latin typeface="Times New Roman" panose="02020603050405020304" pitchFamily="18" charset="0"/>
                <a:cs typeface="Times New Roman" panose="02020603050405020304" pitchFamily="18" charset="0"/>
              </a:rPr>
              <a:t> at: </a:t>
            </a:r>
            <a:r>
              <a:rPr lang="es-ES"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https://www.ceolevel.com/modelo-de-desarrollo-de-equipos-de-bruce-tuckman</a:t>
            </a:r>
            <a:endParaRPr lang="es-E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s-ES" sz="2000" b="0" i="0" dirty="0">
                <a:solidFill>
                  <a:srgbClr val="202124"/>
                </a:solidFill>
                <a:effectLst/>
                <a:latin typeface="Times New Roman" panose="02020603050405020304" pitchFamily="18" charset="0"/>
                <a:cs typeface="Times New Roman" panose="02020603050405020304" pitchFamily="18" charset="0"/>
              </a:rPr>
              <a:t>(</a:t>
            </a:r>
            <a:r>
              <a:rPr lang="es-ES" sz="2000" b="0" i="0" dirty="0" err="1">
                <a:solidFill>
                  <a:srgbClr val="202124"/>
                </a:solidFill>
                <a:effectLst/>
                <a:latin typeface="Times New Roman" panose="02020603050405020304" pitchFamily="18" charset="0"/>
                <a:cs typeface="Times New Roman" panose="02020603050405020304" pitchFamily="18" charset="0"/>
              </a:rPr>
              <a:t>Accessed</a:t>
            </a:r>
            <a:r>
              <a:rPr lang="es-ES" sz="2000" b="0" i="0" dirty="0">
                <a:solidFill>
                  <a:srgbClr val="202124"/>
                </a:solidFill>
                <a:effectLst/>
                <a:latin typeface="Times New Roman" panose="02020603050405020304" pitchFamily="18" charset="0"/>
                <a:cs typeface="Times New Roman" panose="02020603050405020304" pitchFamily="18" charset="0"/>
              </a:rPr>
              <a:t>: 08 </a:t>
            </a:r>
            <a:r>
              <a:rPr lang="es-ES" sz="2000" b="0" i="0" dirty="0" err="1">
                <a:solidFill>
                  <a:srgbClr val="202124"/>
                </a:solidFill>
                <a:effectLst/>
                <a:latin typeface="Times New Roman" panose="02020603050405020304" pitchFamily="18" charset="0"/>
                <a:cs typeface="Times New Roman" panose="02020603050405020304" pitchFamily="18" charset="0"/>
              </a:rPr>
              <a:t>December</a:t>
            </a:r>
            <a:r>
              <a:rPr lang="es-ES" sz="2000" b="0" i="0" dirty="0">
                <a:solidFill>
                  <a:srgbClr val="202124"/>
                </a:solidFill>
                <a:effectLst/>
                <a:latin typeface="Times New Roman" panose="02020603050405020304" pitchFamily="18" charset="0"/>
                <a:cs typeface="Times New Roman" panose="02020603050405020304" pitchFamily="18" charset="0"/>
              </a:rPr>
              <a:t> 2020)</a:t>
            </a:r>
          </a:p>
          <a:p>
            <a:r>
              <a:rPr lang="es-ES" sz="2000" dirty="0">
                <a:latin typeface="Times New Roman" panose="02020603050405020304" pitchFamily="18" charset="0"/>
                <a:cs typeface="Times New Roman" panose="02020603050405020304" pitchFamily="18" charset="0"/>
              </a:rPr>
              <a:t>Wikipedia </a:t>
            </a:r>
            <a:r>
              <a:rPr lang="es-ES" sz="2000" b="0" i="0" dirty="0">
                <a:solidFill>
                  <a:srgbClr val="202124"/>
                </a:solidFill>
                <a:effectLst/>
                <a:latin typeface="Times New Roman" panose="02020603050405020304" pitchFamily="18" charset="0"/>
                <a:cs typeface="Times New Roman" panose="02020603050405020304" pitchFamily="18" charset="0"/>
              </a:rPr>
              <a:t>(</a:t>
            </a:r>
            <a:r>
              <a:rPr lang="es-ES" sz="2000" dirty="0">
                <a:latin typeface="Times New Roman" panose="02020603050405020304" pitchFamily="18" charset="0"/>
                <a:cs typeface="Times New Roman" panose="02020603050405020304" pitchFamily="18" charset="0"/>
              </a:rPr>
              <a:t>2020) </a:t>
            </a:r>
            <a:r>
              <a:rPr lang="en-US" sz="2000" dirty="0">
                <a:latin typeface="Times New Roman" panose="02020603050405020304" pitchFamily="18" charset="0"/>
                <a:cs typeface="Times New Roman" panose="02020603050405020304" pitchFamily="18" charset="0"/>
              </a:rPr>
              <a:t>Tuckman's stages of group development.</a:t>
            </a:r>
            <a:endParaRPr lang="es-ES" sz="2000" dirty="0">
              <a:latin typeface="Times New Roman" panose="02020603050405020304" pitchFamily="18" charset="0"/>
              <a:cs typeface="Times New Roman" panose="02020603050405020304" pitchFamily="18" charset="0"/>
            </a:endParaRPr>
          </a:p>
          <a:p>
            <a:pPr marL="0" indent="0">
              <a:buNone/>
            </a:pPr>
            <a:r>
              <a:rPr lang="es-ES" sz="2000" dirty="0" err="1">
                <a:latin typeface="Times New Roman" panose="02020603050405020304" pitchFamily="18" charset="0"/>
                <a:cs typeface="Times New Roman" panose="02020603050405020304" pitchFamily="18" charset="0"/>
              </a:rPr>
              <a:t>Avaliable</a:t>
            </a:r>
            <a:r>
              <a:rPr lang="es-ES" sz="2000" dirty="0">
                <a:latin typeface="Times New Roman" panose="02020603050405020304" pitchFamily="18" charset="0"/>
                <a:cs typeface="Times New Roman" panose="02020603050405020304" pitchFamily="18" charset="0"/>
              </a:rPr>
              <a:t> at: </a:t>
            </a:r>
            <a:r>
              <a:rPr lang="es-ES"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https://en.wikipedia.org/wiki/Tuckman's_stages_of_group_development </a:t>
            </a:r>
            <a:endParaRPr lang="es-ES"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s-ES" sz="2000" b="0" i="0" dirty="0">
                <a:solidFill>
                  <a:srgbClr val="202124"/>
                </a:solidFill>
                <a:effectLst/>
                <a:latin typeface="Times New Roman" panose="02020603050405020304" pitchFamily="18" charset="0"/>
                <a:cs typeface="Times New Roman" panose="02020603050405020304" pitchFamily="18" charset="0"/>
              </a:rPr>
              <a:t>(</a:t>
            </a:r>
            <a:r>
              <a:rPr lang="es-ES" sz="2000" b="0" i="0" dirty="0" err="1">
                <a:solidFill>
                  <a:srgbClr val="202124"/>
                </a:solidFill>
                <a:effectLst/>
                <a:latin typeface="Times New Roman" panose="02020603050405020304" pitchFamily="18" charset="0"/>
                <a:cs typeface="Times New Roman" panose="02020603050405020304" pitchFamily="18" charset="0"/>
              </a:rPr>
              <a:t>Accessed</a:t>
            </a:r>
            <a:r>
              <a:rPr lang="es-ES" sz="2000" b="0" i="0" dirty="0">
                <a:solidFill>
                  <a:srgbClr val="202124"/>
                </a:solidFill>
                <a:effectLst/>
                <a:latin typeface="Times New Roman" panose="02020603050405020304" pitchFamily="18" charset="0"/>
                <a:cs typeface="Times New Roman" panose="02020603050405020304" pitchFamily="18" charset="0"/>
              </a:rPr>
              <a:t>: 08 </a:t>
            </a:r>
            <a:r>
              <a:rPr lang="es-ES" sz="2000" b="0" i="0" dirty="0" err="1">
                <a:solidFill>
                  <a:srgbClr val="202124"/>
                </a:solidFill>
                <a:effectLst/>
                <a:latin typeface="Times New Roman" panose="02020603050405020304" pitchFamily="18" charset="0"/>
                <a:cs typeface="Times New Roman" panose="02020603050405020304" pitchFamily="18" charset="0"/>
              </a:rPr>
              <a:t>December</a:t>
            </a:r>
            <a:r>
              <a:rPr lang="es-ES" sz="2000" b="0" i="0" dirty="0">
                <a:solidFill>
                  <a:srgbClr val="202124"/>
                </a:solidFill>
                <a:effectLst/>
                <a:latin typeface="Times New Roman" panose="02020603050405020304" pitchFamily="18" charset="0"/>
                <a:cs typeface="Times New Roman" panose="02020603050405020304" pitchFamily="18" charset="0"/>
              </a:rPr>
              <a:t> 2020)</a:t>
            </a:r>
          </a:p>
          <a:p>
            <a:r>
              <a:rPr lang="es-ES" sz="2000" dirty="0">
                <a:latin typeface="Times New Roman" panose="02020603050405020304" pitchFamily="18" charset="0"/>
                <a:cs typeface="Times New Roman" panose="02020603050405020304" pitchFamily="18" charset="0"/>
              </a:rPr>
              <a:t>Dirección y Liderazgo </a:t>
            </a:r>
            <a:r>
              <a:rPr lang="es-ES" sz="2000" b="0" i="0" dirty="0">
                <a:solidFill>
                  <a:srgbClr val="202124"/>
                </a:solidFill>
                <a:effectLst/>
                <a:latin typeface="Times New Roman" panose="02020603050405020304" pitchFamily="18" charset="0"/>
                <a:cs typeface="Times New Roman" panose="02020603050405020304" pitchFamily="18" charset="0"/>
              </a:rPr>
              <a:t>(NA</a:t>
            </a:r>
            <a:r>
              <a:rPr lang="es-ES" sz="2000" dirty="0">
                <a:latin typeface="Times New Roman" panose="02020603050405020304" pitchFamily="18" charset="0"/>
                <a:cs typeface="Times New Roman" panose="02020603050405020304" pitchFamily="18" charset="0"/>
              </a:rPr>
              <a:t>) DESARROLLO DE EQUIPOS – MODELO DE TUCKMAN.</a:t>
            </a:r>
          </a:p>
          <a:p>
            <a:pPr marL="0" indent="0">
              <a:buNone/>
            </a:pPr>
            <a:r>
              <a:rPr lang="es-ES" sz="2000" dirty="0" err="1">
                <a:latin typeface="Times New Roman" panose="02020603050405020304" pitchFamily="18" charset="0"/>
                <a:cs typeface="Times New Roman" panose="02020603050405020304" pitchFamily="18" charset="0"/>
              </a:rPr>
              <a:t>Avaliable</a:t>
            </a:r>
            <a:r>
              <a:rPr lang="es-ES" sz="2000" dirty="0">
                <a:latin typeface="Times New Roman" panose="02020603050405020304" pitchFamily="18" charset="0"/>
                <a:cs typeface="Times New Roman" panose="02020603050405020304" pitchFamily="18" charset="0"/>
              </a:rPr>
              <a:t> at: </a:t>
            </a:r>
            <a:r>
              <a:rPr lang="es-ES"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http://direccionyliderazgo.com/desarrollo-de-equipos-modelo-de-tuckman/ </a:t>
            </a:r>
            <a:r>
              <a:rPr lang="es-ES" sz="2000" b="0" i="0" dirty="0">
                <a:solidFill>
                  <a:srgbClr val="202124"/>
                </a:solidFill>
                <a:effectLst/>
                <a:latin typeface="Times New Roman" panose="02020603050405020304" pitchFamily="18" charset="0"/>
                <a:cs typeface="Times New Roman" panose="02020603050405020304" pitchFamily="18" charset="0"/>
              </a:rPr>
              <a:t>(</a:t>
            </a:r>
            <a:r>
              <a:rPr lang="es-ES" sz="2000" b="0" i="0" dirty="0" err="1">
                <a:solidFill>
                  <a:srgbClr val="202124"/>
                </a:solidFill>
                <a:effectLst/>
                <a:latin typeface="Times New Roman" panose="02020603050405020304" pitchFamily="18" charset="0"/>
                <a:cs typeface="Times New Roman" panose="02020603050405020304" pitchFamily="18" charset="0"/>
              </a:rPr>
              <a:t>Accessed</a:t>
            </a:r>
            <a:r>
              <a:rPr lang="es-ES" sz="2000" b="0" i="0" dirty="0">
                <a:solidFill>
                  <a:srgbClr val="202124"/>
                </a:solidFill>
                <a:effectLst/>
                <a:latin typeface="Times New Roman" panose="02020603050405020304" pitchFamily="18" charset="0"/>
                <a:cs typeface="Times New Roman" panose="02020603050405020304" pitchFamily="18" charset="0"/>
              </a:rPr>
              <a:t>: 08 </a:t>
            </a:r>
            <a:r>
              <a:rPr lang="es-ES" sz="2000" b="0" i="0" dirty="0" err="1">
                <a:solidFill>
                  <a:srgbClr val="202124"/>
                </a:solidFill>
                <a:effectLst/>
                <a:latin typeface="Times New Roman" panose="02020603050405020304" pitchFamily="18" charset="0"/>
                <a:cs typeface="Times New Roman" panose="02020603050405020304" pitchFamily="18" charset="0"/>
              </a:rPr>
              <a:t>December</a:t>
            </a:r>
            <a:r>
              <a:rPr lang="es-ES" sz="2000" b="0" i="0" dirty="0">
                <a:solidFill>
                  <a:srgbClr val="202124"/>
                </a:solidFill>
                <a:effectLst/>
                <a:latin typeface="Times New Roman" panose="02020603050405020304" pitchFamily="18" charset="0"/>
                <a:cs typeface="Times New Roman" panose="02020603050405020304" pitchFamily="18" charset="0"/>
              </a:rPr>
              <a:t> 2020)</a:t>
            </a:r>
          </a:p>
          <a:p>
            <a:endParaRPr lang="es-ES" sz="2000" b="0" i="0" dirty="0">
              <a:solidFill>
                <a:srgbClr val="202124"/>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71832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5352AE-E68E-314E-9EC4-BCD0F0C19006}"/>
              </a:ext>
            </a:extLst>
          </p:cNvPr>
          <p:cNvSpPr>
            <a:spLocks noGrp="1"/>
          </p:cNvSpPr>
          <p:nvPr>
            <p:ph idx="1"/>
          </p:nvPr>
        </p:nvSpPr>
        <p:spPr>
          <a:xfrm>
            <a:off x="838200" y="423333"/>
            <a:ext cx="10515600" cy="5753630"/>
          </a:xfrm>
        </p:spPr>
        <p:txBody>
          <a:bodyPr>
            <a:normAutofit fontScale="92500" lnSpcReduction="20000"/>
          </a:bodyPr>
          <a:lstStyle/>
          <a:p>
            <a:pPr marL="0" indent="0">
              <a:buNone/>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Belbin</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M., Management Teams. London; Heinemann,1981</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Stewart G.,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Manz</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C., Sims H., Teamwork and dynamics. New York:                john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wiley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&amp;sons Inc.,1999</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Lencioni</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p., The Five dysfunctions of a team: A Leadership Fable,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Jossey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Bass Publisher, 2002</a:t>
            </a: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Laura, s (n.d) High performing Teams: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Belbin’s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team roles- The Management Center.                                                                            Available from </a:t>
            </a:r>
            <a:r>
              <a:rPr lang="en-US"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https://www.managementcenter.co.uk</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(Accessed date: November 25, 2020)</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Sheila, p (2006) Group and Team Roles. Available from </a:t>
            </a:r>
            <a:r>
              <a:rPr lang="en-US"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a:t>
            </a:r>
            <a:r>
              <a:rPr lang="en-US" sz="20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www.skillsyouneed.com</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(accessed date: November 25, 2020)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b="0" i="0" u="none" strike="noStrike" dirty="0">
                <a:solidFill>
                  <a:srgbClr val="000000"/>
                </a:solidFill>
                <a:effectLst/>
                <a:latin typeface="-webkit-standard"/>
                <a:hlinkClick r:id="rId4"/>
              </a:rPr>
              <a:t>M. </a:t>
            </a:r>
            <a:r>
              <a:rPr lang="en-GB" sz="2000" b="0" i="0" u="none" strike="noStrike" dirty="0" err="1">
                <a:solidFill>
                  <a:srgbClr val="000000"/>
                </a:solidFill>
                <a:effectLst/>
                <a:latin typeface="-webkit-standard"/>
                <a:hlinkClick r:id="rId4"/>
              </a:rPr>
              <a:t>Afzalur</a:t>
            </a:r>
            <a:r>
              <a:rPr lang="en-GB" sz="2000" b="0" i="0" u="none" strike="noStrike" dirty="0">
                <a:solidFill>
                  <a:srgbClr val="000000"/>
                </a:solidFill>
                <a:effectLst/>
                <a:latin typeface="-webkit-standard"/>
                <a:hlinkClick r:id="rId4"/>
              </a:rPr>
              <a:t> </a:t>
            </a:r>
            <a:r>
              <a:rPr lang="en-GB" sz="2000" b="0" i="0" u="none" strike="noStrike" dirty="0" err="1">
                <a:solidFill>
                  <a:srgbClr val="000000"/>
                </a:solidFill>
                <a:effectLst/>
                <a:latin typeface="-webkit-standard"/>
                <a:hlinkClick r:id="rId4"/>
              </a:rPr>
              <a:t>Rahim</a:t>
            </a:r>
            <a:r>
              <a:rPr lang="en-GB" sz="2000" b="0" i="0" u="none" strike="noStrike" dirty="0">
                <a:solidFill>
                  <a:srgbClr val="000000"/>
                </a:solidFill>
                <a:effectLst/>
                <a:latin typeface="-webkit-standard"/>
              </a:rPr>
              <a:t>. </a:t>
            </a:r>
            <a:r>
              <a:rPr lang="en-GB" sz="2000" b="0" i="0" u="none" strike="noStrike" dirty="0">
                <a:solidFill>
                  <a:srgbClr val="000000"/>
                </a:solidFill>
                <a:effectLst/>
                <a:latin typeface="-webkit-standard"/>
                <a:hlinkClick r:id="rId5"/>
              </a:rPr>
              <a:t>International Journal of Conflict Management</a:t>
            </a:r>
            <a:endParaRPr lang="en-GB" sz="2000" b="0" i="0" u="none" strike="noStrike" dirty="0">
              <a:solidFill>
                <a:srgbClr val="000000"/>
              </a:solidFill>
              <a:effectLst/>
              <a:latin typeface="-webkit-standard"/>
            </a:endParaRPr>
          </a:p>
          <a:p>
            <a:r>
              <a:rPr lang="en-GB" sz="2000" dirty="0">
                <a:solidFill>
                  <a:srgbClr val="000000"/>
                </a:solidFill>
                <a:effectLst/>
              </a:rPr>
              <a:t>R J </a:t>
            </a:r>
            <a:r>
              <a:rPr lang="en-GB" sz="2000" dirty="0" err="1">
                <a:solidFill>
                  <a:srgbClr val="000000"/>
                </a:solidFill>
                <a:effectLst/>
              </a:rPr>
              <a:t>Bies</a:t>
            </a:r>
            <a:r>
              <a:rPr lang="en-GB" sz="2000" dirty="0">
                <a:solidFill>
                  <a:srgbClr val="000000"/>
                </a:solidFill>
                <a:effectLst/>
              </a:rPr>
              <a:t>. Managing Conflict Before It Happens: The Role of Accounts</a:t>
            </a:r>
          </a:p>
          <a:p>
            <a:endParaRPr lang="en-GB" sz="2000" dirty="0">
              <a:effectLst/>
            </a:endParaRPr>
          </a:p>
          <a:p>
            <a:r>
              <a:rPr lang="en-GB" sz="20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a:t>
            </a:r>
            <a:r>
              <a:rPr lang="en-GB" sz="2000" dirty="0" err="1">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www.intheloop.io</a:t>
            </a:r>
            <a:r>
              <a:rPr lang="en-GB" sz="20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/blog/advantages-of-teamwork/</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hlinkClick r:id="" action="ppaction://noaction">
                <a:extLst>
                  <a:ext uri="{A12FA001-AC4F-418D-AE19-62706E023703}">
                    <ahyp:hlinkClr xmlns:ahyp="http://schemas.microsoft.com/office/drawing/2018/hyperlinkcolor" val="tx"/>
                  </a:ext>
                </a:extLst>
              </a:hlinkClick>
            </a:endParaRPr>
          </a:p>
          <a:p>
            <a:r>
              <a:rPr lang="en-GB" sz="2000" dirty="0">
                <a:latin typeface="Times New Roman" panose="02020603050405020304" pitchFamily="18" charset="0"/>
                <a:cs typeface="Times New Roman" panose="02020603050405020304" pitchFamily="18" charset="0"/>
                <a:hlinkClick r:id="" action="ppaction://noaction">
                  <a:extLst>
                    <a:ext uri="{A12FA001-AC4F-418D-AE19-62706E023703}">
                      <ahyp:hlinkClr xmlns:ahyp="http://schemas.microsoft.com/office/drawing/2018/hyperlinkcolor" val="tx"/>
                    </a:ext>
                  </a:extLst>
                </a:hlinkClick>
              </a:rPr>
              <a:t>https://</a:t>
            </a:r>
            <a:r>
              <a:rPr lang="en-GB" sz="2000" dirty="0" err="1">
                <a:latin typeface="Times New Roman" panose="02020603050405020304" pitchFamily="18" charset="0"/>
                <a:cs typeface="Times New Roman" panose="02020603050405020304" pitchFamily="18" charset="0"/>
                <a:hlinkClick r:id="" action="ppaction://noaction">
                  <a:extLst>
                    <a:ext uri="{A12FA001-AC4F-418D-AE19-62706E023703}">
                      <ahyp:hlinkClr xmlns:ahyp="http://schemas.microsoft.com/office/drawing/2018/hyperlinkcolor" val="tx"/>
                    </a:ext>
                  </a:extLst>
                </a:hlinkClick>
              </a:rPr>
              <a:t>blog.proofhub.com</a:t>
            </a:r>
            <a:r>
              <a:rPr lang="en-GB" sz="2000" dirty="0">
                <a:latin typeface="Times New Roman" panose="02020603050405020304" pitchFamily="18" charset="0"/>
                <a:cs typeface="Times New Roman" panose="02020603050405020304" pitchFamily="18" charset="0"/>
                <a:hlinkClick r:id="" action="ppaction://noaction">
                  <a:extLst>
                    <a:ext uri="{A12FA001-AC4F-418D-AE19-62706E023703}">
                      <ahyp:hlinkClr xmlns:ahyp="http://schemas.microsoft.com/office/drawing/2018/hyperlinkcolor" val="tx"/>
                    </a:ext>
                  </a:extLst>
                </a:hlinkClick>
              </a:rPr>
              <a:t>/top-11-benefits-of-teamwork-in-workplace-24a55b8ab46e</a:t>
            </a:r>
            <a:endParaRPr lang="en-GB" sz="2000" dirty="0">
              <a:latin typeface="Times New Roman" panose="02020603050405020304" pitchFamily="18" charset="0"/>
              <a:cs typeface="Times New Roman" panose="02020603050405020304" pitchFamily="18" charset="0"/>
            </a:endParaRPr>
          </a:p>
          <a:p>
            <a:pPr marL="0" indent="0">
              <a:buNone/>
            </a:pPr>
            <a:endParaRPr lang="en-GB" sz="2000" u="sng" dirty="0">
              <a:latin typeface="Times New Roman" panose="02020603050405020304" pitchFamily="18" charset="0"/>
              <a:cs typeface="Times New Roman" panose="02020603050405020304" pitchFamily="18" charset="0"/>
            </a:endParaRPr>
          </a:p>
          <a:p>
            <a:r>
              <a:rPr lang="en-GB" sz="2000" u="sng" dirty="0">
                <a:latin typeface="Times New Roman" panose="02020603050405020304" pitchFamily="18" charset="0"/>
                <a:cs typeface="Times New Roman" panose="02020603050405020304" pitchFamily="18" charset="0"/>
              </a:rPr>
              <a:t>https://</a:t>
            </a:r>
            <a:r>
              <a:rPr lang="en-GB" sz="2000" u="sng" dirty="0" err="1">
                <a:latin typeface="Times New Roman" panose="02020603050405020304" pitchFamily="18" charset="0"/>
                <a:cs typeface="Times New Roman" panose="02020603050405020304" pitchFamily="18" charset="0"/>
              </a:rPr>
              <a:t>gradesfixer.com</a:t>
            </a:r>
            <a:r>
              <a:rPr lang="en-GB" sz="2000" u="sng" dirty="0">
                <a:latin typeface="Times New Roman" panose="02020603050405020304" pitchFamily="18" charset="0"/>
                <a:cs typeface="Times New Roman" panose="02020603050405020304" pitchFamily="18" charset="0"/>
              </a:rPr>
              <a:t>/free-essay-examples/the-importance-of-teamwork/</a:t>
            </a: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8807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s">
            <a:extLst>
              <a:ext uri="{FF2B5EF4-FFF2-40B4-BE49-F238E27FC236}">
                <a16:creationId xmlns:a16="http://schemas.microsoft.com/office/drawing/2014/main" id="{9A01189C-E6BD-4C4C-83DC-206270A4A7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FFACB554-F3C3-D44A-A02D-2AE239A16C37}"/>
              </a:ext>
            </a:extLst>
          </p:cNvPr>
          <p:cNvSpPr>
            <a:spLocks noGrp="1"/>
          </p:cNvSpPr>
          <p:nvPr>
            <p:ph idx="1"/>
          </p:nvPr>
        </p:nvSpPr>
        <p:spPr>
          <a:xfrm>
            <a:off x="6259907" y="1822959"/>
            <a:ext cx="4977578" cy="3639289"/>
          </a:xfrm>
        </p:spPr>
        <p:txBody>
          <a:bodyPr anchor="ctr">
            <a:normAutofit/>
          </a:bodyPr>
          <a:lstStyle/>
          <a:p>
            <a:pPr marL="0" indent="0">
              <a:buNone/>
            </a:pPr>
            <a:r>
              <a:rPr lang="en-GB" sz="4000" dirty="0">
                <a:solidFill>
                  <a:srgbClr val="000000"/>
                </a:solidFill>
                <a:latin typeface="Times New Roman" panose="02020603050405020304" pitchFamily="18" charset="0"/>
                <a:cs typeface="Times New Roman" panose="02020603050405020304" pitchFamily="18" charset="0"/>
              </a:rPr>
              <a:t>Thank you for listening to us and we’re happy to take any question.</a:t>
            </a:r>
          </a:p>
          <a:p>
            <a:endParaRPr lang="en-GB" sz="4000" dirty="0">
              <a:solidFill>
                <a:srgbClr val="000000"/>
              </a:solidFill>
              <a:latin typeface="Times New Roman" panose="02020603050405020304" pitchFamily="18" charset="0"/>
              <a:cs typeface="Times New Roman" panose="02020603050405020304" pitchFamily="18" charset="0"/>
            </a:endParaRPr>
          </a:p>
          <a:p>
            <a:pPr marL="0" indent="0">
              <a:buNone/>
            </a:pPr>
            <a:r>
              <a:rPr lang="en-GB" sz="4000" dirty="0">
                <a:solidFill>
                  <a:srgbClr val="000000"/>
                </a:solidFill>
                <a:latin typeface="Times New Roman" panose="02020603050405020304" pitchFamily="18" charset="0"/>
                <a:cs typeface="Times New Roman" panose="02020603050405020304" pitchFamily="18" charset="0"/>
              </a:rPr>
              <a:t>Q &amp;A </a:t>
            </a:r>
            <a:endParaRPr lang="en-US" sz="4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0035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2828</Words>
  <Application>Microsoft Office PowerPoint</Application>
  <PresentationFormat>Widescreen</PresentationFormat>
  <Paragraphs>208</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 Group Presentation  Effective Team Work and Communication  Module: BMSW4002</vt:lpstr>
      <vt:lpstr>PowerPoint Presentation</vt:lpstr>
      <vt:lpstr>   SIBES Organic Fruits, Vegetables &amp; Meat </vt:lpstr>
      <vt:lpstr>Background </vt:lpstr>
      <vt:lpstr>BENEFITS OF TEAMWORK  </vt:lpstr>
      <vt:lpstr>Introduction:</vt:lpstr>
      <vt:lpstr>Increases creativity  Hearing your team members sharing their ideas and thoughts encourages you to share yours. Combining multiple ideas and suggestions helps the team find resolutions faster.  </vt:lpstr>
      <vt:lpstr>Helps you learn new things  Observing others and sharing knowledge give you the opportunity to learn and become better. </vt:lpstr>
      <vt:lpstr>  Combines individual strengths and skills  It’s important to share your talents with your team members and to also know what skills other people possess in the team so you can share the workload easily and efficiently. Working in a team allows you to only focus on the task given to you without worrying about other parts of the project. </vt:lpstr>
      <vt:lpstr>  Improve Trust   Teamwork requires constant communication. By sharing your thoughts and ideas with your co-workers you get to know each other better and a deeper bond can be established.   </vt:lpstr>
      <vt:lpstr>Gives you new viewpoints  By listening what others say, you can see situations and challenges from a new point of view and this can inspire you.  </vt:lpstr>
      <vt:lpstr>Stages of Team Development</vt:lpstr>
      <vt:lpstr>First Phase: The Forming</vt:lpstr>
      <vt:lpstr>Second Phase: The Storming</vt:lpstr>
      <vt:lpstr>Third Phase: Norming</vt:lpstr>
      <vt:lpstr>Fourth Phase: Performing</vt:lpstr>
      <vt:lpstr>   SIBES- Team Roles                                                      </vt:lpstr>
      <vt:lpstr>PowerPoint Presentation</vt:lpstr>
      <vt:lpstr>PowerPoint Presentation</vt:lpstr>
      <vt:lpstr>PowerPoint Presentation</vt:lpstr>
      <vt:lpstr>Managing conflict   - building stronger teams by facing your differences. People have different viewpoints, and, under the right set of circumstances, those differences escalate to conflict. How you handle that conflict determines whether it works to the team's advantage or contributes to its demise.</vt:lpstr>
      <vt:lpstr>Organizational measures for managing conflict situations include:</vt:lpstr>
      <vt:lpstr>PowerPoint Presentation</vt:lpstr>
      <vt:lpstr>PowerPoint Presentation</vt:lpstr>
      <vt:lpstr>PowerPoint Presentation</vt:lpstr>
      <vt:lpstr>Our team </vt:lpstr>
      <vt:lpstr>Successful team development </vt:lpstr>
      <vt:lpstr>SIBES – teams building strategy </vt:lpstr>
      <vt:lpstr>SIBES – teams building strategy </vt:lpstr>
      <vt:lpstr>PowerPoint Presentation</vt:lpstr>
      <vt:lpstr>Disadvantages of Team building </vt:lpstr>
      <vt:lpstr>Conclusion</vt:lpstr>
      <vt:lpstr>Recommendation </vt:lpstr>
      <vt:lpstr>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TEAMWORK  </dc:title>
  <dc:creator>Istvan Antal Csizmar (1921097)</dc:creator>
  <cp:lastModifiedBy>Samata Khatoon (1919228)</cp:lastModifiedBy>
  <cp:revision>44</cp:revision>
  <dcterms:created xsi:type="dcterms:W3CDTF">2020-11-12T11:15:16Z</dcterms:created>
  <dcterms:modified xsi:type="dcterms:W3CDTF">2021-01-08T03:58:30Z</dcterms:modified>
</cp:coreProperties>
</file>