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1020" autoAdjust="0"/>
  </p:normalViewPr>
  <p:slideViewPr>
    <p:cSldViewPr>
      <p:cViewPr varScale="1">
        <p:scale>
          <a:sx n="61" d="100"/>
          <a:sy n="61" d="100"/>
        </p:scale>
        <p:origin x="1440" y="4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E5812A2-EF8E-4445-A3BA-0E6AB1127DC9}" type="datetimeFigureOut">
              <a:rPr lang="en-US" smtClean="0"/>
              <a:t>11/10/2022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CDD8D06-5C91-40D1-A545-EB50C351B498}"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0CDD8D06-5C91-40D1-A545-EB50C351B498}" type="slidenum">
              <a:rPr lang="en-US" smtClean="0"/>
              <a:t>1</a:t>
            </a:fld>
            <a:endParaRPr lang="en-US"/>
          </a:p>
        </p:txBody>
      </p:sp>
    </p:spTree>
    <p:extLst>
      <p:ext uri="{BB962C8B-B14F-4D97-AF65-F5344CB8AC3E}">
        <p14:creationId xmlns:p14="http://schemas.microsoft.com/office/powerpoint/2010/main" val="29891529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IN" sz="1200" dirty="0">
                <a:solidFill>
                  <a:schemeClr val="bg1"/>
                </a:solidFill>
              </a:rPr>
              <a:t>INTRODUCTION</a:t>
            </a:r>
            <a:endParaRPr lang="en-US" sz="1200" dirty="0">
              <a:solidFill>
                <a:schemeClr val="bg1"/>
              </a:solidFill>
            </a:endParaRPr>
          </a:p>
          <a:p>
            <a:pPr marL="0" marR="0" lvl="0" indent="0" algn="just" defTabSz="914400" rtl="0" eaLnBrk="1" fontAlgn="auto" latinLnBrk="0" hangingPunct="1">
              <a:lnSpc>
                <a:spcPct val="150000"/>
              </a:lnSpc>
              <a:spcBef>
                <a:spcPts val="0"/>
              </a:spcBef>
              <a:spcAft>
                <a:spcPts val="0"/>
              </a:spcAft>
              <a:buClrTx/>
              <a:buSzTx/>
              <a:buFontTx/>
              <a:buNone/>
              <a:tabLst/>
              <a:defRPr/>
            </a:pPr>
            <a:endParaRPr lang="en-US" dirty="0">
              <a:solidFill>
                <a:schemeClr val="bg1"/>
              </a:solidFill>
            </a:endParaRPr>
          </a:p>
          <a:p>
            <a:pPr algn="just">
              <a:lnSpc>
                <a:spcPct val="150000"/>
              </a:lnSpc>
            </a:pPr>
            <a:r>
              <a:rPr lang="en-US" dirty="0">
                <a:solidFill>
                  <a:schemeClr val="bg1"/>
                </a:solidFill>
              </a:rPr>
              <a:t>The global pandemic has given unprecedented challenges to every industrial sector. The </a:t>
            </a:r>
            <a:r>
              <a:rPr lang="en-US" dirty="0" err="1">
                <a:solidFill>
                  <a:schemeClr val="bg1"/>
                </a:solidFill>
              </a:rPr>
              <a:t>organisations</a:t>
            </a:r>
            <a:r>
              <a:rPr lang="en-US" dirty="0">
                <a:solidFill>
                  <a:schemeClr val="bg1"/>
                </a:solidFill>
              </a:rPr>
              <a:t> had to reframe their working structures to maintain sustainability and thrive in the competitive market. The </a:t>
            </a:r>
            <a:r>
              <a:rPr lang="en-US" dirty="0" err="1">
                <a:solidFill>
                  <a:schemeClr val="bg1"/>
                </a:solidFill>
              </a:rPr>
              <a:t>organisations</a:t>
            </a:r>
            <a:r>
              <a:rPr lang="en-US" dirty="0">
                <a:solidFill>
                  <a:schemeClr val="bg1"/>
                </a:solidFill>
              </a:rPr>
              <a:t> have suffered various complex issues such as supply chain, shortage of staff, higher inflations and so on. Many </a:t>
            </a:r>
            <a:r>
              <a:rPr lang="en-US" dirty="0" err="1">
                <a:solidFill>
                  <a:schemeClr val="bg1"/>
                </a:solidFill>
              </a:rPr>
              <a:t>organisations</a:t>
            </a:r>
            <a:r>
              <a:rPr lang="en-US" dirty="0">
                <a:solidFill>
                  <a:schemeClr val="bg1"/>
                </a:solidFill>
              </a:rPr>
              <a:t> have adopted virtuous strategic approaches to overcome the challenges. The assignment will highlight the complex issues of the employees and their business. It will conduct a PESTLE analysis to show the various factors influencing the business. It will show the issues of Torque Brands by reflecting the fishbone diagram. Lastly it will provide solutions to recover the</a:t>
            </a:r>
          </a:p>
          <a:p>
            <a:pPr algn="just">
              <a:lnSpc>
                <a:spcPct val="150000"/>
              </a:lnSpc>
            </a:pPr>
            <a:r>
              <a:rPr lang="en-US" dirty="0">
                <a:solidFill>
                  <a:schemeClr val="bg1"/>
                </a:solidFill>
              </a:rPr>
              <a:t>issue.</a:t>
            </a:r>
          </a:p>
          <a:p>
            <a:endParaRPr lang="en-IN" dirty="0"/>
          </a:p>
        </p:txBody>
      </p:sp>
      <p:sp>
        <p:nvSpPr>
          <p:cNvPr id="4" name="Slide Number Placeholder 3"/>
          <p:cNvSpPr>
            <a:spLocks noGrp="1"/>
          </p:cNvSpPr>
          <p:nvPr>
            <p:ph type="sldNum" sz="quarter" idx="5"/>
          </p:nvPr>
        </p:nvSpPr>
        <p:spPr/>
        <p:txBody>
          <a:bodyPr/>
          <a:lstStyle/>
          <a:p>
            <a:fld id="{0CDD8D06-5C91-40D1-A545-EB50C351B498}" type="slidenum">
              <a:rPr lang="en-US" smtClean="0"/>
              <a:t>2</a:t>
            </a:fld>
            <a:endParaRPr lang="en-US"/>
          </a:p>
        </p:txBody>
      </p:sp>
    </p:spTree>
    <p:extLst>
      <p:ext uri="{BB962C8B-B14F-4D97-AF65-F5344CB8AC3E}">
        <p14:creationId xmlns:p14="http://schemas.microsoft.com/office/powerpoint/2010/main" val="1699054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 </a:t>
            </a:r>
            <a:r>
              <a:rPr lang="en-IN" sz="1200" kern="1200" dirty="0">
                <a:solidFill>
                  <a:schemeClr val="tx1"/>
                </a:solidFill>
                <a:latin typeface="+mn-lt"/>
                <a:ea typeface="+mn-ea"/>
                <a:cs typeface="+mn-cs"/>
              </a:rPr>
              <a:t>“Impact of the complex problem on employees and their organisations”</a:t>
            </a:r>
          </a:p>
          <a:p>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Each and every person has experienced previously unheard-of difficulties and disruptive impacts as a result of the pandemic. During the epidemic, the employers encountered a number of unexpected organisational management and human resource issues. The supply chain sectors are unclear, and the subsectors have seen a desire for "lock down" procedures, particularly in Europe and the US. Due to the pandemic, the organisations were forced to lower salaries or furlough workers. The organisations have changed their operations from offline mode to online mode and were more inclined to remote working due to the harsh restrictions and global lockdowns (</a:t>
            </a:r>
            <a:r>
              <a:rPr lang="en-IN" sz="1200" kern="1200" dirty="0" err="1">
                <a:solidFill>
                  <a:schemeClr val="tx1"/>
                </a:solidFill>
                <a:latin typeface="+mn-lt"/>
                <a:ea typeface="+mn-ea"/>
                <a:cs typeface="+mn-cs"/>
              </a:rPr>
              <a:t>Veselovská</a:t>
            </a:r>
            <a:r>
              <a:rPr lang="en-IN" sz="1200" kern="1200" dirty="0">
                <a:solidFill>
                  <a:schemeClr val="tx1"/>
                </a:solidFill>
                <a:latin typeface="+mn-lt"/>
                <a:ea typeface="+mn-ea"/>
                <a:cs typeface="+mn-cs"/>
              </a:rPr>
              <a:t>, 2020). The organisations' organisational structures have changed as a result of COVID 19. To stop the corona virus from spreading, the corporations have established a remote workforce. The epidemic has increased the number of hours worked in eBay, leading to burnout and exhaustion as well as stress among the staff.</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CDD8D06-5C91-40D1-A545-EB50C351B498}" type="slidenum">
              <a:rPr lang="en-US" smtClean="0"/>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b="1" dirty="0">
                <a:solidFill>
                  <a:schemeClr val="bg1"/>
                </a:solidFill>
              </a:rPr>
              <a:t>Impact of the complex problem on employees and their organisations</a:t>
            </a:r>
            <a:endParaRPr lang="en-IN"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Every industry has enterprises that must deal with operational uncertainty, and it was difficult for them to understand compliance and adjust to numerous new requirements. As they are exposed to hazards, remote technology is weak in a number of ways. Numerous cyber attacks are occurring, thus the organisation must be protected. Organizations now recognise the need of teams for long-term survival thanks to Covid-19. Organizations must accept new challenges and risks if they are to function well and create value in the changing environment. Evidently, the distant work culture, which had been gradually fading over time, has undergone significant changes as a result of the COVID-induced pandemic. Covid-19 has concurrently impacted almost all industries.</a:t>
            </a:r>
            <a:endParaRPr lang="en-US"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However, it seems that the retail industry is the one most severely impacted by this epidemic. About 25% of the workers were in favour of switching jobs in order to survive in a society after the epidemic. Due to the prior companies' incapacity to pay its employees on time, this was done. The organization's embrace of cutting-edge digital technologies is one of the most noticeable examples of workplace change.</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CDD8D06-5C91-40D1-A545-EB50C351B498}" type="slidenum">
              <a:rPr lang="en-US" smtClean="0"/>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IN" sz="1200" kern="1200" dirty="0">
                <a:solidFill>
                  <a:schemeClr val="tx1"/>
                </a:solidFill>
                <a:latin typeface="+mn-lt"/>
                <a:ea typeface="+mn-ea"/>
                <a:cs typeface="+mn-cs"/>
              </a:rPr>
              <a:t>“</a:t>
            </a:r>
            <a:r>
              <a:rPr lang="en-IN" sz="1200" b="1" kern="1200" dirty="0">
                <a:solidFill>
                  <a:schemeClr val="tx1"/>
                </a:solidFill>
                <a:latin typeface="+mn-lt"/>
                <a:ea typeface="+mn-ea"/>
                <a:cs typeface="+mn-cs"/>
              </a:rPr>
              <a:t>A PESTLE analysis of the macro-environmental factors”</a:t>
            </a:r>
          </a:p>
          <a:p>
            <a:endParaRPr lang="en-IN" sz="1200" b="1" kern="1200" dirty="0">
              <a:solidFill>
                <a:schemeClr val="tx1"/>
              </a:solidFill>
              <a:latin typeface="+mn-lt"/>
              <a:ea typeface="+mn-ea"/>
              <a:cs typeface="+mn-cs"/>
            </a:endParaRPr>
          </a:p>
          <a:p>
            <a:endParaRPr lang="en-US" sz="1200" b="1" kern="1200" dirty="0">
              <a:solidFill>
                <a:schemeClr val="tx1"/>
              </a:solidFill>
              <a:latin typeface="+mn-lt"/>
              <a:ea typeface="+mn-ea"/>
              <a:cs typeface="+mn-cs"/>
            </a:endParaRPr>
          </a:p>
          <a:p>
            <a:r>
              <a:rPr lang="en-IN" sz="1200" kern="1200" dirty="0">
                <a:solidFill>
                  <a:schemeClr val="tx1"/>
                </a:solidFill>
                <a:latin typeface="+mn-lt"/>
                <a:ea typeface="+mn-ea"/>
                <a:cs typeface="+mn-cs"/>
              </a:rPr>
              <a:t>Pestle analysis is a tool used to analyse the macro environmental elements that have an impact on organisational activities, including political, economic, social, technological, legal, and environmental factors.</a:t>
            </a:r>
            <a:endParaRPr lang="en-US" sz="1200" kern="1200" dirty="0">
              <a:solidFill>
                <a:schemeClr val="tx1"/>
              </a:solidFill>
              <a:latin typeface="+mn-lt"/>
              <a:ea typeface="+mn-ea"/>
              <a:cs typeface="+mn-cs"/>
            </a:endParaRPr>
          </a:p>
          <a:p>
            <a:r>
              <a:rPr lang="en-US" sz="1200" b="1" kern="1200" dirty="0">
                <a:solidFill>
                  <a:schemeClr val="tx1"/>
                </a:solidFill>
                <a:latin typeface="+mn-lt"/>
                <a:ea typeface="+mn-ea"/>
                <a:cs typeface="+mn-cs"/>
              </a:rPr>
              <a:t>Political factors: Anti-trust issues</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Because of the UK's political stability, several industries have the chance to grow and prosper. </a:t>
            </a:r>
            <a:r>
              <a:rPr lang="en-US" sz="1200" kern="1200" dirty="0" err="1">
                <a:solidFill>
                  <a:schemeClr val="tx1"/>
                </a:solidFill>
                <a:latin typeface="+mn-lt"/>
                <a:ea typeface="+mn-ea"/>
                <a:cs typeface="+mn-cs"/>
              </a:rPr>
              <a:t>Brexit</a:t>
            </a:r>
            <a:r>
              <a:rPr lang="en-US" sz="1200" kern="1200" dirty="0">
                <a:solidFill>
                  <a:schemeClr val="tx1"/>
                </a:solidFill>
                <a:latin typeface="+mn-lt"/>
                <a:ea typeface="+mn-ea"/>
                <a:cs typeface="+mn-cs"/>
              </a:rPr>
              <a:t> has had a significant influence on the sector and has offered a number of difficult considerations. Due to </a:t>
            </a:r>
            <a:r>
              <a:rPr lang="en-US" sz="1200" kern="1200" dirty="0" err="1">
                <a:solidFill>
                  <a:schemeClr val="tx1"/>
                </a:solidFill>
                <a:latin typeface="+mn-lt"/>
                <a:ea typeface="+mn-ea"/>
                <a:cs typeface="+mn-cs"/>
              </a:rPr>
              <a:t>Brexit</a:t>
            </a:r>
            <a:r>
              <a:rPr lang="en-US" sz="1200" kern="1200" dirty="0">
                <a:solidFill>
                  <a:schemeClr val="tx1"/>
                </a:solidFill>
                <a:latin typeface="+mn-lt"/>
                <a:ea typeface="+mn-ea"/>
                <a:cs typeface="+mn-cs"/>
              </a:rPr>
              <a:t>, the business has lost markets, even though it still has a number of EU clients (</a:t>
            </a:r>
            <a:r>
              <a:rPr lang="en-US" sz="1200" kern="1200" dirty="0" err="1">
                <a:solidFill>
                  <a:schemeClr val="tx1"/>
                </a:solidFill>
                <a:latin typeface="+mn-lt"/>
                <a:ea typeface="+mn-ea"/>
                <a:cs typeface="+mn-cs"/>
              </a:rPr>
              <a:t>Pettifor</a:t>
            </a:r>
            <a:r>
              <a:rPr lang="en-US" sz="1200" kern="1200" dirty="0">
                <a:solidFill>
                  <a:schemeClr val="tx1"/>
                </a:solidFill>
                <a:latin typeface="+mn-lt"/>
                <a:ea typeface="+mn-ea"/>
                <a:cs typeface="+mn-cs"/>
              </a:rPr>
              <a:t>, 2018). Torque Brands was unable to engage in free trade with the EU nations. The global pandemic has significantly impacted businesses by accelerating import and export rates. These businesses are under pressure as a result of rising raw material prices.</a:t>
            </a:r>
          </a:p>
          <a:p>
            <a:r>
              <a:rPr lang="en-US" sz="1200" b="1" kern="1200" dirty="0">
                <a:solidFill>
                  <a:schemeClr val="tx1"/>
                </a:solidFill>
                <a:latin typeface="+mn-lt"/>
                <a:ea typeface="+mn-ea"/>
                <a:cs typeface="+mn-cs"/>
              </a:rPr>
              <a:t>Economic factors: Nearly $30 trillion dollars in a couple more years</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The organisation is aware of how the country's economic performance affects business and industry. The rates of inflation and currency exchange will have an impact on Torque Brands' operations. The UK's GDP growth of 7.5% is significant enough to draw the attention of employers, and the retail industries are doing well in the country (GDP, 2022). The global pandemic has presented hitherto unimaginable difficulties.</a:t>
            </a:r>
          </a:p>
          <a:p>
            <a:r>
              <a:rPr lang="en-US" sz="1200" b="1" kern="1200" dirty="0">
                <a:solidFill>
                  <a:schemeClr val="tx1"/>
                </a:solidFill>
                <a:latin typeface="+mn-lt"/>
                <a:ea typeface="+mn-ea"/>
                <a:cs typeface="+mn-cs"/>
              </a:rPr>
              <a:t>Social factors: Buying in bulk and collecting endless data</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In comparison to other European countries, the UK has superior employment. One of the biggest chances for the retail industry to grow profitably in the UK market is the country's 76% employment rate (</a:t>
            </a:r>
            <a:r>
              <a:rPr lang="en-US" sz="1200" kern="1200" dirty="0" err="1">
                <a:solidFill>
                  <a:schemeClr val="tx1"/>
                </a:solidFill>
                <a:latin typeface="+mn-lt"/>
                <a:ea typeface="+mn-ea"/>
                <a:cs typeface="+mn-cs"/>
              </a:rPr>
              <a:t>Phan</a:t>
            </a:r>
            <a:r>
              <a:rPr lang="en-US" sz="1200" kern="1200" dirty="0">
                <a:solidFill>
                  <a:schemeClr val="tx1"/>
                </a:solidFill>
                <a:latin typeface="+mn-lt"/>
                <a:ea typeface="+mn-ea"/>
                <a:cs typeface="+mn-cs"/>
              </a:rPr>
              <a:t>, 2021). The UK's socioeconomic development is determined by its purchasing power. The strong purchasing power of the customers will be advantageous for the business Torque Brands.</a:t>
            </a:r>
          </a:p>
          <a:p>
            <a:r>
              <a:rPr lang="en-US" sz="1200" b="1" kern="1200" dirty="0">
                <a:solidFill>
                  <a:schemeClr val="tx1"/>
                </a:solidFill>
                <a:latin typeface="+mn-lt"/>
                <a:ea typeface="+mn-ea"/>
                <a:cs typeface="+mn-cs"/>
              </a:rPr>
              <a:t>Technological factors: A digital catalogue for easy browsing</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The UK is a technologically advanced nation, which helps the retail sectors to thrive. The industry's needs and demands have been met by technical developments. The introduction of AI and ML, among other breakthroughs, has allowed the retail industry to diversify their product offerings. The inventory list can be monitored by the organisations, allowing them to adjust their stock levels.</a:t>
            </a:r>
          </a:p>
          <a:p>
            <a:r>
              <a:rPr lang="en-US" sz="1200" b="1" kern="1200" dirty="0">
                <a:solidFill>
                  <a:schemeClr val="tx1"/>
                </a:solidFill>
                <a:latin typeface="+mn-lt"/>
                <a:ea typeface="+mn-ea"/>
                <a:cs typeface="+mn-cs"/>
              </a:rPr>
              <a:t>Environmental factors: Contamination and block chain technology</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Every industry is required to follow the numerous environmental laws and regulations (</a:t>
            </a:r>
            <a:r>
              <a:rPr lang="en-US" sz="1200" kern="1200" dirty="0" err="1">
                <a:solidFill>
                  <a:schemeClr val="tx1"/>
                </a:solidFill>
                <a:latin typeface="+mn-lt"/>
                <a:ea typeface="+mn-ea"/>
                <a:cs typeface="+mn-cs"/>
              </a:rPr>
              <a:t>Perera</a:t>
            </a:r>
            <a:r>
              <a:rPr lang="en-US" sz="1200" kern="1200" dirty="0">
                <a:solidFill>
                  <a:schemeClr val="tx1"/>
                </a:solidFill>
                <a:latin typeface="+mn-lt"/>
                <a:ea typeface="+mn-ea"/>
                <a:cs typeface="+mn-cs"/>
              </a:rPr>
              <a:t>, 2018). To reduce their negative environmental impact, businesses must take carbon dioxide and other greenhouse gas emissions into account. Retail companies like Torque Brands are active in building strong brand value.</a:t>
            </a:r>
          </a:p>
          <a:p>
            <a:r>
              <a:rPr lang="en-US" sz="1200" b="1" kern="1200" dirty="0">
                <a:solidFill>
                  <a:schemeClr val="tx1"/>
                </a:solidFill>
                <a:latin typeface="+mn-lt"/>
                <a:ea typeface="+mn-ea"/>
                <a:cs typeface="+mn-cs"/>
              </a:rPr>
              <a:t>Legal factors:</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In the retail sector, legal considerations are crucial. The Employment Act, Equality Act 2010, Gender Discrimination Act 1975, and Health and Safety Act of 1974 are all followed by the businesses. To achieve a competitive advantage, the businesses abide by the rules.</a:t>
            </a:r>
          </a:p>
          <a:p>
            <a:endParaRPr lang="en-US" dirty="0"/>
          </a:p>
        </p:txBody>
      </p:sp>
      <p:sp>
        <p:nvSpPr>
          <p:cNvPr id="4" name="Slide Number Placeholder 3"/>
          <p:cNvSpPr>
            <a:spLocks noGrp="1"/>
          </p:cNvSpPr>
          <p:nvPr>
            <p:ph type="sldNum" sz="quarter" idx="10"/>
          </p:nvPr>
        </p:nvSpPr>
        <p:spPr/>
        <p:txBody>
          <a:bodyPr/>
          <a:lstStyle/>
          <a:p>
            <a:fld id="{0CDD8D06-5C91-40D1-A545-EB50C351B498}" type="slidenum">
              <a:rPr lang="en-US" smtClean="0"/>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US" sz="1200" kern="1200">
                <a:solidFill>
                  <a:schemeClr val="tx1"/>
                </a:solidFill>
                <a:latin typeface="+mn-lt"/>
                <a:ea typeface="+mn-ea"/>
                <a:cs typeface="+mn-cs"/>
              </a:rPr>
              <a:t>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“A research-informed cause-and-effect analysis, using Fishbone Diagram, of the complex problem”</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 fishbone diagram is used to understand the root causes and consequences of complicated business issues. The business T. M. </a:t>
            </a:r>
            <a:r>
              <a:rPr lang="en-IN" sz="1200" kern="1200" dirty="0" err="1">
                <a:solidFill>
                  <a:schemeClr val="tx1"/>
                </a:solidFill>
                <a:latin typeface="+mn-lt"/>
                <a:ea typeface="+mn-ea"/>
                <a:cs typeface="+mn-cs"/>
              </a:rPr>
              <a:t>Lewin</a:t>
            </a:r>
            <a:r>
              <a:rPr lang="en-IN" sz="1200" kern="1200" dirty="0">
                <a:solidFill>
                  <a:schemeClr val="tx1"/>
                </a:solidFill>
                <a:latin typeface="+mn-lt"/>
                <a:ea typeface="+mn-ea"/>
                <a:cs typeface="+mn-cs"/>
              </a:rPr>
              <a:t> has identified the numerous factors that have aided in the company's steady growth. The method is widely used for product design, quality improvement, and problem identification for their formal shirts.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Delayed</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Delivery</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Issues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Shortage of staff</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Covid-19</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Ineffective handling of Products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Cause</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Negligence.</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Inappropriate estimation of</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delivery time</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Lack of training and Development</a:t>
            </a:r>
            <a:endParaRPr lang="en-US" sz="1200" kern="1200" dirty="0">
              <a:solidFill>
                <a:schemeClr val="tx1"/>
              </a:solidFill>
              <a:latin typeface="+mn-lt"/>
              <a:ea typeface="+mn-ea"/>
              <a:cs typeface="+mn-cs"/>
            </a:endParaRPr>
          </a:p>
          <a:p>
            <a:br>
              <a:rPr lang="en-IN" sz="1200" dirty="0"/>
            </a:br>
            <a:r>
              <a:rPr lang="en-IN" sz="1200" dirty="0"/>
              <a:t> </a:t>
            </a:r>
            <a:r>
              <a:rPr lang="en-US" dirty="0"/>
              <a:t> </a:t>
            </a:r>
            <a:br>
              <a:rPr lang="en-US" dirty="0"/>
            </a:br>
            <a:r>
              <a:rPr lang="en-IN" sz="1200" b="1" kern="1200" dirty="0">
                <a:solidFill>
                  <a:schemeClr val="tx1"/>
                </a:solidFill>
                <a:latin typeface="+mn-lt"/>
                <a:ea typeface="+mn-ea"/>
                <a:cs typeface="+mn-cs"/>
              </a:rPr>
              <a:t>Figure: Fishbone Diagram</a:t>
            </a:r>
            <a:endParaRPr lang="en-US" sz="1200" kern="1200" dirty="0">
              <a:solidFill>
                <a:schemeClr val="tx1"/>
              </a:solidFill>
              <a:latin typeface="+mn-lt"/>
              <a:ea typeface="+mn-ea"/>
              <a:cs typeface="+mn-cs"/>
            </a:endParaRPr>
          </a:p>
          <a:p>
            <a:r>
              <a:rPr lang="en-IN" sz="1200" b="1" kern="1200" dirty="0">
                <a:solidFill>
                  <a:schemeClr val="tx1"/>
                </a:solidFill>
                <a:latin typeface="+mn-lt"/>
                <a:ea typeface="+mn-ea"/>
                <a:cs typeface="+mn-cs"/>
              </a:rPr>
              <a:t>Source: (created by the learner)</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Delivery delays during the epidemic have occurred for a variety of reasons. Employees were working remotely throughout the epidemic; therefore there was a staffing shortage. The business T. M. </a:t>
            </a:r>
            <a:r>
              <a:rPr lang="en-IN" sz="1200" kern="1200" dirty="0" err="1">
                <a:solidFill>
                  <a:schemeClr val="tx1"/>
                </a:solidFill>
                <a:latin typeface="+mn-lt"/>
                <a:ea typeface="+mn-ea"/>
                <a:cs typeface="+mn-cs"/>
              </a:rPr>
              <a:t>Lewin</a:t>
            </a:r>
            <a:r>
              <a:rPr lang="en-IN" sz="1200" kern="1200" dirty="0">
                <a:solidFill>
                  <a:schemeClr val="tx1"/>
                </a:solidFill>
                <a:latin typeface="+mn-lt"/>
                <a:ea typeface="+mn-ea"/>
                <a:cs typeface="+mn-cs"/>
              </a:rPr>
              <a:t> was founded in 1898 and has since encountered a number of difficulties while employing close to 50 people. The Covid-19 has forced businesses to adopt new ways of thinking and supports the significance of the strategy. Leaders must be aware of COVID 19's numerous problems. During the pandemic, the company saw a high rate of infection. The price of resources has gone up, which has led to an overall increase in manufacturing expenses.</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Another factor is the company's operations being hampered by careless supply chain problems. For proper resource allocation, the business had to concentrate on supply chain management (Hobbs, 2020). The supply chain has been disrupted as a result of the pandemic's explosive demand for a variety of items. Lack of raw supplies is caused by lockdown limitations. The different supply chain problems were brought on by driver shortages, inflation, and rising freight costs.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CDD8D06-5C91-40D1-A545-EB50C351B498}" type="slidenum">
              <a:rPr lang="en-US" smtClean="0"/>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IN" sz="1200" kern="1200">
                <a:solidFill>
                  <a:schemeClr val="tx1"/>
                </a:solidFill>
                <a:latin typeface="+mn-lt"/>
                <a:ea typeface="+mn-ea"/>
                <a:cs typeface="+mn-cs"/>
              </a:rPr>
              <a:t>It </a:t>
            </a:r>
            <a:r>
              <a:rPr lang="en-IN" sz="1200" kern="1200" dirty="0">
                <a:solidFill>
                  <a:schemeClr val="tx1"/>
                </a:solidFill>
                <a:latin typeface="+mn-lt"/>
                <a:ea typeface="+mn-ea"/>
                <a:cs typeface="+mn-cs"/>
              </a:rPr>
              <a:t>is crucial to pay attention to corporate organisations' decisions. When making decisions to address any issue, corporate organisations need to be more careful. There are numerous methods for resolving organisational issues. To create money and acquire a competitive advantage, the business must find solutions. To meet the needs and desires of the clients, the staff should receive efficient training and development. The effective incentives and evaluation schemes will promote economic expansion. Training will provide the business a competitive edge and help it retain more workers. It will make it easier for organisations to accomplish their aims. The HR department frequently uses words like "</a:t>
            </a:r>
            <a:r>
              <a:rPr lang="en-IN" sz="1200" kern="1200" dirty="0" err="1">
                <a:solidFill>
                  <a:schemeClr val="tx1"/>
                </a:solidFill>
                <a:latin typeface="+mn-lt"/>
                <a:ea typeface="+mn-ea"/>
                <a:cs typeface="+mn-cs"/>
              </a:rPr>
              <a:t>upskilling</a:t>
            </a:r>
            <a:r>
              <a:rPr lang="en-IN" sz="1200" kern="1200" dirty="0">
                <a:solidFill>
                  <a:schemeClr val="tx1"/>
                </a:solidFill>
                <a:latin typeface="+mn-lt"/>
                <a:ea typeface="+mn-ea"/>
                <a:cs typeface="+mn-cs"/>
              </a:rPr>
              <a:t>" and "</a:t>
            </a:r>
            <a:r>
              <a:rPr lang="en-IN" sz="1200" kern="1200" dirty="0" err="1">
                <a:solidFill>
                  <a:schemeClr val="tx1"/>
                </a:solidFill>
                <a:latin typeface="+mn-lt"/>
                <a:ea typeface="+mn-ea"/>
                <a:cs typeface="+mn-cs"/>
              </a:rPr>
              <a:t>reskilling</a:t>
            </a:r>
            <a:r>
              <a:rPr lang="en-IN" sz="1200" kern="1200" dirty="0">
                <a:solidFill>
                  <a:schemeClr val="tx1"/>
                </a:solidFill>
                <a:latin typeface="+mn-lt"/>
                <a:ea typeface="+mn-ea"/>
                <a:cs typeface="+mn-cs"/>
              </a:rPr>
              <a:t>" in the modern era. </a:t>
            </a:r>
            <a:r>
              <a:rPr lang="en-IN" sz="1200" kern="1200" dirty="0" err="1">
                <a:solidFill>
                  <a:schemeClr val="tx1"/>
                </a:solidFill>
                <a:latin typeface="+mn-lt"/>
                <a:ea typeface="+mn-ea"/>
                <a:cs typeface="+mn-cs"/>
              </a:rPr>
              <a:t>Upskilling</a:t>
            </a:r>
            <a:r>
              <a:rPr lang="en-IN" sz="1200" kern="1200" dirty="0">
                <a:solidFill>
                  <a:schemeClr val="tx1"/>
                </a:solidFill>
                <a:latin typeface="+mn-lt"/>
                <a:ea typeface="+mn-ea"/>
                <a:cs typeface="+mn-cs"/>
              </a:rPr>
              <a:t> focuses mostly on helping people develop some critical skills for their existing employment roles (Julian Colborne, 2020).</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OBJECTIVES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TASKS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SUCCESS CRITERIA</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Time frame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for increased revenue</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in order to deliver efficient training and development</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It will be successful if staff retention rates rise.</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5.9 months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to implement technology to address COVID 19's difficulties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Using AI and big data to make jobs easier to complete</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If the work is completed more quickly and the delivery delay is lessened.</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4 months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Figure: Action plan to mitigate the issue</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(Source: Created by the learner)</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Employee productivity will increase as a result of the employees' success in becoming motivated. The staff members will determine the needs and objectives and establish a strategy for additional skill development. Technology innovation will be incorporated by the company Torque Brands to alter business operations. The workplace transformation aids in adapting to changing client needs and new demands. Due to digitalization, the retail sectors may now operate effectively and build a strong consumer base. The automation of the workforce and effective consumer engagement are made possible by technological change. Companies have gained access to the most talented and productive employees through efficient training and development (</a:t>
            </a:r>
            <a:r>
              <a:rPr lang="en-IN" sz="1200" kern="1200" dirty="0" err="1">
                <a:solidFill>
                  <a:schemeClr val="tx1"/>
                </a:solidFill>
                <a:latin typeface="+mn-lt"/>
                <a:ea typeface="+mn-ea"/>
                <a:cs typeface="+mn-cs"/>
              </a:rPr>
              <a:t>Gurbuz</a:t>
            </a:r>
            <a:r>
              <a:rPr lang="en-IN" sz="1200" kern="1200" dirty="0">
                <a:solidFill>
                  <a:schemeClr val="tx1"/>
                </a:solidFill>
                <a:latin typeface="+mn-lt"/>
                <a:ea typeface="+mn-ea"/>
                <a:cs typeface="+mn-cs"/>
              </a:rPr>
              <a:t> and </a:t>
            </a:r>
            <a:r>
              <a:rPr lang="en-IN" sz="1200" kern="1200" dirty="0" err="1">
                <a:solidFill>
                  <a:schemeClr val="tx1"/>
                </a:solidFill>
                <a:latin typeface="+mn-lt"/>
                <a:ea typeface="+mn-ea"/>
                <a:cs typeface="+mn-cs"/>
              </a:rPr>
              <a:t>Ozkan</a:t>
            </a:r>
            <a:r>
              <a:rPr lang="en-IN" sz="1200" kern="1200" dirty="0">
                <a:solidFill>
                  <a:schemeClr val="tx1"/>
                </a:solidFill>
                <a:latin typeface="+mn-lt"/>
                <a:ea typeface="+mn-ea"/>
                <a:cs typeface="+mn-cs"/>
              </a:rPr>
              <a:t>, 2020).</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CDD8D06-5C91-40D1-A545-EB50C351B498}" type="slidenum">
              <a:rPr lang="en-US" smtClean="0"/>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lnSpc>
                <a:spcPct val="150000"/>
              </a:lnSpc>
              <a:buFont typeface="Arial" panose="020B0604020202020204" pitchFamily="34" charset="0"/>
              <a:buNone/>
            </a:pPr>
            <a:r>
              <a:rPr lang="en-US" dirty="0">
                <a:solidFill>
                  <a:schemeClr val="bg1"/>
                </a:solidFill>
              </a:rPr>
              <a:t>As a result of the epidemic, every single person has encountered hitherto unheard-of challenges and disruptive effects. </a:t>
            </a:r>
          </a:p>
          <a:p>
            <a:pPr marL="0" indent="0" algn="just">
              <a:lnSpc>
                <a:spcPct val="150000"/>
              </a:lnSpc>
              <a:buFont typeface="Arial" panose="020B0604020202020204" pitchFamily="34" charset="0"/>
              <a:buNone/>
            </a:pPr>
            <a:r>
              <a:rPr lang="en-US" dirty="0">
                <a:solidFill>
                  <a:schemeClr val="bg1"/>
                </a:solidFill>
              </a:rPr>
              <a:t>The </a:t>
            </a:r>
            <a:r>
              <a:rPr lang="en-US" dirty="0" err="1">
                <a:solidFill>
                  <a:schemeClr val="bg1"/>
                </a:solidFill>
              </a:rPr>
              <a:t>organisations</a:t>
            </a:r>
            <a:r>
              <a:rPr lang="en-US" dirty="0">
                <a:solidFill>
                  <a:schemeClr val="bg1"/>
                </a:solidFill>
              </a:rPr>
              <a:t> were compelled to reduce salaries or lay off personnel as a result of the outbreak. </a:t>
            </a:r>
          </a:p>
          <a:p>
            <a:pPr marL="0" indent="0" algn="just">
              <a:lnSpc>
                <a:spcPct val="150000"/>
              </a:lnSpc>
              <a:buFont typeface="Arial" panose="020B0604020202020204" pitchFamily="34" charset="0"/>
              <a:buNone/>
            </a:pPr>
            <a:r>
              <a:rPr lang="en-US" dirty="0">
                <a:solidFill>
                  <a:schemeClr val="bg1"/>
                </a:solidFill>
              </a:rPr>
              <a:t>Due to the severe limitations and worldwide lockdowns, the firms switched from offline to online operation and were more attracted toward remote working. </a:t>
            </a:r>
          </a:p>
          <a:p>
            <a:pPr marL="0" indent="0" algn="just">
              <a:lnSpc>
                <a:spcPct val="150000"/>
              </a:lnSpc>
              <a:buFont typeface="Arial" panose="020B0604020202020204" pitchFamily="34" charset="0"/>
              <a:buNone/>
            </a:pPr>
            <a:r>
              <a:rPr lang="en-US" dirty="0">
                <a:solidFill>
                  <a:schemeClr val="bg1"/>
                </a:solidFill>
              </a:rPr>
              <a:t>Organizations have been compelled by COVID-19 to reorganize their internal hierarchies. To halt the disease's spread, the businesses have hired remote workers.</a:t>
            </a:r>
          </a:p>
          <a:p>
            <a:endParaRPr lang="en-IN" dirty="0"/>
          </a:p>
        </p:txBody>
      </p:sp>
      <p:sp>
        <p:nvSpPr>
          <p:cNvPr id="4" name="Slide Number Placeholder 3"/>
          <p:cNvSpPr>
            <a:spLocks noGrp="1"/>
          </p:cNvSpPr>
          <p:nvPr>
            <p:ph type="sldNum" sz="quarter" idx="5"/>
          </p:nvPr>
        </p:nvSpPr>
        <p:spPr/>
        <p:txBody>
          <a:bodyPr/>
          <a:lstStyle/>
          <a:p>
            <a:fld id="{0CDD8D06-5C91-40D1-A545-EB50C351B498}" type="slidenum">
              <a:rPr lang="en-US" smtClean="0"/>
              <a:t>8</a:t>
            </a:fld>
            <a:endParaRPr lang="en-US"/>
          </a:p>
        </p:txBody>
      </p:sp>
    </p:spTree>
    <p:extLst>
      <p:ext uri="{BB962C8B-B14F-4D97-AF65-F5344CB8AC3E}">
        <p14:creationId xmlns:p14="http://schemas.microsoft.com/office/powerpoint/2010/main" val="36255365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8"/>
          <p:cNvSpPr>
            <a:spLocks noGrp="1"/>
          </p:cNvSpPr>
          <p:nvPr>
            <p:ph type="ctrTitle"/>
          </p:nvPr>
        </p:nvSpPr>
        <p:spPr>
          <a:xfrm>
            <a:off x="429064" y="3337560"/>
            <a:ext cx="6480048"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a:t>Click to edit Master title style</a:t>
            </a:r>
          </a:p>
        </p:txBody>
      </p:sp>
      <p:sp>
        <p:nvSpPr>
          <p:cNvPr id="17" name="Subtitle 16"/>
          <p:cNvSpPr>
            <a:spLocks noGrp="1"/>
          </p:cNvSpPr>
          <p:nvPr>
            <p:ph type="subTitle" idx="1"/>
          </p:nvPr>
        </p:nvSpPr>
        <p:spPr>
          <a:xfrm>
            <a:off x="433050" y="1544812"/>
            <a:ext cx="6480048"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6C30E776-E2F7-426F-9FFE-8EA9C508445D}" type="datetimeFigureOut">
              <a:rPr lang="en-US" smtClean="0"/>
              <a:t>11/10/2022</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70B2593D-02F7-4D39-BA14-C83534115F74}"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C30E776-E2F7-426F-9FFE-8EA9C508445D}" type="datetimeFigureOut">
              <a:rPr lang="en-US" smtClean="0"/>
              <a:t>11/10/2022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B2593D-02F7-4D39-BA14-C83534115F74}"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2" name="Title 1"/>
          <p:cNvSpPr>
            <a:spLocks noGrp="1"/>
          </p:cNvSpPr>
          <p:nvPr>
            <p:ph type="title"/>
          </p:nvPr>
        </p:nvSpPr>
        <p:spPr>
          <a:xfrm>
            <a:off x="685800" y="3583837"/>
            <a:ext cx="66294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a:t>Click to edit Master title style</a:t>
            </a:r>
          </a:p>
        </p:txBody>
      </p:sp>
      <p:sp>
        <p:nvSpPr>
          <p:cNvPr id="3" name="Text Placeholder 2"/>
          <p:cNvSpPr>
            <a:spLocks noGrp="1"/>
          </p:cNvSpPr>
          <p:nvPr>
            <p:ph type="body" idx="1"/>
          </p:nvPr>
        </p:nvSpPr>
        <p:spPr>
          <a:xfrm>
            <a:off x="685800" y="2485800"/>
            <a:ext cx="66294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6C30E776-E2F7-426F-9FFE-8EA9C508445D}" type="datetimeFigureOut">
              <a:rPr lang="en-US" smtClean="0"/>
              <a:t>11/10/2022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B2593D-02F7-4D39-BA14-C83534115F74}"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26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6C30E776-E2F7-426F-9FFE-8EA9C508445D}" type="datetimeFigureOut">
              <a:rPr lang="en-US" smtClean="0"/>
              <a:t>11/10/2022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B2593D-02F7-4D39-BA14-C83534115F74}"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5486400"/>
            <a:ext cx="4040188"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5486400"/>
            <a:ext cx="4041775"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516912"/>
            <a:ext cx="4040188"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516912"/>
            <a:ext cx="4041775"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6C30E776-E2F7-426F-9FFE-8EA9C508445D}" type="datetimeFigureOut">
              <a:rPr lang="en-US" smtClean="0"/>
              <a:t>11/10/2022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B2593D-02F7-4D39-BA14-C83534115F74}"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
            <a:ext cx="7470648" cy="1143000"/>
          </a:xfrm>
        </p:spPr>
        <p:txBody>
          <a:bodyPr anchor="ctr"/>
          <a:lstStyle>
            <a:lvl1pPr algn="l">
              <a:defRPr sz="4600"/>
            </a:lvl1pPr>
          </a:lstStyle>
          <a:p>
            <a:r>
              <a:rPr kumimoji="0" lang="en-US"/>
              <a:t>Click to edit Master title style</a:t>
            </a:r>
          </a:p>
        </p:txBody>
      </p:sp>
      <p:sp>
        <p:nvSpPr>
          <p:cNvPr id="7" name="Date Placeholder 6"/>
          <p:cNvSpPr>
            <a:spLocks noGrp="1"/>
          </p:cNvSpPr>
          <p:nvPr>
            <p:ph type="dt" sz="half" idx="10"/>
          </p:nvPr>
        </p:nvSpPr>
        <p:spPr/>
        <p:txBody>
          <a:bodyPr/>
          <a:lstStyle/>
          <a:p>
            <a:fld id="{6C30E776-E2F7-426F-9FFE-8EA9C508445D}" type="datetimeFigureOut">
              <a:rPr lang="en-US" smtClean="0"/>
              <a:t>11/10/2022</a:t>
            </a:fld>
            <a:endParaRPr lang="en-US"/>
          </a:p>
        </p:txBody>
      </p:sp>
      <p:sp>
        <p:nvSpPr>
          <p:cNvPr id="8" name="Slide Number Placeholder 7"/>
          <p:cNvSpPr>
            <a:spLocks noGrp="1"/>
          </p:cNvSpPr>
          <p:nvPr>
            <p:ph type="sldNum" sz="quarter" idx="11"/>
          </p:nvPr>
        </p:nvSpPr>
        <p:spPr/>
        <p:txBody>
          <a:bodyPr/>
          <a:lstStyle/>
          <a:p>
            <a:fld id="{70B2593D-02F7-4D39-BA14-C83534115F74}" type="slidenum">
              <a:rPr lang="en-US" smtClean="0"/>
              <a:t>‹#›</a:t>
            </a:fld>
            <a:endParaRPr lang="en-US"/>
          </a:p>
        </p:txBody>
      </p:sp>
      <p:sp>
        <p:nvSpPr>
          <p:cNvPr id="9" name="Footer Placeholder 8"/>
          <p:cNvSpPr>
            <a:spLocks noGrp="1"/>
          </p:cNvSpPr>
          <p:nvPr>
            <p:ph type="ftr" sz="quarter" idx="12"/>
          </p:nvPr>
        </p:nvSpPr>
        <p:spPr/>
        <p:txBody>
          <a:bodyPr/>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30E776-E2F7-426F-9FFE-8EA9C508445D}" type="datetimeFigureOut">
              <a:rPr lang="en-US" smtClean="0"/>
              <a:t>11/10/2022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B2593D-02F7-4D39-BA14-C83534115F74}"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1185528"/>
            <a:ext cx="3200400" cy="730250"/>
          </a:xfrm>
        </p:spPr>
        <p:txBody>
          <a:bodyPr tIns="0" bIns="0" anchor="t"/>
          <a:lstStyle>
            <a:lvl1pPr algn="l">
              <a:buNone/>
              <a:defRPr sz="1800" b="1">
                <a:solidFill>
                  <a:schemeClr val="accent1"/>
                </a:solidFill>
              </a:defRPr>
            </a:lvl1pPr>
          </a:lstStyle>
          <a:p>
            <a:r>
              <a:rPr kumimoji="0" lang="en-US"/>
              <a:t>Click to edit Master title style</a:t>
            </a:r>
          </a:p>
        </p:txBody>
      </p:sp>
      <p:sp>
        <p:nvSpPr>
          <p:cNvPr id="3" name="Text Placeholder 2"/>
          <p:cNvSpPr>
            <a:spLocks noGrp="1"/>
          </p:cNvSpPr>
          <p:nvPr>
            <p:ph type="body" idx="2"/>
          </p:nvPr>
        </p:nvSpPr>
        <p:spPr>
          <a:xfrm>
            <a:off x="457200" y="214424"/>
            <a:ext cx="27432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1981200"/>
            <a:ext cx="70866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6C30E776-E2F7-426F-9FFE-8EA9C508445D}" type="datetimeFigureOut">
              <a:rPr lang="en-US" smtClean="0"/>
              <a:t>11/10/2022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156448" y="6422064"/>
            <a:ext cx="762000" cy="365125"/>
          </a:xfrm>
        </p:spPr>
        <p:txBody>
          <a:bodyPr/>
          <a:lstStyle/>
          <a:p>
            <a:fld id="{70B2593D-02F7-4D39-BA14-C83534115F74}"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56732" y="1705709"/>
            <a:ext cx="3053868" cy="1253808"/>
          </a:xfrm>
        </p:spPr>
        <p:txBody>
          <a:bodyPr anchor="b"/>
          <a:lstStyle>
            <a:lvl1pPr algn="l">
              <a:buNone/>
              <a:defRPr sz="2200" b="1">
                <a:solidFill>
                  <a:schemeClr val="accent1"/>
                </a:solidFill>
              </a:defRPr>
            </a:lvl1pPr>
          </a:lstStyle>
          <a:p>
            <a:r>
              <a:rPr kumimoji="0" lang="en-US"/>
              <a:t>Click to edit Master title style</a:t>
            </a:r>
          </a:p>
        </p:txBody>
      </p:sp>
      <p:sp>
        <p:nvSpPr>
          <p:cNvPr id="3" name="Picture Placeholder 2"/>
          <p:cNvSpPr>
            <a:spLocks noGrp="1"/>
          </p:cNvSpPr>
          <p:nvPr>
            <p:ph type="pic" idx="1"/>
          </p:nvPr>
        </p:nvSpPr>
        <p:spPr>
          <a:xfrm>
            <a:off x="1065628" y="1019907"/>
            <a:ext cx="41148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5556734" y="2998765"/>
            <a:ext cx="3053866"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457200" y="6422064"/>
            <a:ext cx="2133600" cy="365125"/>
          </a:xfrm>
        </p:spPr>
        <p:txBody>
          <a:bodyPr/>
          <a:lstStyle/>
          <a:p>
            <a:fld id="{6C30E776-E2F7-426F-9FFE-8EA9C508445D}" type="datetimeFigureOut">
              <a:rPr lang="en-US" smtClean="0"/>
              <a:t>11/10/2022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B2593D-02F7-4D39-BA14-C83534115F74}"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C30E776-E2F7-426F-9FFE-8EA9C508445D}" type="datetimeFigureOut">
              <a:rPr lang="en-US" smtClean="0"/>
              <a:t>11/10/2022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B2593D-02F7-4D39-BA14-C83534115F74}"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C30E776-E2F7-426F-9FFE-8EA9C508445D}" type="datetimeFigureOut">
              <a:rPr lang="en-US" smtClean="0"/>
              <a:t>11/10/2022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B2593D-02F7-4D39-BA14-C83534115F74}"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2" name="Freeform 11"/>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16" name="Freeform 15"/>
          <p:cNvSpPr>
            <a:spLocks/>
          </p:cNvSpPr>
          <p:nvPr/>
        </p:nvSpPr>
        <p:spPr bwMode="auto">
          <a:xfrm>
            <a:off x="7315200" y="0"/>
            <a:ext cx="18288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Placeholder 8"/>
          <p:cNvSpPr>
            <a:spLocks noGrp="1"/>
          </p:cNvSpPr>
          <p:nvPr>
            <p:ph type="title"/>
          </p:nvPr>
        </p:nvSpPr>
        <p:spPr>
          <a:xfrm>
            <a:off x="457200" y="274638"/>
            <a:ext cx="7467600" cy="1143000"/>
          </a:xfrm>
          <a:prstGeom prst="rect">
            <a:avLst/>
          </a:prstGeom>
        </p:spPr>
        <p:txBody>
          <a:bodyPr vert="horz" lIns="45720" rIns="45720" anchor="ctr">
            <a:normAutofit/>
          </a:bodyPr>
          <a:lstStyle/>
          <a:p>
            <a:r>
              <a:rPr kumimoji="0" lang="en-US"/>
              <a:t>Click to edit Master title style</a:t>
            </a:r>
          </a:p>
        </p:txBody>
      </p:sp>
      <p:sp>
        <p:nvSpPr>
          <p:cNvPr id="30" name="Text Placeholder 29"/>
          <p:cNvSpPr>
            <a:spLocks noGrp="1"/>
          </p:cNvSpPr>
          <p:nvPr>
            <p:ph type="body" idx="1"/>
          </p:nvPr>
        </p:nvSpPr>
        <p:spPr>
          <a:xfrm>
            <a:off x="457200" y="1600200"/>
            <a:ext cx="7467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422064"/>
            <a:ext cx="21336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fld id="{6C30E776-E2F7-426F-9FFE-8EA9C508445D}" type="datetimeFigureOut">
              <a:rPr lang="en-US" smtClean="0"/>
              <a:t>11/10/2022</a:t>
            </a:fld>
            <a:endParaRPr lang="en-US"/>
          </a:p>
        </p:txBody>
      </p:sp>
      <p:sp>
        <p:nvSpPr>
          <p:cNvPr id="22" name="Footer Placeholder 21"/>
          <p:cNvSpPr>
            <a:spLocks noGrp="1"/>
          </p:cNvSpPr>
          <p:nvPr>
            <p:ph type="ftr" sz="quarter" idx="3"/>
          </p:nvPr>
        </p:nvSpPr>
        <p:spPr>
          <a:xfrm>
            <a:off x="3124200" y="6422064"/>
            <a:ext cx="28956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endParaRPr lang="en-US"/>
          </a:p>
        </p:txBody>
      </p:sp>
      <p:sp>
        <p:nvSpPr>
          <p:cNvPr id="18" name="Slide Number Placeholder 17"/>
          <p:cNvSpPr>
            <a:spLocks noGrp="1"/>
          </p:cNvSpPr>
          <p:nvPr>
            <p:ph type="sldNum" sz="quarter" idx="4"/>
          </p:nvPr>
        </p:nvSpPr>
        <p:spPr>
          <a:xfrm>
            <a:off x="8153400" y="6422064"/>
            <a:ext cx="762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fld id="{70B2593D-02F7-4D39-BA14-C83534115F74}"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6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6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24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20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20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worldhappiness.report/ed/2021/work-and-well-being-during-covid-19-impact-inequalities-resilience-and-the-future-of-work/" TargetMode="External"/><Relationship Id="rId2" Type="http://schemas.openxmlformats.org/officeDocument/2006/relationships/hyperlink" Target="https://www.abeam.com/vn/en/topics/insights/covid19_retail" TargetMode="Externa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34711" y="1468114"/>
            <a:ext cx="7674577" cy="523220"/>
          </a:xfrm>
          <a:prstGeom prst="rect">
            <a:avLst/>
          </a:prstGeom>
          <a:noFill/>
        </p:spPr>
        <p:txBody>
          <a:bodyPr wrap="square" rtlCol="0">
            <a:spAutoFit/>
          </a:bodyPr>
          <a:lstStyle/>
          <a:p>
            <a:r>
              <a:rPr lang="en-US" sz="2800" dirty="0">
                <a:latin typeface="Arial Black" pitchFamily="34" charset="0"/>
              </a:rPr>
              <a:t>Problem Solving and Decision Making</a:t>
            </a:r>
          </a:p>
        </p:txBody>
      </p:sp>
      <p:sp>
        <p:nvSpPr>
          <p:cNvPr id="3" name="TextBox 2"/>
          <p:cNvSpPr txBox="1"/>
          <p:nvPr/>
        </p:nvSpPr>
        <p:spPr>
          <a:xfrm>
            <a:off x="2227195" y="5229200"/>
            <a:ext cx="3429024" cy="830997"/>
          </a:xfrm>
          <a:prstGeom prst="rect">
            <a:avLst/>
          </a:prstGeom>
          <a:noFill/>
        </p:spPr>
        <p:txBody>
          <a:bodyPr wrap="square" rtlCol="0">
            <a:spAutoFit/>
          </a:bodyPr>
          <a:lstStyle/>
          <a:p>
            <a:r>
              <a:rPr lang="en-GB" sz="1600" dirty="0"/>
              <a:t>NAME: </a:t>
            </a:r>
            <a:r>
              <a:rPr lang="en-GB" sz="1600" dirty="0" err="1"/>
              <a:t>Edera</a:t>
            </a:r>
            <a:r>
              <a:rPr lang="en-GB" sz="1600" dirty="0"/>
              <a:t> Maria </a:t>
            </a:r>
            <a:r>
              <a:rPr lang="en-GB" sz="1600" dirty="0" err="1"/>
              <a:t>Magureanu</a:t>
            </a:r>
            <a:r>
              <a:rPr lang="en-GB" sz="1600" dirty="0"/>
              <a:t> </a:t>
            </a:r>
            <a:endParaRPr lang="en-US" sz="1600" dirty="0"/>
          </a:p>
          <a:p>
            <a:r>
              <a:rPr lang="en-GB" sz="1600" dirty="0"/>
              <a:t>MODEL CODE: BMSW4004</a:t>
            </a:r>
            <a:endParaRPr lang="en-US" sz="1600" dirty="0"/>
          </a:p>
          <a:p>
            <a:r>
              <a:rPr lang="en-GB" sz="1600" dirty="0"/>
              <a:t>STUDENT NUMBER:2128448</a:t>
            </a:r>
            <a:endParaRPr lang="en-US" sz="1600" dirty="0"/>
          </a:p>
        </p:txBody>
      </p:sp>
      <p:pic>
        <p:nvPicPr>
          <p:cNvPr id="1026" name="Picture 2"/>
          <p:cNvPicPr>
            <a:picLocks noChangeAspect="1" noChangeArrowheads="1"/>
          </p:cNvPicPr>
          <p:nvPr/>
        </p:nvPicPr>
        <p:blipFill>
          <a:blip r:embed="rId3"/>
          <a:srcRect/>
          <a:stretch>
            <a:fillRect/>
          </a:stretch>
        </p:blipFill>
        <p:spPr bwMode="auto">
          <a:xfrm>
            <a:off x="90473" y="71414"/>
            <a:ext cx="2409825" cy="952500"/>
          </a:xfrm>
          <a:prstGeom prst="rect">
            <a:avLst/>
          </a:prstGeom>
          <a:noFill/>
          <a:ln w="9525">
            <a:noFill/>
            <a:miter lim="800000"/>
            <a:headEnd/>
            <a:tailEnd/>
          </a:ln>
          <a:effectLst/>
        </p:spPr>
      </p:pic>
      <p:pic>
        <p:nvPicPr>
          <p:cNvPr id="5" name="Picture 4">
            <a:extLst>
              <a:ext uri="{FF2B5EF4-FFF2-40B4-BE49-F238E27FC236}">
                <a16:creationId xmlns:a16="http://schemas.microsoft.com/office/drawing/2014/main" id="{C1A26850-B70E-F4CA-C9BB-BC24FC806B1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95736" y="2443083"/>
            <a:ext cx="3744639" cy="2596483"/>
          </a:xfrm>
          <a:prstGeom prst="rect">
            <a:avLst/>
          </a:prstGeom>
          <a:ln>
            <a:noFill/>
          </a:ln>
          <a:effectLst>
            <a:softEdge rad="112500"/>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srcRect l="6668"/>
          <a:stretch>
            <a:fillRect/>
          </a:stretch>
        </p:blipFill>
        <p:spPr bwMode="auto">
          <a:xfrm>
            <a:off x="7143768" y="6010909"/>
            <a:ext cx="2000232" cy="847091"/>
          </a:xfrm>
          <a:prstGeom prst="rect">
            <a:avLst/>
          </a:prstGeom>
          <a:noFill/>
          <a:ln w="9525">
            <a:noFill/>
            <a:miter lim="800000"/>
            <a:headEnd/>
            <a:tailEnd/>
          </a:ln>
          <a:effectLst/>
        </p:spPr>
      </p:pic>
      <p:sp>
        <p:nvSpPr>
          <p:cNvPr id="3" name="TextBox 2"/>
          <p:cNvSpPr txBox="1"/>
          <p:nvPr/>
        </p:nvSpPr>
        <p:spPr>
          <a:xfrm>
            <a:off x="1071538" y="428604"/>
            <a:ext cx="6215106" cy="584775"/>
          </a:xfrm>
          <a:prstGeom prst="rect">
            <a:avLst/>
          </a:prstGeom>
          <a:noFill/>
        </p:spPr>
        <p:txBody>
          <a:bodyPr wrap="square" rtlCol="0">
            <a:spAutoFit/>
          </a:bodyPr>
          <a:lstStyle/>
          <a:p>
            <a:pPr algn="ctr"/>
            <a:r>
              <a:rPr lang="en-IN" sz="3200" dirty="0">
                <a:solidFill>
                  <a:schemeClr val="bg1"/>
                </a:solidFill>
              </a:rPr>
              <a:t>INTRODUCTION</a:t>
            </a:r>
            <a:endParaRPr lang="en-US" sz="3200" dirty="0">
              <a:solidFill>
                <a:schemeClr val="bg1"/>
              </a:solidFill>
            </a:endParaRPr>
          </a:p>
        </p:txBody>
      </p:sp>
      <p:sp>
        <p:nvSpPr>
          <p:cNvPr id="7" name="TextBox 6"/>
          <p:cNvSpPr txBox="1"/>
          <p:nvPr/>
        </p:nvSpPr>
        <p:spPr>
          <a:xfrm>
            <a:off x="714348" y="1116627"/>
            <a:ext cx="7358114" cy="3365024"/>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dirty="0">
                <a:solidFill>
                  <a:schemeClr val="bg1"/>
                </a:solidFill>
              </a:rPr>
              <a:t>The global COVID-19 pandemic has given unprecedented challenges to every industrial sector. </a:t>
            </a:r>
          </a:p>
          <a:p>
            <a:pPr marL="285750" indent="-285750" algn="just">
              <a:lnSpc>
                <a:spcPct val="150000"/>
              </a:lnSpc>
              <a:buFont typeface="Arial" panose="020B0604020202020204" pitchFamily="34" charset="0"/>
              <a:buChar char="•"/>
            </a:pPr>
            <a:r>
              <a:rPr lang="en-US" dirty="0">
                <a:solidFill>
                  <a:schemeClr val="bg1"/>
                </a:solidFill>
              </a:rPr>
              <a:t>The organisations have suffered various complex issues such as supply chain, shortage of staff, higher inflations and so on.</a:t>
            </a:r>
          </a:p>
          <a:p>
            <a:pPr marL="285750" indent="-285750" algn="just">
              <a:lnSpc>
                <a:spcPct val="150000"/>
              </a:lnSpc>
              <a:buFont typeface="Arial" panose="020B0604020202020204" pitchFamily="34" charset="0"/>
              <a:buChar char="•"/>
            </a:pPr>
            <a:r>
              <a:rPr lang="en-US" dirty="0">
                <a:solidFill>
                  <a:schemeClr val="bg1"/>
                </a:solidFill>
              </a:rPr>
              <a:t> Many organisations have adopted virtuous strategic approaches to overcome the challenges. </a:t>
            </a:r>
          </a:p>
          <a:p>
            <a:pPr marL="285750" indent="-285750" algn="just">
              <a:lnSpc>
                <a:spcPct val="150000"/>
              </a:lnSpc>
              <a:buFont typeface="Arial" panose="020B0604020202020204" pitchFamily="34" charset="0"/>
              <a:buChar char="•"/>
            </a:pPr>
            <a:r>
              <a:rPr lang="en-US" dirty="0">
                <a:solidFill>
                  <a:schemeClr val="bg1"/>
                </a:solidFill>
              </a:rPr>
              <a:t>The following presentation will show the issues of Torque Brands by Implementing several theories and tools.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srcRect l="6668"/>
          <a:stretch>
            <a:fillRect/>
          </a:stretch>
        </p:blipFill>
        <p:spPr bwMode="auto">
          <a:xfrm>
            <a:off x="7143768" y="6010909"/>
            <a:ext cx="2000232" cy="847091"/>
          </a:xfrm>
          <a:prstGeom prst="rect">
            <a:avLst/>
          </a:prstGeom>
          <a:noFill/>
          <a:ln w="9525">
            <a:noFill/>
            <a:miter lim="800000"/>
            <a:headEnd/>
            <a:tailEnd/>
          </a:ln>
          <a:effectLst/>
        </p:spPr>
      </p:pic>
      <p:sp>
        <p:nvSpPr>
          <p:cNvPr id="3" name="TextBox 2"/>
          <p:cNvSpPr txBox="1"/>
          <p:nvPr/>
        </p:nvSpPr>
        <p:spPr>
          <a:xfrm>
            <a:off x="214282" y="214290"/>
            <a:ext cx="7286676" cy="954107"/>
          </a:xfrm>
          <a:prstGeom prst="rect">
            <a:avLst/>
          </a:prstGeom>
          <a:noFill/>
        </p:spPr>
        <p:txBody>
          <a:bodyPr wrap="square" rtlCol="0">
            <a:spAutoFit/>
          </a:bodyPr>
          <a:lstStyle/>
          <a:p>
            <a:r>
              <a:rPr lang="en-IN" sz="2800" b="1" dirty="0">
                <a:solidFill>
                  <a:schemeClr val="bg1"/>
                </a:solidFill>
                <a:latin typeface="+mj-lt"/>
              </a:rPr>
              <a:t>Impact of the complex problem on employees and their organisations</a:t>
            </a:r>
            <a:endParaRPr lang="en-US" sz="2800" b="1" dirty="0">
              <a:solidFill>
                <a:schemeClr val="bg1"/>
              </a:solidFill>
              <a:latin typeface="+mj-lt"/>
            </a:endParaRPr>
          </a:p>
        </p:txBody>
      </p:sp>
      <p:sp>
        <p:nvSpPr>
          <p:cNvPr id="5" name="TextBox 4"/>
          <p:cNvSpPr txBox="1"/>
          <p:nvPr/>
        </p:nvSpPr>
        <p:spPr>
          <a:xfrm>
            <a:off x="357158" y="1225689"/>
            <a:ext cx="4502874" cy="4847994"/>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IN" sz="1600" dirty="0">
                <a:solidFill>
                  <a:schemeClr val="bg1"/>
                </a:solidFill>
              </a:rPr>
              <a:t>During the epidemic, employers encountered several unexpected organisational management and human resource issues. </a:t>
            </a:r>
          </a:p>
          <a:p>
            <a:pPr marL="285750" indent="-285750">
              <a:lnSpc>
                <a:spcPct val="150000"/>
              </a:lnSpc>
              <a:buFont typeface="Arial" panose="020B0604020202020204" pitchFamily="34" charset="0"/>
              <a:buChar char="•"/>
            </a:pPr>
            <a:r>
              <a:rPr lang="en-IN" sz="1600" dirty="0">
                <a:solidFill>
                  <a:schemeClr val="bg1"/>
                </a:solidFill>
              </a:rPr>
              <a:t>The supply chain sectors are unclear, and the subsectors have seen a desire for “lockdown" procedures, particularly in Europe and the US.</a:t>
            </a:r>
          </a:p>
          <a:p>
            <a:pPr marL="285750" indent="-285750">
              <a:lnSpc>
                <a:spcPct val="150000"/>
              </a:lnSpc>
              <a:buFont typeface="Arial" panose="020B0604020202020204" pitchFamily="34" charset="0"/>
              <a:buChar char="•"/>
            </a:pPr>
            <a:r>
              <a:rPr lang="en-IN" sz="1600" dirty="0">
                <a:solidFill>
                  <a:schemeClr val="bg1"/>
                </a:solidFill>
              </a:rPr>
              <a:t>The organisations have changed their operations to online mode and were more inclined to remote working due to the harsh restrictions and global lockdowns (</a:t>
            </a:r>
            <a:r>
              <a:rPr lang="en-IN" sz="1600" dirty="0" err="1">
                <a:solidFill>
                  <a:schemeClr val="bg1"/>
                </a:solidFill>
              </a:rPr>
              <a:t>Veselovská</a:t>
            </a:r>
            <a:r>
              <a:rPr lang="en-IN" sz="1600" dirty="0">
                <a:solidFill>
                  <a:schemeClr val="bg1"/>
                </a:solidFill>
              </a:rPr>
              <a:t>, 2020). </a:t>
            </a:r>
            <a:endParaRPr lang="en-US" sz="1600" dirty="0">
              <a:solidFill>
                <a:schemeClr val="bg1"/>
              </a:solidFill>
            </a:endParaRPr>
          </a:p>
        </p:txBody>
      </p:sp>
      <p:pic>
        <p:nvPicPr>
          <p:cNvPr id="6" name="Picture 5" descr="fig_02_EN_0.png"/>
          <p:cNvPicPr/>
          <p:nvPr/>
        </p:nvPicPr>
        <p:blipFill>
          <a:blip r:embed="rId4"/>
          <a:stretch>
            <a:fillRect/>
          </a:stretch>
        </p:blipFill>
        <p:spPr>
          <a:xfrm>
            <a:off x="5000628" y="1225689"/>
            <a:ext cx="4143372" cy="4003511"/>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srcRect l="6668"/>
          <a:stretch>
            <a:fillRect/>
          </a:stretch>
        </p:blipFill>
        <p:spPr bwMode="auto">
          <a:xfrm>
            <a:off x="7143768" y="6010909"/>
            <a:ext cx="2000232" cy="847091"/>
          </a:xfrm>
          <a:prstGeom prst="rect">
            <a:avLst/>
          </a:prstGeom>
          <a:noFill/>
          <a:ln w="9525">
            <a:noFill/>
            <a:miter lim="800000"/>
            <a:headEnd/>
            <a:tailEnd/>
          </a:ln>
          <a:effectLst/>
        </p:spPr>
      </p:pic>
      <p:sp>
        <p:nvSpPr>
          <p:cNvPr id="5" name="TextBox 4"/>
          <p:cNvSpPr txBox="1"/>
          <p:nvPr/>
        </p:nvSpPr>
        <p:spPr>
          <a:xfrm>
            <a:off x="214282" y="285728"/>
            <a:ext cx="7215238" cy="830997"/>
          </a:xfrm>
          <a:prstGeom prst="rect">
            <a:avLst/>
          </a:prstGeom>
          <a:noFill/>
        </p:spPr>
        <p:txBody>
          <a:bodyPr wrap="square" rtlCol="0">
            <a:spAutoFit/>
          </a:bodyPr>
          <a:lstStyle/>
          <a:p>
            <a:r>
              <a:rPr lang="en-US" sz="2400" dirty="0">
                <a:solidFill>
                  <a:schemeClr val="bg1"/>
                </a:solidFill>
              </a:rPr>
              <a:t> </a:t>
            </a:r>
            <a:r>
              <a:rPr lang="en-IN" sz="2400" b="1" dirty="0">
                <a:solidFill>
                  <a:schemeClr val="bg1"/>
                </a:solidFill>
              </a:rPr>
              <a:t>Impact of the complex problem on employees and their organisations</a:t>
            </a:r>
            <a:endParaRPr lang="en-US" sz="2400" b="1" dirty="0">
              <a:solidFill>
                <a:schemeClr val="bg1"/>
              </a:solidFill>
            </a:endParaRPr>
          </a:p>
        </p:txBody>
      </p:sp>
      <p:sp>
        <p:nvSpPr>
          <p:cNvPr id="6" name="TextBox 5"/>
          <p:cNvSpPr txBox="1"/>
          <p:nvPr/>
        </p:nvSpPr>
        <p:spPr>
          <a:xfrm>
            <a:off x="428596" y="1214422"/>
            <a:ext cx="4572032" cy="4216539"/>
          </a:xfrm>
          <a:prstGeom prst="rect">
            <a:avLst/>
          </a:prstGeom>
          <a:noFill/>
        </p:spPr>
        <p:txBody>
          <a:bodyPr wrap="square" rtlCol="0">
            <a:spAutoFit/>
          </a:bodyPr>
          <a:lstStyle/>
          <a:p>
            <a:pPr marL="285750" indent="-285750">
              <a:buFont typeface="Arial" panose="020B0604020202020204" pitchFamily="34" charset="0"/>
              <a:buChar char="•"/>
            </a:pPr>
            <a:r>
              <a:rPr lang="en-IN" dirty="0">
                <a:solidFill>
                  <a:schemeClr val="bg1"/>
                </a:solidFill>
              </a:rPr>
              <a:t>Every industry has enterprises that must deal with operational uncertainty, and it was difficult for them to understand compliance and adjust to numerous new requirements. </a:t>
            </a:r>
          </a:p>
          <a:p>
            <a:pPr marL="285750" indent="-285750">
              <a:buFont typeface="Arial" panose="020B0604020202020204" pitchFamily="34" charset="0"/>
              <a:buChar char="•"/>
            </a:pPr>
            <a:r>
              <a:rPr lang="en-IN" dirty="0">
                <a:solidFill>
                  <a:schemeClr val="bg1"/>
                </a:solidFill>
              </a:rPr>
              <a:t>Numerous cyber-attacks are occurring, thus the organization must be protected. </a:t>
            </a:r>
          </a:p>
          <a:p>
            <a:pPr marL="285750" indent="-285750">
              <a:buFont typeface="Arial" panose="020B0604020202020204" pitchFamily="34" charset="0"/>
              <a:buChar char="•"/>
            </a:pPr>
            <a:r>
              <a:rPr lang="en-IN" dirty="0">
                <a:solidFill>
                  <a:schemeClr val="bg1"/>
                </a:solidFill>
              </a:rPr>
              <a:t>Organizations now recognize the need for teams for long-term survival thanks to Covid-19. </a:t>
            </a:r>
          </a:p>
          <a:p>
            <a:pPr marL="285750" indent="-285750">
              <a:buFont typeface="Arial" panose="020B0604020202020204" pitchFamily="34" charset="0"/>
              <a:buChar char="•"/>
            </a:pPr>
            <a:r>
              <a:rPr lang="en-IN" dirty="0">
                <a:solidFill>
                  <a:schemeClr val="bg1"/>
                </a:solidFill>
              </a:rPr>
              <a:t>The organization's embrace of cutting-edge digital technologies is one of the most noticeable examples of workplace change.</a:t>
            </a:r>
            <a:endParaRPr lang="en-US" dirty="0">
              <a:solidFill>
                <a:schemeClr val="bg1"/>
              </a:solidFill>
            </a:endParaRPr>
          </a:p>
          <a:p>
            <a:endParaRPr lang="en-US" sz="1600" dirty="0">
              <a:solidFill>
                <a:schemeClr val="bg1"/>
              </a:solidFill>
            </a:endParaRPr>
          </a:p>
        </p:txBody>
      </p:sp>
      <p:pic>
        <p:nvPicPr>
          <p:cNvPr id="7" name="Picture 6" descr="Figure7.1.png"/>
          <p:cNvPicPr/>
          <p:nvPr/>
        </p:nvPicPr>
        <p:blipFill>
          <a:blip r:embed="rId4" cstate="print"/>
          <a:srcRect t="9819" b="14506"/>
          <a:stretch>
            <a:fillRect/>
          </a:stretch>
        </p:blipFill>
        <p:spPr>
          <a:xfrm>
            <a:off x="5000628" y="1000108"/>
            <a:ext cx="4000528" cy="2071689"/>
          </a:xfrm>
          <a:prstGeom prst="rect">
            <a:avLst/>
          </a:prstGeom>
          <a:ln>
            <a:noFill/>
          </a:ln>
          <a:effectLst>
            <a:softEdge rad="112500"/>
          </a:effectLst>
        </p:spPr>
      </p:pic>
      <p:pic>
        <p:nvPicPr>
          <p:cNvPr id="8" name="Picture 7" descr="Figure7.2.png"/>
          <p:cNvPicPr/>
          <p:nvPr/>
        </p:nvPicPr>
        <p:blipFill>
          <a:blip r:embed="rId5" cstate="print"/>
          <a:srcRect t="9306" b="15736"/>
          <a:stretch>
            <a:fillRect/>
          </a:stretch>
        </p:blipFill>
        <p:spPr>
          <a:xfrm>
            <a:off x="5000628" y="3026798"/>
            <a:ext cx="4000528" cy="2433603"/>
          </a:xfrm>
          <a:prstGeom prst="rect">
            <a:avLst/>
          </a:prstGeom>
          <a:ln>
            <a:noFill/>
          </a:ln>
          <a:effectLst>
            <a:softEdge rad="112500"/>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srcRect l="6668"/>
          <a:stretch>
            <a:fillRect/>
          </a:stretch>
        </p:blipFill>
        <p:spPr bwMode="auto">
          <a:xfrm>
            <a:off x="7143768" y="6010909"/>
            <a:ext cx="2000232" cy="847091"/>
          </a:xfrm>
          <a:prstGeom prst="rect">
            <a:avLst/>
          </a:prstGeom>
          <a:noFill/>
          <a:ln w="9525">
            <a:noFill/>
            <a:miter lim="800000"/>
            <a:headEnd/>
            <a:tailEnd/>
          </a:ln>
          <a:effectLst/>
        </p:spPr>
      </p:pic>
      <p:sp>
        <p:nvSpPr>
          <p:cNvPr id="3" name="TextBox 2"/>
          <p:cNvSpPr txBox="1"/>
          <p:nvPr/>
        </p:nvSpPr>
        <p:spPr>
          <a:xfrm>
            <a:off x="214282" y="117439"/>
            <a:ext cx="7572428" cy="954107"/>
          </a:xfrm>
          <a:prstGeom prst="rect">
            <a:avLst/>
          </a:prstGeom>
          <a:noFill/>
        </p:spPr>
        <p:txBody>
          <a:bodyPr wrap="square" rtlCol="0">
            <a:spAutoFit/>
          </a:bodyPr>
          <a:lstStyle/>
          <a:p>
            <a:r>
              <a:rPr lang="en-IN" sz="2800" b="1" dirty="0">
                <a:solidFill>
                  <a:schemeClr val="bg1"/>
                </a:solidFill>
                <a:latin typeface="+mj-lt"/>
              </a:rPr>
              <a:t>A PESTLE analysis of the macro-environmental factors</a:t>
            </a:r>
            <a:endParaRPr lang="en-US" sz="2800" b="1" dirty="0">
              <a:solidFill>
                <a:schemeClr val="bg1"/>
              </a:solidFill>
              <a:latin typeface="+mj-lt"/>
            </a:endParaRPr>
          </a:p>
        </p:txBody>
      </p:sp>
      <p:graphicFrame>
        <p:nvGraphicFramePr>
          <p:cNvPr id="2" name="Table 4">
            <a:extLst>
              <a:ext uri="{FF2B5EF4-FFF2-40B4-BE49-F238E27FC236}">
                <a16:creationId xmlns:a16="http://schemas.microsoft.com/office/drawing/2014/main" id="{29F8EBA2-64BA-6655-CF27-EC5F9EDE3D79}"/>
              </a:ext>
            </a:extLst>
          </p:cNvPr>
          <p:cNvGraphicFramePr>
            <a:graphicFrameLocks noGrp="1"/>
          </p:cNvGraphicFramePr>
          <p:nvPr>
            <p:extLst>
              <p:ext uri="{D42A27DB-BD31-4B8C-83A1-F6EECF244321}">
                <p14:modId xmlns:p14="http://schemas.microsoft.com/office/powerpoint/2010/main" val="3414585359"/>
              </p:ext>
            </p:extLst>
          </p:nvPr>
        </p:nvGraphicFramePr>
        <p:xfrm>
          <a:off x="214282" y="1071545"/>
          <a:ext cx="8715436" cy="5045741"/>
        </p:xfrm>
        <a:graphic>
          <a:graphicData uri="http://schemas.openxmlformats.org/drawingml/2006/table">
            <a:tbl>
              <a:tblPr firstRow="1" bandRow="1">
                <a:tableStyleId>{5C22544A-7EE6-4342-B048-85BDC9FD1C3A}</a:tableStyleId>
              </a:tblPr>
              <a:tblGrid>
                <a:gridCol w="1994210">
                  <a:extLst>
                    <a:ext uri="{9D8B030D-6E8A-4147-A177-3AD203B41FA5}">
                      <a16:colId xmlns:a16="http://schemas.microsoft.com/office/drawing/2014/main" val="1656525901"/>
                    </a:ext>
                  </a:extLst>
                </a:gridCol>
                <a:gridCol w="6721226">
                  <a:extLst>
                    <a:ext uri="{9D8B030D-6E8A-4147-A177-3AD203B41FA5}">
                      <a16:colId xmlns:a16="http://schemas.microsoft.com/office/drawing/2014/main" val="3741153620"/>
                    </a:ext>
                  </a:extLst>
                </a:gridCol>
              </a:tblGrid>
              <a:tr h="275984">
                <a:tc>
                  <a:txBody>
                    <a:bodyPr/>
                    <a:lstStyle/>
                    <a:p>
                      <a:pPr marL="171450" indent="-171450">
                        <a:buFont typeface="Arial" panose="020B0604020202020204" pitchFamily="34" charset="0"/>
                        <a:buChar char="•"/>
                      </a:pPr>
                      <a:r>
                        <a:rPr lang="en-US" sz="1200" dirty="0"/>
                        <a:t>Factors</a:t>
                      </a:r>
                      <a:endParaRPr lang="en-IN" sz="1200" dirty="0"/>
                    </a:p>
                  </a:txBody>
                  <a:tcPr/>
                </a:tc>
                <a:tc>
                  <a:txBody>
                    <a:bodyPr/>
                    <a:lstStyle/>
                    <a:p>
                      <a:pPr marL="171450" indent="-171450">
                        <a:buFont typeface="Arial" panose="020B0604020202020204" pitchFamily="34" charset="0"/>
                        <a:buChar char="•"/>
                      </a:pPr>
                      <a:r>
                        <a:rPr lang="en-US" sz="1200" dirty="0"/>
                        <a:t>Descriptions</a:t>
                      </a:r>
                      <a:endParaRPr lang="en-IN" sz="1200" dirty="0"/>
                    </a:p>
                  </a:txBody>
                  <a:tcPr/>
                </a:tc>
                <a:extLst>
                  <a:ext uri="{0D108BD9-81ED-4DB2-BD59-A6C34878D82A}">
                    <a16:rowId xmlns:a16="http://schemas.microsoft.com/office/drawing/2014/main" val="4204461792"/>
                  </a:ext>
                </a:extLst>
              </a:tr>
              <a:tr h="766959">
                <a:tc>
                  <a:txBody>
                    <a:bodyPr/>
                    <a:lstStyle/>
                    <a:p>
                      <a:pPr marL="0" indent="0">
                        <a:buFont typeface="Arial" panose="020B0604020202020204" pitchFamily="34" charset="0"/>
                        <a:buNone/>
                      </a:pPr>
                      <a:r>
                        <a:rPr kumimoji="0" lang="en-US" sz="1200" b="1" kern="1200" dirty="0">
                          <a:solidFill>
                            <a:schemeClr val="dk1"/>
                          </a:solidFill>
                          <a:effectLst/>
                          <a:latin typeface="+mn-lt"/>
                          <a:ea typeface="+mn-ea"/>
                          <a:cs typeface="+mn-cs"/>
                        </a:rPr>
                        <a:t>Political</a:t>
                      </a:r>
                      <a:endParaRPr lang="en-IN" sz="1200" b="1" dirty="0"/>
                    </a:p>
                  </a:txBody>
                  <a:tcPr/>
                </a:tc>
                <a:tc>
                  <a:txBody>
                    <a:bodyPr/>
                    <a:lstStyle/>
                    <a:p>
                      <a:pPr marL="171450" indent="-171450">
                        <a:buFont typeface="Arial" panose="020B0604020202020204" pitchFamily="34" charset="0"/>
                        <a:buChar char="•"/>
                      </a:pPr>
                      <a:r>
                        <a:rPr kumimoji="0" lang="en-US" sz="1200" kern="1200" dirty="0">
                          <a:solidFill>
                            <a:schemeClr val="dk1"/>
                          </a:solidFill>
                          <a:effectLst/>
                          <a:latin typeface="+mn-lt"/>
                          <a:ea typeface="+mn-ea"/>
                          <a:cs typeface="+mn-cs"/>
                        </a:rPr>
                        <a:t>Because of the UK's political stability, several industries have the chance to grow and prosper. </a:t>
                      </a:r>
                    </a:p>
                    <a:p>
                      <a:pPr marL="171450" indent="-171450">
                        <a:buFont typeface="Arial" panose="020B0604020202020204" pitchFamily="34" charset="0"/>
                        <a:buChar char="•"/>
                      </a:pPr>
                      <a:r>
                        <a:rPr kumimoji="0" lang="en-US" sz="1200" kern="1200" dirty="0">
                          <a:solidFill>
                            <a:schemeClr val="dk1"/>
                          </a:solidFill>
                          <a:effectLst/>
                          <a:latin typeface="+mn-lt"/>
                          <a:ea typeface="+mn-ea"/>
                          <a:cs typeface="+mn-cs"/>
                        </a:rPr>
                        <a:t>Torque Brands was unable to engage in free trade with the EU nations</a:t>
                      </a:r>
                    </a:p>
                    <a:p>
                      <a:pPr marL="171450" indent="-171450">
                        <a:buFont typeface="Arial" panose="020B0604020202020204" pitchFamily="34" charset="0"/>
                        <a:buChar char="•"/>
                      </a:pPr>
                      <a:r>
                        <a:rPr kumimoji="0" lang="en-US" sz="1200" kern="1200" dirty="0">
                          <a:solidFill>
                            <a:schemeClr val="dk1"/>
                          </a:solidFill>
                          <a:effectLst/>
                          <a:latin typeface="+mn-lt"/>
                          <a:ea typeface="+mn-ea"/>
                          <a:cs typeface="+mn-cs"/>
                        </a:rPr>
                        <a:t>The global pandemic has significantly impacted businesses by accelerating import and export rates</a:t>
                      </a:r>
                      <a:endParaRPr lang="en-IN" sz="1200" dirty="0"/>
                    </a:p>
                  </a:txBody>
                  <a:tcPr/>
                </a:tc>
                <a:extLst>
                  <a:ext uri="{0D108BD9-81ED-4DB2-BD59-A6C34878D82A}">
                    <a16:rowId xmlns:a16="http://schemas.microsoft.com/office/drawing/2014/main" val="555336687"/>
                  </a:ext>
                </a:extLst>
              </a:tr>
              <a:tr h="766959">
                <a:tc>
                  <a:txBody>
                    <a:bodyPr/>
                    <a:lstStyle/>
                    <a:p>
                      <a:pPr marL="0" indent="0">
                        <a:buFont typeface="Arial" panose="020B0604020202020204" pitchFamily="34" charset="0"/>
                        <a:buNone/>
                      </a:pPr>
                      <a:r>
                        <a:rPr lang="en-IN" sz="1200" b="1" dirty="0"/>
                        <a:t>Economic</a:t>
                      </a:r>
                    </a:p>
                  </a:txBody>
                  <a:tcPr/>
                </a:tc>
                <a:tc>
                  <a:txBody>
                    <a:bodyPr/>
                    <a:lstStyle/>
                    <a:p>
                      <a:pPr marL="171450" indent="-171450">
                        <a:buFont typeface="Arial" panose="020B0604020202020204" pitchFamily="34" charset="0"/>
                        <a:buChar char="•"/>
                      </a:pPr>
                      <a:r>
                        <a:rPr lang="en-US" sz="1200" dirty="0"/>
                        <a:t>The rates of inflation and currency exchange will have an impact on Torque Brands' operations</a:t>
                      </a:r>
                    </a:p>
                    <a:p>
                      <a:pPr marL="171450" indent="-171450">
                        <a:buFont typeface="Arial" panose="020B0604020202020204" pitchFamily="34" charset="0"/>
                        <a:buChar char="•"/>
                      </a:pPr>
                      <a:r>
                        <a:rPr lang="en-US" sz="1200" dirty="0"/>
                        <a:t>The UK's GDP growth of 7.5% is significant enough to draw the attention of employers</a:t>
                      </a:r>
                    </a:p>
                    <a:p>
                      <a:pPr marL="171450" indent="-171450">
                        <a:buFont typeface="Arial" panose="020B0604020202020204" pitchFamily="34" charset="0"/>
                        <a:buChar char="•"/>
                      </a:pPr>
                      <a:r>
                        <a:rPr lang="en-US" sz="1200" dirty="0"/>
                        <a:t>The global pandemic has presented hitherto unimaginable difficulties.</a:t>
                      </a:r>
                      <a:endParaRPr lang="en-IN" sz="1200" dirty="0"/>
                    </a:p>
                  </a:txBody>
                  <a:tcPr/>
                </a:tc>
                <a:extLst>
                  <a:ext uri="{0D108BD9-81ED-4DB2-BD59-A6C34878D82A}">
                    <a16:rowId xmlns:a16="http://schemas.microsoft.com/office/drawing/2014/main" val="3786064677"/>
                  </a:ext>
                </a:extLst>
              </a:tr>
              <a:tr h="766959">
                <a:tc>
                  <a:txBody>
                    <a:bodyPr/>
                    <a:lstStyle/>
                    <a:p>
                      <a:pPr marL="0" indent="0">
                        <a:buFont typeface="Arial" panose="020B0604020202020204" pitchFamily="34" charset="0"/>
                        <a:buNone/>
                      </a:pPr>
                      <a:r>
                        <a:rPr lang="en-IN" sz="1200" b="1" dirty="0"/>
                        <a:t>Social</a:t>
                      </a:r>
                    </a:p>
                  </a:txBody>
                  <a:tcPr/>
                </a:tc>
                <a:tc>
                  <a:txBody>
                    <a:bodyPr/>
                    <a:lstStyle/>
                    <a:p>
                      <a:pPr marL="171450" indent="-171450">
                        <a:buFont typeface="Arial" panose="020B0604020202020204" pitchFamily="34" charset="0"/>
                        <a:buChar char="•"/>
                      </a:pPr>
                      <a:r>
                        <a:rPr lang="en-US" sz="1200" dirty="0"/>
                        <a:t>One of the biggest chances for the retail industry to grow profitably in the UK market is the country's 76% employment rate</a:t>
                      </a:r>
                    </a:p>
                    <a:p>
                      <a:pPr marL="171450" indent="-171450">
                        <a:buFont typeface="Arial" panose="020B0604020202020204" pitchFamily="34" charset="0"/>
                        <a:buChar char="•"/>
                      </a:pPr>
                      <a:r>
                        <a:rPr lang="en-US" sz="1200" dirty="0"/>
                        <a:t>The strong purchasing power of the customers will be advantageous for the business Torque Brands</a:t>
                      </a:r>
                      <a:endParaRPr lang="en-IN" sz="1200" dirty="0"/>
                    </a:p>
                  </a:txBody>
                  <a:tcPr/>
                </a:tc>
                <a:extLst>
                  <a:ext uri="{0D108BD9-81ED-4DB2-BD59-A6C34878D82A}">
                    <a16:rowId xmlns:a16="http://schemas.microsoft.com/office/drawing/2014/main" val="3010949202"/>
                  </a:ext>
                </a:extLst>
              </a:tr>
              <a:tr h="766959">
                <a:tc>
                  <a:txBody>
                    <a:bodyPr/>
                    <a:lstStyle/>
                    <a:p>
                      <a:pPr marL="0" indent="0">
                        <a:buFont typeface="Arial" panose="020B0604020202020204" pitchFamily="34" charset="0"/>
                        <a:buNone/>
                      </a:pPr>
                      <a:r>
                        <a:rPr lang="en-IN" sz="1200" b="1" dirty="0"/>
                        <a:t>Technological </a:t>
                      </a:r>
                    </a:p>
                  </a:txBody>
                  <a:tcPr/>
                </a:tc>
                <a:tc>
                  <a:txBody>
                    <a:bodyPr/>
                    <a:lstStyle/>
                    <a:p>
                      <a:pPr marL="171450" indent="-171450">
                        <a:buFont typeface="Arial" panose="020B0604020202020204" pitchFamily="34" charset="0"/>
                        <a:buChar char="•"/>
                      </a:pPr>
                      <a:r>
                        <a:rPr lang="en-US" sz="1200" dirty="0"/>
                        <a:t>The UK is a technologically advanced nation</a:t>
                      </a:r>
                    </a:p>
                    <a:p>
                      <a:pPr marL="171450" indent="-171450">
                        <a:buFont typeface="Arial" panose="020B0604020202020204" pitchFamily="34" charset="0"/>
                        <a:buChar char="•"/>
                      </a:pPr>
                      <a:r>
                        <a:rPr lang="en-US" sz="1200" dirty="0"/>
                        <a:t>The industry's needs and demands have been met by technical developments</a:t>
                      </a:r>
                    </a:p>
                    <a:p>
                      <a:pPr marL="171450" indent="-171450">
                        <a:buFont typeface="Arial" panose="020B0604020202020204" pitchFamily="34" charset="0"/>
                        <a:buChar char="•"/>
                      </a:pPr>
                      <a:r>
                        <a:rPr lang="en-US" sz="1200" dirty="0"/>
                        <a:t>The introduction of AI and ML, among other breakthroughs, has allowed the retail industry to diversify their product offerings</a:t>
                      </a:r>
                      <a:endParaRPr lang="en-IN" sz="1200" dirty="0"/>
                    </a:p>
                  </a:txBody>
                  <a:tcPr/>
                </a:tc>
                <a:extLst>
                  <a:ext uri="{0D108BD9-81ED-4DB2-BD59-A6C34878D82A}">
                    <a16:rowId xmlns:a16="http://schemas.microsoft.com/office/drawing/2014/main" val="3009396938"/>
                  </a:ext>
                </a:extLst>
              </a:tr>
              <a:tr h="766959">
                <a:tc>
                  <a:txBody>
                    <a:bodyPr/>
                    <a:lstStyle/>
                    <a:p>
                      <a:pPr marL="0" indent="0">
                        <a:buFont typeface="Arial" panose="020B0604020202020204" pitchFamily="34" charset="0"/>
                        <a:buNone/>
                      </a:pPr>
                      <a:r>
                        <a:rPr lang="en-IN" sz="1200" b="1" dirty="0"/>
                        <a:t>Environmental</a:t>
                      </a:r>
                    </a:p>
                  </a:txBody>
                  <a:tcPr/>
                </a:tc>
                <a:tc>
                  <a:txBody>
                    <a:bodyPr/>
                    <a:lstStyle/>
                    <a:p>
                      <a:pPr marL="171450" indent="-171450">
                        <a:buFont typeface="Arial" panose="020B0604020202020204" pitchFamily="34" charset="0"/>
                        <a:buChar char="•"/>
                      </a:pPr>
                      <a:r>
                        <a:rPr lang="en-US" sz="1200" dirty="0"/>
                        <a:t>To reduce their negative environmental impact, businesses must take carbon dioxide and other greenhouse gas emissions into account.</a:t>
                      </a:r>
                    </a:p>
                    <a:p>
                      <a:pPr marL="171450" indent="-171450">
                        <a:buFont typeface="Arial" panose="020B0604020202020204" pitchFamily="34" charset="0"/>
                        <a:buChar char="•"/>
                      </a:pPr>
                      <a:r>
                        <a:rPr lang="en-US" sz="1200" dirty="0"/>
                        <a:t> Retail companies like Torque Brands are active in building strong brand value.</a:t>
                      </a:r>
                      <a:endParaRPr lang="en-IN" sz="1200" dirty="0"/>
                    </a:p>
                  </a:txBody>
                  <a:tcPr/>
                </a:tc>
                <a:extLst>
                  <a:ext uri="{0D108BD9-81ED-4DB2-BD59-A6C34878D82A}">
                    <a16:rowId xmlns:a16="http://schemas.microsoft.com/office/drawing/2014/main" val="3092485134"/>
                  </a:ext>
                </a:extLst>
              </a:tr>
              <a:tr h="766959">
                <a:tc>
                  <a:txBody>
                    <a:bodyPr/>
                    <a:lstStyle/>
                    <a:p>
                      <a:pPr marL="0" indent="0">
                        <a:buFont typeface="Arial" panose="020B0604020202020204" pitchFamily="34" charset="0"/>
                        <a:buNone/>
                      </a:pPr>
                      <a:r>
                        <a:rPr lang="en-IN" sz="1200" b="1" dirty="0"/>
                        <a:t>Legal </a:t>
                      </a:r>
                    </a:p>
                  </a:txBody>
                  <a:tcPr/>
                </a:tc>
                <a:tc>
                  <a:txBody>
                    <a:bodyPr/>
                    <a:lstStyle/>
                    <a:p>
                      <a:pPr marL="171450" indent="-171450">
                        <a:buFont typeface="Arial" panose="020B0604020202020204" pitchFamily="34" charset="0"/>
                        <a:buChar char="•"/>
                      </a:pPr>
                      <a:r>
                        <a:rPr lang="en-US" sz="1200" dirty="0"/>
                        <a:t>In the retail sector, legal considerations are crucial</a:t>
                      </a:r>
                    </a:p>
                    <a:p>
                      <a:pPr marL="171450" indent="-171450">
                        <a:buFont typeface="Arial" panose="020B0604020202020204" pitchFamily="34" charset="0"/>
                        <a:buChar char="•"/>
                      </a:pPr>
                      <a:r>
                        <a:rPr lang="en-US" sz="1200" dirty="0"/>
                        <a:t>The Employment Act, Equality Act 2010, Gender Discrimination Act 1975, and Health and Safety Act of 1974 are all followed by the businesses</a:t>
                      </a:r>
                      <a:endParaRPr lang="en-IN" sz="1200" dirty="0"/>
                    </a:p>
                  </a:txBody>
                  <a:tcPr/>
                </a:tc>
                <a:extLst>
                  <a:ext uri="{0D108BD9-81ED-4DB2-BD59-A6C34878D82A}">
                    <a16:rowId xmlns:a16="http://schemas.microsoft.com/office/drawing/2014/main" val="737556734"/>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srcRect l="6668"/>
          <a:stretch>
            <a:fillRect/>
          </a:stretch>
        </p:blipFill>
        <p:spPr bwMode="auto">
          <a:xfrm>
            <a:off x="7143768" y="6010909"/>
            <a:ext cx="2000232" cy="847091"/>
          </a:xfrm>
          <a:prstGeom prst="rect">
            <a:avLst/>
          </a:prstGeom>
          <a:noFill/>
          <a:ln w="9525">
            <a:noFill/>
            <a:miter lim="800000"/>
            <a:headEnd/>
            <a:tailEnd/>
          </a:ln>
          <a:effectLst/>
        </p:spPr>
      </p:pic>
      <p:sp>
        <p:nvSpPr>
          <p:cNvPr id="3" name="TextBox 2"/>
          <p:cNvSpPr txBox="1"/>
          <p:nvPr/>
        </p:nvSpPr>
        <p:spPr>
          <a:xfrm>
            <a:off x="142844" y="169111"/>
            <a:ext cx="7786742" cy="830997"/>
          </a:xfrm>
          <a:prstGeom prst="rect">
            <a:avLst/>
          </a:prstGeom>
          <a:noFill/>
        </p:spPr>
        <p:txBody>
          <a:bodyPr wrap="square" rtlCol="0">
            <a:spAutoFit/>
          </a:bodyPr>
          <a:lstStyle/>
          <a:p>
            <a:r>
              <a:rPr lang="en-US" sz="2400" dirty="0">
                <a:solidFill>
                  <a:schemeClr val="bg1"/>
                </a:solidFill>
                <a:latin typeface="+mj-lt"/>
              </a:rPr>
              <a:t> </a:t>
            </a:r>
            <a:r>
              <a:rPr lang="en-IN" sz="2400" b="1" dirty="0">
                <a:solidFill>
                  <a:schemeClr val="bg1"/>
                </a:solidFill>
                <a:latin typeface="+mj-lt"/>
              </a:rPr>
              <a:t>A research-informed cause-and-effect analysis, using Fishbone Diagram, of the complex problem</a:t>
            </a:r>
            <a:endParaRPr lang="en-US" sz="2400" b="1" dirty="0">
              <a:solidFill>
                <a:schemeClr val="bg1"/>
              </a:solidFill>
              <a:latin typeface="+mj-lt"/>
            </a:endParaRPr>
          </a:p>
        </p:txBody>
      </p:sp>
      <p:sp>
        <p:nvSpPr>
          <p:cNvPr id="4" name="TextBox 3"/>
          <p:cNvSpPr txBox="1"/>
          <p:nvPr/>
        </p:nvSpPr>
        <p:spPr>
          <a:xfrm>
            <a:off x="214282" y="1214421"/>
            <a:ext cx="4069686" cy="5847755"/>
          </a:xfrm>
          <a:prstGeom prst="rect">
            <a:avLst/>
          </a:prstGeom>
          <a:noFill/>
        </p:spPr>
        <p:txBody>
          <a:bodyPr wrap="square" rtlCol="0">
            <a:spAutoFit/>
          </a:bodyPr>
          <a:lstStyle/>
          <a:p>
            <a:pPr marL="285750" indent="-285750" algn="just">
              <a:buFont typeface="Arial" panose="020B0604020202020204" pitchFamily="34" charset="0"/>
              <a:buChar char="•"/>
            </a:pPr>
            <a:r>
              <a:rPr lang="en-IN" dirty="0">
                <a:solidFill>
                  <a:schemeClr val="bg1"/>
                </a:solidFill>
              </a:rPr>
              <a:t>The fishbone diagram is used to understand the root causes and consequences of complicated business issues. </a:t>
            </a:r>
          </a:p>
          <a:p>
            <a:pPr marL="285750" indent="-285750" algn="just">
              <a:buFont typeface="Arial" panose="020B0604020202020204" pitchFamily="34" charset="0"/>
              <a:buChar char="•"/>
            </a:pPr>
            <a:r>
              <a:rPr lang="en-US" dirty="0">
                <a:solidFill>
                  <a:schemeClr val="bg1"/>
                </a:solidFill>
              </a:rPr>
              <a:t>Delivery delays during the epidemic have occurred for a variety of reasons. </a:t>
            </a:r>
          </a:p>
          <a:p>
            <a:pPr marL="285750" indent="-285750" algn="just">
              <a:buFont typeface="Arial" panose="020B0604020202020204" pitchFamily="34" charset="0"/>
              <a:buChar char="•"/>
            </a:pPr>
            <a:r>
              <a:rPr lang="en-US" dirty="0">
                <a:solidFill>
                  <a:schemeClr val="bg1"/>
                </a:solidFill>
              </a:rPr>
              <a:t>Employees were working remotely throughout the epidemic; therefore there was a staffing shortage.</a:t>
            </a:r>
          </a:p>
          <a:p>
            <a:pPr marL="285750" indent="-285750" algn="just">
              <a:buFont typeface="Arial" panose="020B0604020202020204" pitchFamily="34" charset="0"/>
              <a:buChar char="•"/>
            </a:pPr>
            <a:r>
              <a:rPr lang="en-US" dirty="0">
                <a:solidFill>
                  <a:schemeClr val="bg1"/>
                </a:solidFill>
              </a:rPr>
              <a:t>The price of resources has gone up, which has led to an overall increase in manufacturing expenses</a:t>
            </a:r>
          </a:p>
          <a:p>
            <a:pPr marL="285750" indent="-285750" algn="just">
              <a:buFont typeface="Arial" panose="020B0604020202020204" pitchFamily="34" charset="0"/>
              <a:buChar char="•"/>
            </a:pPr>
            <a:r>
              <a:rPr lang="en-US" dirty="0">
                <a:solidFill>
                  <a:schemeClr val="bg1"/>
                </a:solidFill>
              </a:rPr>
              <a:t>company's operations are being hampered by careless supply chain problems</a:t>
            </a:r>
          </a:p>
          <a:p>
            <a:pPr marL="285750" indent="-285750" algn="just">
              <a:buFont typeface="Arial" panose="020B0604020202020204" pitchFamily="34" charset="0"/>
              <a:buChar char="•"/>
            </a:pPr>
            <a:r>
              <a:rPr lang="en-US" dirty="0">
                <a:solidFill>
                  <a:schemeClr val="bg1"/>
                </a:solidFill>
              </a:rPr>
              <a:t>Lack of raw supplies is caused by lockdown limitations</a:t>
            </a:r>
          </a:p>
          <a:p>
            <a:pPr marL="285750" indent="-285750" algn="just">
              <a:buFont typeface="Arial" panose="020B0604020202020204" pitchFamily="34" charset="0"/>
              <a:buChar char="•"/>
            </a:pPr>
            <a:endParaRPr lang="en-US" sz="1600" dirty="0">
              <a:solidFill>
                <a:schemeClr val="bg1"/>
              </a:solidFill>
            </a:endParaRPr>
          </a:p>
          <a:p>
            <a:pPr algn="just"/>
            <a:endParaRPr lang="en-US" sz="1600" dirty="0">
              <a:solidFill>
                <a:schemeClr val="bg1"/>
              </a:solidFill>
            </a:endParaRPr>
          </a:p>
        </p:txBody>
      </p:sp>
      <p:pic>
        <p:nvPicPr>
          <p:cNvPr id="17410" name="Picture 2"/>
          <p:cNvPicPr>
            <a:picLocks noChangeAspect="1" noChangeArrowheads="1"/>
          </p:cNvPicPr>
          <p:nvPr/>
        </p:nvPicPr>
        <p:blipFill>
          <a:blip r:embed="rId4"/>
          <a:srcRect/>
          <a:stretch>
            <a:fillRect/>
          </a:stretch>
        </p:blipFill>
        <p:spPr bwMode="auto">
          <a:xfrm>
            <a:off x="4464843" y="2348879"/>
            <a:ext cx="4442146" cy="2721185"/>
          </a:xfrm>
          <a:prstGeom prst="rect">
            <a:avLst/>
          </a:prstGeom>
          <a:ln>
            <a:noFill/>
          </a:ln>
          <a:effectLst>
            <a:softEdge rad="112500"/>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srcRect l="6668"/>
          <a:stretch>
            <a:fillRect/>
          </a:stretch>
        </p:blipFill>
        <p:spPr bwMode="auto">
          <a:xfrm>
            <a:off x="7143768" y="6010909"/>
            <a:ext cx="2000232" cy="847091"/>
          </a:xfrm>
          <a:prstGeom prst="rect">
            <a:avLst/>
          </a:prstGeom>
          <a:noFill/>
          <a:ln w="9525">
            <a:noFill/>
            <a:miter lim="800000"/>
            <a:headEnd/>
            <a:tailEnd/>
          </a:ln>
          <a:effectLst/>
        </p:spPr>
      </p:pic>
      <p:sp>
        <p:nvSpPr>
          <p:cNvPr id="3" name="TextBox 2"/>
          <p:cNvSpPr txBox="1"/>
          <p:nvPr/>
        </p:nvSpPr>
        <p:spPr>
          <a:xfrm>
            <a:off x="214282" y="214290"/>
            <a:ext cx="7858180" cy="707886"/>
          </a:xfrm>
          <a:prstGeom prst="rect">
            <a:avLst/>
          </a:prstGeom>
          <a:noFill/>
        </p:spPr>
        <p:txBody>
          <a:bodyPr wrap="square" rtlCol="0">
            <a:spAutoFit/>
          </a:bodyPr>
          <a:lstStyle/>
          <a:p>
            <a:r>
              <a:rPr lang="en-IN" sz="2000" b="1" dirty="0">
                <a:solidFill>
                  <a:schemeClr val="bg1"/>
                </a:solidFill>
                <a:latin typeface="+mj-lt"/>
              </a:rPr>
              <a:t>An evaluation of alternative solutions to the problem with an aim of choosing the most appropriate solution among these alternatives</a:t>
            </a:r>
            <a:endParaRPr lang="en-US" sz="2000" b="1" dirty="0">
              <a:solidFill>
                <a:schemeClr val="bg1"/>
              </a:solidFill>
              <a:latin typeface="+mj-lt"/>
            </a:endParaRPr>
          </a:p>
        </p:txBody>
      </p:sp>
      <p:sp>
        <p:nvSpPr>
          <p:cNvPr id="4" name="TextBox 3"/>
          <p:cNvSpPr txBox="1"/>
          <p:nvPr/>
        </p:nvSpPr>
        <p:spPr>
          <a:xfrm>
            <a:off x="214282" y="1000108"/>
            <a:ext cx="8215370" cy="1600438"/>
          </a:xfrm>
          <a:prstGeom prst="rect">
            <a:avLst/>
          </a:prstGeom>
          <a:noFill/>
        </p:spPr>
        <p:txBody>
          <a:bodyPr wrap="square" rtlCol="0">
            <a:spAutoFit/>
          </a:bodyPr>
          <a:lstStyle/>
          <a:p>
            <a:pPr algn="just"/>
            <a:r>
              <a:rPr lang="en-IN" sz="1600" dirty="0">
                <a:solidFill>
                  <a:schemeClr val="bg1"/>
                </a:solidFill>
              </a:rPr>
              <a:t>Training will provide the business a competitive edge and help it retain more workers. It will make it easier for organisations to accomplish their aims. The HR department frequently uses words like "</a:t>
            </a:r>
            <a:r>
              <a:rPr lang="en-IN" sz="1600" dirty="0" err="1">
                <a:solidFill>
                  <a:schemeClr val="bg1"/>
                </a:solidFill>
              </a:rPr>
              <a:t>upskilling</a:t>
            </a:r>
            <a:r>
              <a:rPr lang="en-IN" sz="1600" dirty="0">
                <a:solidFill>
                  <a:schemeClr val="bg1"/>
                </a:solidFill>
              </a:rPr>
              <a:t>" and "</a:t>
            </a:r>
            <a:r>
              <a:rPr lang="en-IN" sz="1600" dirty="0" err="1">
                <a:solidFill>
                  <a:schemeClr val="bg1"/>
                </a:solidFill>
              </a:rPr>
              <a:t>reskilling</a:t>
            </a:r>
            <a:r>
              <a:rPr lang="en-IN" sz="1600" dirty="0">
                <a:solidFill>
                  <a:schemeClr val="bg1"/>
                </a:solidFill>
              </a:rPr>
              <a:t>" in the modern era. </a:t>
            </a:r>
            <a:r>
              <a:rPr lang="en-IN" sz="1600" dirty="0" err="1">
                <a:solidFill>
                  <a:schemeClr val="bg1"/>
                </a:solidFill>
              </a:rPr>
              <a:t>Upskilling</a:t>
            </a:r>
            <a:r>
              <a:rPr lang="en-IN" sz="1600" dirty="0">
                <a:solidFill>
                  <a:schemeClr val="bg1"/>
                </a:solidFill>
              </a:rPr>
              <a:t> focuses mostly on helping people develop some critical skills for their existing employment roles (Julian Colborne, 2020).</a:t>
            </a:r>
            <a:endParaRPr lang="en-US" sz="1600" dirty="0">
              <a:solidFill>
                <a:schemeClr val="bg1"/>
              </a:solidFill>
            </a:endParaRPr>
          </a:p>
          <a:p>
            <a:pPr algn="just"/>
            <a:endParaRPr lang="en-US" sz="1600" dirty="0">
              <a:solidFill>
                <a:schemeClr val="bg1"/>
              </a:solidFill>
            </a:endParaRPr>
          </a:p>
        </p:txBody>
      </p:sp>
      <p:graphicFrame>
        <p:nvGraphicFramePr>
          <p:cNvPr id="5" name="Table 4"/>
          <p:cNvGraphicFramePr>
            <a:graphicFrameLocks noGrp="1"/>
          </p:cNvGraphicFramePr>
          <p:nvPr>
            <p:extLst>
              <p:ext uri="{D42A27DB-BD31-4B8C-83A1-F6EECF244321}">
                <p14:modId xmlns:p14="http://schemas.microsoft.com/office/powerpoint/2010/main" val="66247511"/>
              </p:ext>
            </p:extLst>
          </p:nvPr>
        </p:nvGraphicFramePr>
        <p:xfrm>
          <a:off x="683568" y="2571744"/>
          <a:ext cx="7746084" cy="3357586"/>
        </p:xfrm>
        <a:graphic>
          <a:graphicData uri="http://schemas.openxmlformats.org/drawingml/2006/table">
            <a:tbl>
              <a:tblPr>
                <a:tableStyleId>{775DCB02-9BB8-47FD-8907-85C794F793BA}</a:tableStyleId>
              </a:tblPr>
              <a:tblGrid>
                <a:gridCol w="1959193">
                  <a:extLst>
                    <a:ext uri="{9D8B030D-6E8A-4147-A177-3AD203B41FA5}">
                      <a16:colId xmlns:a16="http://schemas.microsoft.com/office/drawing/2014/main" val="20000"/>
                    </a:ext>
                  </a:extLst>
                </a:gridCol>
                <a:gridCol w="1928413">
                  <a:extLst>
                    <a:ext uri="{9D8B030D-6E8A-4147-A177-3AD203B41FA5}">
                      <a16:colId xmlns:a16="http://schemas.microsoft.com/office/drawing/2014/main" val="20001"/>
                    </a:ext>
                  </a:extLst>
                </a:gridCol>
                <a:gridCol w="1929239">
                  <a:extLst>
                    <a:ext uri="{9D8B030D-6E8A-4147-A177-3AD203B41FA5}">
                      <a16:colId xmlns:a16="http://schemas.microsoft.com/office/drawing/2014/main" val="20002"/>
                    </a:ext>
                  </a:extLst>
                </a:gridCol>
                <a:gridCol w="1929239">
                  <a:extLst>
                    <a:ext uri="{9D8B030D-6E8A-4147-A177-3AD203B41FA5}">
                      <a16:colId xmlns:a16="http://schemas.microsoft.com/office/drawing/2014/main" val="20003"/>
                    </a:ext>
                  </a:extLst>
                </a:gridCol>
              </a:tblGrid>
              <a:tr h="654813">
                <a:tc>
                  <a:txBody>
                    <a:bodyPr/>
                    <a:lstStyle/>
                    <a:p>
                      <a:pPr algn="just">
                        <a:lnSpc>
                          <a:spcPct val="150000"/>
                        </a:lnSpc>
                        <a:spcBef>
                          <a:spcPts val="600"/>
                        </a:spcBef>
                        <a:spcAft>
                          <a:spcPts val="1200"/>
                        </a:spcAft>
                      </a:pPr>
                      <a:r>
                        <a:rPr lang="en-GB" sz="1200" b="1" dirty="0">
                          <a:solidFill>
                            <a:schemeClr val="bg1"/>
                          </a:solidFill>
                        </a:rPr>
                        <a:t>OBJECTIVES</a:t>
                      </a:r>
                      <a:endParaRPr lang="en-US" sz="1200" b="1" dirty="0">
                        <a:solidFill>
                          <a:schemeClr val="bg1"/>
                        </a:solidFill>
                        <a:latin typeface="Times New Roman"/>
                        <a:ea typeface="Calibri"/>
                        <a:cs typeface="Times New Roman"/>
                      </a:endParaRPr>
                    </a:p>
                  </a:txBody>
                  <a:tcPr marL="68580" marR="68580" marT="0" marB="0"/>
                </a:tc>
                <a:tc>
                  <a:txBody>
                    <a:bodyPr/>
                    <a:lstStyle/>
                    <a:p>
                      <a:pPr algn="just">
                        <a:lnSpc>
                          <a:spcPct val="150000"/>
                        </a:lnSpc>
                        <a:spcBef>
                          <a:spcPts val="600"/>
                        </a:spcBef>
                        <a:spcAft>
                          <a:spcPts val="1200"/>
                        </a:spcAft>
                      </a:pPr>
                      <a:r>
                        <a:rPr lang="en-GB" sz="1200" b="1">
                          <a:solidFill>
                            <a:schemeClr val="bg1"/>
                          </a:solidFill>
                        </a:rPr>
                        <a:t>TASKS </a:t>
                      </a:r>
                      <a:endParaRPr lang="en-US" sz="1200" b="1">
                        <a:solidFill>
                          <a:schemeClr val="bg1"/>
                        </a:solidFill>
                        <a:latin typeface="Times New Roman"/>
                        <a:ea typeface="Calibri"/>
                        <a:cs typeface="Times New Roman"/>
                      </a:endParaRPr>
                    </a:p>
                  </a:txBody>
                  <a:tcPr marL="68580" marR="68580" marT="0" marB="0"/>
                </a:tc>
                <a:tc>
                  <a:txBody>
                    <a:bodyPr/>
                    <a:lstStyle/>
                    <a:p>
                      <a:pPr algn="just">
                        <a:lnSpc>
                          <a:spcPct val="150000"/>
                        </a:lnSpc>
                        <a:spcBef>
                          <a:spcPts val="600"/>
                        </a:spcBef>
                        <a:spcAft>
                          <a:spcPts val="1200"/>
                        </a:spcAft>
                      </a:pPr>
                      <a:r>
                        <a:rPr lang="en-GB" sz="1200" b="1">
                          <a:solidFill>
                            <a:schemeClr val="bg1"/>
                          </a:solidFill>
                        </a:rPr>
                        <a:t>SUCCESS CRITERIA</a:t>
                      </a:r>
                      <a:endParaRPr lang="en-US" sz="1200" b="1">
                        <a:solidFill>
                          <a:schemeClr val="bg1"/>
                        </a:solidFill>
                        <a:latin typeface="Times New Roman"/>
                        <a:ea typeface="Calibri"/>
                        <a:cs typeface="Times New Roman"/>
                      </a:endParaRPr>
                    </a:p>
                  </a:txBody>
                  <a:tcPr marL="68580" marR="68580" marT="0" marB="0"/>
                </a:tc>
                <a:tc>
                  <a:txBody>
                    <a:bodyPr/>
                    <a:lstStyle/>
                    <a:p>
                      <a:pPr algn="just">
                        <a:lnSpc>
                          <a:spcPct val="150000"/>
                        </a:lnSpc>
                        <a:spcBef>
                          <a:spcPts val="600"/>
                        </a:spcBef>
                        <a:spcAft>
                          <a:spcPts val="1200"/>
                        </a:spcAft>
                      </a:pPr>
                      <a:r>
                        <a:rPr lang="en-GB" sz="1200" b="1" dirty="0">
                          <a:solidFill>
                            <a:schemeClr val="bg1"/>
                          </a:solidFill>
                        </a:rPr>
                        <a:t>Time frame </a:t>
                      </a:r>
                      <a:endParaRPr lang="en-US" sz="1200" b="1" dirty="0">
                        <a:solidFill>
                          <a:schemeClr val="bg1"/>
                        </a:solidFill>
                        <a:latin typeface="Times New Roman"/>
                        <a:ea typeface="Calibri"/>
                        <a:cs typeface="Times New Roman"/>
                      </a:endParaRPr>
                    </a:p>
                  </a:txBody>
                  <a:tcPr marL="68580" marR="68580" marT="0" marB="0"/>
                </a:tc>
                <a:extLst>
                  <a:ext uri="{0D108BD9-81ED-4DB2-BD59-A6C34878D82A}">
                    <a16:rowId xmlns:a16="http://schemas.microsoft.com/office/drawing/2014/main" val="10000"/>
                  </a:ext>
                </a:extLst>
              </a:tr>
              <a:tr h="1003099">
                <a:tc>
                  <a:txBody>
                    <a:bodyPr/>
                    <a:lstStyle/>
                    <a:p>
                      <a:pPr algn="just">
                        <a:lnSpc>
                          <a:spcPct val="150000"/>
                        </a:lnSpc>
                        <a:spcBef>
                          <a:spcPts val="600"/>
                        </a:spcBef>
                        <a:spcAft>
                          <a:spcPts val="1200"/>
                        </a:spcAft>
                      </a:pPr>
                      <a:r>
                        <a:rPr lang="en-GB" sz="1200">
                          <a:solidFill>
                            <a:schemeClr val="bg1"/>
                          </a:solidFill>
                        </a:rPr>
                        <a:t>for increased revenue</a:t>
                      </a:r>
                      <a:endParaRPr lang="en-US" sz="1200">
                        <a:solidFill>
                          <a:schemeClr val="bg1"/>
                        </a:solidFill>
                        <a:latin typeface="Times New Roman"/>
                        <a:ea typeface="Calibri"/>
                        <a:cs typeface="Times New Roman"/>
                      </a:endParaRPr>
                    </a:p>
                  </a:txBody>
                  <a:tcPr marL="68580" marR="68580" marT="0" marB="0"/>
                </a:tc>
                <a:tc>
                  <a:txBody>
                    <a:bodyPr/>
                    <a:lstStyle/>
                    <a:p>
                      <a:pPr algn="just">
                        <a:lnSpc>
                          <a:spcPct val="150000"/>
                        </a:lnSpc>
                        <a:spcBef>
                          <a:spcPts val="600"/>
                        </a:spcBef>
                        <a:spcAft>
                          <a:spcPts val="1200"/>
                        </a:spcAft>
                      </a:pPr>
                      <a:r>
                        <a:rPr lang="en-GB" sz="1200">
                          <a:solidFill>
                            <a:schemeClr val="bg1"/>
                          </a:solidFill>
                        </a:rPr>
                        <a:t>in order to deliver efficient training and development</a:t>
                      </a:r>
                      <a:endParaRPr lang="en-US" sz="1200">
                        <a:solidFill>
                          <a:schemeClr val="bg1"/>
                        </a:solidFill>
                        <a:latin typeface="Times New Roman"/>
                        <a:ea typeface="Calibri"/>
                        <a:cs typeface="Times New Roman"/>
                      </a:endParaRPr>
                    </a:p>
                  </a:txBody>
                  <a:tcPr marL="68580" marR="68580" marT="0" marB="0"/>
                </a:tc>
                <a:tc>
                  <a:txBody>
                    <a:bodyPr/>
                    <a:lstStyle/>
                    <a:p>
                      <a:pPr algn="just">
                        <a:lnSpc>
                          <a:spcPct val="150000"/>
                        </a:lnSpc>
                        <a:spcBef>
                          <a:spcPts val="600"/>
                        </a:spcBef>
                        <a:spcAft>
                          <a:spcPts val="1200"/>
                        </a:spcAft>
                      </a:pPr>
                      <a:r>
                        <a:rPr lang="en-GB" sz="1200" dirty="0">
                          <a:solidFill>
                            <a:schemeClr val="bg1"/>
                          </a:solidFill>
                        </a:rPr>
                        <a:t>It will be successful if staff retention rates rise.</a:t>
                      </a:r>
                      <a:endParaRPr lang="en-US" sz="1200" dirty="0">
                        <a:solidFill>
                          <a:schemeClr val="bg1"/>
                        </a:solidFill>
                        <a:latin typeface="Times New Roman"/>
                        <a:ea typeface="Calibri"/>
                        <a:cs typeface="Times New Roman"/>
                      </a:endParaRPr>
                    </a:p>
                  </a:txBody>
                  <a:tcPr marL="68580" marR="68580" marT="0" marB="0"/>
                </a:tc>
                <a:tc>
                  <a:txBody>
                    <a:bodyPr/>
                    <a:lstStyle/>
                    <a:p>
                      <a:pPr algn="just">
                        <a:lnSpc>
                          <a:spcPct val="150000"/>
                        </a:lnSpc>
                        <a:spcBef>
                          <a:spcPts val="600"/>
                        </a:spcBef>
                        <a:spcAft>
                          <a:spcPts val="1200"/>
                        </a:spcAft>
                      </a:pPr>
                      <a:r>
                        <a:rPr lang="en-GB" sz="1200">
                          <a:solidFill>
                            <a:schemeClr val="bg1"/>
                          </a:solidFill>
                        </a:rPr>
                        <a:t>5.9 months </a:t>
                      </a:r>
                      <a:endParaRPr lang="en-US" sz="1200">
                        <a:solidFill>
                          <a:schemeClr val="bg1"/>
                        </a:solidFill>
                        <a:latin typeface="Times New Roman"/>
                        <a:ea typeface="Calibri"/>
                        <a:cs typeface="Times New Roman"/>
                      </a:endParaRPr>
                    </a:p>
                  </a:txBody>
                  <a:tcPr marL="68580" marR="68580" marT="0" marB="0"/>
                </a:tc>
                <a:extLst>
                  <a:ext uri="{0D108BD9-81ED-4DB2-BD59-A6C34878D82A}">
                    <a16:rowId xmlns:a16="http://schemas.microsoft.com/office/drawing/2014/main" val="10001"/>
                  </a:ext>
                </a:extLst>
              </a:tr>
              <a:tr h="1699674">
                <a:tc>
                  <a:txBody>
                    <a:bodyPr/>
                    <a:lstStyle/>
                    <a:p>
                      <a:pPr algn="just">
                        <a:lnSpc>
                          <a:spcPct val="150000"/>
                        </a:lnSpc>
                        <a:spcBef>
                          <a:spcPts val="600"/>
                        </a:spcBef>
                        <a:spcAft>
                          <a:spcPts val="1200"/>
                        </a:spcAft>
                      </a:pPr>
                      <a:r>
                        <a:rPr lang="en-GB" sz="1200" dirty="0">
                          <a:solidFill>
                            <a:schemeClr val="bg1"/>
                          </a:solidFill>
                        </a:rPr>
                        <a:t>to implement technology to address COVID 19's difficulties</a:t>
                      </a:r>
                      <a:endParaRPr lang="en-US" sz="1200" dirty="0">
                        <a:solidFill>
                          <a:schemeClr val="bg1"/>
                        </a:solidFill>
                        <a:latin typeface="Times New Roman"/>
                        <a:ea typeface="Calibri"/>
                        <a:cs typeface="Times New Roman"/>
                      </a:endParaRPr>
                    </a:p>
                  </a:txBody>
                  <a:tcPr marL="68580" marR="68580" marT="0" marB="0"/>
                </a:tc>
                <a:tc>
                  <a:txBody>
                    <a:bodyPr/>
                    <a:lstStyle/>
                    <a:p>
                      <a:pPr algn="just">
                        <a:lnSpc>
                          <a:spcPct val="150000"/>
                        </a:lnSpc>
                        <a:spcBef>
                          <a:spcPts val="600"/>
                        </a:spcBef>
                        <a:spcAft>
                          <a:spcPts val="1200"/>
                        </a:spcAft>
                      </a:pPr>
                      <a:r>
                        <a:rPr lang="en-GB" sz="1200">
                          <a:solidFill>
                            <a:schemeClr val="bg1"/>
                          </a:solidFill>
                        </a:rPr>
                        <a:t>Using AI and big data to make jobs easier to complete</a:t>
                      </a:r>
                      <a:endParaRPr lang="en-US" sz="1200">
                        <a:solidFill>
                          <a:schemeClr val="bg1"/>
                        </a:solidFill>
                        <a:latin typeface="Times New Roman"/>
                        <a:ea typeface="Calibri"/>
                        <a:cs typeface="Times New Roman"/>
                      </a:endParaRPr>
                    </a:p>
                  </a:txBody>
                  <a:tcPr marL="68580" marR="68580" marT="0" marB="0"/>
                </a:tc>
                <a:tc>
                  <a:txBody>
                    <a:bodyPr/>
                    <a:lstStyle/>
                    <a:p>
                      <a:pPr algn="just">
                        <a:lnSpc>
                          <a:spcPct val="150000"/>
                        </a:lnSpc>
                        <a:spcBef>
                          <a:spcPts val="600"/>
                        </a:spcBef>
                        <a:spcAft>
                          <a:spcPts val="1200"/>
                        </a:spcAft>
                      </a:pPr>
                      <a:r>
                        <a:rPr lang="en-GB" sz="1200" dirty="0">
                          <a:solidFill>
                            <a:schemeClr val="bg1"/>
                          </a:solidFill>
                        </a:rPr>
                        <a:t>If the work is completed more quickly and the delivery delay is lessened.</a:t>
                      </a:r>
                      <a:endParaRPr lang="en-US" sz="1200" dirty="0">
                        <a:solidFill>
                          <a:schemeClr val="bg1"/>
                        </a:solidFill>
                        <a:latin typeface="Times New Roman"/>
                        <a:ea typeface="Calibri"/>
                        <a:cs typeface="Times New Roman"/>
                      </a:endParaRPr>
                    </a:p>
                  </a:txBody>
                  <a:tcPr marL="68580" marR="68580" marT="0" marB="0"/>
                </a:tc>
                <a:tc>
                  <a:txBody>
                    <a:bodyPr/>
                    <a:lstStyle/>
                    <a:p>
                      <a:pPr algn="just">
                        <a:lnSpc>
                          <a:spcPct val="150000"/>
                        </a:lnSpc>
                        <a:spcBef>
                          <a:spcPts val="600"/>
                        </a:spcBef>
                        <a:spcAft>
                          <a:spcPts val="1200"/>
                        </a:spcAft>
                      </a:pPr>
                      <a:r>
                        <a:rPr lang="en-GB" sz="1200" dirty="0">
                          <a:solidFill>
                            <a:schemeClr val="bg1"/>
                          </a:solidFill>
                        </a:rPr>
                        <a:t>4 months </a:t>
                      </a:r>
                      <a:endParaRPr lang="en-US" sz="1200" dirty="0">
                        <a:solidFill>
                          <a:schemeClr val="bg1"/>
                        </a:solidFill>
                        <a:latin typeface="Times New Roman"/>
                        <a:ea typeface="Calibri"/>
                        <a:cs typeface="Times New Roman"/>
                      </a:endParaRPr>
                    </a:p>
                  </a:txBody>
                  <a:tcPr marL="68580" marR="68580" marT="0" marB="0"/>
                </a:tc>
                <a:extLst>
                  <a:ext uri="{0D108BD9-81ED-4DB2-BD59-A6C34878D82A}">
                    <a16:rowId xmlns:a16="http://schemas.microsoft.com/office/drawing/2014/main" val="10002"/>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srcRect l="6668"/>
          <a:stretch>
            <a:fillRect/>
          </a:stretch>
        </p:blipFill>
        <p:spPr bwMode="auto">
          <a:xfrm>
            <a:off x="7143768" y="6010909"/>
            <a:ext cx="2000232" cy="847091"/>
          </a:xfrm>
          <a:prstGeom prst="rect">
            <a:avLst/>
          </a:prstGeom>
          <a:noFill/>
          <a:ln w="9525">
            <a:noFill/>
            <a:miter lim="800000"/>
            <a:headEnd/>
            <a:tailEnd/>
          </a:ln>
          <a:effectLst/>
        </p:spPr>
      </p:pic>
      <p:sp>
        <p:nvSpPr>
          <p:cNvPr id="3" name="TextBox 2"/>
          <p:cNvSpPr txBox="1"/>
          <p:nvPr/>
        </p:nvSpPr>
        <p:spPr>
          <a:xfrm>
            <a:off x="1214414" y="285728"/>
            <a:ext cx="6215106" cy="707886"/>
          </a:xfrm>
          <a:prstGeom prst="rect">
            <a:avLst/>
          </a:prstGeom>
          <a:noFill/>
        </p:spPr>
        <p:txBody>
          <a:bodyPr wrap="square" rtlCol="0">
            <a:spAutoFit/>
          </a:bodyPr>
          <a:lstStyle/>
          <a:p>
            <a:pPr algn="ctr"/>
            <a:r>
              <a:rPr lang="en-IN" sz="4000" dirty="0">
                <a:solidFill>
                  <a:schemeClr val="bg1"/>
                </a:solidFill>
                <a:latin typeface="+mj-lt"/>
              </a:rPr>
              <a:t>CONCLUTION </a:t>
            </a:r>
            <a:endParaRPr lang="en-US" sz="4000" dirty="0">
              <a:solidFill>
                <a:schemeClr val="bg1"/>
              </a:solidFill>
              <a:latin typeface="+mj-lt"/>
            </a:endParaRPr>
          </a:p>
        </p:txBody>
      </p:sp>
      <p:sp>
        <p:nvSpPr>
          <p:cNvPr id="4" name="TextBox 3"/>
          <p:cNvSpPr txBox="1"/>
          <p:nvPr/>
        </p:nvSpPr>
        <p:spPr>
          <a:xfrm>
            <a:off x="428596" y="1304682"/>
            <a:ext cx="7786742" cy="4196020"/>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dirty="0">
                <a:solidFill>
                  <a:schemeClr val="bg1"/>
                </a:solidFill>
              </a:rPr>
              <a:t>As a result of the epidemic, every single person has encountered hitherto unheard-of challenges and disruptive effects. </a:t>
            </a:r>
          </a:p>
          <a:p>
            <a:pPr marL="285750" indent="-285750" algn="just">
              <a:lnSpc>
                <a:spcPct val="150000"/>
              </a:lnSpc>
              <a:buFont typeface="Arial" panose="020B0604020202020204" pitchFamily="34" charset="0"/>
              <a:buChar char="•"/>
            </a:pPr>
            <a:r>
              <a:rPr lang="en-US" dirty="0">
                <a:solidFill>
                  <a:schemeClr val="bg1"/>
                </a:solidFill>
              </a:rPr>
              <a:t>The organizations were compelled to reduce salaries or lay off personnel as a result of the outbreak. </a:t>
            </a:r>
          </a:p>
          <a:p>
            <a:pPr marL="285750" indent="-285750" algn="just">
              <a:lnSpc>
                <a:spcPct val="150000"/>
              </a:lnSpc>
              <a:buFont typeface="Arial" panose="020B0604020202020204" pitchFamily="34" charset="0"/>
              <a:buChar char="•"/>
            </a:pPr>
            <a:r>
              <a:rPr lang="en-US" dirty="0">
                <a:solidFill>
                  <a:schemeClr val="bg1"/>
                </a:solidFill>
              </a:rPr>
              <a:t>Due to the severe limitations and worldwide lockdowns, the firms switched from offline to online operation and were more attracted toward remote working. </a:t>
            </a:r>
          </a:p>
          <a:p>
            <a:pPr marL="285750" indent="-285750" algn="just">
              <a:lnSpc>
                <a:spcPct val="150000"/>
              </a:lnSpc>
              <a:buFont typeface="Arial" panose="020B0604020202020204" pitchFamily="34" charset="0"/>
              <a:buChar char="•"/>
            </a:pPr>
            <a:r>
              <a:rPr lang="en-US" dirty="0">
                <a:solidFill>
                  <a:schemeClr val="bg1"/>
                </a:solidFill>
              </a:rPr>
              <a:t>Organizations have been compelled by COVID-19 to reorganize their internal hierarchies. To halt the disease's spread, businesses have hired remote workers.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3" name="TextBox 2"/>
          <p:cNvSpPr txBox="1"/>
          <p:nvPr/>
        </p:nvSpPr>
        <p:spPr>
          <a:xfrm>
            <a:off x="285720" y="285728"/>
            <a:ext cx="3143272" cy="584775"/>
          </a:xfrm>
          <a:prstGeom prst="rect">
            <a:avLst/>
          </a:prstGeom>
          <a:noFill/>
        </p:spPr>
        <p:txBody>
          <a:bodyPr wrap="square" rtlCol="0">
            <a:spAutoFit/>
          </a:bodyPr>
          <a:lstStyle/>
          <a:p>
            <a:pPr>
              <a:buFont typeface="Wingdings" pitchFamily="2" charset="2"/>
              <a:buChar char="Ø"/>
            </a:pPr>
            <a:r>
              <a:rPr lang="en-IN" sz="3200" dirty="0">
                <a:solidFill>
                  <a:schemeClr val="bg1"/>
                </a:solidFill>
              </a:rPr>
              <a:t> Reference </a:t>
            </a:r>
            <a:endParaRPr lang="en-US" sz="3200" dirty="0">
              <a:solidFill>
                <a:schemeClr val="bg1"/>
              </a:solidFill>
            </a:endParaRPr>
          </a:p>
        </p:txBody>
      </p:sp>
      <p:sp>
        <p:nvSpPr>
          <p:cNvPr id="6" name="TextBox 5"/>
          <p:cNvSpPr txBox="1"/>
          <p:nvPr/>
        </p:nvSpPr>
        <p:spPr>
          <a:xfrm>
            <a:off x="285720" y="1000108"/>
            <a:ext cx="7715304" cy="5478423"/>
          </a:xfrm>
          <a:prstGeom prst="rect">
            <a:avLst/>
          </a:prstGeom>
          <a:noFill/>
        </p:spPr>
        <p:txBody>
          <a:bodyPr wrap="square" rtlCol="0">
            <a:spAutoFit/>
          </a:bodyPr>
          <a:lstStyle/>
          <a:p>
            <a:pPr algn="just">
              <a:buFont typeface="Wingdings" pitchFamily="2" charset="2"/>
              <a:buChar char="Ø"/>
            </a:pPr>
            <a:r>
              <a:rPr lang="en-IN" sz="1400" dirty="0">
                <a:solidFill>
                  <a:schemeClr val="bg1"/>
                </a:solidFill>
              </a:rPr>
              <a:t>Abeam Consulting, 2022. The impact of COVID-19 on the retail industry and the next actions to be taken. </a:t>
            </a:r>
            <a:r>
              <a:rPr lang="en-IN" sz="1400" i="1" dirty="0">
                <a:solidFill>
                  <a:schemeClr val="bg1"/>
                </a:solidFill>
              </a:rPr>
              <a:t>How COVID-19 changed the retail industry’s external environment. </a:t>
            </a:r>
            <a:r>
              <a:rPr lang="en-IN" sz="1400" dirty="0">
                <a:solidFill>
                  <a:schemeClr val="bg1"/>
                </a:solidFill>
              </a:rPr>
              <a:t>[Online] Available at </a:t>
            </a:r>
            <a:r>
              <a:rPr lang="en-IN" sz="1400" u="sng" dirty="0">
                <a:solidFill>
                  <a:schemeClr val="bg1"/>
                </a:solidFill>
                <a:hlinkClick r:id="rId2"/>
              </a:rPr>
              <a:t>https://www.abeam.com/vn/en/topics/insights/covid19_retail</a:t>
            </a:r>
            <a:r>
              <a:rPr lang="en-IN" sz="1400" dirty="0">
                <a:solidFill>
                  <a:schemeClr val="bg1"/>
                </a:solidFill>
              </a:rPr>
              <a:t> [Accessed on: 10th November, 2022].</a:t>
            </a:r>
            <a:endParaRPr lang="en-US" sz="1400" dirty="0">
              <a:solidFill>
                <a:schemeClr val="bg1"/>
              </a:solidFill>
            </a:endParaRPr>
          </a:p>
          <a:p>
            <a:pPr algn="just">
              <a:buFont typeface="Wingdings" pitchFamily="2" charset="2"/>
              <a:buChar char="Ø"/>
            </a:pPr>
            <a:r>
              <a:rPr lang="en-IN" sz="1400" dirty="0" err="1">
                <a:solidFill>
                  <a:schemeClr val="bg1"/>
                </a:solidFill>
              </a:rPr>
              <a:t>worldhappiness.report</a:t>
            </a:r>
            <a:r>
              <a:rPr lang="en-IN" sz="1400" dirty="0">
                <a:solidFill>
                  <a:schemeClr val="bg1"/>
                </a:solidFill>
              </a:rPr>
              <a:t>, 2022. Work and Well-being during COVID-19: Impact, Inequalities, Resilience, and the Future of Work. </a:t>
            </a:r>
            <a:r>
              <a:rPr lang="en-IN" sz="1400" i="1" dirty="0">
                <a:solidFill>
                  <a:schemeClr val="bg1"/>
                </a:solidFill>
              </a:rPr>
              <a:t>. </a:t>
            </a:r>
            <a:r>
              <a:rPr lang="en-IN" sz="1400" dirty="0">
                <a:solidFill>
                  <a:schemeClr val="bg1"/>
                </a:solidFill>
              </a:rPr>
              <a:t>[Online] Available at</a:t>
            </a:r>
            <a:endParaRPr lang="en-US" sz="1400" dirty="0">
              <a:solidFill>
                <a:schemeClr val="bg1"/>
              </a:solidFill>
            </a:endParaRPr>
          </a:p>
          <a:p>
            <a:pPr algn="just">
              <a:buFont typeface="Wingdings" pitchFamily="2" charset="2"/>
              <a:buChar char="Ø"/>
            </a:pPr>
            <a:r>
              <a:rPr lang="en-IN" sz="1400" u="sng" dirty="0">
                <a:solidFill>
                  <a:schemeClr val="bg1"/>
                </a:solidFill>
                <a:hlinkClick r:id="rId3"/>
              </a:rPr>
              <a:t>https://worldhappiness.report/ed/2021/work-and-well-being-during-covid-19-impact-inequalities-resilience-and-the-future-of-work/</a:t>
            </a:r>
            <a:r>
              <a:rPr lang="en-IN" sz="1400" dirty="0">
                <a:solidFill>
                  <a:schemeClr val="bg1"/>
                </a:solidFill>
              </a:rPr>
              <a:t>  [Accessed on: 10th November, 2022].</a:t>
            </a:r>
            <a:endParaRPr lang="en-US" sz="1400" dirty="0">
              <a:solidFill>
                <a:schemeClr val="bg1"/>
              </a:solidFill>
            </a:endParaRPr>
          </a:p>
          <a:p>
            <a:pPr algn="just">
              <a:buFont typeface="Wingdings" pitchFamily="2" charset="2"/>
              <a:buChar char="Ø"/>
            </a:pPr>
            <a:r>
              <a:rPr lang="en-GB" sz="1400" dirty="0" err="1">
                <a:solidFill>
                  <a:schemeClr val="bg1"/>
                </a:solidFill>
              </a:rPr>
              <a:t>Gurbuz</a:t>
            </a:r>
            <a:r>
              <a:rPr lang="en-GB" sz="1400" dirty="0">
                <a:solidFill>
                  <a:schemeClr val="bg1"/>
                </a:solidFill>
              </a:rPr>
              <a:t>, I.B. and </a:t>
            </a:r>
            <a:r>
              <a:rPr lang="en-GB" sz="1400" dirty="0" err="1">
                <a:solidFill>
                  <a:schemeClr val="bg1"/>
                </a:solidFill>
              </a:rPr>
              <a:t>Ozkan</a:t>
            </a:r>
            <a:r>
              <a:rPr lang="en-GB" sz="1400" dirty="0">
                <a:solidFill>
                  <a:schemeClr val="bg1"/>
                </a:solidFill>
              </a:rPr>
              <a:t>, G., 2020. Transform or perish: Preparing the business for a </a:t>
            </a:r>
            <a:r>
              <a:rPr lang="en-GB" sz="1400" dirty="0" err="1">
                <a:solidFill>
                  <a:schemeClr val="bg1"/>
                </a:solidFill>
              </a:rPr>
              <a:t>postpandemic</a:t>
            </a:r>
            <a:r>
              <a:rPr lang="en-GB" sz="1400" dirty="0">
                <a:solidFill>
                  <a:schemeClr val="bg1"/>
                </a:solidFill>
              </a:rPr>
              <a:t> future. </a:t>
            </a:r>
            <a:r>
              <a:rPr lang="en-GB" sz="1400" i="1" dirty="0">
                <a:solidFill>
                  <a:schemeClr val="bg1"/>
                </a:solidFill>
              </a:rPr>
              <a:t>IEEE Engineering Management Review</a:t>
            </a:r>
            <a:r>
              <a:rPr lang="en-GB" sz="1400" dirty="0">
                <a:solidFill>
                  <a:schemeClr val="bg1"/>
                </a:solidFill>
              </a:rPr>
              <a:t>, </a:t>
            </a:r>
            <a:r>
              <a:rPr lang="en-GB" sz="1400" i="1" dirty="0">
                <a:solidFill>
                  <a:schemeClr val="bg1"/>
                </a:solidFill>
              </a:rPr>
              <a:t>48</a:t>
            </a:r>
            <a:r>
              <a:rPr lang="en-GB" sz="1400" dirty="0">
                <a:solidFill>
                  <a:schemeClr val="bg1"/>
                </a:solidFill>
              </a:rPr>
              <a:t>(3), pp.139-145.</a:t>
            </a:r>
            <a:endParaRPr lang="en-US" sz="1400" dirty="0">
              <a:solidFill>
                <a:schemeClr val="bg1"/>
              </a:solidFill>
            </a:endParaRPr>
          </a:p>
          <a:p>
            <a:pPr algn="just">
              <a:buFont typeface="Wingdings" pitchFamily="2" charset="2"/>
              <a:buChar char="Ø"/>
            </a:pPr>
            <a:r>
              <a:rPr lang="en-GB" sz="1400" dirty="0">
                <a:solidFill>
                  <a:schemeClr val="bg1"/>
                </a:solidFill>
              </a:rPr>
              <a:t>Julian Colborne, 2020 </a:t>
            </a:r>
            <a:r>
              <a:rPr lang="en-GB" sz="1400" i="1" dirty="0">
                <a:solidFill>
                  <a:schemeClr val="bg1"/>
                </a:solidFill>
              </a:rPr>
              <a:t>The impact of covid-19</a:t>
            </a:r>
            <a:r>
              <a:rPr lang="en-GB" sz="1400" dirty="0">
                <a:solidFill>
                  <a:schemeClr val="bg1"/>
                </a:solidFill>
              </a:rPr>
              <a:t>, </a:t>
            </a:r>
            <a:r>
              <a:rPr lang="en-GB" sz="1400" i="1" dirty="0">
                <a:solidFill>
                  <a:schemeClr val="bg1"/>
                </a:solidFill>
              </a:rPr>
              <a:t>Deloitte United Kingdom</a:t>
            </a:r>
            <a:r>
              <a:rPr lang="en-GB" sz="1400" dirty="0">
                <a:solidFill>
                  <a:schemeClr val="bg1"/>
                </a:solidFill>
              </a:rPr>
              <a:t>. </a:t>
            </a:r>
            <a:r>
              <a:rPr lang="en-IN" sz="1400" dirty="0">
                <a:solidFill>
                  <a:schemeClr val="bg1"/>
                </a:solidFill>
              </a:rPr>
              <a:t>[Online] Available at </a:t>
            </a:r>
            <a:r>
              <a:rPr lang="en-GB" sz="1400" dirty="0">
                <a:solidFill>
                  <a:schemeClr val="bg1"/>
                </a:solidFill>
              </a:rPr>
              <a:t> https://www2.deloitte.com/uk/en/pages/financial-advisory/articles/the-impact-of-covid-19.html </a:t>
            </a:r>
            <a:r>
              <a:rPr lang="en-IN" sz="1400" dirty="0">
                <a:solidFill>
                  <a:schemeClr val="bg1"/>
                </a:solidFill>
              </a:rPr>
              <a:t>[Accessed on: 10th November, 2022].</a:t>
            </a:r>
            <a:endParaRPr lang="en-US" sz="1400" dirty="0">
              <a:solidFill>
                <a:schemeClr val="bg1"/>
              </a:solidFill>
            </a:endParaRPr>
          </a:p>
          <a:p>
            <a:pPr algn="just">
              <a:buFont typeface="Wingdings" pitchFamily="2" charset="2"/>
              <a:buChar char="Ø"/>
            </a:pPr>
            <a:r>
              <a:rPr lang="en-GB" sz="1400" dirty="0">
                <a:solidFill>
                  <a:schemeClr val="bg1"/>
                </a:solidFill>
              </a:rPr>
              <a:t>Hobbs, J.E., 2020. Food supply chains during the COVID‐19 pandemic. </a:t>
            </a:r>
            <a:r>
              <a:rPr lang="en-GB" sz="1400" i="1" dirty="0">
                <a:solidFill>
                  <a:schemeClr val="bg1"/>
                </a:solidFill>
              </a:rPr>
              <a:t>Canadian Journal of Agricultural Economics/Revue </a:t>
            </a:r>
            <a:r>
              <a:rPr lang="en-GB" sz="1400" i="1" dirty="0" err="1">
                <a:solidFill>
                  <a:schemeClr val="bg1"/>
                </a:solidFill>
              </a:rPr>
              <a:t>canadienned'agroeconomie</a:t>
            </a:r>
            <a:r>
              <a:rPr lang="en-GB" sz="1400" dirty="0">
                <a:solidFill>
                  <a:schemeClr val="bg1"/>
                </a:solidFill>
              </a:rPr>
              <a:t>, </a:t>
            </a:r>
            <a:r>
              <a:rPr lang="en-GB" sz="1400" i="1" dirty="0">
                <a:solidFill>
                  <a:schemeClr val="bg1"/>
                </a:solidFill>
              </a:rPr>
              <a:t>68</a:t>
            </a:r>
            <a:r>
              <a:rPr lang="en-GB" sz="1400" dirty="0">
                <a:solidFill>
                  <a:schemeClr val="bg1"/>
                </a:solidFill>
              </a:rPr>
              <a:t>(2), pp.171-176.</a:t>
            </a:r>
            <a:endParaRPr lang="en-US" sz="1400" dirty="0">
              <a:solidFill>
                <a:schemeClr val="bg1"/>
              </a:solidFill>
            </a:endParaRPr>
          </a:p>
          <a:p>
            <a:pPr algn="just">
              <a:buFont typeface="Wingdings" pitchFamily="2" charset="2"/>
              <a:buChar char="Ø"/>
            </a:pPr>
            <a:r>
              <a:rPr lang="en-GB" sz="1400" dirty="0" err="1">
                <a:solidFill>
                  <a:schemeClr val="bg1"/>
                </a:solidFill>
              </a:rPr>
              <a:t>Veselovská</a:t>
            </a:r>
            <a:r>
              <a:rPr lang="en-GB" sz="1400" dirty="0">
                <a:solidFill>
                  <a:schemeClr val="bg1"/>
                </a:solidFill>
              </a:rPr>
              <a:t>, L., 2020. Supply chain disruptions in the context of early stages of the global COVID-19 outbreak. </a:t>
            </a:r>
            <a:r>
              <a:rPr lang="en-GB" sz="1400" i="1" dirty="0">
                <a:solidFill>
                  <a:schemeClr val="bg1"/>
                </a:solidFill>
              </a:rPr>
              <a:t>Problems and Perspectives in Management</a:t>
            </a:r>
            <a:r>
              <a:rPr lang="en-GB" sz="1400" dirty="0">
                <a:solidFill>
                  <a:schemeClr val="bg1"/>
                </a:solidFill>
              </a:rPr>
              <a:t>, </a:t>
            </a:r>
            <a:r>
              <a:rPr lang="en-GB" sz="1400" i="1" dirty="0">
                <a:solidFill>
                  <a:schemeClr val="bg1"/>
                </a:solidFill>
              </a:rPr>
              <a:t>18</a:t>
            </a:r>
            <a:r>
              <a:rPr lang="en-GB" sz="1400" dirty="0">
                <a:solidFill>
                  <a:schemeClr val="bg1"/>
                </a:solidFill>
              </a:rPr>
              <a:t>(2), pp.490-500.</a:t>
            </a:r>
            <a:endParaRPr lang="en-US" sz="1400" dirty="0">
              <a:solidFill>
                <a:schemeClr val="bg1"/>
              </a:solidFill>
            </a:endParaRPr>
          </a:p>
          <a:p>
            <a:pPr algn="just">
              <a:buFont typeface="Wingdings" pitchFamily="2" charset="2"/>
              <a:buChar char="Ø"/>
            </a:pPr>
            <a:r>
              <a:rPr lang="en-GB" sz="1400" dirty="0">
                <a:solidFill>
                  <a:schemeClr val="bg1"/>
                </a:solidFill>
              </a:rPr>
              <a:t>GDP (2022) </a:t>
            </a:r>
            <a:r>
              <a:rPr lang="en-GB" sz="1400" i="1" dirty="0">
                <a:solidFill>
                  <a:schemeClr val="bg1"/>
                </a:solidFill>
              </a:rPr>
              <a:t>Gross domestic product (GDP)</a:t>
            </a:r>
            <a:r>
              <a:rPr lang="en-GB" sz="1400" dirty="0">
                <a:solidFill>
                  <a:schemeClr val="bg1"/>
                </a:solidFill>
              </a:rPr>
              <a:t>, </a:t>
            </a:r>
            <a:r>
              <a:rPr lang="en-GB" sz="1400" i="1" dirty="0">
                <a:solidFill>
                  <a:schemeClr val="bg1"/>
                </a:solidFill>
              </a:rPr>
              <a:t>Gross Domestic Product (GDP) - Office for National Statistics</a:t>
            </a:r>
            <a:r>
              <a:rPr lang="en-GB" sz="1400" dirty="0">
                <a:solidFill>
                  <a:schemeClr val="bg1"/>
                </a:solidFill>
              </a:rPr>
              <a:t>. Available at: https://www.ons.gov.uk/economy/grossdomesticproductgdp (Accessed: November 9, 2022). </a:t>
            </a:r>
            <a:endParaRPr lang="en-US" sz="1400" dirty="0">
              <a:solidFill>
                <a:schemeClr val="bg1"/>
              </a:solidFill>
            </a:endParaRPr>
          </a:p>
          <a:p>
            <a:pPr algn="just">
              <a:buFont typeface="Wingdings" pitchFamily="2" charset="2"/>
              <a:buChar char="Ø"/>
            </a:pPr>
            <a:r>
              <a:rPr lang="en-GB" sz="1400" dirty="0" err="1">
                <a:solidFill>
                  <a:schemeClr val="bg1"/>
                </a:solidFill>
              </a:rPr>
              <a:t>Pettifor</a:t>
            </a:r>
            <a:r>
              <a:rPr lang="en-GB" sz="1400" dirty="0">
                <a:solidFill>
                  <a:schemeClr val="bg1"/>
                </a:solidFill>
              </a:rPr>
              <a:t>, A., 2018. </a:t>
            </a:r>
            <a:r>
              <a:rPr lang="en-GB" sz="1400" dirty="0" err="1">
                <a:solidFill>
                  <a:schemeClr val="bg1"/>
                </a:solidFill>
              </a:rPr>
              <a:t>Brexit</a:t>
            </a:r>
            <a:r>
              <a:rPr lang="en-GB" sz="1400" dirty="0">
                <a:solidFill>
                  <a:schemeClr val="bg1"/>
                </a:solidFill>
              </a:rPr>
              <a:t> and its consequences. </a:t>
            </a:r>
            <a:r>
              <a:rPr lang="en-GB" sz="1400" i="1" dirty="0">
                <a:solidFill>
                  <a:schemeClr val="bg1"/>
                </a:solidFill>
              </a:rPr>
              <a:t>Globalizations</a:t>
            </a:r>
            <a:r>
              <a:rPr lang="en-GB" sz="1400" dirty="0">
                <a:solidFill>
                  <a:schemeClr val="bg1"/>
                </a:solidFill>
              </a:rPr>
              <a:t>, </a:t>
            </a:r>
            <a:r>
              <a:rPr lang="en-GB" sz="1400" i="1" dirty="0">
                <a:solidFill>
                  <a:schemeClr val="bg1"/>
                </a:solidFill>
              </a:rPr>
              <a:t>14</a:t>
            </a:r>
            <a:r>
              <a:rPr lang="en-GB" sz="1400" dirty="0">
                <a:solidFill>
                  <a:schemeClr val="bg1"/>
                </a:solidFill>
              </a:rPr>
              <a:t>(1), pp.127-132.</a:t>
            </a:r>
            <a:endParaRPr lang="en-US" sz="1400" dirty="0">
              <a:solidFill>
                <a:schemeClr val="bg1"/>
              </a:solidFill>
            </a:endParaRPr>
          </a:p>
          <a:p>
            <a:pPr algn="just">
              <a:buFont typeface="Wingdings" pitchFamily="2" charset="2"/>
              <a:buChar char="Ø"/>
            </a:pPr>
            <a:r>
              <a:rPr lang="en-GB" sz="1400" dirty="0" err="1">
                <a:solidFill>
                  <a:schemeClr val="bg1"/>
                </a:solidFill>
              </a:rPr>
              <a:t>Phan</a:t>
            </a:r>
            <a:r>
              <a:rPr lang="en-GB" sz="1400" dirty="0">
                <a:solidFill>
                  <a:schemeClr val="bg1"/>
                </a:solidFill>
              </a:rPr>
              <a:t>, S., 2021. The effect of pestle factors on development of e-commerce. </a:t>
            </a:r>
            <a:r>
              <a:rPr lang="en-GB" sz="1400" i="1" dirty="0">
                <a:solidFill>
                  <a:schemeClr val="bg1"/>
                </a:solidFill>
              </a:rPr>
              <a:t>International Journal of Data and Network Science</a:t>
            </a:r>
            <a:r>
              <a:rPr lang="en-GB" sz="1400" dirty="0">
                <a:solidFill>
                  <a:schemeClr val="bg1"/>
                </a:solidFill>
              </a:rPr>
              <a:t>, </a:t>
            </a:r>
            <a:r>
              <a:rPr lang="en-GB" sz="1400" i="1" dirty="0">
                <a:solidFill>
                  <a:schemeClr val="bg1"/>
                </a:solidFill>
              </a:rPr>
              <a:t>5</a:t>
            </a:r>
            <a:r>
              <a:rPr lang="en-GB" sz="1400" dirty="0">
                <a:solidFill>
                  <a:schemeClr val="bg1"/>
                </a:solidFill>
              </a:rPr>
              <a:t>(1), pp.37-42.</a:t>
            </a:r>
            <a:endParaRPr lang="en-US" sz="1400" dirty="0">
              <a:solidFill>
                <a:schemeClr val="bg1"/>
              </a:solidFill>
            </a:endParaRPr>
          </a:p>
          <a:p>
            <a:pPr algn="just">
              <a:buFont typeface="Wingdings" pitchFamily="2" charset="2"/>
              <a:buChar char="Ø"/>
            </a:pPr>
            <a:r>
              <a:rPr lang="en-GB" sz="1400" dirty="0" err="1">
                <a:solidFill>
                  <a:schemeClr val="bg1"/>
                </a:solidFill>
              </a:rPr>
              <a:t>Perera</a:t>
            </a:r>
            <a:r>
              <a:rPr lang="en-GB" sz="1400" dirty="0">
                <a:solidFill>
                  <a:schemeClr val="bg1"/>
                </a:solidFill>
              </a:rPr>
              <a:t>, R., 2018. </a:t>
            </a:r>
            <a:r>
              <a:rPr lang="en-GB" sz="1400" i="1" dirty="0">
                <a:solidFill>
                  <a:schemeClr val="bg1"/>
                </a:solidFill>
              </a:rPr>
              <a:t>The PESTLE analysis</a:t>
            </a:r>
            <a:r>
              <a:rPr lang="en-GB" sz="1400" dirty="0">
                <a:solidFill>
                  <a:schemeClr val="bg1"/>
                </a:solidFill>
              </a:rPr>
              <a:t>. </a:t>
            </a:r>
            <a:r>
              <a:rPr lang="en-GB" sz="1400" dirty="0" err="1">
                <a:solidFill>
                  <a:schemeClr val="bg1"/>
                </a:solidFill>
              </a:rPr>
              <a:t>Nerdynaut</a:t>
            </a:r>
            <a:r>
              <a:rPr lang="en-GB" sz="1400" dirty="0">
                <a:solidFill>
                  <a:schemeClr val="bg1"/>
                </a:solidFill>
              </a:rPr>
              <a:t>.</a:t>
            </a:r>
            <a:endParaRPr lang="en-US" sz="1400" dirty="0">
              <a:solidFill>
                <a:schemeClr val="bg1"/>
              </a:solidFill>
            </a:endParaRPr>
          </a:p>
          <a:p>
            <a:pPr algn="just">
              <a:buFont typeface="Wingdings" pitchFamily="2" charset="2"/>
              <a:buChar char="Ø"/>
            </a:pPr>
            <a:endParaRPr lang="en-US" sz="1400" dirty="0">
              <a:solidFill>
                <a:schemeClr val="bg1"/>
              </a:solidFill>
            </a:endParaRPr>
          </a:p>
        </p:txBody>
      </p:sp>
      <p:pic>
        <p:nvPicPr>
          <p:cNvPr id="7" name="Picture 2"/>
          <p:cNvPicPr>
            <a:picLocks noChangeAspect="1" noChangeArrowheads="1"/>
          </p:cNvPicPr>
          <p:nvPr/>
        </p:nvPicPr>
        <p:blipFill>
          <a:blip r:embed="rId4"/>
          <a:srcRect l="6668"/>
          <a:stretch>
            <a:fillRect/>
          </a:stretch>
        </p:blipFill>
        <p:spPr bwMode="auto">
          <a:xfrm>
            <a:off x="7143768" y="6010909"/>
            <a:ext cx="2000232" cy="847091"/>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srcRect l="6668"/>
          <a:stretch>
            <a:fillRect/>
          </a:stretch>
        </p:blipFill>
        <p:spPr bwMode="auto">
          <a:xfrm>
            <a:off x="7143768" y="6010909"/>
            <a:ext cx="2000232" cy="847091"/>
          </a:xfrm>
          <a:prstGeom prst="rect">
            <a:avLst/>
          </a:prstGeom>
          <a:noFill/>
          <a:ln w="9525">
            <a:noFill/>
            <a:miter lim="800000"/>
            <a:headEnd/>
            <a:tailEnd/>
          </a:ln>
          <a:effectLst/>
        </p:spPr>
      </p:pic>
      <p:pic>
        <p:nvPicPr>
          <p:cNvPr id="26628" name="Picture 4"/>
          <p:cNvPicPr>
            <a:picLocks noChangeAspect="1" noChangeArrowheads="1"/>
          </p:cNvPicPr>
          <p:nvPr/>
        </p:nvPicPr>
        <p:blipFill>
          <a:blip r:embed="rId3"/>
          <a:srcRect l="2495" t="8757" r="2695" b="9510"/>
          <a:stretch>
            <a:fillRect/>
          </a:stretch>
        </p:blipFill>
        <p:spPr bwMode="auto">
          <a:xfrm>
            <a:off x="500034" y="500042"/>
            <a:ext cx="6858048" cy="5000660"/>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Technic">
  <a:themeElements>
    <a:clrScheme name="Technic">
      <a:dk1>
        <a:sysClr val="windowText" lastClr="000000"/>
      </a:dk1>
      <a:lt1>
        <a:sysClr val="window" lastClr="FFFFFF"/>
      </a:lt1>
      <a:dk2>
        <a:srgbClr val="3B3B3B"/>
      </a:dk2>
      <a:lt2>
        <a:srgbClr val="D4D2D0"/>
      </a:lt2>
      <a:accent1>
        <a:srgbClr val="6EA0B0"/>
      </a:accent1>
      <a:accent2>
        <a:srgbClr val="CCAF0A"/>
      </a:accent2>
      <a:accent3>
        <a:srgbClr val="8D89A4"/>
      </a:accent3>
      <a:accent4>
        <a:srgbClr val="748560"/>
      </a:accent4>
      <a:accent5>
        <a:srgbClr val="9E9273"/>
      </a:accent5>
      <a:accent6>
        <a:srgbClr val="7E848D"/>
      </a:accent6>
      <a:hlink>
        <a:srgbClr val="00C8C3"/>
      </a:hlink>
      <a:folHlink>
        <a:srgbClr val="A116E0"/>
      </a:folHlink>
    </a:clrScheme>
    <a:fontScheme name="Technic">
      <a:majorFont>
        <a:latin typeface="Franklin Gothic Book"/>
        <a:ea typeface=""/>
        <a:cs typeface=""/>
        <a:font script="Jpan" typeface="ＭＳ Ｐゴシック"/>
        <a:font script="Hang" typeface="HY견고딕"/>
        <a:font script="Hans" typeface="宋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Technic">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Technic</Template>
  <TotalTime>103</TotalTime>
  <Words>2971</Words>
  <Application>Microsoft Office PowerPoint</Application>
  <PresentationFormat>On-screen Show (4:3)</PresentationFormat>
  <Paragraphs>156</Paragraphs>
  <Slides>10</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Arial Black</vt:lpstr>
      <vt:lpstr>Calibri</vt:lpstr>
      <vt:lpstr>Franklin Gothic Book</vt:lpstr>
      <vt:lpstr>Times New Roman</vt:lpstr>
      <vt:lpstr>Wingdings</vt:lpstr>
      <vt:lpstr>Wingdings 2</vt:lpstr>
      <vt:lpstr>Technic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Grizli777</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HP</dc:creator>
  <cp:lastModifiedBy>Eugenia-Raluca Dumitrascu</cp:lastModifiedBy>
  <cp:revision>9</cp:revision>
  <dcterms:created xsi:type="dcterms:W3CDTF">2022-11-10T11:59:37Z</dcterms:created>
  <dcterms:modified xsi:type="dcterms:W3CDTF">2022-11-10T21:00:03Z</dcterms:modified>
</cp:coreProperties>
</file>