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4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2" r:id="rId1"/>
  </p:sldMasterIdLst>
  <p:notesMasterIdLst>
    <p:notesMasterId r:id="rId13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AD56B57-58D3-48BB-9ED4-D755D0561450}" v="111" dt="2024-06-12T08:38:21.317"/>
    <p1510:client id="{5CD61F19-12FA-4A74-B656-50EAD9E23386}" v="86" dt="2024-06-12T08:54:05.620"/>
    <p1510:client id="{D99E983D-3638-4F68-BC97-23C1E097B7B2}" v="97" dt="2024-06-12T08:23:01.993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C89EF96-8CEA-46FF-86C4-4CE0E7609802}" styleName="Light Style 3 - Accent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9972" autoAdjust="0"/>
    <p:restoredTop sz="79174" autoAdjust="0"/>
  </p:normalViewPr>
  <p:slideViewPr>
    <p:cSldViewPr snapToGrid="0">
      <p:cViewPr varScale="1">
        <p:scale>
          <a:sx n="65" d="100"/>
          <a:sy n="65" d="100"/>
        </p:scale>
        <p:origin x="1133" y="3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4" Type="http://schemas.openxmlformats.org/officeDocument/2006/relationships/image" Target="../media/image6.svg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1.svg"/><Relationship Id="rId1" Type="http://schemas.openxmlformats.org/officeDocument/2006/relationships/image" Target="../media/image10.png"/><Relationship Id="rId4" Type="http://schemas.openxmlformats.org/officeDocument/2006/relationships/image" Target="../media/image4.svg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4" Type="http://schemas.openxmlformats.org/officeDocument/2006/relationships/image" Target="../media/image14.svg"/></Relationships>
</file>

<file path=ppt/diagrams/_rels/data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svg"/><Relationship Id="rId3" Type="http://schemas.openxmlformats.org/officeDocument/2006/relationships/image" Target="../media/image19.png"/><Relationship Id="rId7" Type="http://schemas.openxmlformats.org/officeDocument/2006/relationships/image" Target="../media/image22.png"/><Relationship Id="rId2" Type="http://schemas.openxmlformats.org/officeDocument/2006/relationships/image" Target="../media/image18.svg"/><Relationship Id="rId1" Type="http://schemas.openxmlformats.org/officeDocument/2006/relationships/image" Target="../media/image10.png"/><Relationship Id="rId6" Type="http://schemas.openxmlformats.org/officeDocument/2006/relationships/image" Target="../media/image21.svg"/><Relationship Id="rId5" Type="http://schemas.openxmlformats.org/officeDocument/2006/relationships/image" Target="../media/image1.png"/><Relationship Id="rId4" Type="http://schemas.openxmlformats.org/officeDocument/2006/relationships/image" Target="../media/image20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4" Type="http://schemas.openxmlformats.org/officeDocument/2006/relationships/image" Target="../media/image6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1.svg"/><Relationship Id="rId1" Type="http://schemas.openxmlformats.org/officeDocument/2006/relationships/image" Target="../media/image10.png"/><Relationship Id="rId4" Type="http://schemas.openxmlformats.org/officeDocument/2006/relationships/image" Target="../media/image4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4" Type="http://schemas.openxmlformats.org/officeDocument/2006/relationships/image" Target="../media/image14.svg"/></Relationships>
</file>

<file path=ppt/diagrams/_rels/drawing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svg"/><Relationship Id="rId3" Type="http://schemas.openxmlformats.org/officeDocument/2006/relationships/image" Target="../media/image19.png"/><Relationship Id="rId7" Type="http://schemas.openxmlformats.org/officeDocument/2006/relationships/image" Target="../media/image22.png"/><Relationship Id="rId2" Type="http://schemas.openxmlformats.org/officeDocument/2006/relationships/image" Target="../media/image18.svg"/><Relationship Id="rId1" Type="http://schemas.openxmlformats.org/officeDocument/2006/relationships/image" Target="../media/image10.png"/><Relationship Id="rId6" Type="http://schemas.openxmlformats.org/officeDocument/2006/relationships/image" Target="../media/image21.svg"/><Relationship Id="rId5" Type="http://schemas.openxmlformats.org/officeDocument/2006/relationships/image" Target="../media/image1.png"/><Relationship Id="rId4" Type="http://schemas.openxmlformats.org/officeDocument/2006/relationships/image" Target="../media/image20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F4EE875-DD0C-4E14-A211-22B9B1EDB88F}" type="doc">
      <dgm:prSet loTypeId="urn:microsoft.com/office/officeart/2018/2/layout/Icon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6DA22C8A-F9C7-4A5C-8C47-7497BA911AB6}">
      <dgm:prSet custT="1"/>
      <dgm:spPr/>
      <dgm:t>
        <a:bodyPr/>
        <a:lstStyle/>
        <a:p>
          <a:pPr algn="just">
            <a:lnSpc>
              <a:spcPct val="100000"/>
            </a:lnSpc>
          </a:pPr>
          <a:r>
            <a:rPr lang="en-GB" sz="1800" dirty="0">
              <a:latin typeface="Arial" panose="020B0604020202020204" pitchFamily="34" charset="0"/>
              <a:cs typeface="Arial" panose="020B0604020202020204" pitchFamily="34" charset="0"/>
            </a:rPr>
            <a:t>The concept of managing people reflects the role and responsibility of the HR department and the manager ensures high-quality people management</a:t>
          </a:r>
          <a:endParaRPr lang="en-US" sz="1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E534ADE-AABA-45FB-B34E-AC3CE97A5D00}" type="parTrans" cxnId="{812C9FF8-8467-4E5F-8A2C-022766CC64BC}">
      <dgm:prSet/>
      <dgm:spPr/>
      <dgm:t>
        <a:bodyPr/>
        <a:lstStyle/>
        <a:p>
          <a:endParaRPr lang="en-US"/>
        </a:p>
      </dgm:t>
    </dgm:pt>
    <dgm:pt modelId="{D80C3737-7B95-4DCB-BE20-A19AD0812731}" type="sibTrans" cxnId="{812C9FF8-8467-4E5F-8A2C-022766CC64BC}">
      <dgm:prSet/>
      <dgm:spPr/>
      <dgm:t>
        <a:bodyPr/>
        <a:lstStyle/>
        <a:p>
          <a:endParaRPr lang="en-US"/>
        </a:p>
      </dgm:t>
    </dgm:pt>
    <dgm:pt modelId="{4AEB4E76-968B-4FF2-BB26-98E71FDC9C0B}">
      <dgm:prSet custT="1"/>
      <dgm:spPr/>
      <dgm:t>
        <a:bodyPr/>
        <a:lstStyle/>
        <a:p>
          <a:pPr algn="just">
            <a:lnSpc>
              <a:spcPct val="100000"/>
            </a:lnSpc>
          </a:pPr>
          <a:r>
            <a:rPr lang="en-GB" sz="1800" dirty="0">
              <a:latin typeface="Arial" panose="020B0604020202020204" pitchFamily="34" charset="0"/>
              <a:cs typeface="Arial" panose="020B0604020202020204" pitchFamily="34" charset="0"/>
            </a:rPr>
            <a:t>People management in any organisation engages the HR manager to establish a good practice of recruiting, training, retaining, and engaging key talents to support organisational growth (Saks 2022).</a:t>
          </a:r>
          <a:endParaRPr lang="en-US" sz="1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680530D-8251-4392-B9E8-493FE7B0250C}" type="parTrans" cxnId="{46EAA531-136E-440E-A61A-76C9C8763078}">
      <dgm:prSet/>
      <dgm:spPr/>
      <dgm:t>
        <a:bodyPr/>
        <a:lstStyle/>
        <a:p>
          <a:endParaRPr lang="en-US"/>
        </a:p>
      </dgm:t>
    </dgm:pt>
    <dgm:pt modelId="{4E0E3FEC-8C0A-4D74-A414-09500F607E2E}" type="sibTrans" cxnId="{46EAA531-136E-440E-A61A-76C9C8763078}">
      <dgm:prSet/>
      <dgm:spPr/>
      <dgm:t>
        <a:bodyPr/>
        <a:lstStyle/>
        <a:p>
          <a:endParaRPr lang="en-US"/>
        </a:p>
      </dgm:t>
    </dgm:pt>
    <dgm:pt modelId="{86F06D38-71BB-43F6-A09A-AFBE1F180292}" type="pres">
      <dgm:prSet presAssocID="{7F4EE875-DD0C-4E14-A211-22B9B1EDB88F}" presName="root" presStyleCnt="0">
        <dgm:presLayoutVars>
          <dgm:dir/>
          <dgm:resizeHandles val="exact"/>
        </dgm:presLayoutVars>
      </dgm:prSet>
      <dgm:spPr/>
    </dgm:pt>
    <dgm:pt modelId="{3234B0F2-6B39-4E44-AACB-6C544EAFF246}" type="pres">
      <dgm:prSet presAssocID="{6DA22C8A-F9C7-4A5C-8C47-7497BA911AB6}" presName="compNode" presStyleCnt="0"/>
      <dgm:spPr/>
    </dgm:pt>
    <dgm:pt modelId="{46EC5865-CB22-44A7-AA86-8DFCED0A094F}" type="pres">
      <dgm:prSet presAssocID="{6DA22C8A-F9C7-4A5C-8C47-7497BA911AB6}" presName="iconRect" presStyleLbl="node1" presStyleIdx="0" presStyleCnt="2" custLinFactNeighborX="-8048" custLinFactNeighborY="-60479"/>
      <dgm:spPr>
        <a:blipFill>
          <a:blip xmlns:r="http://schemas.openxmlformats.org/officeDocument/2006/relationships" r:embed="rId1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ierarchy"/>
        </a:ext>
      </dgm:extLst>
    </dgm:pt>
    <dgm:pt modelId="{3B790200-3DC3-4396-92DC-C1C9A57AFEB1}" type="pres">
      <dgm:prSet presAssocID="{6DA22C8A-F9C7-4A5C-8C47-7497BA911AB6}" presName="spaceRect" presStyleCnt="0"/>
      <dgm:spPr/>
    </dgm:pt>
    <dgm:pt modelId="{A215BF01-79BD-4D6C-87E8-471E4228AAEA}" type="pres">
      <dgm:prSet presAssocID="{6DA22C8A-F9C7-4A5C-8C47-7497BA911AB6}" presName="textRect" presStyleLbl="revTx" presStyleIdx="0" presStyleCnt="2" custScaleY="180848">
        <dgm:presLayoutVars>
          <dgm:chMax val="1"/>
          <dgm:chPref val="1"/>
        </dgm:presLayoutVars>
      </dgm:prSet>
      <dgm:spPr/>
    </dgm:pt>
    <dgm:pt modelId="{09D30C2C-0745-4D21-BA8A-F5792B1310F6}" type="pres">
      <dgm:prSet presAssocID="{D80C3737-7B95-4DCB-BE20-A19AD0812731}" presName="sibTrans" presStyleCnt="0"/>
      <dgm:spPr/>
    </dgm:pt>
    <dgm:pt modelId="{20BB9737-CAA9-441F-865E-7824A1642383}" type="pres">
      <dgm:prSet presAssocID="{4AEB4E76-968B-4FF2-BB26-98E71FDC9C0B}" presName="compNode" presStyleCnt="0"/>
      <dgm:spPr/>
    </dgm:pt>
    <dgm:pt modelId="{B95295C4-5130-4CE0-8EA7-6482D1A2E51C}" type="pres">
      <dgm:prSet presAssocID="{4AEB4E76-968B-4FF2-BB26-98E71FDC9C0B}" presName="iconRect" presStyleLbl="node1" presStyleIdx="1" presStyleCnt="2" custLinFactNeighborX="12480" custLinFactNeighborY="-57599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Group of People"/>
        </a:ext>
      </dgm:extLst>
    </dgm:pt>
    <dgm:pt modelId="{30A7CC68-2CD4-43CE-B87D-065C5662E05A}" type="pres">
      <dgm:prSet presAssocID="{4AEB4E76-968B-4FF2-BB26-98E71FDC9C0B}" presName="spaceRect" presStyleCnt="0"/>
      <dgm:spPr/>
    </dgm:pt>
    <dgm:pt modelId="{5C9976D3-C2DC-4119-A995-1AB07FB2E1E0}" type="pres">
      <dgm:prSet presAssocID="{4AEB4E76-968B-4FF2-BB26-98E71FDC9C0B}" presName="textRect" presStyleLbl="revTx" presStyleIdx="1" presStyleCnt="2" custScaleX="127356" custLinFactNeighborX="864" custLinFactNeighborY="-52200">
        <dgm:presLayoutVars>
          <dgm:chMax val="1"/>
          <dgm:chPref val="1"/>
        </dgm:presLayoutVars>
      </dgm:prSet>
      <dgm:spPr/>
    </dgm:pt>
  </dgm:ptLst>
  <dgm:cxnLst>
    <dgm:cxn modelId="{46EAA531-136E-440E-A61A-76C9C8763078}" srcId="{7F4EE875-DD0C-4E14-A211-22B9B1EDB88F}" destId="{4AEB4E76-968B-4FF2-BB26-98E71FDC9C0B}" srcOrd="1" destOrd="0" parTransId="{9680530D-8251-4392-B9E8-493FE7B0250C}" sibTransId="{4E0E3FEC-8C0A-4D74-A414-09500F607E2E}"/>
    <dgm:cxn modelId="{A8FA0A74-F991-4B99-BC70-03DF7151B0EF}" type="presOf" srcId="{4AEB4E76-968B-4FF2-BB26-98E71FDC9C0B}" destId="{5C9976D3-C2DC-4119-A995-1AB07FB2E1E0}" srcOrd="0" destOrd="0" presId="urn:microsoft.com/office/officeart/2018/2/layout/IconLabelList"/>
    <dgm:cxn modelId="{7DC69889-7E17-4A6F-91B5-7C1B9745AB2D}" type="presOf" srcId="{7F4EE875-DD0C-4E14-A211-22B9B1EDB88F}" destId="{86F06D38-71BB-43F6-A09A-AFBE1F180292}" srcOrd="0" destOrd="0" presId="urn:microsoft.com/office/officeart/2018/2/layout/IconLabelList"/>
    <dgm:cxn modelId="{82375B9D-FC60-465A-BCA1-5AB110C217CA}" type="presOf" srcId="{6DA22C8A-F9C7-4A5C-8C47-7497BA911AB6}" destId="{A215BF01-79BD-4D6C-87E8-471E4228AAEA}" srcOrd="0" destOrd="0" presId="urn:microsoft.com/office/officeart/2018/2/layout/IconLabelList"/>
    <dgm:cxn modelId="{812C9FF8-8467-4E5F-8A2C-022766CC64BC}" srcId="{7F4EE875-DD0C-4E14-A211-22B9B1EDB88F}" destId="{6DA22C8A-F9C7-4A5C-8C47-7497BA911AB6}" srcOrd="0" destOrd="0" parTransId="{4E534ADE-AABA-45FB-B34E-AC3CE97A5D00}" sibTransId="{D80C3737-7B95-4DCB-BE20-A19AD0812731}"/>
    <dgm:cxn modelId="{0F2F3407-A9DF-48FC-95D4-464F3D9AF230}" type="presParOf" srcId="{86F06D38-71BB-43F6-A09A-AFBE1F180292}" destId="{3234B0F2-6B39-4E44-AACB-6C544EAFF246}" srcOrd="0" destOrd="0" presId="urn:microsoft.com/office/officeart/2018/2/layout/IconLabelList"/>
    <dgm:cxn modelId="{AFEC6DC2-EB2F-488C-B906-857640FFB80D}" type="presParOf" srcId="{3234B0F2-6B39-4E44-AACB-6C544EAFF246}" destId="{46EC5865-CB22-44A7-AA86-8DFCED0A094F}" srcOrd="0" destOrd="0" presId="urn:microsoft.com/office/officeart/2018/2/layout/IconLabelList"/>
    <dgm:cxn modelId="{808920D5-96AC-4948-A3BC-0374111791F9}" type="presParOf" srcId="{3234B0F2-6B39-4E44-AACB-6C544EAFF246}" destId="{3B790200-3DC3-4396-92DC-C1C9A57AFEB1}" srcOrd="1" destOrd="0" presId="urn:microsoft.com/office/officeart/2018/2/layout/IconLabelList"/>
    <dgm:cxn modelId="{B29749A7-1C20-4E0D-A343-661A05719339}" type="presParOf" srcId="{3234B0F2-6B39-4E44-AACB-6C544EAFF246}" destId="{A215BF01-79BD-4D6C-87E8-471E4228AAEA}" srcOrd="2" destOrd="0" presId="urn:microsoft.com/office/officeart/2018/2/layout/IconLabelList"/>
    <dgm:cxn modelId="{865A3B9E-4B9E-4255-8F7B-33DFEB270F35}" type="presParOf" srcId="{86F06D38-71BB-43F6-A09A-AFBE1F180292}" destId="{09D30C2C-0745-4D21-BA8A-F5792B1310F6}" srcOrd="1" destOrd="0" presId="urn:microsoft.com/office/officeart/2018/2/layout/IconLabelList"/>
    <dgm:cxn modelId="{9670D052-4FE9-4562-8DD5-75A698CA2951}" type="presParOf" srcId="{86F06D38-71BB-43F6-A09A-AFBE1F180292}" destId="{20BB9737-CAA9-441F-865E-7824A1642383}" srcOrd="2" destOrd="0" presId="urn:microsoft.com/office/officeart/2018/2/layout/IconLabelList"/>
    <dgm:cxn modelId="{49E5E616-CACF-4C9C-B015-4C3E9218D556}" type="presParOf" srcId="{20BB9737-CAA9-441F-865E-7824A1642383}" destId="{B95295C4-5130-4CE0-8EA7-6482D1A2E51C}" srcOrd="0" destOrd="0" presId="urn:microsoft.com/office/officeart/2018/2/layout/IconLabelList"/>
    <dgm:cxn modelId="{A6A4BDB8-86FC-4CC3-AACD-6BD71FC03687}" type="presParOf" srcId="{20BB9737-CAA9-441F-865E-7824A1642383}" destId="{30A7CC68-2CD4-43CE-B87D-065C5662E05A}" srcOrd="1" destOrd="0" presId="urn:microsoft.com/office/officeart/2018/2/layout/IconLabelList"/>
    <dgm:cxn modelId="{8E8D7563-B028-4D42-A3EC-9F879DC1A258}" type="presParOf" srcId="{20BB9737-CAA9-441F-865E-7824A1642383}" destId="{5C9976D3-C2DC-4119-A995-1AB07FB2E1E0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F1120066-3241-4318-AD99-3BB12C048F46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D5429B06-15CB-4FE8-B116-7CED78034181}">
      <dgm:prSet custT="1"/>
      <dgm:spPr/>
      <dgm:t>
        <a:bodyPr/>
        <a:lstStyle/>
        <a:p>
          <a:pPr algn="just">
            <a:lnSpc>
              <a:spcPct val="100000"/>
            </a:lnSpc>
          </a:pPr>
          <a:r>
            <a:rPr lang="en-GB" sz="1800" dirty="0">
              <a:latin typeface="Arial" panose="020B0604020202020204" pitchFamily="34" charset="0"/>
              <a:cs typeface="Arial" panose="020B0604020202020204" pitchFamily="34" charset="0"/>
            </a:rPr>
            <a:t>The Day-to-day work of HR executive is recruitment, selection, training, retaining, and developing core performance competency within employees</a:t>
          </a:r>
          <a:endParaRPr lang="en-US" sz="1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52342A6-14B5-4F96-8570-9AC90AF7CE80}" type="parTrans" cxnId="{16D63C79-B0C3-406F-9B75-0CD54F494309}">
      <dgm:prSet/>
      <dgm:spPr/>
      <dgm:t>
        <a:bodyPr/>
        <a:lstStyle/>
        <a:p>
          <a:endParaRPr lang="en-US"/>
        </a:p>
      </dgm:t>
    </dgm:pt>
    <dgm:pt modelId="{BEED255E-99AB-48C9-AF03-02E3EB7D4F54}" type="sibTrans" cxnId="{16D63C79-B0C3-406F-9B75-0CD54F494309}">
      <dgm:prSet/>
      <dgm:spPr/>
      <dgm:t>
        <a:bodyPr/>
        <a:lstStyle/>
        <a:p>
          <a:endParaRPr lang="en-US"/>
        </a:p>
      </dgm:t>
    </dgm:pt>
    <dgm:pt modelId="{10C641A2-6011-4341-BCAC-67734E5BBA6D}">
      <dgm:prSet custT="1"/>
      <dgm:spPr/>
      <dgm:t>
        <a:bodyPr/>
        <a:lstStyle/>
        <a:p>
          <a:pPr algn="just">
            <a:lnSpc>
              <a:spcPct val="100000"/>
            </a:lnSpc>
          </a:pPr>
          <a:r>
            <a:rPr lang="en-GB" sz="1800" dirty="0">
              <a:latin typeface="Arial" panose="020B0604020202020204" pitchFamily="34" charset="0"/>
              <a:cs typeface="Arial" panose="020B0604020202020204" pitchFamily="34" charset="0"/>
            </a:rPr>
            <a:t>The other work of the HR Manager's duty and responsibility is to maintain a collaborative and peaceful relationship with the higher organisational management, employees, and unions.</a:t>
          </a:r>
          <a:endParaRPr lang="en-US" sz="1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93DF8B4-7C9B-479E-8CEC-B3443255A7D5}" type="parTrans" cxnId="{093542F3-80C9-410A-9D08-11EE03B7123C}">
      <dgm:prSet/>
      <dgm:spPr/>
      <dgm:t>
        <a:bodyPr/>
        <a:lstStyle/>
        <a:p>
          <a:endParaRPr lang="en-US"/>
        </a:p>
      </dgm:t>
    </dgm:pt>
    <dgm:pt modelId="{A95CA0DC-BAC1-43A1-920E-D01018EA7DA7}" type="sibTrans" cxnId="{093542F3-80C9-410A-9D08-11EE03B7123C}">
      <dgm:prSet/>
      <dgm:spPr/>
      <dgm:t>
        <a:bodyPr/>
        <a:lstStyle/>
        <a:p>
          <a:endParaRPr lang="en-US"/>
        </a:p>
      </dgm:t>
    </dgm:pt>
    <dgm:pt modelId="{CB5B4DAD-11CD-4338-9E8B-533AA298F186}" type="pres">
      <dgm:prSet presAssocID="{F1120066-3241-4318-AD99-3BB12C048F46}" presName="root" presStyleCnt="0">
        <dgm:presLayoutVars>
          <dgm:dir/>
          <dgm:resizeHandles val="exact"/>
        </dgm:presLayoutVars>
      </dgm:prSet>
      <dgm:spPr/>
    </dgm:pt>
    <dgm:pt modelId="{EF9F944D-BF31-4070-8E48-08937EC706A8}" type="pres">
      <dgm:prSet presAssocID="{D5429B06-15CB-4FE8-B116-7CED78034181}" presName="compNode" presStyleCnt="0"/>
      <dgm:spPr/>
    </dgm:pt>
    <dgm:pt modelId="{F6BC5D9C-81E4-4328-8402-26CD867533AC}" type="pres">
      <dgm:prSet presAssocID="{D5429B06-15CB-4FE8-B116-7CED78034181}" presName="bgRect" presStyleLbl="bgShp" presStyleIdx="0" presStyleCnt="2" custLinFactNeighborX="1948" custLinFactNeighborY="-6910"/>
      <dgm:spPr/>
    </dgm:pt>
    <dgm:pt modelId="{3FCC0360-F388-4956-840B-F2FD76772B88}" type="pres">
      <dgm:prSet presAssocID="{D5429B06-15CB-4FE8-B116-7CED78034181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usiness Growth"/>
        </a:ext>
      </dgm:extLst>
    </dgm:pt>
    <dgm:pt modelId="{88EF5ACC-02E4-443B-B530-9177D28BCA8A}" type="pres">
      <dgm:prSet presAssocID="{D5429B06-15CB-4FE8-B116-7CED78034181}" presName="spaceRect" presStyleCnt="0"/>
      <dgm:spPr/>
    </dgm:pt>
    <dgm:pt modelId="{A69EDBD8-2D0A-4E2A-9C58-F56C3FBAB4C0}" type="pres">
      <dgm:prSet presAssocID="{D5429B06-15CB-4FE8-B116-7CED78034181}" presName="parTx" presStyleLbl="revTx" presStyleIdx="0" presStyleCnt="2">
        <dgm:presLayoutVars>
          <dgm:chMax val="0"/>
          <dgm:chPref val="0"/>
        </dgm:presLayoutVars>
      </dgm:prSet>
      <dgm:spPr/>
    </dgm:pt>
    <dgm:pt modelId="{99EB5E6F-868F-42F0-A992-E3B10689E8CE}" type="pres">
      <dgm:prSet presAssocID="{BEED255E-99AB-48C9-AF03-02E3EB7D4F54}" presName="sibTrans" presStyleCnt="0"/>
      <dgm:spPr/>
    </dgm:pt>
    <dgm:pt modelId="{638321DC-5FA0-4382-8366-58020E9B3A63}" type="pres">
      <dgm:prSet presAssocID="{10C641A2-6011-4341-BCAC-67734E5BBA6D}" presName="compNode" presStyleCnt="0"/>
      <dgm:spPr/>
    </dgm:pt>
    <dgm:pt modelId="{0B222D0E-3D89-40CB-B784-44B7DD838D2D}" type="pres">
      <dgm:prSet presAssocID="{10C641A2-6011-4341-BCAC-67734E5BBA6D}" presName="bgRect" presStyleLbl="bgShp" presStyleIdx="1" presStyleCnt="2"/>
      <dgm:spPr/>
    </dgm:pt>
    <dgm:pt modelId="{0C14CA7E-586F-4F9F-BCA6-B5655A47FD34}" type="pres">
      <dgm:prSet presAssocID="{10C641A2-6011-4341-BCAC-67734E5BBA6D}" presName="iconRect" presStyleLbl="node1" presStyleIdx="1" presStyleCnt="2"/>
      <dgm:spPr>
        <a:blipFill>
          <a:blip xmlns:r="http://schemas.openxmlformats.org/officeDocument/2006/relationships" r:embed="rId3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ierarchy"/>
        </a:ext>
      </dgm:extLst>
    </dgm:pt>
    <dgm:pt modelId="{398DCADD-1A81-404D-BFBB-987C3667515A}" type="pres">
      <dgm:prSet presAssocID="{10C641A2-6011-4341-BCAC-67734E5BBA6D}" presName="spaceRect" presStyleCnt="0"/>
      <dgm:spPr/>
    </dgm:pt>
    <dgm:pt modelId="{C9FDF26C-A5C2-4D98-BD1C-E93FF1B865BA}" type="pres">
      <dgm:prSet presAssocID="{10C641A2-6011-4341-BCAC-67734E5BBA6D}" presName="parTx" presStyleLbl="revTx" presStyleIdx="1" presStyleCnt="2">
        <dgm:presLayoutVars>
          <dgm:chMax val="0"/>
          <dgm:chPref val="0"/>
        </dgm:presLayoutVars>
      </dgm:prSet>
      <dgm:spPr/>
    </dgm:pt>
  </dgm:ptLst>
  <dgm:cxnLst>
    <dgm:cxn modelId="{46881C20-3115-4D0D-B027-8DA8B9EDEF3A}" type="presOf" srcId="{D5429B06-15CB-4FE8-B116-7CED78034181}" destId="{A69EDBD8-2D0A-4E2A-9C58-F56C3FBAB4C0}" srcOrd="0" destOrd="0" presId="urn:microsoft.com/office/officeart/2018/2/layout/IconVerticalSolidList"/>
    <dgm:cxn modelId="{71EC3921-3F8D-4E12-953C-3ACC2348815F}" type="presOf" srcId="{10C641A2-6011-4341-BCAC-67734E5BBA6D}" destId="{C9FDF26C-A5C2-4D98-BD1C-E93FF1B865BA}" srcOrd="0" destOrd="0" presId="urn:microsoft.com/office/officeart/2018/2/layout/IconVerticalSolidList"/>
    <dgm:cxn modelId="{16D63C79-B0C3-406F-9B75-0CD54F494309}" srcId="{F1120066-3241-4318-AD99-3BB12C048F46}" destId="{D5429B06-15CB-4FE8-B116-7CED78034181}" srcOrd="0" destOrd="0" parTransId="{A52342A6-14B5-4F96-8570-9AC90AF7CE80}" sibTransId="{BEED255E-99AB-48C9-AF03-02E3EB7D4F54}"/>
    <dgm:cxn modelId="{DA8B4DCA-C6A1-4A1C-94A3-61890C554B52}" type="presOf" srcId="{F1120066-3241-4318-AD99-3BB12C048F46}" destId="{CB5B4DAD-11CD-4338-9E8B-533AA298F186}" srcOrd="0" destOrd="0" presId="urn:microsoft.com/office/officeart/2018/2/layout/IconVerticalSolidList"/>
    <dgm:cxn modelId="{093542F3-80C9-410A-9D08-11EE03B7123C}" srcId="{F1120066-3241-4318-AD99-3BB12C048F46}" destId="{10C641A2-6011-4341-BCAC-67734E5BBA6D}" srcOrd="1" destOrd="0" parTransId="{793DF8B4-7C9B-479E-8CEC-B3443255A7D5}" sibTransId="{A95CA0DC-BAC1-43A1-920E-D01018EA7DA7}"/>
    <dgm:cxn modelId="{F8DB2387-40E4-45BF-97EF-E0A73C892B74}" type="presParOf" srcId="{CB5B4DAD-11CD-4338-9E8B-533AA298F186}" destId="{EF9F944D-BF31-4070-8E48-08937EC706A8}" srcOrd="0" destOrd="0" presId="urn:microsoft.com/office/officeart/2018/2/layout/IconVerticalSolidList"/>
    <dgm:cxn modelId="{B0A6EF48-F12F-427A-B901-D9BA6A4A0EA4}" type="presParOf" srcId="{EF9F944D-BF31-4070-8E48-08937EC706A8}" destId="{F6BC5D9C-81E4-4328-8402-26CD867533AC}" srcOrd="0" destOrd="0" presId="urn:microsoft.com/office/officeart/2018/2/layout/IconVerticalSolidList"/>
    <dgm:cxn modelId="{E9524DE8-06FA-49D4-86CA-0FDCB99B3E22}" type="presParOf" srcId="{EF9F944D-BF31-4070-8E48-08937EC706A8}" destId="{3FCC0360-F388-4956-840B-F2FD76772B88}" srcOrd="1" destOrd="0" presId="urn:microsoft.com/office/officeart/2018/2/layout/IconVerticalSolidList"/>
    <dgm:cxn modelId="{CFBA4BCD-7C9A-414B-9937-E89A51E6888C}" type="presParOf" srcId="{EF9F944D-BF31-4070-8E48-08937EC706A8}" destId="{88EF5ACC-02E4-443B-B530-9177D28BCA8A}" srcOrd="2" destOrd="0" presId="urn:microsoft.com/office/officeart/2018/2/layout/IconVerticalSolidList"/>
    <dgm:cxn modelId="{B646014B-98C4-4683-A98A-2A68A13C10F9}" type="presParOf" srcId="{EF9F944D-BF31-4070-8E48-08937EC706A8}" destId="{A69EDBD8-2D0A-4E2A-9C58-F56C3FBAB4C0}" srcOrd="3" destOrd="0" presId="urn:microsoft.com/office/officeart/2018/2/layout/IconVerticalSolidList"/>
    <dgm:cxn modelId="{64BE1895-F934-4170-B572-0ABBD90481B7}" type="presParOf" srcId="{CB5B4DAD-11CD-4338-9E8B-533AA298F186}" destId="{99EB5E6F-868F-42F0-A992-E3B10689E8CE}" srcOrd="1" destOrd="0" presId="urn:microsoft.com/office/officeart/2018/2/layout/IconVerticalSolidList"/>
    <dgm:cxn modelId="{4676B371-EF6D-4019-B4AA-55B7E75D288B}" type="presParOf" srcId="{CB5B4DAD-11CD-4338-9E8B-533AA298F186}" destId="{638321DC-5FA0-4382-8366-58020E9B3A63}" srcOrd="2" destOrd="0" presId="urn:microsoft.com/office/officeart/2018/2/layout/IconVerticalSolidList"/>
    <dgm:cxn modelId="{3835C4F6-FDDD-4961-98E0-88E36D59AFA4}" type="presParOf" srcId="{638321DC-5FA0-4382-8366-58020E9B3A63}" destId="{0B222D0E-3D89-40CB-B784-44B7DD838D2D}" srcOrd="0" destOrd="0" presId="urn:microsoft.com/office/officeart/2018/2/layout/IconVerticalSolidList"/>
    <dgm:cxn modelId="{8E92B668-D92C-4F9C-B336-830FBAAF3E69}" type="presParOf" srcId="{638321DC-5FA0-4382-8366-58020E9B3A63}" destId="{0C14CA7E-586F-4F9F-BCA6-B5655A47FD34}" srcOrd="1" destOrd="0" presId="urn:microsoft.com/office/officeart/2018/2/layout/IconVerticalSolidList"/>
    <dgm:cxn modelId="{B6F2635F-C672-4288-B0BD-5DA5DBDBA02B}" type="presParOf" srcId="{638321DC-5FA0-4382-8366-58020E9B3A63}" destId="{398DCADD-1A81-404D-BFBB-987C3667515A}" srcOrd="2" destOrd="0" presId="urn:microsoft.com/office/officeart/2018/2/layout/IconVerticalSolidList"/>
    <dgm:cxn modelId="{65A3C67C-0158-4DD4-8118-0B119863FAEC}" type="presParOf" srcId="{638321DC-5FA0-4382-8366-58020E9B3A63}" destId="{C9FDF26C-A5C2-4D98-BD1C-E93FF1B865BA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B1F804DF-D2CB-4E2D-80C6-E0318EAC768B}" type="doc">
      <dgm:prSet loTypeId="urn:microsoft.com/office/officeart/2018/5/layout/IconCircle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EF409193-08F1-4872-8825-E44D0C3730BB}">
      <dgm:prSet custT="1"/>
      <dgm:spPr/>
      <dgm:t>
        <a:bodyPr/>
        <a:lstStyle/>
        <a:p>
          <a:pPr algn="just">
            <a:lnSpc>
              <a:spcPct val="100000"/>
            </a:lnSpc>
            <a:defRPr cap="all"/>
          </a:pPr>
          <a:r>
            <a:rPr lang="en-GB" sz="1800" cap="none" dirty="0">
              <a:latin typeface="Arial" panose="020B0604020202020204" pitchFamily="34" charset="0"/>
              <a:cs typeface="Arial" panose="020B0604020202020204" pitchFamily="34" charset="0"/>
            </a:rPr>
            <a:t>The Wider Area Of Responsibility In The HR Manager Role Is To Build Collaborative Workplace Relationships From Higher Levels To The Subordinate Levels</a:t>
          </a:r>
          <a:r>
            <a:rPr lang="en-GB" sz="1100" cap="none" dirty="0">
              <a:latin typeface="Arial" panose="020B0604020202020204" pitchFamily="34" charset="0"/>
              <a:cs typeface="Arial" panose="020B0604020202020204" pitchFamily="34" charset="0"/>
            </a:rPr>
            <a:t>.</a:t>
          </a:r>
          <a:endParaRPr lang="en-US" sz="1100" cap="none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19FCA61-9A32-4A14-88A8-BD4D7871AD39}" type="parTrans" cxnId="{894156F4-3349-42E9-91E6-04476A5C0A1B}">
      <dgm:prSet/>
      <dgm:spPr/>
      <dgm:t>
        <a:bodyPr/>
        <a:lstStyle/>
        <a:p>
          <a:endParaRPr lang="en-US"/>
        </a:p>
      </dgm:t>
    </dgm:pt>
    <dgm:pt modelId="{20CA3753-07D9-46B5-B194-F45CB491591D}" type="sibTrans" cxnId="{894156F4-3349-42E9-91E6-04476A5C0A1B}">
      <dgm:prSet/>
      <dgm:spPr/>
      <dgm:t>
        <a:bodyPr/>
        <a:lstStyle/>
        <a:p>
          <a:endParaRPr lang="en-US"/>
        </a:p>
      </dgm:t>
    </dgm:pt>
    <dgm:pt modelId="{05970088-CAD1-47AA-AB4F-1DF89060A556}">
      <dgm:prSet custT="1"/>
      <dgm:spPr/>
      <dgm:t>
        <a:bodyPr/>
        <a:lstStyle/>
        <a:p>
          <a:pPr algn="just">
            <a:lnSpc>
              <a:spcPct val="100000"/>
            </a:lnSpc>
            <a:defRPr cap="all"/>
          </a:pPr>
          <a:r>
            <a:rPr lang="en-GB" sz="1800" cap="none" dirty="0">
              <a:latin typeface="Arial" panose="020B0604020202020204" pitchFamily="34" charset="0"/>
              <a:cs typeface="Arial" panose="020B0604020202020204" pitchFamily="34" charset="0"/>
            </a:rPr>
            <a:t>The Other Wider Remit Includes Offering Employee Compensation, And Benefits, Maintaining Workplace Compliance, And Ensuring Workplace Safety For Everyone</a:t>
          </a:r>
          <a:endParaRPr lang="en-US" sz="1800" cap="none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684A8A1-0A28-4E34-AB94-02DB268CAECE}" type="parTrans" cxnId="{042E2184-4CB9-4616-95A1-2B68CDE5D6F2}">
      <dgm:prSet/>
      <dgm:spPr/>
      <dgm:t>
        <a:bodyPr/>
        <a:lstStyle/>
        <a:p>
          <a:endParaRPr lang="en-US"/>
        </a:p>
      </dgm:t>
    </dgm:pt>
    <dgm:pt modelId="{668A0E52-E38B-4F9A-BCA3-366B0E6ACD8F}" type="sibTrans" cxnId="{042E2184-4CB9-4616-95A1-2B68CDE5D6F2}">
      <dgm:prSet/>
      <dgm:spPr/>
      <dgm:t>
        <a:bodyPr/>
        <a:lstStyle/>
        <a:p>
          <a:endParaRPr lang="en-US"/>
        </a:p>
      </dgm:t>
    </dgm:pt>
    <dgm:pt modelId="{8BB029C1-5993-433E-959F-B1D2C2D417A6}" type="pres">
      <dgm:prSet presAssocID="{B1F804DF-D2CB-4E2D-80C6-E0318EAC768B}" presName="root" presStyleCnt="0">
        <dgm:presLayoutVars>
          <dgm:dir/>
          <dgm:resizeHandles val="exact"/>
        </dgm:presLayoutVars>
      </dgm:prSet>
      <dgm:spPr/>
    </dgm:pt>
    <dgm:pt modelId="{CED7FC69-96F1-4ED5-9A8E-F3BD28614F8D}" type="pres">
      <dgm:prSet presAssocID="{EF409193-08F1-4872-8825-E44D0C3730BB}" presName="compNode" presStyleCnt="0"/>
      <dgm:spPr/>
    </dgm:pt>
    <dgm:pt modelId="{64A15E0F-BAB9-412B-B368-6278866236E6}" type="pres">
      <dgm:prSet presAssocID="{EF409193-08F1-4872-8825-E44D0C3730BB}" presName="iconBgRect" presStyleLbl="bgShp" presStyleIdx="0" presStyleCnt="2" custLinFactNeighborX="1472" custLinFactNeighborY="-22815"/>
      <dgm:spPr/>
    </dgm:pt>
    <dgm:pt modelId="{F70889F5-0504-42E1-9F46-C44884246033}" type="pres">
      <dgm:prSet presAssocID="{EF409193-08F1-4872-8825-E44D0C3730BB}" presName="iconRect" presStyleLbl="node1" presStyleIdx="0" presStyleCnt="2" custLinFactNeighborX="-521" custLinFactNeighborY="-35582"/>
      <dgm:spPr>
        <a:blipFill>
          <a:blip xmlns:r="http://schemas.openxmlformats.org/officeDocument/2006/relationships" r:embed="rId1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ierarchy"/>
        </a:ext>
      </dgm:extLst>
    </dgm:pt>
    <dgm:pt modelId="{40BDDC29-472B-4226-A381-3B375828391C}" type="pres">
      <dgm:prSet presAssocID="{EF409193-08F1-4872-8825-E44D0C3730BB}" presName="spaceRect" presStyleCnt="0"/>
      <dgm:spPr/>
    </dgm:pt>
    <dgm:pt modelId="{BE6B85FC-F7EB-4182-BA1E-E649412572A0}" type="pres">
      <dgm:prSet presAssocID="{EF409193-08F1-4872-8825-E44D0C3730BB}" presName="textRect" presStyleLbl="revTx" presStyleIdx="0" presStyleCnt="2" custScaleX="100466" custScaleY="146321" custLinFactNeighborX="818" custLinFactNeighborY="-15726">
        <dgm:presLayoutVars>
          <dgm:chMax val="1"/>
          <dgm:chPref val="1"/>
        </dgm:presLayoutVars>
      </dgm:prSet>
      <dgm:spPr/>
    </dgm:pt>
    <dgm:pt modelId="{3C333154-0723-414E-BC19-18C8707FB129}" type="pres">
      <dgm:prSet presAssocID="{20CA3753-07D9-46B5-B194-F45CB491591D}" presName="sibTrans" presStyleCnt="0"/>
      <dgm:spPr/>
    </dgm:pt>
    <dgm:pt modelId="{9A067BFB-0DEE-4E4A-8C30-AD3C7294780B}" type="pres">
      <dgm:prSet presAssocID="{05970088-CAD1-47AA-AB4F-1DF89060A556}" presName="compNode" presStyleCnt="0"/>
      <dgm:spPr/>
    </dgm:pt>
    <dgm:pt modelId="{1382DF8C-385D-43DF-98DC-2EB91156E772}" type="pres">
      <dgm:prSet presAssocID="{05970088-CAD1-47AA-AB4F-1DF89060A556}" presName="iconBgRect" presStyleLbl="bgShp" presStyleIdx="1" presStyleCnt="2" custLinFactNeighborX="-21251" custLinFactNeighborY="-10012"/>
      <dgm:spPr/>
    </dgm:pt>
    <dgm:pt modelId="{4A5A0FA4-D76A-4BA1-9D06-D7E1DD8EB388}" type="pres">
      <dgm:prSet presAssocID="{05970088-CAD1-47AA-AB4F-1DF89060A556}" presName="iconRect" presStyleLbl="node1" presStyleIdx="1" presStyleCnt="2" custLinFactNeighborX="-36276" custLinFactNeighborY="-24504"/>
      <dgm:spPr>
        <a:blipFill>
          <a:blip xmlns:r="http://schemas.openxmlformats.org/officeDocument/2006/relationships" r:embed="rId3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Office Worker"/>
        </a:ext>
      </dgm:extLst>
    </dgm:pt>
    <dgm:pt modelId="{0A7BF44C-FD0B-4669-A2CB-6546F83E32F1}" type="pres">
      <dgm:prSet presAssocID="{05970088-CAD1-47AA-AB4F-1DF89060A556}" presName="spaceRect" presStyleCnt="0"/>
      <dgm:spPr/>
    </dgm:pt>
    <dgm:pt modelId="{C6EFD8F7-5700-4298-BD4B-2204479ED530}" type="pres">
      <dgm:prSet presAssocID="{05970088-CAD1-47AA-AB4F-1DF89060A556}" presName="textRect" presStyleLbl="revTx" presStyleIdx="1" presStyleCnt="2" custScaleX="89859" custScaleY="129166" custLinFactNeighborX="-1796" custLinFactNeighborY="-35795">
        <dgm:presLayoutVars>
          <dgm:chMax val="1"/>
          <dgm:chPref val="1"/>
        </dgm:presLayoutVars>
      </dgm:prSet>
      <dgm:spPr/>
    </dgm:pt>
  </dgm:ptLst>
  <dgm:cxnLst>
    <dgm:cxn modelId="{4B473523-9E3B-4A29-B56A-925F282D6B1E}" type="presOf" srcId="{B1F804DF-D2CB-4E2D-80C6-E0318EAC768B}" destId="{8BB029C1-5993-433E-959F-B1D2C2D417A6}" srcOrd="0" destOrd="0" presId="urn:microsoft.com/office/officeart/2018/5/layout/IconCircleLabelList"/>
    <dgm:cxn modelId="{F4D2EF3B-5A43-466B-BADA-8F04215B40B6}" type="presOf" srcId="{EF409193-08F1-4872-8825-E44D0C3730BB}" destId="{BE6B85FC-F7EB-4182-BA1E-E649412572A0}" srcOrd="0" destOrd="0" presId="urn:microsoft.com/office/officeart/2018/5/layout/IconCircleLabelList"/>
    <dgm:cxn modelId="{042E2184-4CB9-4616-95A1-2B68CDE5D6F2}" srcId="{B1F804DF-D2CB-4E2D-80C6-E0318EAC768B}" destId="{05970088-CAD1-47AA-AB4F-1DF89060A556}" srcOrd="1" destOrd="0" parTransId="{E684A8A1-0A28-4E34-AB94-02DB268CAECE}" sibTransId="{668A0E52-E38B-4F9A-BCA3-366B0E6ACD8F}"/>
    <dgm:cxn modelId="{305034BD-A810-4794-943D-D9DC5FEBC6B1}" type="presOf" srcId="{05970088-CAD1-47AA-AB4F-1DF89060A556}" destId="{C6EFD8F7-5700-4298-BD4B-2204479ED530}" srcOrd="0" destOrd="0" presId="urn:microsoft.com/office/officeart/2018/5/layout/IconCircleLabelList"/>
    <dgm:cxn modelId="{894156F4-3349-42E9-91E6-04476A5C0A1B}" srcId="{B1F804DF-D2CB-4E2D-80C6-E0318EAC768B}" destId="{EF409193-08F1-4872-8825-E44D0C3730BB}" srcOrd="0" destOrd="0" parTransId="{719FCA61-9A32-4A14-88A8-BD4D7871AD39}" sibTransId="{20CA3753-07D9-46B5-B194-F45CB491591D}"/>
    <dgm:cxn modelId="{CE448A10-69B1-4C3F-9E1C-F10FFC248922}" type="presParOf" srcId="{8BB029C1-5993-433E-959F-B1D2C2D417A6}" destId="{CED7FC69-96F1-4ED5-9A8E-F3BD28614F8D}" srcOrd="0" destOrd="0" presId="urn:microsoft.com/office/officeart/2018/5/layout/IconCircleLabelList"/>
    <dgm:cxn modelId="{1CBEDCE8-FF86-4A65-8096-761F5778F945}" type="presParOf" srcId="{CED7FC69-96F1-4ED5-9A8E-F3BD28614F8D}" destId="{64A15E0F-BAB9-412B-B368-6278866236E6}" srcOrd="0" destOrd="0" presId="urn:microsoft.com/office/officeart/2018/5/layout/IconCircleLabelList"/>
    <dgm:cxn modelId="{AE7DAB0D-F25B-491A-8150-69330FB43E5D}" type="presParOf" srcId="{CED7FC69-96F1-4ED5-9A8E-F3BD28614F8D}" destId="{F70889F5-0504-42E1-9F46-C44884246033}" srcOrd="1" destOrd="0" presId="urn:microsoft.com/office/officeart/2018/5/layout/IconCircleLabelList"/>
    <dgm:cxn modelId="{C4F50263-D60F-41A0-A71B-F5C8EFA45E13}" type="presParOf" srcId="{CED7FC69-96F1-4ED5-9A8E-F3BD28614F8D}" destId="{40BDDC29-472B-4226-A381-3B375828391C}" srcOrd="2" destOrd="0" presId="urn:microsoft.com/office/officeart/2018/5/layout/IconCircleLabelList"/>
    <dgm:cxn modelId="{BF553E74-8A14-48BD-9BA7-C95B807F4749}" type="presParOf" srcId="{CED7FC69-96F1-4ED5-9A8E-F3BD28614F8D}" destId="{BE6B85FC-F7EB-4182-BA1E-E649412572A0}" srcOrd="3" destOrd="0" presId="urn:microsoft.com/office/officeart/2018/5/layout/IconCircleLabelList"/>
    <dgm:cxn modelId="{EE428284-E416-499C-8FC2-B8AC4BAE2404}" type="presParOf" srcId="{8BB029C1-5993-433E-959F-B1D2C2D417A6}" destId="{3C333154-0723-414E-BC19-18C8707FB129}" srcOrd="1" destOrd="0" presId="urn:microsoft.com/office/officeart/2018/5/layout/IconCircleLabelList"/>
    <dgm:cxn modelId="{6DEFB680-4C5E-4450-99A4-8C13593D95A0}" type="presParOf" srcId="{8BB029C1-5993-433E-959F-B1D2C2D417A6}" destId="{9A067BFB-0DEE-4E4A-8C30-AD3C7294780B}" srcOrd="2" destOrd="0" presId="urn:microsoft.com/office/officeart/2018/5/layout/IconCircleLabelList"/>
    <dgm:cxn modelId="{20003392-E495-4C33-BC87-A89F46BA9ED2}" type="presParOf" srcId="{9A067BFB-0DEE-4E4A-8C30-AD3C7294780B}" destId="{1382DF8C-385D-43DF-98DC-2EB91156E772}" srcOrd="0" destOrd="0" presId="urn:microsoft.com/office/officeart/2018/5/layout/IconCircleLabelList"/>
    <dgm:cxn modelId="{DE4F97A6-7831-41FB-87AA-10BFED851950}" type="presParOf" srcId="{9A067BFB-0DEE-4E4A-8C30-AD3C7294780B}" destId="{4A5A0FA4-D76A-4BA1-9D06-D7E1DD8EB388}" srcOrd="1" destOrd="0" presId="urn:microsoft.com/office/officeart/2018/5/layout/IconCircleLabelList"/>
    <dgm:cxn modelId="{1F9600AA-CD64-4568-B94D-4A396298330F}" type="presParOf" srcId="{9A067BFB-0DEE-4E4A-8C30-AD3C7294780B}" destId="{0A7BF44C-FD0B-4669-A2CB-6546F83E32F1}" srcOrd="2" destOrd="0" presId="urn:microsoft.com/office/officeart/2018/5/layout/IconCircleLabelList"/>
    <dgm:cxn modelId="{4CCD7F87-163F-4D78-A14E-68D763A5D22A}" type="presParOf" srcId="{9A067BFB-0DEE-4E4A-8C30-AD3C7294780B}" destId="{C6EFD8F7-5700-4298-BD4B-2204479ED530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086C4643-7BC7-444D-AFB5-AEA9DF138B6A}" type="doc">
      <dgm:prSet loTypeId="urn:microsoft.com/office/officeart/2018/2/layout/Icon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5D5C7BCE-A426-46B3-8E3D-A339BFA96F05}">
      <dgm:prSet custT="1"/>
      <dgm:spPr/>
      <dgm:t>
        <a:bodyPr/>
        <a:lstStyle/>
        <a:p>
          <a:pPr algn="just">
            <a:lnSpc>
              <a:spcPct val="100000"/>
            </a:lnSpc>
          </a:pPr>
          <a:r>
            <a:rPr lang="en-GB" sz="1800" dirty="0">
              <a:latin typeface="Arial"/>
              <a:cs typeface="Arial"/>
            </a:rPr>
            <a:t>Teaching and learning environment in the workplace can influence a positive employee relationship ensuring future career growth and development opportunities for employees</a:t>
          </a:r>
          <a:endParaRPr lang="en-US" sz="1800" dirty="0">
            <a:latin typeface="Arial"/>
            <a:cs typeface="Arial"/>
          </a:endParaRPr>
        </a:p>
      </dgm:t>
    </dgm:pt>
    <dgm:pt modelId="{F3864B32-8732-478C-8AE6-74A2A520AC88}" type="parTrans" cxnId="{67CC2754-EAFE-4E4D-B3AE-901128B50947}">
      <dgm:prSet/>
      <dgm:spPr/>
      <dgm:t>
        <a:bodyPr/>
        <a:lstStyle/>
        <a:p>
          <a:endParaRPr lang="en-US"/>
        </a:p>
      </dgm:t>
    </dgm:pt>
    <dgm:pt modelId="{0EFE5ED5-7A47-4F01-8BF7-C367AEDAF639}" type="sibTrans" cxnId="{67CC2754-EAFE-4E4D-B3AE-901128B50947}">
      <dgm:prSet/>
      <dgm:spPr/>
      <dgm:t>
        <a:bodyPr/>
        <a:lstStyle/>
        <a:p>
          <a:endParaRPr lang="en-US"/>
        </a:p>
      </dgm:t>
    </dgm:pt>
    <dgm:pt modelId="{A4C24418-AFC2-4FE4-8154-F24A18C45D51}">
      <dgm:prSet custT="1"/>
      <dgm:spPr/>
      <dgm:t>
        <a:bodyPr/>
        <a:lstStyle/>
        <a:p>
          <a:pPr algn="just">
            <a:lnSpc>
              <a:spcPct val="100000"/>
            </a:lnSpc>
          </a:pPr>
          <a:r>
            <a:rPr lang="en-GB" sz="1800" dirty="0">
              <a:latin typeface="Arial"/>
              <a:cs typeface="Arial"/>
            </a:rPr>
            <a:t>Building a collaborative and supportive workplace environment sharing real-time communication </a:t>
          </a:r>
          <a:endParaRPr lang="en-US" sz="1800" dirty="0">
            <a:latin typeface="Arial"/>
            <a:cs typeface="Arial"/>
          </a:endParaRPr>
        </a:p>
      </dgm:t>
    </dgm:pt>
    <dgm:pt modelId="{60D05892-B4D9-42AB-A2F4-5896BC35A165}" type="parTrans" cxnId="{5DA84E36-459E-4958-8D38-BB76D37A9F21}">
      <dgm:prSet/>
      <dgm:spPr/>
      <dgm:t>
        <a:bodyPr/>
        <a:lstStyle/>
        <a:p>
          <a:endParaRPr lang="en-US"/>
        </a:p>
      </dgm:t>
    </dgm:pt>
    <dgm:pt modelId="{C3504766-F2F5-4541-949F-A10FD795EB13}" type="sibTrans" cxnId="{5DA84E36-459E-4958-8D38-BB76D37A9F21}">
      <dgm:prSet/>
      <dgm:spPr/>
      <dgm:t>
        <a:bodyPr/>
        <a:lstStyle/>
        <a:p>
          <a:endParaRPr lang="en-US"/>
        </a:p>
      </dgm:t>
    </dgm:pt>
    <dgm:pt modelId="{CA9BB87B-87AD-4B06-8799-8E409FE2E59B}">
      <dgm:prSet custT="1"/>
      <dgm:spPr/>
      <dgm:t>
        <a:bodyPr/>
        <a:lstStyle/>
        <a:p>
          <a:pPr algn="just">
            <a:lnSpc>
              <a:spcPct val="100000"/>
            </a:lnSpc>
          </a:pPr>
          <a:r>
            <a:rPr lang="en-GB" sz="1800" dirty="0">
              <a:latin typeface="Arial"/>
              <a:cs typeface="Arial"/>
            </a:rPr>
            <a:t>Inclusivity and diversified workplace culture lead to greater employee engagement.</a:t>
          </a:r>
          <a:endParaRPr lang="en-US" sz="1800" dirty="0">
            <a:latin typeface="Arial"/>
            <a:cs typeface="Arial"/>
          </a:endParaRPr>
        </a:p>
      </dgm:t>
    </dgm:pt>
    <dgm:pt modelId="{B9CB624D-34EF-4B91-85BC-085DA0B3625D}" type="parTrans" cxnId="{B5378D34-F824-4F54-BB45-1604E37F8BB8}">
      <dgm:prSet/>
      <dgm:spPr/>
      <dgm:t>
        <a:bodyPr/>
        <a:lstStyle/>
        <a:p>
          <a:endParaRPr lang="en-US"/>
        </a:p>
      </dgm:t>
    </dgm:pt>
    <dgm:pt modelId="{67AE662A-A572-48BB-8B52-A775C340D330}" type="sibTrans" cxnId="{B5378D34-F824-4F54-BB45-1604E37F8BB8}">
      <dgm:prSet/>
      <dgm:spPr/>
      <dgm:t>
        <a:bodyPr/>
        <a:lstStyle/>
        <a:p>
          <a:endParaRPr lang="en-US"/>
        </a:p>
      </dgm:t>
    </dgm:pt>
    <dgm:pt modelId="{DD67F610-FDBB-43D6-B97E-4F7CF0533DE9}">
      <dgm:prSet custT="1"/>
      <dgm:spPr/>
      <dgm:t>
        <a:bodyPr/>
        <a:lstStyle/>
        <a:p>
          <a:pPr algn="just">
            <a:lnSpc>
              <a:spcPct val="100000"/>
            </a:lnSpc>
          </a:pPr>
          <a:r>
            <a:rPr lang="en-GB" sz="1800" dirty="0">
              <a:latin typeface="Arial"/>
              <a:cs typeface="Arial"/>
            </a:rPr>
            <a:t>Health and Well-being initiatives for the employees strongly help in proactive employee engagement.</a:t>
          </a:r>
          <a:endParaRPr lang="en-US" sz="1800" dirty="0">
            <a:latin typeface="Arial"/>
            <a:cs typeface="Arial"/>
          </a:endParaRPr>
        </a:p>
      </dgm:t>
    </dgm:pt>
    <dgm:pt modelId="{1168786D-324E-4002-B082-7A2650DD5F0F}" type="parTrans" cxnId="{B3625592-91EE-4525-92C3-A7E1939E9595}">
      <dgm:prSet/>
      <dgm:spPr/>
      <dgm:t>
        <a:bodyPr/>
        <a:lstStyle/>
        <a:p>
          <a:endParaRPr lang="en-US"/>
        </a:p>
      </dgm:t>
    </dgm:pt>
    <dgm:pt modelId="{B548C586-D5F9-4EBF-B265-CFE6EAFF2242}" type="sibTrans" cxnId="{B3625592-91EE-4525-92C3-A7E1939E9595}">
      <dgm:prSet/>
      <dgm:spPr/>
      <dgm:t>
        <a:bodyPr/>
        <a:lstStyle/>
        <a:p>
          <a:endParaRPr lang="en-US"/>
        </a:p>
      </dgm:t>
    </dgm:pt>
    <dgm:pt modelId="{72FD4BA1-B55E-4948-88F5-227F75583A68}" type="pres">
      <dgm:prSet presAssocID="{086C4643-7BC7-444D-AFB5-AEA9DF138B6A}" presName="root" presStyleCnt="0">
        <dgm:presLayoutVars>
          <dgm:dir/>
          <dgm:resizeHandles val="exact"/>
        </dgm:presLayoutVars>
      </dgm:prSet>
      <dgm:spPr/>
    </dgm:pt>
    <dgm:pt modelId="{452B27DF-CDC1-417C-A97C-A7B303720490}" type="pres">
      <dgm:prSet presAssocID="{5D5C7BCE-A426-46B3-8E3D-A339BFA96F05}" presName="compNode" presStyleCnt="0"/>
      <dgm:spPr/>
    </dgm:pt>
    <dgm:pt modelId="{BF9C4411-853E-4EB7-AD8D-C74DE8DD76C3}" type="pres">
      <dgm:prSet presAssocID="{5D5C7BCE-A426-46B3-8E3D-A339BFA96F05}" presName="iconRect" presStyleLbl="node1" presStyleIdx="0" presStyleCnt="4"/>
      <dgm:spPr>
        <a:blipFill>
          <a:blip xmlns:r="http://schemas.openxmlformats.org/officeDocument/2006/relationships" r:embed="rId1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usiness Growth"/>
        </a:ext>
      </dgm:extLst>
    </dgm:pt>
    <dgm:pt modelId="{6199813F-3051-4E54-B065-6A0758C5D5DA}" type="pres">
      <dgm:prSet presAssocID="{5D5C7BCE-A426-46B3-8E3D-A339BFA96F05}" presName="spaceRect" presStyleCnt="0"/>
      <dgm:spPr/>
    </dgm:pt>
    <dgm:pt modelId="{CEBBACFA-4D18-4255-9D1A-E72EA0CFC65E}" type="pres">
      <dgm:prSet presAssocID="{5D5C7BCE-A426-46B3-8E3D-A339BFA96F05}" presName="textRect" presStyleLbl="revTx" presStyleIdx="0" presStyleCnt="4">
        <dgm:presLayoutVars>
          <dgm:chMax val="1"/>
          <dgm:chPref val="1"/>
        </dgm:presLayoutVars>
      </dgm:prSet>
      <dgm:spPr/>
    </dgm:pt>
    <dgm:pt modelId="{B8BEA31C-6253-44A8-9217-69190A3FABB8}" type="pres">
      <dgm:prSet presAssocID="{0EFE5ED5-7A47-4F01-8BF7-C367AEDAF639}" presName="sibTrans" presStyleCnt="0"/>
      <dgm:spPr/>
    </dgm:pt>
    <dgm:pt modelId="{17B2FFDD-6E65-4714-8DDD-10E52EF9B2DC}" type="pres">
      <dgm:prSet presAssocID="{A4C24418-AFC2-4FE4-8154-F24A18C45D51}" presName="compNode" presStyleCnt="0"/>
      <dgm:spPr/>
    </dgm:pt>
    <dgm:pt modelId="{56E1A441-8AA5-4987-AE10-299A63FC6EC2}" type="pres">
      <dgm:prSet presAssocID="{A4C24418-AFC2-4FE4-8154-F24A18C45D51}" presName="iconRect" presStyleLbl="node1" presStyleIdx="1" presStyleCnt="4"/>
      <dgm:spPr>
        <a:blipFill>
          <a:blip xmlns:r="http://schemas.openxmlformats.org/officeDocument/2006/relationships" r:embed="rId3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Group"/>
        </a:ext>
      </dgm:extLst>
    </dgm:pt>
    <dgm:pt modelId="{890578EB-17C7-4524-9B3F-AF74D139542C}" type="pres">
      <dgm:prSet presAssocID="{A4C24418-AFC2-4FE4-8154-F24A18C45D51}" presName="spaceRect" presStyleCnt="0"/>
      <dgm:spPr/>
    </dgm:pt>
    <dgm:pt modelId="{4640B81F-C908-49C2-A142-42F78AB7DC92}" type="pres">
      <dgm:prSet presAssocID="{A4C24418-AFC2-4FE4-8154-F24A18C45D51}" presName="textRect" presStyleLbl="revTx" presStyleIdx="1" presStyleCnt="4">
        <dgm:presLayoutVars>
          <dgm:chMax val="1"/>
          <dgm:chPref val="1"/>
        </dgm:presLayoutVars>
      </dgm:prSet>
      <dgm:spPr/>
    </dgm:pt>
    <dgm:pt modelId="{2D93B8BD-3DC8-40D4-A8DC-C003FD9DD28F}" type="pres">
      <dgm:prSet presAssocID="{C3504766-F2F5-4541-949F-A10FD795EB13}" presName="sibTrans" presStyleCnt="0"/>
      <dgm:spPr/>
    </dgm:pt>
    <dgm:pt modelId="{E08D44CD-C50D-4191-A414-4E3BF96D0FCB}" type="pres">
      <dgm:prSet presAssocID="{CA9BB87B-87AD-4B06-8799-8E409FE2E59B}" presName="compNode" presStyleCnt="0"/>
      <dgm:spPr/>
    </dgm:pt>
    <dgm:pt modelId="{36618F52-C656-4A09-B7F4-8F4E3F5F28A8}" type="pres">
      <dgm:prSet presAssocID="{CA9BB87B-87AD-4B06-8799-8E409FE2E59B}" presName="iconRect" presStyleLbl="node1" presStyleIdx="2" presStyleCnt="4"/>
      <dgm:spPr>
        <a:blipFill>
          <a:blip xmlns:r="http://schemas.openxmlformats.org/officeDocument/2006/relationships" r:embed="rId5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CB654100-B51C-4C1C-97B1-68A5D075E204}" type="pres">
      <dgm:prSet presAssocID="{CA9BB87B-87AD-4B06-8799-8E409FE2E59B}" presName="spaceRect" presStyleCnt="0"/>
      <dgm:spPr/>
    </dgm:pt>
    <dgm:pt modelId="{BBD5EE47-C6AB-4554-97B5-8E9194BAA6C6}" type="pres">
      <dgm:prSet presAssocID="{CA9BB87B-87AD-4B06-8799-8E409FE2E59B}" presName="textRect" presStyleLbl="revTx" presStyleIdx="2" presStyleCnt="4">
        <dgm:presLayoutVars>
          <dgm:chMax val="1"/>
          <dgm:chPref val="1"/>
        </dgm:presLayoutVars>
      </dgm:prSet>
      <dgm:spPr/>
    </dgm:pt>
    <dgm:pt modelId="{4BC3A574-C738-4A0D-90AF-A42943ED75B3}" type="pres">
      <dgm:prSet presAssocID="{67AE662A-A572-48BB-8B52-A775C340D330}" presName="sibTrans" presStyleCnt="0"/>
      <dgm:spPr/>
    </dgm:pt>
    <dgm:pt modelId="{E2C22071-3F40-4E2B-A1AE-9BFBC0D1AA31}" type="pres">
      <dgm:prSet presAssocID="{DD67F610-FDBB-43D6-B97E-4F7CF0533DE9}" presName="compNode" presStyleCnt="0"/>
      <dgm:spPr/>
    </dgm:pt>
    <dgm:pt modelId="{584EE428-18CB-466C-A042-8A5ABE60289D}" type="pres">
      <dgm:prSet presAssocID="{DD67F610-FDBB-43D6-B97E-4F7CF0533DE9}" presName="iconRect" presStyleLbl="node1" presStyleIdx="3" presStyleCnt="4"/>
      <dgm:spPr>
        <a:blipFill>
          <a:blip xmlns:r="http://schemas.openxmlformats.org/officeDocument/2006/relationships" r:embed="rId7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onnections"/>
        </a:ext>
      </dgm:extLst>
    </dgm:pt>
    <dgm:pt modelId="{1F72AC5A-CD74-421B-965D-9D7CC8B49CAE}" type="pres">
      <dgm:prSet presAssocID="{DD67F610-FDBB-43D6-B97E-4F7CF0533DE9}" presName="spaceRect" presStyleCnt="0"/>
      <dgm:spPr/>
    </dgm:pt>
    <dgm:pt modelId="{C2C44144-6DCC-4BF9-819D-E7328CD36745}" type="pres">
      <dgm:prSet presAssocID="{DD67F610-FDBB-43D6-B97E-4F7CF0533DE9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07CD5E02-F1B4-4831-90CF-AA64AD16255A}" type="presOf" srcId="{086C4643-7BC7-444D-AFB5-AEA9DF138B6A}" destId="{72FD4BA1-B55E-4948-88F5-227F75583A68}" srcOrd="0" destOrd="0" presId="urn:microsoft.com/office/officeart/2018/2/layout/IconLabelList"/>
    <dgm:cxn modelId="{6FA17B0E-0C69-41EF-9888-42C4E8A82492}" type="presOf" srcId="{A4C24418-AFC2-4FE4-8154-F24A18C45D51}" destId="{4640B81F-C908-49C2-A142-42F78AB7DC92}" srcOrd="0" destOrd="0" presId="urn:microsoft.com/office/officeart/2018/2/layout/IconLabelList"/>
    <dgm:cxn modelId="{B5378D34-F824-4F54-BB45-1604E37F8BB8}" srcId="{086C4643-7BC7-444D-AFB5-AEA9DF138B6A}" destId="{CA9BB87B-87AD-4B06-8799-8E409FE2E59B}" srcOrd="2" destOrd="0" parTransId="{B9CB624D-34EF-4B91-85BC-085DA0B3625D}" sibTransId="{67AE662A-A572-48BB-8B52-A775C340D330}"/>
    <dgm:cxn modelId="{5DA84E36-459E-4958-8D38-BB76D37A9F21}" srcId="{086C4643-7BC7-444D-AFB5-AEA9DF138B6A}" destId="{A4C24418-AFC2-4FE4-8154-F24A18C45D51}" srcOrd="1" destOrd="0" parTransId="{60D05892-B4D9-42AB-A2F4-5896BC35A165}" sibTransId="{C3504766-F2F5-4541-949F-A10FD795EB13}"/>
    <dgm:cxn modelId="{88F9E838-1467-473F-941A-69AA24A44434}" type="presOf" srcId="{CA9BB87B-87AD-4B06-8799-8E409FE2E59B}" destId="{BBD5EE47-C6AB-4554-97B5-8E9194BAA6C6}" srcOrd="0" destOrd="0" presId="urn:microsoft.com/office/officeart/2018/2/layout/IconLabelList"/>
    <dgm:cxn modelId="{67CC2754-EAFE-4E4D-B3AE-901128B50947}" srcId="{086C4643-7BC7-444D-AFB5-AEA9DF138B6A}" destId="{5D5C7BCE-A426-46B3-8E3D-A339BFA96F05}" srcOrd="0" destOrd="0" parTransId="{F3864B32-8732-478C-8AE6-74A2A520AC88}" sibTransId="{0EFE5ED5-7A47-4F01-8BF7-C367AEDAF639}"/>
    <dgm:cxn modelId="{B3625592-91EE-4525-92C3-A7E1939E9595}" srcId="{086C4643-7BC7-444D-AFB5-AEA9DF138B6A}" destId="{DD67F610-FDBB-43D6-B97E-4F7CF0533DE9}" srcOrd="3" destOrd="0" parTransId="{1168786D-324E-4002-B082-7A2650DD5F0F}" sibTransId="{B548C586-D5F9-4EBF-B265-CFE6EAFF2242}"/>
    <dgm:cxn modelId="{CC3DF7A9-2495-4A18-A59A-0219D80D4031}" type="presOf" srcId="{5D5C7BCE-A426-46B3-8E3D-A339BFA96F05}" destId="{CEBBACFA-4D18-4255-9D1A-E72EA0CFC65E}" srcOrd="0" destOrd="0" presId="urn:microsoft.com/office/officeart/2018/2/layout/IconLabelList"/>
    <dgm:cxn modelId="{54A94EC7-6508-4C70-A095-95E16D50A7EF}" type="presOf" srcId="{DD67F610-FDBB-43D6-B97E-4F7CF0533DE9}" destId="{C2C44144-6DCC-4BF9-819D-E7328CD36745}" srcOrd="0" destOrd="0" presId="urn:microsoft.com/office/officeart/2018/2/layout/IconLabelList"/>
    <dgm:cxn modelId="{E4D3E964-1429-410B-86E3-13F41879EE7C}" type="presParOf" srcId="{72FD4BA1-B55E-4948-88F5-227F75583A68}" destId="{452B27DF-CDC1-417C-A97C-A7B303720490}" srcOrd="0" destOrd="0" presId="urn:microsoft.com/office/officeart/2018/2/layout/IconLabelList"/>
    <dgm:cxn modelId="{54F884FD-26BB-4B91-8A42-6C2EE5C66A10}" type="presParOf" srcId="{452B27DF-CDC1-417C-A97C-A7B303720490}" destId="{BF9C4411-853E-4EB7-AD8D-C74DE8DD76C3}" srcOrd="0" destOrd="0" presId="urn:microsoft.com/office/officeart/2018/2/layout/IconLabelList"/>
    <dgm:cxn modelId="{91B5D79B-2702-4B43-ABFA-F49B3CCE4E91}" type="presParOf" srcId="{452B27DF-CDC1-417C-A97C-A7B303720490}" destId="{6199813F-3051-4E54-B065-6A0758C5D5DA}" srcOrd="1" destOrd="0" presId="urn:microsoft.com/office/officeart/2018/2/layout/IconLabelList"/>
    <dgm:cxn modelId="{421DF05D-C58B-4A42-9EE1-A6E429357564}" type="presParOf" srcId="{452B27DF-CDC1-417C-A97C-A7B303720490}" destId="{CEBBACFA-4D18-4255-9D1A-E72EA0CFC65E}" srcOrd="2" destOrd="0" presId="urn:microsoft.com/office/officeart/2018/2/layout/IconLabelList"/>
    <dgm:cxn modelId="{E64AF767-78C2-4E23-ADE1-A5487E5A0103}" type="presParOf" srcId="{72FD4BA1-B55E-4948-88F5-227F75583A68}" destId="{B8BEA31C-6253-44A8-9217-69190A3FABB8}" srcOrd="1" destOrd="0" presId="urn:microsoft.com/office/officeart/2018/2/layout/IconLabelList"/>
    <dgm:cxn modelId="{2E63345A-2688-432D-9E02-0C04D75E4B2F}" type="presParOf" srcId="{72FD4BA1-B55E-4948-88F5-227F75583A68}" destId="{17B2FFDD-6E65-4714-8DDD-10E52EF9B2DC}" srcOrd="2" destOrd="0" presId="urn:microsoft.com/office/officeart/2018/2/layout/IconLabelList"/>
    <dgm:cxn modelId="{E779C109-7DEF-4530-A4FC-D6F9B64A3AAC}" type="presParOf" srcId="{17B2FFDD-6E65-4714-8DDD-10E52EF9B2DC}" destId="{56E1A441-8AA5-4987-AE10-299A63FC6EC2}" srcOrd="0" destOrd="0" presId="urn:microsoft.com/office/officeart/2018/2/layout/IconLabelList"/>
    <dgm:cxn modelId="{7DFF8BEA-4AA2-436B-8855-1026671B157B}" type="presParOf" srcId="{17B2FFDD-6E65-4714-8DDD-10E52EF9B2DC}" destId="{890578EB-17C7-4524-9B3F-AF74D139542C}" srcOrd="1" destOrd="0" presId="urn:microsoft.com/office/officeart/2018/2/layout/IconLabelList"/>
    <dgm:cxn modelId="{65E2B782-9F00-4113-AE03-38C591EAAEE2}" type="presParOf" srcId="{17B2FFDD-6E65-4714-8DDD-10E52EF9B2DC}" destId="{4640B81F-C908-49C2-A142-42F78AB7DC92}" srcOrd="2" destOrd="0" presId="urn:microsoft.com/office/officeart/2018/2/layout/IconLabelList"/>
    <dgm:cxn modelId="{DDCF1795-312C-421F-968F-CD3145A9BB74}" type="presParOf" srcId="{72FD4BA1-B55E-4948-88F5-227F75583A68}" destId="{2D93B8BD-3DC8-40D4-A8DC-C003FD9DD28F}" srcOrd="3" destOrd="0" presId="urn:microsoft.com/office/officeart/2018/2/layout/IconLabelList"/>
    <dgm:cxn modelId="{A1EEB420-1993-4FD6-9407-A422EDABB69D}" type="presParOf" srcId="{72FD4BA1-B55E-4948-88F5-227F75583A68}" destId="{E08D44CD-C50D-4191-A414-4E3BF96D0FCB}" srcOrd="4" destOrd="0" presId="urn:microsoft.com/office/officeart/2018/2/layout/IconLabelList"/>
    <dgm:cxn modelId="{975826C2-4B68-4E09-9FFE-923A0D47CC71}" type="presParOf" srcId="{E08D44CD-C50D-4191-A414-4E3BF96D0FCB}" destId="{36618F52-C656-4A09-B7F4-8F4E3F5F28A8}" srcOrd="0" destOrd="0" presId="urn:microsoft.com/office/officeart/2018/2/layout/IconLabelList"/>
    <dgm:cxn modelId="{842D6B53-0CB2-49B5-93B5-33BC95F8BF3B}" type="presParOf" srcId="{E08D44CD-C50D-4191-A414-4E3BF96D0FCB}" destId="{CB654100-B51C-4C1C-97B1-68A5D075E204}" srcOrd="1" destOrd="0" presId="urn:microsoft.com/office/officeart/2018/2/layout/IconLabelList"/>
    <dgm:cxn modelId="{C1046148-2921-4EE3-B6E0-0D0DDE8550BC}" type="presParOf" srcId="{E08D44CD-C50D-4191-A414-4E3BF96D0FCB}" destId="{BBD5EE47-C6AB-4554-97B5-8E9194BAA6C6}" srcOrd="2" destOrd="0" presId="urn:microsoft.com/office/officeart/2018/2/layout/IconLabelList"/>
    <dgm:cxn modelId="{EB2E39D3-978B-46EF-846E-EE023F11C2AE}" type="presParOf" srcId="{72FD4BA1-B55E-4948-88F5-227F75583A68}" destId="{4BC3A574-C738-4A0D-90AF-A42943ED75B3}" srcOrd="5" destOrd="0" presId="urn:microsoft.com/office/officeart/2018/2/layout/IconLabelList"/>
    <dgm:cxn modelId="{A538297C-0F3E-4682-9930-7E84A0EA8833}" type="presParOf" srcId="{72FD4BA1-B55E-4948-88F5-227F75583A68}" destId="{E2C22071-3F40-4E2B-A1AE-9BFBC0D1AA31}" srcOrd="6" destOrd="0" presId="urn:microsoft.com/office/officeart/2018/2/layout/IconLabelList"/>
    <dgm:cxn modelId="{B8AC7DF7-1BC1-4F72-BE2B-34414C5C2D8C}" type="presParOf" srcId="{E2C22071-3F40-4E2B-A1AE-9BFBC0D1AA31}" destId="{584EE428-18CB-466C-A042-8A5ABE60289D}" srcOrd="0" destOrd="0" presId="urn:microsoft.com/office/officeart/2018/2/layout/IconLabelList"/>
    <dgm:cxn modelId="{0FC0CE30-257D-481A-9B50-B5F57CAED540}" type="presParOf" srcId="{E2C22071-3F40-4E2B-A1AE-9BFBC0D1AA31}" destId="{1F72AC5A-CD74-421B-965D-9D7CC8B49CAE}" srcOrd="1" destOrd="0" presId="urn:microsoft.com/office/officeart/2018/2/layout/IconLabelList"/>
    <dgm:cxn modelId="{021395D3-3449-4555-9FDB-1D360EA0840F}" type="presParOf" srcId="{E2C22071-3F40-4E2B-A1AE-9BFBC0D1AA31}" destId="{C2C44144-6DCC-4BF9-819D-E7328CD36745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6EC5865-CB22-44A7-AA86-8DFCED0A094F}">
      <dsp:nvSpPr>
        <dsp:cNvPr id="0" name=""/>
        <dsp:cNvSpPr/>
      </dsp:nvSpPr>
      <dsp:spPr>
        <a:xfrm>
          <a:off x="777545" y="0"/>
          <a:ext cx="1341562" cy="1341562"/>
        </a:xfrm>
        <a:prstGeom prst="rect">
          <a:avLst/>
        </a:prstGeom>
        <a:blipFill>
          <a:blip xmlns:r="http://schemas.openxmlformats.org/officeDocument/2006/relationships" r:embed="rId1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215BF01-79BD-4D6C-87E8-471E4228AAEA}">
      <dsp:nvSpPr>
        <dsp:cNvPr id="0" name=""/>
        <dsp:cNvSpPr/>
      </dsp:nvSpPr>
      <dsp:spPr>
        <a:xfrm>
          <a:off x="65670" y="1981787"/>
          <a:ext cx="2981250" cy="223097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just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The concept of managing people reflects the role and responsibility of the HR department and the manager ensures high-quality people management</a:t>
          </a:r>
          <a:endParaRPr lang="en-US" sz="1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65670" y="1981787"/>
        <a:ext cx="2981250" cy="2230972"/>
      </dsp:txXfrm>
    </dsp:sp>
    <dsp:sp modelId="{B95295C4-5130-4CE0-8EA7-6482D1A2E51C}">
      <dsp:nvSpPr>
        <dsp:cNvPr id="0" name=""/>
        <dsp:cNvSpPr/>
      </dsp:nvSpPr>
      <dsp:spPr>
        <a:xfrm>
          <a:off x="4963685" y="160998"/>
          <a:ext cx="1341562" cy="134156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C9976D3-C2DC-4119-A995-1AB07FB2E1E0}">
      <dsp:nvSpPr>
        <dsp:cNvPr id="0" name=""/>
        <dsp:cNvSpPr/>
      </dsp:nvSpPr>
      <dsp:spPr>
        <a:xfrm>
          <a:off x="3594397" y="2085855"/>
          <a:ext cx="3796800" cy="12336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just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People management in any organisation engages the HR manager to establish a good practice of recruiting, training, retaining, and engaging key talents to support organisational growth (Saks 2022).</a:t>
          </a:r>
          <a:endParaRPr lang="en-US" sz="1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594397" y="2085855"/>
        <a:ext cx="3796800" cy="123361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6BC5D9C-81E4-4328-8402-26CD867533AC}">
      <dsp:nvSpPr>
        <dsp:cNvPr id="0" name=""/>
        <dsp:cNvSpPr/>
      </dsp:nvSpPr>
      <dsp:spPr>
        <a:xfrm>
          <a:off x="0" y="280251"/>
          <a:ext cx="5948965" cy="1677429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FCC0360-F388-4956-840B-F2FD76772B88}">
      <dsp:nvSpPr>
        <dsp:cNvPr id="0" name=""/>
        <dsp:cNvSpPr/>
      </dsp:nvSpPr>
      <dsp:spPr>
        <a:xfrm>
          <a:off x="507422" y="773583"/>
          <a:ext cx="923487" cy="92258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69EDBD8-2D0A-4E2A-9C58-F56C3FBAB4C0}">
      <dsp:nvSpPr>
        <dsp:cNvPr id="0" name=""/>
        <dsp:cNvSpPr/>
      </dsp:nvSpPr>
      <dsp:spPr>
        <a:xfrm>
          <a:off x="1938332" y="396161"/>
          <a:ext cx="4006842" cy="16790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7701" tIns="177701" rIns="177701" bIns="177701" numCol="1" spcCol="1270" anchor="ctr" anchorCtr="0">
          <a:noAutofit/>
        </a:bodyPr>
        <a:lstStyle/>
        <a:p>
          <a:pPr marL="0" lvl="0" indent="0" algn="just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The Day-to-day work of HR executive is recruitment, selection, training, retaining, and developing core performance competency within employees</a:t>
          </a:r>
          <a:endParaRPr lang="en-US" sz="1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938332" y="396161"/>
        <a:ext cx="4006842" cy="1679068"/>
      </dsp:txXfrm>
    </dsp:sp>
    <dsp:sp modelId="{0B222D0E-3D89-40CB-B784-44B7DD838D2D}">
      <dsp:nvSpPr>
        <dsp:cNvPr id="0" name=""/>
        <dsp:cNvSpPr/>
      </dsp:nvSpPr>
      <dsp:spPr>
        <a:xfrm>
          <a:off x="0" y="2411044"/>
          <a:ext cx="5948965" cy="1677429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C14CA7E-586F-4F9F-BCA6-B5655A47FD34}">
      <dsp:nvSpPr>
        <dsp:cNvPr id="0" name=""/>
        <dsp:cNvSpPr/>
      </dsp:nvSpPr>
      <dsp:spPr>
        <a:xfrm>
          <a:off x="507422" y="2788465"/>
          <a:ext cx="923487" cy="922586"/>
        </a:xfrm>
        <a:prstGeom prst="rect">
          <a:avLst/>
        </a:prstGeom>
        <a:blipFill>
          <a:blip xmlns:r="http://schemas.openxmlformats.org/officeDocument/2006/relationships" r:embed="rId3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9FDF26C-A5C2-4D98-BD1C-E93FF1B865BA}">
      <dsp:nvSpPr>
        <dsp:cNvPr id="0" name=""/>
        <dsp:cNvSpPr/>
      </dsp:nvSpPr>
      <dsp:spPr>
        <a:xfrm>
          <a:off x="1938332" y="2411044"/>
          <a:ext cx="4006842" cy="16790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7701" tIns="177701" rIns="177701" bIns="177701" numCol="1" spcCol="1270" anchor="ctr" anchorCtr="0">
          <a:noAutofit/>
        </a:bodyPr>
        <a:lstStyle/>
        <a:p>
          <a:pPr marL="0" lvl="0" indent="0" algn="just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The other work of the HR Manager's duty and responsibility is to maintain a collaborative and peaceful relationship with the higher organisational management, employees, and unions.</a:t>
          </a:r>
          <a:endParaRPr lang="en-US" sz="1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938332" y="2411044"/>
        <a:ext cx="4006842" cy="1679068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4A15E0F-BAB9-412B-B368-6278866236E6}">
      <dsp:nvSpPr>
        <dsp:cNvPr id="0" name=""/>
        <dsp:cNvSpPr/>
      </dsp:nvSpPr>
      <dsp:spPr>
        <a:xfrm>
          <a:off x="869731" y="0"/>
          <a:ext cx="2196000" cy="2196000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70889F5-0504-42E1-9F46-C44884246033}">
      <dsp:nvSpPr>
        <dsp:cNvPr id="0" name=""/>
        <dsp:cNvSpPr/>
      </dsp:nvSpPr>
      <dsp:spPr>
        <a:xfrm>
          <a:off x="1298841" y="158565"/>
          <a:ext cx="1260000" cy="1260000"/>
        </a:xfrm>
        <a:prstGeom prst="rect">
          <a:avLst/>
        </a:prstGeom>
        <a:blipFill>
          <a:blip xmlns:r="http://schemas.openxmlformats.org/officeDocument/2006/relationships" r:embed="rId1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E6B85FC-F7EB-4182-BA1E-E649412572A0}">
      <dsp:nvSpPr>
        <dsp:cNvPr id="0" name=""/>
        <dsp:cNvSpPr/>
      </dsp:nvSpPr>
      <dsp:spPr>
        <a:xfrm>
          <a:off x="156465" y="2401593"/>
          <a:ext cx="3616776" cy="23227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just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800" kern="1200" cap="none" dirty="0">
              <a:latin typeface="Arial" panose="020B0604020202020204" pitchFamily="34" charset="0"/>
              <a:cs typeface="Arial" panose="020B0604020202020204" pitchFamily="34" charset="0"/>
            </a:rPr>
            <a:t>The Wider Area Of Responsibility In The HR Manager Role Is To Build Collaborative Workplace Relationships From Higher Levels To The Subordinate Levels</a:t>
          </a:r>
          <a:r>
            <a:rPr lang="en-GB" sz="1100" kern="1200" cap="none" dirty="0">
              <a:latin typeface="Arial" panose="020B0604020202020204" pitchFamily="34" charset="0"/>
              <a:cs typeface="Arial" panose="020B0604020202020204" pitchFamily="34" charset="0"/>
            </a:rPr>
            <a:t>.</a:t>
          </a:r>
          <a:endParaRPr lang="en-US" sz="1100" kern="1200" cap="none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56465" y="2401593"/>
        <a:ext cx="3616776" cy="2322777"/>
      </dsp:txXfrm>
    </dsp:sp>
    <dsp:sp modelId="{1382DF8C-385D-43DF-98DC-2EB91156E772}">
      <dsp:nvSpPr>
        <dsp:cNvPr id="0" name=""/>
        <dsp:cNvSpPr/>
      </dsp:nvSpPr>
      <dsp:spPr>
        <a:xfrm>
          <a:off x="4609122" y="0"/>
          <a:ext cx="2196000" cy="2196000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A5A0FA4-D76A-4BA1-9D06-D7E1DD8EB388}">
      <dsp:nvSpPr>
        <dsp:cNvPr id="0" name=""/>
        <dsp:cNvSpPr/>
      </dsp:nvSpPr>
      <dsp:spPr>
        <a:xfrm>
          <a:off x="5086716" y="366230"/>
          <a:ext cx="1260000" cy="1260000"/>
        </a:xfrm>
        <a:prstGeom prst="rect">
          <a:avLst/>
        </a:prstGeom>
        <a:blipFill>
          <a:blip xmlns:r="http://schemas.openxmlformats.org/officeDocument/2006/relationships" r:embed="rId3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6EFD8F7-5700-4298-BD4B-2204479ED530}">
      <dsp:nvSpPr>
        <dsp:cNvPr id="0" name=""/>
        <dsp:cNvSpPr/>
      </dsp:nvSpPr>
      <dsp:spPr>
        <a:xfrm>
          <a:off x="4479721" y="2287253"/>
          <a:ext cx="2906870" cy="20504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just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800" kern="1200" cap="none" dirty="0">
              <a:latin typeface="Arial" panose="020B0604020202020204" pitchFamily="34" charset="0"/>
              <a:cs typeface="Arial" panose="020B0604020202020204" pitchFamily="34" charset="0"/>
            </a:rPr>
            <a:t>The Other Wider Remit Includes Offering Employee Compensation, And Benefits, Maintaining Workplace Compliance, And Ensuring Workplace Safety For Everyone</a:t>
          </a:r>
          <a:endParaRPr lang="en-US" sz="1800" kern="1200" cap="none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4479721" y="2287253"/>
        <a:ext cx="2906870" cy="205045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F9C4411-853E-4EB7-AD8D-C74DE8DD76C3}">
      <dsp:nvSpPr>
        <dsp:cNvPr id="0" name=""/>
        <dsp:cNvSpPr/>
      </dsp:nvSpPr>
      <dsp:spPr>
        <a:xfrm>
          <a:off x="698428" y="25353"/>
          <a:ext cx="778359" cy="778359"/>
        </a:xfrm>
        <a:prstGeom prst="rect">
          <a:avLst/>
        </a:prstGeom>
        <a:blipFill>
          <a:blip xmlns:r="http://schemas.openxmlformats.org/officeDocument/2006/relationships" r:embed="rId1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EBBACFA-4D18-4255-9D1A-E72EA0CFC65E}">
      <dsp:nvSpPr>
        <dsp:cNvPr id="0" name=""/>
        <dsp:cNvSpPr/>
      </dsp:nvSpPr>
      <dsp:spPr>
        <a:xfrm>
          <a:off x="222764" y="1525080"/>
          <a:ext cx="1729687" cy="33080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just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latin typeface="Arial"/>
              <a:cs typeface="Arial"/>
            </a:rPr>
            <a:t>Teaching and learning environment in the workplace can influence a positive employee relationship ensuring future career growth and development opportunities for employees</a:t>
          </a:r>
          <a:endParaRPr lang="en-US" sz="1800" kern="1200" dirty="0">
            <a:latin typeface="Arial"/>
            <a:cs typeface="Arial"/>
          </a:endParaRPr>
        </a:p>
      </dsp:txBody>
      <dsp:txXfrm>
        <a:off x="222764" y="1525080"/>
        <a:ext cx="1729687" cy="3308027"/>
      </dsp:txXfrm>
    </dsp:sp>
    <dsp:sp modelId="{56E1A441-8AA5-4987-AE10-299A63FC6EC2}">
      <dsp:nvSpPr>
        <dsp:cNvPr id="0" name=""/>
        <dsp:cNvSpPr/>
      </dsp:nvSpPr>
      <dsp:spPr>
        <a:xfrm>
          <a:off x="2730810" y="25353"/>
          <a:ext cx="778359" cy="778359"/>
        </a:xfrm>
        <a:prstGeom prst="rect">
          <a:avLst/>
        </a:prstGeom>
        <a:blipFill>
          <a:blip xmlns:r="http://schemas.openxmlformats.org/officeDocument/2006/relationships" r:embed="rId3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640B81F-C908-49C2-A142-42F78AB7DC92}">
      <dsp:nvSpPr>
        <dsp:cNvPr id="0" name=""/>
        <dsp:cNvSpPr/>
      </dsp:nvSpPr>
      <dsp:spPr>
        <a:xfrm>
          <a:off x="2255146" y="1525080"/>
          <a:ext cx="1729687" cy="33080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just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latin typeface="Arial"/>
              <a:cs typeface="Arial"/>
            </a:rPr>
            <a:t>Building a collaborative and supportive workplace environment sharing real-time communication </a:t>
          </a:r>
          <a:endParaRPr lang="en-US" sz="1800" kern="1200" dirty="0">
            <a:latin typeface="Arial"/>
            <a:cs typeface="Arial"/>
          </a:endParaRPr>
        </a:p>
      </dsp:txBody>
      <dsp:txXfrm>
        <a:off x="2255146" y="1525080"/>
        <a:ext cx="1729687" cy="3308027"/>
      </dsp:txXfrm>
    </dsp:sp>
    <dsp:sp modelId="{36618F52-C656-4A09-B7F4-8F4E3F5F28A8}">
      <dsp:nvSpPr>
        <dsp:cNvPr id="0" name=""/>
        <dsp:cNvSpPr/>
      </dsp:nvSpPr>
      <dsp:spPr>
        <a:xfrm>
          <a:off x="4763193" y="25353"/>
          <a:ext cx="778359" cy="778359"/>
        </a:xfrm>
        <a:prstGeom prst="rect">
          <a:avLst/>
        </a:prstGeom>
        <a:blipFill>
          <a:blip xmlns:r="http://schemas.openxmlformats.org/officeDocument/2006/relationships" r:embed="rId5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BD5EE47-C6AB-4554-97B5-8E9194BAA6C6}">
      <dsp:nvSpPr>
        <dsp:cNvPr id="0" name=""/>
        <dsp:cNvSpPr/>
      </dsp:nvSpPr>
      <dsp:spPr>
        <a:xfrm>
          <a:off x="4287529" y="1525080"/>
          <a:ext cx="1729687" cy="33080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just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latin typeface="Arial"/>
              <a:cs typeface="Arial"/>
            </a:rPr>
            <a:t>Inclusivity and diversified workplace culture lead to greater employee engagement.</a:t>
          </a:r>
          <a:endParaRPr lang="en-US" sz="1800" kern="1200" dirty="0">
            <a:latin typeface="Arial"/>
            <a:cs typeface="Arial"/>
          </a:endParaRPr>
        </a:p>
      </dsp:txBody>
      <dsp:txXfrm>
        <a:off x="4287529" y="1525080"/>
        <a:ext cx="1729687" cy="3308027"/>
      </dsp:txXfrm>
    </dsp:sp>
    <dsp:sp modelId="{584EE428-18CB-466C-A042-8A5ABE60289D}">
      <dsp:nvSpPr>
        <dsp:cNvPr id="0" name=""/>
        <dsp:cNvSpPr/>
      </dsp:nvSpPr>
      <dsp:spPr>
        <a:xfrm>
          <a:off x="6795576" y="25353"/>
          <a:ext cx="778359" cy="778359"/>
        </a:xfrm>
        <a:prstGeom prst="rect">
          <a:avLst/>
        </a:prstGeom>
        <a:blipFill>
          <a:blip xmlns:r="http://schemas.openxmlformats.org/officeDocument/2006/relationships" r:embed="rId7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2C44144-6DCC-4BF9-819D-E7328CD36745}">
      <dsp:nvSpPr>
        <dsp:cNvPr id="0" name=""/>
        <dsp:cNvSpPr/>
      </dsp:nvSpPr>
      <dsp:spPr>
        <a:xfrm>
          <a:off x="6319912" y="1525080"/>
          <a:ext cx="1729687" cy="33080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just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latin typeface="Arial"/>
              <a:cs typeface="Arial"/>
            </a:rPr>
            <a:t>Health and Well-being initiatives for the employees strongly help in proactive employee engagement.</a:t>
          </a:r>
          <a:endParaRPr lang="en-US" sz="1800" kern="1200" dirty="0">
            <a:latin typeface="Arial"/>
            <a:cs typeface="Arial"/>
          </a:endParaRPr>
        </a:p>
      </dsp:txBody>
      <dsp:txXfrm>
        <a:off x="6319912" y="1525080"/>
        <a:ext cx="1729687" cy="330802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82D9E1B-9BEA-4CE6-A195-011DF1D7DDAE}" type="datetimeFigureOut">
              <a:t>6/19/2024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5C6B676-2C39-4EC7-A8A7-627E09E1466D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955982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/>
            <a:endParaRPr lang="en-US" dirty="0"/>
          </a:p>
          <a:p>
            <a:endParaRPr lang="en-US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5C6B676-2C39-4EC7-A8A7-627E09E1466D}" type="slidenum"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783137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/>
            <a:r>
              <a:rPr lang="en-GB" dirty="0"/>
              <a:t> </a:t>
            </a:r>
            <a:endParaRPr lang="en-US" dirty="0"/>
          </a:p>
          <a:p>
            <a:endParaRPr lang="en-US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5C6B676-2C39-4EC7-A8A7-627E09E1466D}" type="slidenum"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999794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/>
            <a:endParaRPr lang="en-US" dirty="0"/>
          </a:p>
          <a:p>
            <a:endParaRPr lang="en-US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5C6B676-2C39-4EC7-A8A7-627E09E1466D}" type="slidenum"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597528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/>
            <a:endParaRPr lang="en-US" dirty="0"/>
          </a:p>
          <a:p>
            <a:endParaRPr lang="en-US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5C6B676-2C39-4EC7-A8A7-627E09E1466D}" type="slidenum"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0295206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/>
            <a:endParaRPr lang="en-US" dirty="0"/>
          </a:p>
          <a:p>
            <a:endParaRPr lang="en-US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5C6B676-2C39-4EC7-A8A7-627E09E1466D}" type="slidenum"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45654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/>
            <a:endParaRPr lang="en-US" dirty="0"/>
          </a:p>
          <a:p>
            <a:endParaRPr lang="en-US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5C6B676-2C39-4EC7-A8A7-627E09E1466D}" type="slidenum"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6396257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5C6B676-2C39-4EC7-A8A7-627E09E1466D}" type="slidenum"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054675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5C6B676-2C39-4EC7-A8A7-627E09E1466D}" type="slidenum"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21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5C6B676-2C39-4EC7-A8A7-627E09E1466D}" type="slidenum"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775197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IN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6/19/2024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3076972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6/19/2024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0281998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6/19/2024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5745996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6/19/2024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0357199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6/19/2024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863764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6/19/2024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1577023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6/19/2024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728118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6/19/2024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9068483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IN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6/19/2024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7266062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6/19/2024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588328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6/19/2024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477631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6/19/2024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324710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3" r:id="rId1"/>
    <p:sldLayoutId id="2147483704" r:id="rId2"/>
    <p:sldLayoutId id="2147483705" r:id="rId3"/>
    <p:sldLayoutId id="2147483706" r:id="rId4"/>
    <p:sldLayoutId id="2147483707" r:id="rId5"/>
    <p:sldLayoutId id="2147483708" r:id="rId6"/>
    <p:sldLayoutId id="2147483709" r:id="rId7"/>
    <p:sldLayoutId id="2147483710" r:id="rId8"/>
    <p:sldLayoutId id="2147483711" r:id="rId9"/>
    <p:sldLayoutId id="2147483712" r:id="rId10"/>
    <p:sldLayoutId id="214748371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Relationship Id="rId9" Type="http://schemas.openxmlformats.org/officeDocument/2006/relationships/hyperlink" Target="https://www.mynextmove.org/vets/profile/summary/11-3121.00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9.png"/><Relationship Id="rId4" Type="http://schemas.openxmlformats.org/officeDocument/2006/relationships/hyperlink" Target="https://www.peoplematters.in/article/life-at-work/what-makes-hr-one-of-the-most-popular-careers-2474" TargetMode="Externa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jpeg"/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Relationship Id="rId9" Type="http://schemas.openxmlformats.org/officeDocument/2006/relationships/hyperlink" Target="https://strategic-hcm.blogspot.com/" TargetMode="Externa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jpeg"/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Relationship Id="rId9" Type="http://schemas.openxmlformats.org/officeDocument/2006/relationships/hyperlink" Target="https://www.peoplematters.in/blog/strategic-hr/5-hr-trends-that-will-rule-the-roost-in-2021-28105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Relationship Id="rId4" Type="http://schemas.openxmlformats.org/officeDocument/2006/relationships/hyperlink" Target="https://www.redesproductivas.com/liderar-con-gtd" TargetMode="Externa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jpeg"/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Relationship Id="rId9" Type="http://schemas.openxmlformats.org/officeDocument/2006/relationships/hyperlink" Target="https://www.peoplematters.in/article/employee-engagement/heres-how-you-should-identify-engaged-employee-12993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Relationship Id="rId4" Type="http://schemas.openxmlformats.org/officeDocument/2006/relationships/hyperlink" Target="https://www.peoplematters.in/article/mynextcurve/5-hr-roles-for-2020-beyond-24690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Relationship Id="rId4" Type="http://schemas.openxmlformats.org/officeDocument/2006/relationships/hyperlink" Target="https://thevirtualassist.net/benefits-of-hr-recruitment-software-guide/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ldenratio.id/index.php/grhrm/article/view/52" TargetMode="External"/><Relationship Id="rId2" Type="http://schemas.openxmlformats.org/officeDocument/2006/relationships/hyperlink" Target="https://psycnet.apa.org/record/2019-33405-001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sciencedirect.com/science/article/pii/S1053482221000140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65219498-D544-41AC-98FE-8F956EF66A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54086" y="2780442"/>
            <a:ext cx="4805996" cy="1297115"/>
          </a:xfrm>
        </p:spPr>
        <p:txBody>
          <a:bodyPr anchor="t">
            <a:normAutofit/>
          </a:bodyPr>
          <a:lstStyle/>
          <a:p>
            <a:r>
              <a:rPr lang="en-US" sz="2800" dirty="0">
                <a:solidFill>
                  <a:schemeClr val="tx2"/>
                </a:solidFill>
                <a:latin typeface="Arial Black" panose="020B0A04020102020204" pitchFamily="34" charset="0"/>
              </a:rPr>
              <a:t>MANAGING PEOPLE</a:t>
            </a: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D74613BB-817C-4C4F-8A24-4936F2F064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101023" y="52996"/>
            <a:ext cx="6093363" cy="6805005"/>
            <a:chOff x="6101023" y="52996"/>
            <a:chExt cx="6093363" cy="6805005"/>
          </a:xfrm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926C820D-9A01-44F0-AE18-C2DAB089B8C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01024" y="52997"/>
              <a:ext cx="6093362" cy="6805004"/>
            </a:xfrm>
            <a:custGeom>
              <a:avLst/>
              <a:gdLst>
                <a:gd name="connsiteX0" fmla="*/ 3517682 w 5890490"/>
                <a:gd name="connsiteY0" fmla="*/ 0 h 6578439"/>
                <a:gd name="connsiteX1" fmla="*/ 5849513 w 5890490"/>
                <a:gd name="connsiteY1" fmla="*/ 841730 h 6578439"/>
                <a:gd name="connsiteX2" fmla="*/ 5890490 w 5890490"/>
                <a:gd name="connsiteY2" fmla="*/ 879060 h 6578439"/>
                <a:gd name="connsiteX3" fmla="*/ 5890490 w 5890490"/>
                <a:gd name="connsiteY3" fmla="*/ 1816052 h 6578439"/>
                <a:gd name="connsiteX4" fmla="*/ 5856961 w 5890490"/>
                <a:gd name="connsiteY4" fmla="*/ 1771023 h 6578439"/>
                <a:gd name="connsiteX5" fmla="*/ 5655397 w 5890490"/>
                <a:gd name="connsiteY5" fmla="*/ 1548813 h 6578439"/>
                <a:gd name="connsiteX6" fmla="*/ 3517682 w 5890490"/>
                <a:gd name="connsiteY6" fmla="*/ 658717 h 6578439"/>
                <a:gd name="connsiteX7" fmla="*/ 2395696 w 5890490"/>
                <a:gd name="connsiteY7" fmla="*/ 850721 h 6578439"/>
                <a:gd name="connsiteX8" fmla="*/ 1519955 w 5890490"/>
                <a:gd name="connsiteY8" fmla="*/ 1450441 h 6578439"/>
                <a:gd name="connsiteX9" fmla="*/ 1223630 w 5890490"/>
                <a:gd name="connsiteY9" fmla="*/ 1841430 h 6578439"/>
                <a:gd name="connsiteX10" fmla="*/ 1075857 w 5890490"/>
                <a:gd name="connsiteY10" fmla="*/ 2329343 h 6578439"/>
                <a:gd name="connsiteX11" fmla="*/ 731010 w 5890490"/>
                <a:gd name="connsiteY11" fmla="*/ 3483744 h 6578439"/>
                <a:gd name="connsiteX12" fmla="*/ 741000 w 5890490"/>
                <a:gd name="connsiteY12" fmla="*/ 4479719 h 6578439"/>
                <a:gd name="connsiteX13" fmla="*/ 1315615 w 5890490"/>
                <a:gd name="connsiteY13" fmla="*/ 5443827 h 6578439"/>
                <a:gd name="connsiteX14" fmla="*/ 2277503 w 5890490"/>
                <a:gd name="connsiteY14" fmla="*/ 6259386 h 6578439"/>
                <a:gd name="connsiteX15" fmla="*/ 3439448 w 5890490"/>
                <a:gd name="connsiteY15" fmla="*/ 6551739 h 6578439"/>
                <a:gd name="connsiteX16" fmla="*/ 4408732 w 5890490"/>
                <a:gd name="connsiteY16" fmla="*/ 6255172 h 6578439"/>
                <a:gd name="connsiteX17" fmla="*/ 5343243 w 5890490"/>
                <a:gd name="connsiteY17" fmla="*/ 5442509 h 6578439"/>
                <a:gd name="connsiteX18" fmla="*/ 5745566 w 5890490"/>
                <a:gd name="connsiteY18" fmla="*/ 5056656 h 6578439"/>
                <a:gd name="connsiteX19" fmla="*/ 5890490 w 5890490"/>
                <a:gd name="connsiteY19" fmla="*/ 4920880 h 6578439"/>
                <a:gd name="connsiteX20" fmla="*/ 5890490 w 5890490"/>
                <a:gd name="connsiteY20" fmla="*/ 5821966 h 6578439"/>
                <a:gd name="connsiteX21" fmla="*/ 5802002 w 5890490"/>
                <a:gd name="connsiteY21" fmla="*/ 5907904 h 6578439"/>
                <a:gd name="connsiteX22" fmla="*/ 5294358 w 5890490"/>
                <a:gd name="connsiteY22" fmla="*/ 6397505 h 6578439"/>
                <a:gd name="connsiteX23" fmla="*/ 5077178 w 5890490"/>
                <a:gd name="connsiteY23" fmla="*/ 6578439 h 6578439"/>
                <a:gd name="connsiteX24" fmla="*/ 1567290 w 5890490"/>
                <a:gd name="connsiteY24" fmla="*/ 6578439 h 6578439"/>
                <a:gd name="connsiteX25" fmla="*/ 1508588 w 5890490"/>
                <a:gd name="connsiteY25" fmla="*/ 6535186 h 6578439"/>
                <a:gd name="connsiteX26" fmla="*/ 826498 w 5890490"/>
                <a:gd name="connsiteY26" fmla="*/ 5876034 h 6578439"/>
                <a:gd name="connsiteX27" fmla="*/ 122403 w 5890490"/>
                <a:gd name="connsiteY27" fmla="*/ 3255655 h 6578439"/>
                <a:gd name="connsiteX28" fmla="*/ 1061197 w 5890490"/>
                <a:gd name="connsiteY28" fmla="*/ 984650 h 6578439"/>
                <a:gd name="connsiteX29" fmla="*/ 3517682 w 5890490"/>
                <a:gd name="connsiteY29" fmla="*/ 0 h 6578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890490" h="6578439">
                  <a:moveTo>
                    <a:pt x="3517682" y="0"/>
                  </a:moveTo>
                  <a:cubicBezTo>
                    <a:pt x="4402016" y="0"/>
                    <a:pt x="5213741" y="315483"/>
                    <a:pt x="5849513" y="841730"/>
                  </a:cubicBezTo>
                  <a:lnTo>
                    <a:pt x="5890490" y="879060"/>
                  </a:lnTo>
                  <a:lnTo>
                    <a:pt x="5890490" y="1816052"/>
                  </a:lnTo>
                  <a:lnTo>
                    <a:pt x="5856961" y="1771023"/>
                  </a:lnTo>
                  <a:cubicBezTo>
                    <a:pt x="5793650" y="1694076"/>
                    <a:pt x="5726429" y="1619959"/>
                    <a:pt x="5655397" y="1548813"/>
                  </a:cubicBezTo>
                  <a:cubicBezTo>
                    <a:pt x="5082208" y="974906"/>
                    <a:pt x="4322973" y="658717"/>
                    <a:pt x="3517682" y="658717"/>
                  </a:cubicBezTo>
                  <a:cubicBezTo>
                    <a:pt x="3085520" y="658717"/>
                    <a:pt x="2718488" y="721533"/>
                    <a:pt x="2395696" y="850721"/>
                  </a:cubicBezTo>
                  <a:cubicBezTo>
                    <a:pt x="2079132" y="977407"/>
                    <a:pt x="1792668" y="1173626"/>
                    <a:pt x="1519955" y="1450441"/>
                  </a:cubicBezTo>
                  <a:cubicBezTo>
                    <a:pt x="1330275" y="1642840"/>
                    <a:pt x="1263719" y="1756094"/>
                    <a:pt x="1223630" y="1841430"/>
                  </a:cubicBezTo>
                  <a:cubicBezTo>
                    <a:pt x="1166545" y="1962981"/>
                    <a:pt x="1128532" y="2116663"/>
                    <a:pt x="1075857" y="2329343"/>
                  </a:cubicBezTo>
                  <a:cubicBezTo>
                    <a:pt x="1008652" y="2601153"/>
                    <a:pt x="916537" y="2973574"/>
                    <a:pt x="731010" y="3483744"/>
                  </a:cubicBezTo>
                  <a:cubicBezTo>
                    <a:pt x="617488" y="3795981"/>
                    <a:pt x="620731" y="4121653"/>
                    <a:pt x="741000" y="4479719"/>
                  </a:cubicBezTo>
                  <a:cubicBezTo>
                    <a:pt x="847257" y="4796172"/>
                    <a:pt x="1045888" y="5129481"/>
                    <a:pt x="1315615" y="5443827"/>
                  </a:cubicBezTo>
                  <a:cubicBezTo>
                    <a:pt x="1630753" y="5810980"/>
                    <a:pt x="1945371" y="6077784"/>
                    <a:pt x="2277503" y="6259386"/>
                  </a:cubicBezTo>
                  <a:cubicBezTo>
                    <a:pt x="2637530" y="6456133"/>
                    <a:pt x="3017536" y="6551739"/>
                    <a:pt x="3439448" y="6551739"/>
                  </a:cubicBezTo>
                  <a:cubicBezTo>
                    <a:pt x="3781571" y="6551739"/>
                    <a:pt x="4089573" y="6457449"/>
                    <a:pt x="4408732" y="6255172"/>
                  </a:cubicBezTo>
                  <a:cubicBezTo>
                    <a:pt x="4738010" y="6046310"/>
                    <a:pt x="5050941" y="5739207"/>
                    <a:pt x="5343243" y="5442509"/>
                  </a:cubicBezTo>
                  <a:cubicBezTo>
                    <a:pt x="5479860" y="5303970"/>
                    <a:pt x="5614918" y="5178206"/>
                    <a:pt x="5745566" y="5056656"/>
                  </a:cubicBezTo>
                  <a:lnTo>
                    <a:pt x="5890490" y="4920880"/>
                  </a:lnTo>
                  <a:lnTo>
                    <a:pt x="5890490" y="5821966"/>
                  </a:lnTo>
                  <a:lnTo>
                    <a:pt x="5802002" y="5907904"/>
                  </a:lnTo>
                  <a:cubicBezTo>
                    <a:pt x="5634962" y="6077456"/>
                    <a:pt x="5467509" y="6243625"/>
                    <a:pt x="5294358" y="6397505"/>
                  </a:cubicBezTo>
                  <a:lnTo>
                    <a:pt x="5077178" y="6578439"/>
                  </a:lnTo>
                  <a:lnTo>
                    <a:pt x="1567290" y="6578439"/>
                  </a:lnTo>
                  <a:lnTo>
                    <a:pt x="1508588" y="6535186"/>
                  </a:lnTo>
                  <a:cubicBezTo>
                    <a:pt x="1263991" y="6345442"/>
                    <a:pt x="1038054" y="6122666"/>
                    <a:pt x="826498" y="5876034"/>
                  </a:cubicBezTo>
                  <a:cubicBezTo>
                    <a:pt x="261613" y="5217713"/>
                    <a:pt x="-239182" y="4250314"/>
                    <a:pt x="122403" y="3255655"/>
                  </a:cubicBezTo>
                  <a:cubicBezTo>
                    <a:pt x="607497" y="1921629"/>
                    <a:pt x="393040" y="1662857"/>
                    <a:pt x="1061197" y="984650"/>
                  </a:cubicBezTo>
                  <a:cubicBezTo>
                    <a:pt x="1729484" y="306444"/>
                    <a:pt x="2498060" y="0"/>
                    <a:pt x="3517682" y="0"/>
                  </a:cubicBezTo>
                  <a:close/>
                </a:path>
              </a:pathLst>
            </a:custGeom>
            <a:gradFill flip="none" rotWithShape="1"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5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5000"/>
                  </a:schemeClr>
                </a:gs>
              </a:gsLst>
              <a:lin ang="12000000" scaled="0"/>
              <a:tileRect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458B604F-996E-4349-B131-E04ED285D8D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01025" y="52996"/>
              <a:ext cx="6093361" cy="6805003"/>
            </a:xfrm>
            <a:custGeom>
              <a:avLst/>
              <a:gdLst>
                <a:gd name="connsiteX0" fmla="*/ 3391253 w 5890489"/>
                <a:gd name="connsiteY0" fmla="*/ 0 h 6578438"/>
                <a:gd name="connsiteX1" fmla="*/ 3434974 w 5890489"/>
                <a:gd name="connsiteY1" fmla="*/ 646 h 6578438"/>
                <a:gd name="connsiteX2" fmla="*/ 3522419 w 5890489"/>
                <a:gd name="connsiteY2" fmla="*/ 2712 h 6578438"/>
                <a:gd name="connsiteX3" fmla="*/ 3610261 w 5890489"/>
                <a:gd name="connsiteY3" fmla="*/ 6458 h 6578438"/>
                <a:gd name="connsiteX4" fmla="*/ 3786872 w 5890489"/>
                <a:gd name="connsiteY4" fmla="*/ 20667 h 6578438"/>
                <a:gd name="connsiteX5" fmla="*/ 3962291 w 5890489"/>
                <a:gd name="connsiteY5" fmla="*/ 43530 h 6578438"/>
                <a:gd name="connsiteX6" fmla="*/ 4135855 w 5890489"/>
                <a:gd name="connsiteY6" fmla="*/ 75176 h 6578438"/>
                <a:gd name="connsiteX7" fmla="*/ 4307299 w 5890489"/>
                <a:gd name="connsiteY7" fmla="*/ 114315 h 6578438"/>
                <a:gd name="connsiteX8" fmla="*/ 4476358 w 5890489"/>
                <a:gd name="connsiteY8" fmla="*/ 160816 h 6578438"/>
                <a:gd name="connsiteX9" fmla="*/ 4559829 w 5890489"/>
                <a:gd name="connsiteY9" fmla="*/ 186779 h 6578438"/>
                <a:gd name="connsiteX10" fmla="*/ 4642901 w 5890489"/>
                <a:gd name="connsiteY10" fmla="*/ 213648 h 6578438"/>
                <a:gd name="connsiteX11" fmla="*/ 5280847 w 5890489"/>
                <a:gd name="connsiteY11" fmla="*/ 485936 h 6578438"/>
                <a:gd name="connsiteX12" fmla="*/ 5865400 w 5890489"/>
                <a:gd name="connsiteY12" fmla="*/ 851099 h 6578438"/>
                <a:gd name="connsiteX13" fmla="*/ 5890489 w 5890489"/>
                <a:gd name="connsiteY13" fmla="*/ 870950 h 6578438"/>
                <a:gd name="connsiteX14" fmla="*/ 5890489 w 5890489"/>
                <a:gd name="connsiteY14" fmla="*/ 1321814 h 6578438"/>
                <a:gd name="connsiteX15" fmla="*/ 5887395 w 5890489"/>
                <a:gd name="connsiteY15" fmla="*/ 1318952 h 6578438"/>
                <a:gd name="connsiteX16" fmla="*/ 5830291 w 5890489"/>
                <a:gd name="connsiteY16" fmla="*/ 1265992 h 6578438"/>
                <a:gd name="connsiteX17" fmla="*/ 5815981 w 5890489"/>
                <a:gd name="connsiteY17" fmla="*/ 1252687 h 6578438"/>
                <a:gd name="connsiteX18" fmla="*/ 5801142 w 5890489"/>
                <a:gd name="connsiteY18" fmla="*/ 1240158 h 6578438"/>
                <a:gd name="connsiteX19" fmla="*/ 5771464 w 5890489"/>
                <a:gd name="connsiteY19" fmla="*/ 1214969 h 6578438"/>
                <a:gd name="connsiteX20" fmla="*/ 5651030 w 5890489"/>
                <a:gd name="connsiteY20" fmla="*/ 1115767 h 6578438"/>
                <a:gd name="connsiteX21" fmla="*/ 5123183 w 5890489"/>
                <a:gd name="connsiteY21" fmla="*/ 780443 h 6578438"/>
                <a:gd name="connsiteX22" fmla="*/ 4533860 w 5890489"/>
                <a:gd name="connsiteY22" fmla="*/ 567701 h 6578438"/>
                <a:gd name="connsiteX23" fmla="*/ 4457281 w 5890489"/>
                <a:gd name="connsiteY23" fmla="*/ 550780 h 6578438"/>
                <a:gd name="connsiteX24" fmla="*/ 4380568 w 5890489"/>
                <a:gd name="connsiteY24" fmla="*/ 535279 h 6578438"/>
                <a:gd name="connsiteX25" fmla="*/ 4303325 w 5890489"/>
                <a:gd name="connsiteY25" fmla="*/ 522879 h 6578438"/>
                <a:gd name="connsiteX26" fmla="*/ 4264769 w 5890489"/>
                <a:gd name="connsiteY26" fmla="*/ 516679 h 6578438"/>
                <a:gd name="connsiteX27" fmla="*/ 4226082 w 5890489"/>
                <a:gd name="connsiteY27" fmla="*/ 511253 h 6578438"/>
                <a:gd name="connsiteX28" fmla="*/ 4070934 w 5890489"/>
                <a:gd name="connsiteY28" fmla="*/ 494848 h 6578438"/>
                <a:gd name="connsiteX29" fmla="*/ 3915521 w 5890489"/>
                <a:gd name="connsiteY29" fmla="*/ 486065 h 6578438"/>
                <a:gd name="connsiteX30" fmla="*/ 3760241 w 5890489"/>
                <a:gd name="connsiteY30" fmla="*/ 484257 h 6578438"/>
                <a:gd name="connsiteX31" fmla="*/ 3682734 w 5890489"/>
                <a:gd name="connsiteY31" fmla="*/ 486581 h 6578438"/>
                <a:gd name="connsiteX32" fmla="*/ 3605491 w 5890489"/>
                <a:gd name="connsiteY32" fmla="*/ 488907 h 6578438"/>
                <a:gd name="connsiteX33" fmla="*/ 3527454 w 5890489"/>
                <a:gd name="connsiteY33" fmla="*/ 493169 h 6578438"/>
                <a:gd name="connsiteX34" fmla="*/ 3449151 w 5890489"/>
                <a:gd name="connsiteY34" fmla="*/ 498336 h 6578438"/>
                <a:gd name="connsiteX35" fmla="*/ 3410067 w 5890489"/>
                <a:gd name="connsiteY35" fmla="*/ 500532 h 6578438"/>
                <a:gd name="connsiteX36" fmla="*/ 3371246 w 5890489"/>
                <a:gd name="connsiteY36" fmla="*/ 504279 h 6578438"/>
                <a:gd name="connsiteX37" fmla="*/ 3293739 w 5890489"/>
                <a:gd name="connsiteY37" fmla="*/ 511512 h 6578438"/>
                <a:gd name="connsiteX38" fmla="*/ 2689445 w 5890489"/>
                <a:gd name="connsiteY38" fmla="*/ 610198 h 6578438"/>
                <a:gd name="connsiteX39" fmla="*/ 2117875 w 5890489"/>
                <a:gd name="connsiteY39" fmla="*/ 800335 h 6578438"/>
                <a:gd name="connsiteX40" fmla="*/ 1981276 w 5890489"/>
                <a:gd name="connsiteY40" fmla="*/ 865566 h 6578438"/>
                <a:gd name="connsiteX41" fmla="*/ 1847991 w 5890489"/>
                <a:gd name="connsiteY41" fmla="*/ 938676 h 6578438"/>
                <a:gd name="connsiteX42" fmla="*/ 1783069 w 5890489"/>
                <a:gd name="connsiteY42" fmla="*/ 978718 h 6578438"/>
                <a:gd name="connsiteX43" fmla="*/ 1750609 w 5890489"/>
                <a:gd name="connsiteY43" fmla="*/ 998869 h 6578438"/>
                <a:gd name="connsiteX44" fmla="*/ 1734312 w 5890489"/>
                <a:gd name="connsiteY44" fmla="*/ 1008945 h 6578438"/>
                <a:gd name="connsiteX45" fmla="*/ 1718547 w 5890489"/>
                <a:gd name="connsiteY45" fmla="*/ 1019924 h 6578438"/>
                <a:gd name="connsiteX46" fmla="*/ 1655481 w 5890489"/>
                <a:gd name="connsiteY46" fmla="*/ 1063582 h 6578438"/>
                <a:gd name="connsiteX47" fmla="*/ 1593077 w 5890489"/>
                <a:gd name="connsiteY47" fmla="*/ 1108664 h 6578438"/>
                <a:gd name="connsiteX48" fmla="*/ 1532263 w 5890489"/>
                <a:gd name="connsiteY48" fmla="*/ 1156197 h 6578438"/>
                <a:gd name="connsiteX49" fmla="*/ 1472509 w 5890489"/>
                <a:gd name="connsiteY49" fmla="*/ 1205152 h 6578438"/>
                <a:gd name="connsiteX50" fmla="*/ 1414212 w 5890489"/>
                <a:gd name="connsiteY50" fmla="*/ 1256175 h 6578438"/>
                <a:gd name="connsiteX51" fmla="*/ 1357242 w 5890489"/>
                <a:gd name="connsiteY51" fmla="*/ 1308359 h 6578438"/>
                <a:gd name="connsiteX52" fmla="*/ 1153072 w 5890489"/>
                <a:gd name="connsiteY52" fmla="*/ 1529498 h 6578438"/>
                <a:gd name="connsiteX53" fmla="*/ 1002694 w 5890489"/>
                <a:gd name="connsiteY53" fmla="*/ 1770658 h 6578438"/>
                <a:gd name="connsiteX54" fmla="*/ 974076 w 5890489"/>
                <a:gd name="connsiteY54" fmla="*/ 1835371 h 6578438"/>
                <a:gd name="connsiteX55" fmla="*/ 949564 w 5890489"/>
                <a:gd name="connsiteY55" fmla="*/ 1903573 h 6578438"/>
                <a:gd name="connsiteX56" fmla="*/ 927173 w 5890489"/>
                <a:gd name="connsiteY56" fmla="*/ 1974229 h 6578438"/>
                <a:gd name="connsiteX57" fmla="*/ 906107 w 5890489"/>
                <a:gd name="connsiteY57" fmla="*/ 2046952 h 6578438"/>
                <a:gd name="connsiteX58" fmla="*/ 751092 w 5890489"/>
                <a:gd name="connsiteY58" fmla="*/ 2676266 h 6578438"/>
                <a:gd name="connsiteX59" fmla="*/ 547189 w 5890489"/>
                <a:gd name="connsiteY59" fmla="*/ 3308422 h 6578438"/>
                <a:gd name="connsiteX60" fmla="*/ 441195 w 5890489"/>
                <a:gd name="connsiteY60" fmla="*/ 3866306 h 6578438"/>
                <a:gd name="connsiteX61" fmla="*/ 527182 w 5890489"/>
                <a:gd name="connsiteY61" fmla="*/ 4439174 h 6578438"/>
                <a:gd name="connsiteX62" fmla="*/ 775073 w 5890489"/>
                <a:gd name="connsiteY62" fmla="*/ 4987240 h 6578438"/>
                <a:gd name="connsiteX63" fmla="*/ 943206 w 5890489"/>
                <a:gd name="connsiteY63" fmla="*/ 5244933 h 6578438"/>
                <a:gd name="connsiteX64" fmla="*/ 1133728 w 5890489"/>
                <a:gd name="connsiteY64" fmla="*/ 5490356 h 6578438"/>
                <a:gd name="connsiteX65" fmla="*/ 1359626 w 5890489"/>
                <a:gd name="connsiteY65" fmla="*/ 5709815 h 6578438"/>
                <a:gd name="connsiteX66" fmla="*/ 1481254 w 5890489"/>
                <a:gd name="connsiteY66" fmla="*/ 5809146 h 6578438"/>
                <a:gd name="connsiteX67" fmla="*/ 1543260 w 5890489"/>
                <a:gd name="connsiteY67" fmla="*/ 5856940 h 6578438"/>
                <a:gd name="connsiteX68" fmla="*/ 1607518 w 5890489"/>
                <a:gd name="connsiteY68" fmla="*/ 5901374 h 6578438"/>
                <a:gd name="connsiteX69" fmla="*/ 2145566 w 5890489"/>
                <a:gd name="connsiteY69" fmla="*/ 6193814 h 6578438"/>
                <a:gd name="connsiteX70" fmla="*/ 2214991 w 5890489"/>
                <a:gd name="connsiteY70" fmla="*/ 6221844 h 6578438"/>
                <a:gd name="connsiteX71" fmla="*/ 2249307 w 5890489"/>
                <a:gd name="connsiteY71" fmla="*/ 6236182 h 6578438"/>
                <a:gd name="connsiteX72" fmla="*/ 2284285 w 5890489"/>
                <a:gd name="connsiteY72" fmla="*/ 6248711 h 6578438"/>
                <a:gd name="connsiteX73" fmla="*/ 2354241 w 5890489"/>
                <a:gd name="connsiteY73" fmla="*/ 6273124 h 6578438"/>
                <a:gd name="connsiteX74" fmla="*/ 2371597 w 5890489"/>
                <a:gd name="connsiteY74" fmla="*/ 6279324 h 6578438"/>
                <a:gd name="connsiteX75" fmla="*/ 2387894 w 5890489"/>
                <a:gd name="connsiteY75" fmla="*/ 6287719 h 6578438"/>
                <a:gd name="connsiteX76" fmla="*/ 2421414 w 5890489"/>
                <a:gd name="connsiteY76" fmla="*/ 6302186 h 6578438"/>
                <a:gd name="connsiteX77" fmla="*/ 2489117 w 5890489"/>
                <a:gd name="connsiteY77" fmla="*/ 6329441 h 6578438"/>
                <a:gd name="connsiteX78" fmla="*/ 2522902 w 5890489"/>
                <a:gd name="connsiteY78" fmla="*/ 6343134 h 6578438"/>
                <a:gd name="connsiteX79" fmla="*/ 2556953 w 5890489"/>
                <a:gd name="connsiteY79" fmla="*/ 6356051 h 6578438"/>
                <a:gd name="connsiteX80" fmla="*/ 2695009 w 5890489"/>
                <a:gd name="connsiteY80" fmla="*/ 6401905 h 6578438"/>
                <a:gd name="connsiteX81" fmla="*/ 3268035 w 5890489"/>
                <a:gd name="connsiteY81" fmla="*/ 6501238 h 6578438"/>
                <a:gd name="connsiteX82" fmla="*/ 3341038 w 5890489"/>
                <a:gd name="connsiteY82" fmla="*/ 6506145 h 6578438"/>
                <a:gd name="connsiteX83" fmla="*/ 3414703 w 5890489"/>
                <a:gd name="connsiteY83" fmla="*/ 6507050 h 6578438"/>
                <a:gd name="connsiteX84" fmla="*/ 3488237 w 5890489"/>
                <a:gd name="connsiteY84" fmla="*/ 6508212 h 6578438"/>
                <a:gd name="connsiteX85" fmla="*/ 3524142 w 5890489"/>
                <a:gd name="connsiteY85" fmla="*/ 6507955 h 6578438"/>
                <a:gd name="connsiteX86" fmla="*/ 3559252 w 5890489"/>
                <a:gd name="connsiteY86" fmla="*/ 6506921 h 6578438"/>
                <a:gd name="connsiteX87" fmla="*/ 3629207 w 5890489"/>
                <a:gd name="connsiteY87" fmla="*/ 6503045 h 6578438"/>
                <a:gd name="connsiteX88" fmla="*/ 3698633 w 5890489"/>
                <a:gd name="connsiteY88" fmla="*/ 6496845 h 6578438"/>
                <a:gd name="connsiteX89" fmla="*/ 3733213 w 5890489"/>
                <a:gd name="connsiteY89" fmla="*/ 6493357 h 6578438"/>
                <a:gd name="connsiteX90" fmla="*/ 3767529 w 5890489"/>
                <a:gd name="connsiteY90" fmla="*/ 6488707 h 6578438"/>
                <a:gd name="connsiteX91" fmla="*/ 3801845 w 5890489"/>
                <a:gd name="connsiteY91" fmla="*/ 6484057 h 6578438"/>
                <a:gd name="connsiteX92" fmla="*/ 3835895 w 5890489"/>
                <a:gd name="connsiteY92" fmla="*/ 6478116 h 6578438"/>
                <a:gd name="connsiteX93" fmla="*/ 4364801 w 5890489"/>
                <a:gd name="connsiteY93" fmla="*/ 6308517 h 6578438"/>
                <a:gd name="connsiteX94" fmla="*/ 4861379 w 5890489"/>
                <a:gd name="connsiteY94" fmla="*/ 6000576 h 6578438"/>
                <a:gd name="connsiteX95" fmla="*/ 5341263 w 5890489"/>
                <a:gd name="connsiteY95" fmla="*/ 5605834 h 6578438"/>
                <a:gd name="connsiteX96" fmla="*/ 5587301 w 5890489"/>
                <a:gd name="connsiteY96" fmla="*/ 5390379 h 6578438"/>
                <a:gd name="connsiteX97" fmla="*/ 5849105 w 5890489"/>
                <a:gd name="connsiteY97" fmla="*/ 5176344 h 6578438"/>
                <a:gd name="connsiteX98" fmla="*/ 5890489 w 5890489"/>
                <a:gd name="connsiteY98" fmla="*/ 5145260 h 6578438"/>
                <a:gd name="connsiteX99" fmla="*/ 5890489 w 5890489"/>
                <a:gd name="connsiteY99" fmla="*/ 5995323 h 6578438"/>
                <a:gd name="connsiteX100" fmla="*/ 5811477 w 5890489"/>
                <a:gd name="connsiteY100" fmla="*/ 6077819 h 6578438"/>
                <a:gd name="connsiteX101" fmla="*/ 5301384 w 5890489"/>
                <a:gd name="connsiteY101" fmla="*/ 6542958 h 6578438"/>
                <a:gd name="connsiteX102" fmla="*/ 5252008 w 5890489"/>
                <a:gd name="connsiteY102" fmla="*/ 6578438 h 6578438"/>
                <a:gd name="connsiteX103" fmla="*/ 1653730 w 5890489"/>
                <a:gd name="connsiteY103" fmla="*/ 6578438 h 6578438"/>
                <a:gd name="connsiteX104" fmla="*/ 1549768 w 5890489"/>
                <a:gd name="connsiteY104" fmla="*/ 6488821 h 6578438"/>
                <a:gd name="connsiteX105" fmla="*/ 1298282 w 5890489"/>
                <a:gd name="connsiteY105" fmla="*/ 6243932 h 6578438"/>
                <a:gd name="connsiteX106" fmla="*/ 1237999 w 5890489"/>
                <a:gd name="connsiteY106" fmla="*/ 6181671 h 6578438"/>
                <a:gd name="connsiteX107" fmla="*/ 1179967 w 5890489"/>
                <a:gd name="connsiteY107" fmla="*/ 6117862 h 6578438"/>
                <a:gd name="connsiteX108" fmla="*/ 1121936 w 5890489"/>
                <a:gd name="connsiteY108" fmla="*/ 6054569 h 6578438"/>
                <a:gd name="connsiteX109" fmla="*/ 1065628 w 5890489"/>
                <a:gd name="connsiteY109" fmla="*/ 5990243 h 6578438"/>
                <a:gd name="connsiteX110" fmla="*/ 954335 w 5890489"/>
                <a:gd name="connsiteY110" fmla="*/ 5861460 h 6578438"/>
                <a:gd name="connsiteX111" fmla="*/ 898953 w 5890489"/>
                <a:gd name="connsiteY111" fmla="*/ 5797393 h 6578438"/>
                <a:gd name="connsiteX112" fmla="*/ 842908 w 5890489"/>
                <a:gd name="connsiteY112" fmla="*/ 5733582 h 6578438"/>
                <a:gd name="connsiteX113" fmla="*/ 622442 w 5890489"/>
                <a:gd name="connsiteY113" fmla="*/ 5471884 h 6578438"/>
                <a:gd name="connsiteX114" fmla="*/ 425559 w 5890489"/>
                <a:gd name="connsiteY114" fmla="*/ 5190036 h 6578438"/>
                <a:gd name="connsiteX115" fmla="*/ 123877 w 5890489"/>
                <a:gd name="connsiteY115" fmla="*/ 4564210 h 6578438"/>
                <a:gd name="connsiteX116" fmla="*/ 130 w 5890489"/>
                <a:gd name="connsiteY116" fmla="*/ 3865530 h 6578438"/>
                <a:gd name="connsiteX117" fmla="*/ 30602 w 5890489"/>
                <a:gd name="connsiteY117" fmla="*/ 3505793 h 6578438"/>
                <a:gd name="connsiteX118" fmla="*/ 126924 w 5890489"/>
                <a:gd name="connsiteY118" fmla="*/ 3157164 h 6578438"/>
                <a:gd name="connsiteX119" fmla="*/ 334803 w 5890489"/>
                <a:gd name="connsiteY119" fmla="*/ 2560530 h 6578438"/>
                <a:gd name="connsiteX120" fmla="*/ 381176 w 5890489"/>
                <a:gd name="connsiteY120" fmla="*/ 2409144 h 6578438"/>
                <a:gd name="connsiteX121" fmla="*/ 425825 w 5890489"/>
                <a:gd name="connsiteY121" fmla="*/ 2255819 h 6578438"/>
                <a:gd name="connsiteX122" fmla="*/ 470210 w 5890489"/>
                <a:gd name="connsiteY122" fmla="*/ 2099523 h 6578438"/>
                <a:gd name="connsiteX123" fmla="*/ 492998 w 5890489"/>
                <a:gd name="connsiteY123" fmla="*/ 2020213 h 6578438"/>
                <a:gd name="connsiteX124" fmla="*/ 517509 w 5890489"/>
                <a:gd name="connsiteY124" fmla="*/ 1939224 h 6578438"/>
                <a:gd name="connsiteX125" fmla="*/ 544007 w 5890489"/>
                <a:gd name="connsiteY125" fmla="*/ 1857201 h 6578438"/>
                <a:gd name="connsiteX126" fmla="*/ 573288 w 5890489"/>
                <a:gd name="connsiteY126" fmla="*/ 1774274 h 6578438"/>
                <a:gd name="connsiteX127" fmla="*/ 606146 w 5890489"/>
                <a:gd name="connsiteY127" fmla="*/ 1690832 h 6578438"/>
                <a:gd name="connsiteX128" fmla="*/ 644569 w 5890489"/>
                <a:gd name="connsiteY128" fmla="*/ 1607775 h 6578438"/>
                <a:gd name="connsiteX129" fmla="*/ 837874 w 5890489"/>
                <a:gd name="connsiteY129" fmla="*/ 1297638 h 6578438"/>
                <a:gd name="connsiteX130" fmla="*/ 1069602 w 5890489"/>
                <a:gd name="connsiteY130" fmla="*/ 1032194 h 6578438"/>
                <a:gd name="connsiteX131" fmla="*/ 1130548 w 5890489"/>
                <a:gd name="connsiteY131" fmla="*/ 970839 h 6578438"/>
                <a:gd name="connsiteX132" fmla="*/ 1192024 w 5890489"/>
                <a:gd name="connsiteY132" fmla="*/ 910129 h 6578438"/>
                <a:gd name="connsiteX133" fmla="*/ 1255356 w 5890489"/>
                <a:gd name="connsiteY133" fmla="*/ 850841 h 6578438"/>
                <a:gd name="connsiteX134" fmla="*/ 1319614 w 5890489"/>
                <a:gd name="connsiteY134" fmla="*/ 792068 h 6578438"/>
                <a:gd name="connsiteX135" fmla="*/ 1385728 w 5890489"/>
                <a:gd name="connsiteY135" fmla="*/ 734975 h 6578438"/>
                <a:gd name="connsiteX136" fmla="*/ 1452768 w 5890489"/>
                <a:gd name="connsiteY136" fmla="*/ 678528 h 6578438"/>
                <a:gd name="connsiteX137" fmla="*/ 1469594 w 5890489"/>
                <a:gd name="connsiteY137" fmla="*/ 664449 h 6578438"/>
                <a:gd name="connsiteX138" fmla="*/ 1487083 w 5890489"/>
                <a:gd name="connsiteY138" fmla="*/ 651015 h 6578438"/>
                <a:gd name="connsiteX139" fmla="*/ 1522193 w 5890489"/>
                <a:gd name="connsiteY139" fmla="*/ 624277 h 6578438"/>
                <a:gd name="connsiteX140" fmla="*/ 1592415 w 5890489"/>
                <a:gd name="connsiteY140" fmla="*/ 570671 h 6578438"/>
                <a:gd name="connsiteX141" fmla="*/ 1738287 w 5890489"/>
                <a:gd name="connsiteY141" fmla="*/ 469402 h 6578438"/>
                <a:gd name="connsiteX142" fmla="*/ 1890918 w 5890489"/>
                <a:gd name="connsiteY142" fmla="*/ 376530 h 6578438"/>
                <a:gd name="connsiteX143" fmla="*/ 2555363 w 5890489"/>
                <a:gd name="connsiteY143" fmla="*/ 105274 h 6578438"/>
                <a:gd name="connsiteX144" fmla="*/ 3259291 w 5890489"/>
                <a:gd name="connsiteY144" fmla="*/ 3229 h 6578438"/>
                <a:gd name="connsiteX145" fmla="*/ 3347265 w 5890489"/>
                <a:gd name="connsiteY145" fmla="*/ 903 h 65784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</a:cxnLst>
              <a:rect l="l" t="t" r="r" b="b"/>
              <a:pathLst>
                <a:path w="5890489" h="6578438">
                  <a:moveTo>
                    <a:pt x="3391253" y="0"/>
                  </a:moveTo>
                  <a:lnTo>
                    <a:pt x="3434974" y="646"/>
                  </a:lnTo>
                  <a:lnTo>
                    <a:pt x="3522419" y="2712"/>
                  </a:lnTo>
                  <a:cubicBezTo>
                    <a:pt x="3551567" y="3488"/>
                    <a:pt x="3580451" y="3746"/>
                    <a:pt x="3610261" y="6458"/>
                  </a:cubicBezTo>
                  <a:cubicBezTo>
                    <a:pt x="3669353" y="10850"/>
                    <a:pt x="3728179" y="14337"/>
                    <a:pt x="3786872" y="20667"/>
                  </a:cubicBezTo>
                  <a:lnTo>
                    <a:pt x="3962291" y="43530"/>
                  </a:lnTo>
                  <a:lnTo>
                    <a:pt x="4135855" y="75176"/>
                  </a:lnTo>
                  <a:cubicBezTo>
                    <a:pt x="4193224" y="87836"/>
                    <a:pt x="4250328" y="101398"/>
                    <a:pt x="4307299" y="114315"/>
                  </a:cubicBezTo>
                  <a:cubicBezTo>
                    <a:pt x="4364139" y="128394"/>
                    <a:pt x="4420050" y="145575"/>
                    <a:pt x="4476358" y="160816"/>
                  </a:cubicBezTo>
                  <a:cubicBezTo>
                    <a:pt x="4504580" y="167921"/>
                    <a:pt x="4532138" y="177995"/>
                    <a:pt x="4559829" y="186779"/>
                  </a:cubicBezTo>
                  <a:lnTo>
                    <a:pt x="4642901" y="213648"/>
                  </a:lnTo>
                  <a:cubicBezTo>
                    <a:pt x="4863234" y="288307"/>
                    <a:pt x="5076414" y="379371"/>
                    <a:pt x="5280847" y="485936"/>
                  </a:cubicBezTo>
                  <a:cubicBezTo>
                    <a:pt x="5485018" y="592631"/>
                    <a:pt x="5681768" y="713145"/>
                    <a:pt x="5865400" y="851099"/>
                  </a:cubicBezTo>
                  <a:lnTo>
                    <a:pt x="5890489" y="870950"/>
                  </a:lnTo>
                  <a:lnTo>
                    <a:pt x="5890489" y="1321814"/>
                  </a:lnTo>
                  <a:lnTo>
                    <a:pt x="5887395" y="1318952"/>
                  </a:lnTo>
                  <a:lnTo>
                    <a:pt x="5830291" y="1265992"/>
                  </a:lnTo>
                  <a:lnTo>
                    <a:pt x="5815981" y="1252687"/>
                  </a:lnTo>
                  <a:lnTo>
                    <a:pt x="5801142" y="1240158"/>
                  </a:lnTo>
                  <a:lnTo>
                    <a:pt x="5771464" y="1214969"/>
                  </a:lnTo>
                  <a:cubicBezTo>
                    <a:pt x="5731849" y="1181385"/>
                    <a:pt x="5692897" y="1146896"/>
                    <a:pt x="5651030" y="1115767"/>
                  </a:cubicBezTo>
                  <a:cubicBezTo>
                    <a:pt x="5487534" y="986985"/>
                    <a:pt x="5311321" y="872542"/>
                    <a:pt x="5123183" y="780443"/>
                  </a:cubicBezTo>
                  <a:cubicBezTo>
                    <a:pt x="4935309" y="688087"/>
                    <a:pt x="4737102" y="616398"/>
                    <a:pt x="4533860" y="567701"/>
                  </a:cubicBezTo>
                  <a:lnTo>
                    <a:pt x="4457281" y="550780"/>
                  </a:lnTo>
                  <a:cubicBezTo>
                    <a:pt x="4431709" y="545484"/>
                    <a:pt x="4406536" y="538896"/>
                    <a:pt x="4380568" y="535279"/>
                  </a:cubicBezTo>
                  <a:lnTo>
                    <a:pt x="4303325" y="522879"/>
                  </a:lnTo>
                  <a:lnTo>
                    <a:pt x="4264769" y="516679"/>
                  </a:lnTo>
                  <a:cubicBezTo>
                    <a:pt x="4251918" y="514612"/>
                    <a:pt x="4239067" y="512415"/>
                    <a:pt x="4226082" y="511253"/>
                  </a:cubicBezTo>
                  <a:cubicBezTo>
                    <a:pt x="4174145" y="505829"/>
                    <a:pt x="4122606" y="499498"/>
                    <a:pt x="4070934" y="494848"/>
                  </a:cubicBezTo>
                  <a:lnTo>
                    <a:pt x="3915521" y="486065"/>
                  </a:lnTo>
                  <a:lnTo>
                    <a:pt x="3760241" y="484257"/>
                  </a:lnTo>
                  <a:cubicBezTo>
                    <a:pt x="3734405" y="483869"/>
                    <a:pt x="3708571" y="485936"/>
                    <a:pt x="3682734" y="486581"/>
                  </a:cubicBezTo>
                  <a:lnTo>
                    <a:pt x="3605491" y="488907"/>
                  </a:lnTo>
                  <a:cubicBezTo>
                    <a:pt x="3579921" y="489165"/>
                    <a:pt x="3553555" y="491490"/>
                    <a:pt x="3527454" y="493169"/>
                  </a:cubicBezTo>
                  <a:lnTo>
                    <a:pt x="3449151" y="498336"/>
                  </a:lnTo>
                  <a:lnTo>
                    <a:pt x="3410067" y="500532"/>
                  </a:lnTo>
                  <a:lnTo>
                    <a:pt x="3371246" y="504279"/>
                  </a:lnTo>
                  <a:cubicBezTo>
                    <a:pt x="3345410" y="506862"/>
                    <a:pt x="3319575" y="509315"/>
                    <a:pt x="3293739" y="511512"/>
                  </a:cubicBezTo>
                  <a:cubicBezTo>
                    <a:pt x="3087450" y="531662"/>
                    <a:pt x="2885531" y="563180"/>
                    <a:pt x="2689445" y="610198"/>
                  </a:cubicBezTo>
                  <a:cubicBezTo>
                    <a:pt x="2493357" y="657344"/>
                    <a:pt x="2302303" y="719088"/>
                    <a:pt x="2117875" y="800335"/>
                  </a:cubicBezTo>
                  <a:cubicBezTo>
                    <a:pt x="2072298" y="821648"/>
                    <a:pt x="2026854" y="843606"/>
                    <a:pt x="1981276" y="865566"/>
                  </a:cubicBezTo>
                  <a:cubicBezTo>
                    <a:pt x="1937025" y="889978"/>
                    <a:pt x="1891978" y="913229"/>
                    <a:pt x="1847991" y="938676"/>
                  </a:cubicBezTo>
                  <a:lnTo>
                    <a:pt x="1783069" y="978718"/>
                  </a:lnTo>
                  <a:lnTo>
                    <a:pt x="1750609" y="998869"/>
                  </a:lnTo>
                  <a:lnTo>
                    <a:pt x="1734312" y="1008945"/>
                  </a:lnTo>
                  <a:lnTo>
                    <a:pt x="1718547" y="1019924"/>
                  </a:lnTo>
                  <a:lnTo>
                    <a:pt x="1655481" y="1063582"/>
                  </a:lnTo>
                  <a:cubicBezTo>
                    <a:pt x="1634414" y="1078178"/>
                    <a:pt x="1612950" y="1092259"/>
                    <a:pt x="1593077" y="1108664"/>
                  </a:cubicBezTo>
                  <a:lnTo>
                    <a:pt x="1532263" y="1156197"/>
                  </a:lnTo>
                  <a:cubicBezTo>
                    <a:pt x="1511992" y="1172085"/>
                    <a:pt x="1491587" y="1187844"/>
                    <a:pt x="1472509" y="1205152"/>
                  </a:cubicBezTo>
                  <a:lnTo>
                    <a:pt x="1414212" y="1256175"/>
                  </a:lnTo>
                  <a:cubicBezTo>
                    <a:pt x="1395001" y="1273354"/>
                    <a:pt x="1375127" y="1290147"/>
                    <a:pt x="1357242" y="1308359"/>
                  </a:cubicBezTo>
                  <a:cubicBezTo>
                    <a:pt x="1283178" y="1379532"/>
                    <a:pt x="1212163" y="1452513"/>
                    <a:pt x="1153072" y="1529498"/>
                  </a:cubicBezTo>
                  <a:cubicBezTo>
                    <a:pt x="1090933" y="1605578"/>
                    <a:pt x="1043501" y="1685794"/>
                    <a:pt x="1002694" y="1770658"/>
                  </a:cubicBezTo>
                  <a:lnTo>
                    <a:pt x="974076" y="1835371"/>
                  </a:lnTo>
                  <a:lnTo>
                    <a:pt x="949564" y="1903573"/>
                  </a:lnTo>
                  <a:cubicBezTo>
                    <a:pt x="940820" y="1925661"/>
                    <a:pt x="934593" y="1950719"/>
                    <a:pt x="927173" y="1974229"/>
                  </a:cubicBezTo>
                  <a:cubicBezTo>
                    <a:pt x="920019" y="1998254"/>
                    <a:pt x="912468" y="2021504"/>
                    <a:pt x="906107" y="2046952"/>
                  </a:cubicBezTo>
                  <a:cubicBezTo>
                    <a:pt x="853906" y="2245614"/>
                    <a:pt x="809918" y="2463136"/>
                    <a:pt x="751092" y="2676266"/>
                  </a:cubicBezTo>
                  <a:cubicBezTo>
                    <a:pt x="693458" y="2889912"/>
                    <a:pt x="624166" y="3100976"/>
                    <a:pt x="547189" y="3308422"/>
                  </a:cubicBezTo>
                  <a:cubicBezTo>
                    <a:pt x="479617" y="3487580"/>
                    <a:pt x="444109" y="3675523"/>
                    <a:pt x="441195" y="3866306"/>
                  </a:cubicBezTo>
                  <a:cubicBezTo>
                    <a:pt x="438014" y="4057089"/>
                    <a:pt x="469282" y="4250456"/>
                    <a:pt x="527182" y="4439174"/>
                  </a:cubicBezTo>
                  <a:cubicBezTo>
                    <a:pt x="584815" y="4628278"/>
                    <a:pt x="671067" y="4811828"/>
                    <a:pt x="775073" y="4987240"/>
                  </a:cubicBezTo>
                  <a:cubicBezTo>
                    <a:pt x="827009" y="5075075"/>
                    <a:pt x="884246" y="5160327"/>
                    <a:pt x="943206" y="5244933"/>
                  </a:cubicBezTo>
                  <a:cubicBezTo>
                    <a:pt x="1002296" y="5329411"/>
                    <a:pt x="1064964" y="5412337"/>
                    <a:pt x="1133728" y="5490356"/>
                  </a:cubicBezTo>
                  <a:cubicBezTo>
                    <a:pt x="1203949" y="5567728"/>
                    <a:pt x="1279337" y="5642259"/>
                    <a:pt x="1359626" y="5709815"/>
                  </a:cubicBezTo>
                  <a:cubicBezTo>
                    <a:pt x="1398711" y="5744949"/>
                    <a:pt x="1439916" y="5777241"/>
                    <a:pt x="1481254" y="5809146"/>
                  </a:cubicBezTo>
                  <a:cubicBezTo>
                    <a:pt x="1501922" y="5825163"/>
                    <a:pt x="1522325" y="5841309"/>
                    <a:pt x="1543260" y="5856940"/>
                  </a:cubicBezTo>
                  <a:cubicBezTo>
                    <a:pt x="1564591" y="5871923"/>
                    <a:pt x="1585921" y="5886777"/>
                    <a:pt x="1607518" y="5901374"/>
                  </a:cubicBezTo>
                  <a:cubicBezTo>
                    <a:pt x="1778565" y="6019693"/>
                    <a:pt x="1961271" y="6115924"/>
                    <a:pt x="2145566" y="6193814"/>
                  </a:cubicBezTo>
                  <a:lnTo>
                    <a:pt x="2214991" y="6221844"/>
                  </a:lnTo>
                  <a:lnTo>
                    <a:pt x="2249307" y="6236182"/>
                  </a:lnTo>
                  <a:cubicBezTo>
                    <a:pt x="2260702" y="6241089"/>
                    <a:pt x="2272625" y="6244577"/>
                    <a:pt x="2284285" y="6248711"/>
                  </a:cubicBezTo>
                  <a:lnTo>
                    <a:pt x="2354241" y="6273124"/>
                  </a:lnTo>
                  <a:cubicBezTo>
                    <a:pt x="2360070" y="6275190"/>
                    <a:pt x="2365899" y="6277128"/>
                    <a:pt x="2371597" y="6279324"/>
                  </a:cubicBezTo>
                  <a:cubicBezTo>
                    <a:pt x="2377161" y="6281778"/>
                    <a:pt x="2382329" y="6285007"/>
                    <a:pt x="2387894" y="6287719"/>
                  </a:cubicBezTo>
                  <a:cubicBezTo>
                    <a:pt x="2398757" y="6293274"/>
                    <a:pt x="2410153" y="6297666"/>
                    <a:pt x="2421414" y="6302186"/>
                  </a:cubicBezTo>
                  <a:lnTo>
                    <a:pt x="2489117" y="6329441"/>
                  </a:lnTo>
                  <a:lnTo>
                    <a:pt x="2522902" y="6343134"/>
                  </a:lnTo>
                  <a:cubicBezTo>
                    <a:pt x="2534165" y="6347654"/>
                    <a:pt x="2545294" y="6352563"/>
                    <a:pt x="2556953" y="6356051"/>
                  </a:cubicBezTo>
                  <a:lnTo>
                    <a:pt x="2695009" y="6401905"/>
                  </a:lnTo>
                  <a:cubicBezTo>
                    <a:pt x="2880895" y="6457190"/>
                    <a:pt x="3073141" y="6489095"/>
                    <a:pt x="3268035" y="6501238"/>
                  </a:cubicBezTo>
                  <a:cubicBezTo>
                    <a:pt x="3292413" y="6502659"/>
                    <a:pt x="3316527" y="6505629"/>
                    <a:pt x="3341038" y="6506145"/>
                  </a:cubicBezTo>
                  <a:lnTo>
                    <a:pt x="3414703" y="6507050"/>
                  </a:lnTo>
                  <a:lnTo>
                    <a:pt x="3488237" y="6508212"/>
                  </a:lnTo>
                  <a:cubicBezTo>
                    <a:pt x="3500690" y="6508729"/>
                    <a:pt x="3512483" y="6508471"/>
                    <a:pt x="3524142" y="6507955"/>
                  </a:cubicBezTo>
                  <a:lnTo>
                    <a:pt x="3559252" y="6506921"/>
                  </a:lnTo>
                  <a:cubicBezTo>
                    <a:pt x="3582835" y="6506792"/>
                    <a:pt x="3605889" y="6504467"/>
                    <a:pt x="3629207" y="6503045"/>
                  </a:cubicBezTo>
                  <a:cubicBezTo>
                    <a:pt x="3652526" y="6502012"/>
                    <a:pt x="3675579" y="6499171"/>
                    <a:pt x="3698633" y="6496845"/>
                  </a:cubicBezTo>
                  <a:cubicBezTo>
                    <a:pt x="3710160" y="6495683"/>
                    <a:pt x="3721819" y="6494907"/>
                    <a:pt x="3733213" y="6493357"/>
                  </a:cubicBezTo>
                  <a:lnTo>
                    <a:pt x="3767529" y="6488707"/>
                  </a:lnTo>
                  <a:lnTo>
                    <a:pt x="3801845" y="6484057"/>
                  </a:lnTo>
                  <a:lnTo>
                    <a:pt x="3835895" y="6478116"/>
                  </a:lnTo>
                  <a:cubicBezTo>
                    <a:pt x="4017673" y="6446727"/>
                    <a:pt x="4194152" y="6390281"/>
                    <a:pt x="4364801" y="6308517"/>
                  </a:cubicBezTo>
                  <a:cubicBezTo>
                    <a:pt x="4535583" y="6227139"/>
                    <a:pt x="4700138" y="6120962"/>
                    <a:pt x="4861379" y="6000576"/>
                  </a:cubicBezTo>
                  <a:cubicBezTo>
                    <a:pt x="5022621" y="5879931"/>
                    <a:pt x="5180684" y="5745337"/>
                    <a:pt x="5341263" y="5605834"/>
                  </a:cubicBezTo>
                  <a:lnTo>
                    <a:pt x="5587301" y="5390379"/>
                  </a:lnTo>
                  <a:cubicBezTo>
                    <a:pt x="5674216" y="5315718"/>
                    <a:pt x="5761527" y="5244416"/>
                    <a:pt x="5849105" y="5176344"/>
                  </a:cubicBezTo>
                  <a:lnTo>
                    <a:pt x="5890489" y="5145260"/>
                  </a:lnTo>
                  <a:lnTo>
                    <a:pt x="5890489" y="5995323"/>
                  </a:lnTo>
                  <a:lnTo>
                    <a:pt x="5811477" y="6077819"/>
                  </a:lnTo>
                  <a:cubicBezTo>
                    <a:pt x="5654739" y="6238377"/>
                    <a:pt x="5487138" y="6396093"/>
                    <a:pt x="5301384" y="6542958"/>
                  </a:cubicBezTo>
                  <a:lnTo>
                    <a:pt x="5252008" y="6578438"/>
                  </a:lnTo>
                  <a:lnTo>
                    <a:pt x="1653730" y="6578438"/>
                  </a:lnTo>
                  <a:lnTo>
                    <a:pt x="1549768" y="6488821"/>
                  </a:lnTo>
                  <a:cubicBezTo>
                    <a:pt x="1461976" y="6409495"/>
                    <a:pt x="1378573" y="6327182"/>
                    <a:pt x="1298282" y="6243932"/>
                  </a:cubicBezTo>
                  <a:cubicBezTo>
                    <a:pt x="1278277" y="6223006"/>
                    <a:pt x="1258138" y="6202210"/>
                    <a:pt x="1237999" y="6181671"/>
                  </a:cubicBezTo>
                  <a:lnTo>
                    <a:pt x="1179967" y="6117862"/>
                  </a:lnTo>
                  <a:lnTo>
                    <a:pt x="1121936" y="6054569"/>
                  </a:lnTo>
                  <a:cubicBezTo>
                    <a:pt x="1102328" y="6033644"/>
                    <a:pt x="1084573" y="6011427"/>
                    <a:pt x="1065628" y="5990243"/>
                  </a:cubicBezTo>
                  <a:cubicBezTo>
                    <a:pt x="1028662" y="5947099"/>
                    <a:pt x="990239" y="5904991"/>
                    <a:pt x="954335" y="5861460"/>
                  </a:cubicBezTo>
                  <a:cubicBezTo>
                    <a:pt x="936050" y="5840018"/>
                    <a:pt x="917634" y="5818446"/>
                    <a:pt x="898953" y="5797393"/>
                  </a:cubicBezTo>
                  <a:cubicBezTo>
                    <a:pt x="880404" y="5776208"/>
                    <a:pt x="861325" y="5755412"/>
                    <a:pt x="842908" y="5733582"/>
                  </a:cubicBezTo>
                  <a:cubicBezTo>
                    <a:pt x="767919" y="5647942"/>
                    <a:pt x="693061" y="5561786"/>
                    <a:pt x="622442" y="5471884"/>
                  </a:cubicBezTo>
                  <a:cubicBezTo>
                    <a:pt x="551559" y="5382112"/>
                    <a:pt x="486639" y="5287430"/>
                    <a:pt x="425559" y="5190036"/>
                  </a:cubicBezTo>
                  <a:cubicBezTo>
                    <a:pt x="303668" y="4994990"/>
                    <a:pt x="200193" y="4786123"/>
                    <a:pt x="123877" y="4564210"/>
                  </a:cubicBezTo>
                  <a:cubicBezTo>
                    <a:pt x="47694" y="4342555"/>
                    <a:pt x="2249" y="4106045"/>
                    <a:pt x="130" y="3865530"/>
                  </a:cubicBezTo>
                  <a:cubicBezTo>
                    <a:pt x="-1328" y="3745403"/>
                    <a:pt x="9537" y="3624629"/>
                    <a:pt x="30602" y="3505793"/>
                  </a:cubicBezTo>
                  <a:cubicBezTo>
                    <a:pt x="51802" y="3386828"/>
                    <a:pt x="84659" y="3270059"/>
                    <a:pt x="126924" y="3157164"/>
                  </a:cubicBezTo>
                  <a:cubicBezTo>
                    <a:pt x="200457" y="2959276"/>
                    <a:pt x="271737" y="2761388"/>
                    <a:pt x="334803" y="2560530"/>
                  </a:cubicBezTo>
                  <a:lnTo>
                    <a:pt x="381176" y="2409144"/>
                  </a:lnTo>
                  <a:lnTo>
                    <a:pt x="425825" y="2255819"/>
                  </a:lnTo>
                  <a:lnTo>
                    <a:pt x="470210" y="2099523"/>
                  </a:lnTo>
                  <a:lnTo>
                    <a:pt x="492998" y="2020213"/>
                  </a:lnTo>
                  <a:lnTo>
                    <a:pt x="517509" y="1939224"/>
                  </a:lnTo>
                  <a:cubicBezTo>
                    <a:pt x="525061" y="1912485"/>
                    <a:pt x="534866" y="1884586"/>
                    <a:pt x="544007" y="1857201"/>
                  </a:cubicBezTo>
                  <a:cubicBezTo>
                    <a:pt x="553680" y="1829559"/>
                    <a:pt x="561496" y="1802304"/>
                    <a:pt x="573288" y="1774274"/>
                  </a:cubicBezTo>
                  <a:lnTo>
                    <a:pt x="606146" y="1690832"/>
                  </a:lnTo>
                  <a:cubicBezTo>
                    <a:pt x="618467" y="1663060"/>
                    <a:pt x="631716" y="1635417"/>
                    <a:pt x="644569" y="1607775"/>
                  </a:cubicBezTo>
                  <a:cubicBezTo>
                    <a:pt x="698625" y="1498368"/>
                    <a:pt x="763413" y="1391287"/>
                    <a:pt x="837874" y="1297638"/>
                  </a:cubicBezTo>
                  <a:cubicBezTo>
                    <a:pt x="910348" y="1201278"/>
                    <a:pt x="990107" y="1115897"/>
                    <a:pt x="1069602" y="1032194"/>
                  </a:cubicBezTo>
                  <a:cubicBezTo>
                    <a:pt x="1089079" y="1010624"/>
                    <a:pt x="1110012" y="990990"/>
                    <a:pt x="1130548" y="970839"/>
                  </a:cubicBezTo>
                  <a:lnTo>
                    <a:pt x="1192024" y="910129"/>
                  </a:lnTo>
                  <a:cubicBezTo>
                    <a:pt x="1212031" y="889462"/>
                    <a:pt x="1234024" y="870475"/>
                    <a:pt x="1255356" y="850841"/>
                  </a:cubicBezTo>
                  <a:lnTo>
                    <a:pt x="1319614" y="792068"/>
                  </a:lnTo>
                  <a:cubicBezTo>
                    <a:pt x="1340680" y="772176"/>
                    <a:pt x="1363469" y="753834"/>
                    <a:pt x="1385728" y="734975"/>
                  </a:cubicBezTo>
                  <a:lnTo>
                    <a:pt x="1452768" y="678528"/>
                  </a:lnTo>
                  <a:lnTo>
                    <a:pt x="1469594" y="664449"/>
                  </a:lnTo>
                  <a:lnTo>
                    <a:pt x="1487083" y="651015"/>
                  </a:lnTo>
                  <a:lnTo>
                    <a:pt x="1522193" y="624277"/>
                  </a:lnTo>
                  <a:lnTo>
                    <a:pt x="1592415" y="570671"/>
                  </a:lnTo>
                  <a:cubicBezTo>
                    <a:pt x="1640110" y="535925"/>
                    <a:pt x="1689531" y="503245"/>
                    <a:pt x="1738287" y="469402"/>
                  </a:cubicBezTo>
                  <a:cubicBezTo>
                    <a:pt x="1788634" y="438015"/>
                    <a:pt x="1839643" y="407013"/>
                    <a:pt x="1890918" y="376530"/>
                  </a:cubicBezTo>
                  <a:cubicBezTo>
                    <a:pt x="2098400" y="258209"/>
                    <a:pt x="2323503" y="166241"/>
                    <a:pt x="2555363" y="105274"/>
                  </a:cubicBezTo>
                  <a:cubicBezTo>
                    <a:pt x="2787223" y="44047"/>
                    <a:pt x="3024516" y="12013"/>
                    <a:pt x="3259291" y="3229"/>
                  </a:cubicBezTo>
                  <a:lnTo>
                    <a:pt x="3347265" y="903"/>
                  </a:lnTo>
                  <a:close/>
                </a:path>
              </a:pathLst>
            </a:custGeom>
            <a:gradFill flip="none" rotWithShape="1"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5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5000"/>
                  </a:schemeClr>
                </a:gs>
              </a:gsLst>
              <a:lin ang="12000000" scaled="0"/>
              <a:tileRect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27CCEAF3-651B-4605-AE58-F96E227036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01023" y="52997"/>
              <a:ext cx="6093363" cy="6805004"/>
            </a:xfrm>
            <a:custGeom>
              <a:avLst/>
              <a:gdLst>
                <a:gd name="connsiteX0" fmla="*/ 3517682 w 5890491"/>
                <a:gd name="connsiteY0" fmla="*/ 0 h 6578439"/>
                <a:gd name="connsiteX1" fmla="*/ 5849513 w 5890491"/>
                <a:gd name="connsiteY1" fmla="*/ 841730 h 6578439"/>
                <a:gd name="connsiteX2" fmla="*/ 5890491 w 5890491"/>
                <a:gd name="connsiteY2" fmla="*/ 879061 h 6578439"/>
                <a:gd name="connsiteX3" fmla="*/ 5890491 w 5890491"/>
                <a:gd name="connsiteY3" fmla="*/ 2034114 h 6578439"/>
                <a:gd name="connsiteX4" fmla="*/ 5757065 w 5890491"/>
                <a:gd name="connsiteY4" fmla="*/ 1854938 h 6578439"/>
                <a:gd name="connsiteX5" fmla="*/ 5564060 w 5890491"/>
                <a:gd name="connsiteY5" fmla="*/ 1642182 h 6578439"/>
                <a:gd name="connsiteX6" fmla="*/ 3517551 w 5890491"/>
                <a:gd name="connsiteY6" fmla="*/ 790012 h 6578439"/>
                <a:gd name="connsiteX7" fmla="*/ 1611552 w 5890491"/>
                <a:gd name="connsiteY7" fmla="*/ 1543282 h 6578439"/>
                <a:gd name="connsiteX8" fmla="*/ 1340656 w 5890491"/>
                <a:gd name="connsiteY8" fmla="*/ 1897925 h 6578439"/>
                <a:gd name="connsiteX9" fmla="*/ 1201705 w 5890491"/>
                <a:gd name="connsiteY9" fmla="*/ 2361213 h 6578439"/>
                <a:gd name="connsiteX10" fmla="*/ 852705 w 5890491"/>
                <a:gd name="connsiteY10" fmla="*/ 3529176 h 6578439"/>
                <a:gd name="connsiteX11" fmla="*/ 863863 w 5890491"/>
                <a:gd name="connsiteY11" fmla="*/ 4437051 h 6578439"/>
                <a:gd name="connsiteX12" fmla="*/ 1413569 w 5890491"/>
                <a:gd name="connsiteY12" fmla="*/ 5357174 h 6578439"/>
                <a:gd name="connsiteX13" fmla="*/ 2339129 w 5890491"/>
                <a:gd name="connsiteY13" fmla="*/ 6143367 h 6578439"/>
                <a:gd name="connsiteX14" fmla="*/ 3439449 w 5890491"/>
                <a:gd name="connsiteY14" fmla="*/ 6420049 h 6578439"/>
                <a:gd name="connsiteX15" fmla="*/ 5251388 w 5890491"/>
                <a:gd name="connsiteY15" fmla="*/ 5349009 h 6578439"/>
                <a:gd name="connsiteX16" fmla="*/ 5657731 w 5890491"/>
                <a:gd name="connsiteY16" fmla="*/ 4959205 h 6578439"/>
                <a:gd name="connsiteX17" fmla="*/ 5836127 w 5890491"/>
                <a:gd name="connsiteY17" fmla="*/ 4792052 h 6578439"/>
                <a:gd name="connsiteX18" fmla="*/ 5890491 w 5890491"/>
                <a:gd name="connsiteY18" fmla="*/ 4738662 h 6578439"/>
                <a:gd name="connsiteX19" fmla="*/ 5890491 w 5890491"/>
                <a:gd name="connsiteY19" fmla="*/ 5821964 h 6578439"/>
                <a:gd name="connsiteX20" fmla="*/ 5802001 w 5890491"/>
                <a:gd name="connsiteY20" fmla="*/ 5907904 h 6578439"/>
                <a:gd name="connsiteX21" fmla="*/ 5294358 w 5890491"/>
                <a:gd name="connsiteY21" fmla="*/ 6397505 h 6578439"/>
                <a:gd name="connsiteX22" fmla="*/ 5077178 w 5890491"/>
                <a:gd name="connsiteY22" fmla="*/ 6578439 h 6578439"/>
                <a:gd name="connsiteX23" fmla="*/ 1567290 w 5890491"/>
                <a:gd name="connsiteY23" fmla="*/ 6578439 h 6578439"/>
                <a:gd name="connsiteX24" fmla="*/ 1508588 w 5890491"/>
                <a:gd name="connsiteY24" fmla="*/ 6535186 h 6578439"/>
                <a:gd name="connsiteX25" fmla="*/ 826498 w 5890491"/>
                <a:gd name="connsiteY25" fmla="*/ 5876034 h 6578439"/>
                <a:gd name="connsiteX26" fmla="*/ 122403 w 5890491"/>
                <a:gd name="connsiteY26" fmla="*/ 3255655 h 6578439"/>
                <a:gd name="connsiteX27" fmla="*/ 1061197 w 5890491"/>
                <a:gd name="connsiteY27" fmla="*/ 984650 h 6578439"/>
                <a:gd name="connsiteX28" fmla="*/ 3517682 w 5890491"/>
                <a:gd name="connsiteY28" fmla="*/ 0 h 6578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5890491" h="6578439">
                  <a:moveTo>
                    <a:pt x="3517682" y="0"/>
                  </a:moveTo>
                  <a:cubicBezTo>
                    <a:pt x="4402017" y="0"/>
                    <a:pt x="5213742" y="315483"/>
                    <a:pt x="5849513" y="841730"/>
                  </a:cubicBezTo>
                  <a:lnTo>
                    <a:pt x="5890491" y="879061"/>
                  </a:lnTo>
                  <a:lnTo>
                    <a:pt x="5890491" y="2034114"/>
                  </a:lnTo>
                  <a:lnTo>
                    <a:pt x="5757065" y="1854938"/>
                  </a:lnTo>
                  <a:cubicBezTo>
                    <a:pt x="5696443" y="1781264"/>
                    <a:pt x="5632076" y="1710299"/>
                    <a:pt x="5564060" y="1642182"/>
                  </a:cubicBezTo>
                  <a:cubicBezTo>
                    <a:pt x="5015393" y="1092636"/>
                    <a:pt x="4288592" y="790012"/>
                    <a:pt x="3517551" y="790012"/>
                  </a:cubicBezTo>
                  <a:cubicBezTo>
                    <a:pt x="2701750" y="790012"/>
                    <a:pt x="2131676" y="1015335"/>
                    <a:pt x="1611552" y="1543282"/>
                  </a:cubicBezTo>
                  <a:cubicBezTo>
                    <a:pt x="1435754" y="1721722"/>
                    <a:pt x="1375945" y="1822729"/>
                    <a:pt x="1340656" y="1897925"/>
                  </a:cubicBezTo>
                  <a:cubicBezTo>
                    <a:pt x="1289148" y="2007623"/>
                    <a:pt x="1252432" y="2155907"/>
                    <a:pt x="1201705" y="2361213"/>
                  </a:cubicBezTo>
                  <a:cubicBezTo>
                    <a:pt x="1133721" y="2635919"/>
                    <a:pt x="1040568" y="3012290"/>
                    <a:pt x="852705" y="3529176"/>
                  </a:cubicBezTo>
                  <a:cubicBezTo>
                    <a:pt x="749952" y="3811784"/>
                    <a:pt x="753584" y="4108747"/>
                    <a:pt x="863863" y="4437051"/>
                  </a:cubicBezTo>
                  <a:cubicBezTo>
                    <a:pt x="964800" y="4737438"/>
                    <a:pt x="1154869" y="5055603"/>
                    <a:pt x="1413569" y="5357174"/>
                  </a:cubicBezTo>
                  <a:cubicBezTo>
                    <a:pt x="1718326" y="5712343"/>
                    <a:pt x="2021008" y="5969404"/>
                    <a:pt x="2339129" y="6143367"/>
                  </a:cubicBezTo>
                  <a:cubicBezTo>
                    <a:pt x="2679565" y="6329577"/>
                    <a:pt x="3039591" y="6420049"/>
                    <a:pt x="3439449" y="6420049"/>
                  </a:cubicBezTo>
                  <a:cubicBezTo>
                    <a:pt x="4142246" y="6420049"/>
                    <a:pt x="4633828" y="5976251"/>
                    <a:pt x="5251388" y="5349009"/>
                  </a:cubicBezTo>
                  <a:cubicBezTo>
                    <a:pt x="5389949" y="5208364"/>
                    <a:pt x="5526047" y="5081677"/>
                    <a:pt x="5657731" y="4959205"/>
                  </a:cubicBezTo>
                  <a:cubicBezTo>
                    <a:pt x="5719520" y="4901722"/>
                    <a:pt x="5779200" y="4846206"/>
                    <a:pt x="5836127" y="4792052"/>
                  </a:cubicBezTo>
                  <a:lnTo>
                    <a:pt x="5890491" y="4738662"/>
                  </a:lnTo>
                  <a:lnTo>
                    <a:pt x="5890491" y="5821964"/>
                  </a:lnTo>
                  <a:lnTo>
                    <a:pt x="5802001" y="5907904"/>
                  </a:lnTo>
                  <a:cubicBezTo>
                    <a:pt x="5634962" y="6077456"/>
                    <a:pt x="5467509" y="6243625"/>
                    <a:pt x="5294358" y="6397505"/>
                  </a:cubicBezTo>
                  <a:lnTo>
                    <a:pt x="5077178" y="6578439"/>
                  </a:lnTo>
                  <a:lnTo>
                    <a:pt x="1567290" y="6578439"/>
                  </a:lnTo>
                  <a:lnTo>
                    <a:pt x="1508588" y="6535186"/>
                  </a:lnTo>
                  <a:cubicBezTo>
                    <a:pt x="1263991" y="6345442"/>
                    <a:pt x="1038054" y="6122666"/>
                    <a:pt x="826498" y="5876034"/>
                  </a:cubicBezTo>
                  <a:cubicBezTo>
                    <a:pt x="261613" y="5217713"/>
                    <a:pt x="-239182" y="4250314"/>
                    <a:pt x="122403" y="3255655"/>
                  </a:cubicBezTo>
                  <a:cubicBezTo>
                    <a:pt x="607497" y="1921629"/>
                    <a:pt x="393040" y="1662857"/>
                    <a:pt x="1061197" y="984650"/>
                  </a:cubicBezTo>
                  <a:cubicBezTo>
                    <a:pt x="1729484" y="306444"/>
                    <a:pt x="2498060" y="0"/>
                    <a:pt x="3517682" y="0"/>
                  </a:cubicBezTo>
                  <a:close/>
                </a:path>
              </a:pathLst>
            </a:custGeom>
            <a:gradFill flip="none" rotWithShape="1">
              <a:gsLst>
                <a:gs pos="2000">
                  <a:schemeClr val="bg1"/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  <a:tileRect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ED519330-E5F1-4248-B58C-1AA0D9E6DAB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01024" y="52997"/>
              <a:ext cx="6093362" cy="6805004"/>
            </a:xfrm>
            <a:custGeom>
              <a:avLst/>
              <a:gdLst>
                <a:gd name="connsiteX0" fmla="*/ 5890490 w 5890490"/>
                <a:gd name="connsiteY0" fmla="*/ 5389037 h 6578439"/>
                <a:gd name="connsiteX1" fmla="*/ 5890490 w 5890490"/>
                <a:gd name="connsiteY1" fmla="*/ 5855587 h 6578439"/>
                <a:gd name="connsiteX2" fmla="*/ 5784593 w 5890490"/>
                <a:gd name="connsiteY2" fmla="*/ 5962054 h 6578439"/>
                <a:gd name="connsiteX3" fmla="*/ 5663414 w 5890490"/>
                <a:gd name="connsiteY3" fmla="*/ 6082564 h 6578439"/>
                <a:gd name="connsiteX4" fmla="*/ 5147099 w 5890490"/>
                <a:gd name="connsiteY4" fmla="*/ 6547726 h 6578439"/>
                <a:gd name="connsiteX5" fmla="*/ 5105015 w 5890490"/>
                <a:gd name="connsiteY5" fmla="*/ 6578439 h 6578439"/>
                <a:gd name="connsiteX6" fmla="*/ 4385601 w 5890490"/>
                <a:gd name="connsiteY6" fmla="*/ 6578439 h 6578439"/>
                <a:gd name="connsiteX7" fmla="*/ 4507252 w 5890490"/>
                <a:gd name="connsiteY7" fmla="*/ 6515968 h 6578439"/>
                <a:gd name="connsiteX8" fmla="*/ 4909330 w 5890490"/>
                <a:gd name="connsiteY8" fmla="*/ 6253453 h 6578439"/>
                <a:gd name="connsiteX9" fmla="*/ 5411374 w 5890490"/>
                <a:gd name="connsiteY9" fmla="*/ 5828544 h 6578439"/>
                <a:gd name="connsiteX10" fmla="*/ 5533570 w 5890490"/>
                <a:gd name="connsiteY10" fmla="*/ 5714534 h 6578439"/>
                <a:gd name="connsiteX11" fmla="*/ 5657425 w 5890490"/>
                <a:gd name="connsiteY11" fmla="*/ 5597650 h 6578439"/>
                <a:gd name="connsiteX12" fmla="*/ 3336813 w 5890490"/>
                <a:gd name="connsiteY12" fmla="*/ 499 h 6578439"/>
                <a:gd name="connsiteX13" fmla="*/ 3513674 w 5890490"/>
                <a:gd name="connsiteY13" fmla="*/ 1202 h 6578439"/>
                <a:gd name="connsiteX14" fmla="*/ 3602743 w 5890490"/>
                <a:gd name="connsiteY14" fmla="*/ 4827 h 6578439"/>
                <a:gd name="connsiteX15" fmla="*/ 3647213 w 5890490"/>
                <a:gd name="connsiteY15" fmla="*/ 6703 h 6578439"/>
                <a:gd name="connsiteX16" fmla="*/ 3691684 w 5890490"/>
                <a:gd name="connsiteY16" fmla="*/ 9453 h 6578439"/>
                <a:gd name="connsiteX17" fmla="*/ 3868927 w 5890490"/>
                <a:gd name="connsiteY17" fmla="*/ 27080 h 6578439"/>
                <a:gd name="connsiteX18" fmla="*/ 5200872 w 5890490"/>
                <a:gd name="connsiteY18" fmla="*/ 472240 h 6578439"/>
                <a:gd name="connsiteX19" fmla="*/ 5772711 w 5890490"/>
                <a:gd name="connsiteY19" fmla="*/ 866334 h 6578439"/>
                <a:gd name="connsiteX20" fmla="*/ 5890490 w 5890490"/>
                <a:gd name="connsiteY20" fmla="*/ 972426 h 6578439"/>
                <a:gd name="connsiteX21" fmla="*/ 5890490 w 5890490"/>
                <a:gd name="connsiteY21" fmla="*/ 1158576 h 6578439"/>
                <a:gd name="connsiteX22" fmla="*/ 5676045 w 5890490"/>
                <a:gd name="connsiteY22" fmla="*/ 986969 h 6578439"/>
                <a:gd name="connsiteX23" fmla="*/ 5103776 w 5890490"/>
                <a:gd name="connsiteY23" fmla="*/ 655879 h 6578439"/>
                <a:gd name="connsiteX24" fmla="*/ 4482465 w 5890490"/>
                <a:gd name="connsiteY24" fmla="*/ 440363 h 6578439"/>
                <a:gd name="connsiteX25" fmla="*/ 4402444 w 5890490"/>
                <a:gd name="connsiteY25" fmla="*/ 422111 h 6578439"/>
                <a:gd name="connsiteX26" fmla="*/ 4322423 w 5890490"/>
                <a:gd name="connsiteY26" fmla="*/ 404610 h 6578439"/>
                <a:gd name="connsiteX27" fmla="*/ 4241892 w 5890490"/>
                <a:gd name="connsiteY27" fmla="*/ 389858 h 6578439"/>
                <a:gd name="connsiteX28" fmla="*/ 4201627 w 5890490"/>
                <a:gd name="connsiteY28" fmla="*/ 382483 h 6578439"/>
                <a:gd name="connsiteX29" fmla="*/ 4161234 w 5890490"/>
                <a:gd name="connsiteY29" fmla="*/ 375857 h 6578439"/>
                <a:gd name="connsiteX30" fmla="*/ 3999280 w 5890490"/>
                <a:gd name="connsiteY30" fmla="*/ 353606 h 6578439"/>
                <a:gd name="connsiteX31" fmla="*/ 3836817 w 5890490"/>
                <a:gd name="connsiteY31" fmla="*/ 338480 h 6578439"/>
                <a:gd name="connsiteX32" fmla="*/ 3673972 w 5890490"/>
                <a:gd name="connsiteY32" fmla="*/ 330604 h 6578439"/>
                <a:gd name="connsiteX33" fmla="*/ 3511126 w 5890490"/>
                <a:gd name="connsiteY33" fmla="*/ 328978 h 6578439"/>
                <a:gd name="connsiteX34" fmla="*/ 3183142 w 5890490"/>
                <a:gd name="connsiteY34" fmla="*/ 342854 h 6578439"/>
                <a:gd name="connsiteX35" fmla="*/ 2541444 w 5890490"/>
                <a:gd name="connsiteY35" fmla="*/ 439988 h 6578439"/>
                <a:gd name="connsiteX36" fmla="*/ 1933895 w 5890490"/>
                <a:gd name="connsiteY36" fmla="*/ 650505 h 6578439"/>
                <a:gd name="connsiteX37" fmla="*/ 1378079 w 5890490"/>
                <a:gd name="connsiteY37" fmla="*/ 983905 h 6578439"/>
                <a:gd name="connsiteX38" fmla="*/ 1312967 w 5890490"/>
                <a:gd name="connsiteY38" fmla="*/ 1033660 h 6578439"/>
                <a:gd name="connsiteX39" fmla="*/ 1248364 w 5890490"/>
                <a:gd name="connsiteY39" fmla="*/ 1084413 h 6578439"/>
                <a:gd name="connsiteX40" fmla="*/ 1185163 w 5890490"/>
                <a:gd name="connsiteY40" fmla="*/ 1137168 h 6578439"/>
                <a:gd name="connsiteX41" fmla="*/ 1122852 w 5890490"/>
                <a:gd name="connsiteY41" fmla="*/ 1190922 h 6578439"/>
                <a:gd name="connsiteX42" fmla="*/ 892092 w 5890490"/>
                <a:gd name="connsiteY42" fmla="*/ 1421440 h 6578439"/>
                <a:gd name="connsiteX43" fmla="*/ 707202 w 5890490"/>
                <a:gd name="connsiteY43" fmla="*/ 1684212 h 6578439"/>
                <a:gd name="connsiteX44" fmla="*/ 670121 w 5890490"/>
                <a:gd name="connsiteY44" fmla="*/ 1756093 h 6578439"/>
                <a:gd name="connsiteX45" fmla="*/ 637630 w 5890490"/>
                <a:gd name="connsiteY45" fmla="*/ 1830724 h 6578439"/>
                <a:gd name="connsiteX46" fmla="*/ 607685 w 5890490"/>
                <a:gd name="connsiteY46" fmla="*/ 1907105 h 6578439"/>
                <a:gd name="connsiteX47" fmla="*/ 580034 w 5890490"/>
                <a:gd name="connsiteY47" fmla="*/ 1984986 h 6578439"/>
                <a:gd name="connsiteX48" fmla="*/ 481919 w 5890490"/>
                <a:gd name="connsiteY48" fmla="*/ 2304386 h 6578439"/>
                <a:gd name="connsiteX49" fmla="*/ 433881 w 5890490"/>
                <a:gd name="connsiteY49" fmla="*/ 2465399 h 6578439"/>
                <a:gd name="connsiteX50" fmla="*/ 384442 w 5890490"/>
                <a:gd name="connsiteY50" fmla="*/ 2626163 h 6578439"/>
                <a:gd name="connsiteX51" fmla="*/ 166039 w 5890490"/>
                <a:gd name="connsiteY51" fmla="*/ 3261338 h 6578439"/>
                <a:gd name="connsiteX52" fmla="*/ 56202 w 5890490"/>
                <a:gd name="connsiteY52" fmla="*/ 3910265 h 6578439"/>
                <a:gd name="connsiteX53" fmla="*/ 93664 w 5890490"/>
                <a:gd name="connsiteY53" fmla="*/ 4237292 h 6578439"/>
                <a:gd name="connsiteX54" fmla="*/ 111758 w 5890490"/>
                <a:gd name="connsiteY54" fmla="*/ 4317548 h 6578439"/>
                <a:gd name="connsiteX55" fmla="*/ 133038 w 5890490"/>
                <a:gd name="connsiteY55" fmla="*/ 4397054 h 6578439"/>
                <a:gd name="connsiteX56" fmla="*/ 157757 w 5890490"/>
                <a:gd name="connsiteY56" fmla="*/ 4475560 h 6578439"/>
                <a:gd name="connsiteX57" fmla="*/ 185153 w 5890490"/>
                <a:gd name="connsiteY57" fmla="*/ 4553066 h 6578439"/>
                <a:gd name="connsiteX58" fmla="*/ 493642 w 5890490"/>
                <a:gd name="connsiteY58" fmla="*/ 5132239 h 6578439"/>
                <a:gd name="connsiteX59" fmla="*/ 914391 w 5890490"/>
                <a:gd name="connsiteY59" fmla="*/ 5636528 h 6578439"/>
                <a:gd name="connsiteX60" fmla="*/ 1402034 w 5890490"/>
                <a:gd name="connsiteY60" fmla="*/ 6076188 h 6578439"/>
                <a:gd name="connsiteX61" fmla="*/ 1664397 w 5890490"/>
                <a:gd name="connsiteY61" fmla="*/ 6267079 h 6578439"/>
                <a:gd name="connsiteX62" fmla="*/ 1938992 w 5890490"/>
                <a:gd name="connsiteY62" fmla="*/ 6434343 h 6578439"/>
                <a:gd name="connsiteX63" fmla="*/ 2225931 w 5890490"/>
                <a:gd name="connsiteY63" fmla="*/ 6574322 h 6578439"/>
                <a:gd name="connsiteX64" fmla="*/ 2236328 w 5890490"/>
                <a:gd name="connsiteY64" fmla="*/ 6578439 h 6578439"/>
                <a:gd name="connsiteX65" fmla="*/ 1504665 w 5890490"/>
                <a:gd name="connsiteY65" fmla="*/ 6578439 h 6578439"/>
                <a:gd name="connsiteX66" fmla="*/ 1456827 w 5890490"/>
                <a:gd name="connsiteY66" fmla="*/ 6543476 h 6578439"/>
                <a:gd name="connsiteX67" fmla="*/ 1188475 w 5890490"/>
                <a:gd name="connsiteY67" fmla="*/ 6314083 h 6578439"/>
                <a:gd name="connsiteX68" fmla="*/ 721728 w 5890490"/>
                <a:gd name="connsiteY68" fmla="*/ 5798666 h 6578439"/>
                <a:gd name="connsiteX69" fmla="*/ 344175 w 5890490"/>
                <a:gd name="connsiteY69" fmla="*/ 5219495 h 6578439"/>
                <a:gd name="connsiteX70" fmla="*/ 87293 w 5890490"/>
                <a:gd name="connsiteY70" fmla="*/ 4583569 h 6578439"/>
                <a:gd name="connsiteX71" fmla="*/ 65886 w 5890490"/>
                <a:gd name="connsiteY71" fmla="*/ 4500813 h 6578439"/>
                <a:gd name="connsiteX72" fmla="*/ 47409 w 5890490"/>
                <a:gd name="connsiteY72" fmla="*/ 4417431 h 6578439"/>
                <a:gd name="connsiteX73" fmla="*/ 39000 w 5890490"/>
                <a:gd name="connsiteY73" fmla="*/ 4375677 h 6578439"/>
                <a:gd name="connsiteX74" fmla="*/ 31610 w 5890490"/>
                <a:gd name="connsiteY74" fmla="*/ 4333674 h 6578439"/>
                <a:gd name="connsiteX75" fmla="*/ 18868 w 5890490"/>
                <a:gd name="connsiteY75" fmla="*/ 4249417 h 6578439"/>
                <a:gd name="connsiteX76" fmla="*/ 646 w 5890490"/>
                <a:gd name="connsiteY76" fmla="*/ 3910265 h 6578439"/>
                <a:gd name="connsiteX77" fmla="*/ 130234 w 5890490"/>
                <a:gd name="connsiteY77" fmla="*/ 3248337 h 6578439"/>
                <a:gd name="connsiteX78" fmla="*/ 335383 w 5890490"/>
                <a:gd name="connsiteY78" fmla="*/ 2611911 h 6578439"/>
                <a:gd name="connsiteX79" fmla="*/ 487272 w 5890490"/>
                <a:gd name="connsiteY79" fmla="*/ 1958609 h 6578439"/>
                <a:gd name="connsiteX80" fmla="*/ 508550 w 5890490"/>
                <a:gd name="connsiteY80" fmla="*/ 1876227 h 6578439"/>
                <a:gd name="connsiteX81" fmla="*/ 531742 w 5890490"/>
                <a:gd name="connsiteY81" fmla="*/ 1793721 h 6578439"/>
                <a:gd name="connsiteX82" fmla="*/ 558245 w 5890490"/>
                <a:gd name="connsiteY82" fmla="*/ 1711465 h 6578439"/>
                <a:gd name="connsiteX83" fmla="*/ 590100 w 5890490"/>
                <a:gd name="connsiteY83" fmla="*/ 1630332 h 6578439"/>
                <a:gd name="connsiteX84" fmla="*/ 758680 w 5890490"/>
                <a:gd name="connsiteY84" fmla="*/ 1322433 h 6578439"/>
                <a:gd name="connsiteX85" fmla="*/ 976317 w 5890490"/>
                <a:gd name="connsiteY85" fmla="*/ 1049286 h 6578439"/>
                <a:gd name="connsiteX86" fmla="*/ 1035314 w 5890490"/>
                <a:gd name="connsiteY86" fmla="*/ 985406 h 6578439"/>
                <a:gd name="connsiteX87" fmla="*/ 1095329 w 5890490"/>
                <a:gd name="connsiteY87" fmla="*/ 922526 h 6578439"/>
                <a:gd name="connsiteX88" fmla="*/ 1157384 w 5890490"/>
                <a:gd name="connsiteY88" fmla="*/ 861271 h 6578439"/>
                <a:gd name="connsiteX89" fmla="*/ 1220841 w 5890490"/>
                <a:gd name="connsiteY89" fmla="*/ 801017 h 6578439"/>
                <a:gd name="connsiteX90" fmla="*/ 1286462 w 5890490"/>
                <a:gd name="connsiteY90" fmla="*/ 742886 h 6578439"/>
                <a:gd name="connsiteX91" fmla="*/ 1353233 w 5890490"/>
                <a:gd name="connsiteY91" fmla="*/ 685632 h 6578439"/>
                <a:gd name="connsiteX92" fmla="*/ 1369924 w 5890490"/>
                <a:gd name="connsiteY92" fmla="*/ 671256 h 6578439"/>
                <a:gd name="connsiteX93" fmla="*/ 1387380 w 5890490"/>
                <a:gd name="connsiteY93" fmla="*/ 657755 h 6578439"/>
                <a:gd name="connsiteX94" fmla="*/ 1422422 w 5890490"/>
                <a:gd name="connsiteY94" fmla="*/ 630877 h 6578439"/>
                <a:gd name="connsiteX95" fmla="*/ 1492759 w 5890490"/>
                <a:gd name="connsiteY95" fmla="*/ 577248 h 6578439"/>
                <a:gd name="connsiteX96" fmla="*/ 1528820 w 5890490"/>
                <a:gd name="connsiteY96" fmla="*/ 551496 h 6578439"/>
                <a:gd name="connsiteX97" fmla="*/ 1565390 w 5890490"/>
                <a:gd name="connsiteY97" fmla="*/ 526370 h 6578439"/>
                <a:gd name="connsiteX98" fmla="*/ 1639040 w 5890490"/>
                <a:gd name="connsiteY98" fmla="*/ 476490 h 6578439"/>
                <a:gd name="connsiteX99" fmla="*/ 1792075 w 5890490"/>
                <a:gd name="connsiteY99" fmla="*/ 384859 h 6578439"/>
                <a:gd name="connsiteX100" fmla="*/ 2455943 w 5890490"/>
                <a:gd name="connsiteY100" fmla="*/ 117836 h 6578439"/>
                <a:gd name="connsiteX101" fmla="*/ 3159952 w 5890490"/>
                <a:gd name="connsiteY101" fmla="*/ 7203 h 6578439"/>
                <a:gd name="connsiteX102" fmla="*/ 3336813 w 5890490"/>
                <a:gd name="connsiteY102" fmla="*/ 499 h 6578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</a:cxnLst>
              <a:rect l="l" t="t" r="r" b="b"/>
              <a:pathLst>
                <a:path w="5890490" h="6578439">
                  <a:moveTo>
                    <a:pt x="5890490" y="5389037"/>
                  </a:moveTo>
                  <a:lnTo>
                    <a:pt x="5890490" y="5855587"/>
                  </a:lnTo>
                  <a:lnTo>
                    <a:pt x="5784593" y="5962054"/>
                  </a:lnTo>
                  <a:cubicBezTo>
                    <a:pt x="5744454" y="6002308"/>
                    <a:pt x="5704062" y="6042436"/>
                    <a:pt x="5663414" y="6082564"/>
                  </a:cubicBezTo>
                  <a:cubicBezTo>
                    <a:pt x="5500314" y="6242577"/>
                    <a:pt x="5330970" y="6400714"/>
                    <a:pt x="5147099" y="6547726"/>
                  </a:cubicBezTo>
                  <a:lnTo>
                    <a:pt x="5105015" y="6578439"/>
                  </a:lnTo>
                  <a:lnTo>
                    <a:pt x="4385601" y="6578439"/>
                  </a:lnTo>
                  <a:lnTo>
                    <a:pt x="4507252" y="6515968"/>
                  </a:lnTo>
                  <a:cubicBezTo>
                    <a:pt x="4645901" y="6439679"/>
                    <a:pt x="4779837" y="6350961"/>
                    <a:pt x="4909330" y="6253453"/>
                  </a:cubicBezTo>
                  <a:cubicBezTo>
                    <a:pt x="5082369" y="6123567"/>
                    <a:pt x="5248145" y="5979180"/>
                    <a:pt x="5411374" y="5828544"/>
                  </a:cubicBezTo>
                  <a:cubicBezTo>
                    <a:pt x="5452149" y="5790791"/>
                    <a:pt x="5492924" y="5752788"/>
                    <a:pt x="5533570" y="5714534"/>
                  </a:cubicBezTo>
                  <a:lnTo>
                    <a:pt x="5657425" y="5597650"/>
                  </a:lnTo>
                  <a:close/>
                  <a:moveTo>
                    <a:pt x="3336813" y="499"/>
                  </a:moveTo>
                  <a:cubicBezTo>
                    <a:pt x="3395682" y="-392"/>
                    <a:pt x="3454550" y="-48"/>
                    <a:pt x="3513674" y="1202"/>
                  </a:cubicBezTo>
                  <a:lnTo>
                    <a:pt x="3602743" y="4827"/>
                  </a:lnTo>
                  <a:lnTo>
                    <a:pt x="3647213" y="6703"/>
                  </a:lnTo>
                  <a:cubicBezTo>
                    <a:pt x="3661994" y="7327"/>
                    <a:pt x="3676903" y="7703"/>
                    <a:pt x="3691684" y="9453"/>
                  </a:cubicBezTo>
                  <a:lnTo>
                    <a:pt x="3868927" y="27080"/>
                  </a:lnTo>
                  <a:cubicBezTo>
                    <a:pt x="4340645" y="85584"/>
                    <a:pt x="4795160" y="243221"/>
                    <a:pt x="5200872" y="472240"/>
                  </a:cubicBezTo>
                  <a:cubicBezTo>
                    <a:pt x="5403855" y="587124"/>
                    <a:pt x="5594988" y="719447"/>
                    <a:pt x="5772711" y="866334"/>
                  </a:cubicBezTo>
                  <a:lnTo>
                    <a:pt x="5890490" y="972426"/>
                  </a:lnTo>
                  <a:lnTo>
                    <a:pt x="5890490" y="1158576"/>
                  </a:lnTo>
                  <a:lnTo>
                    <a:pt x="5676045" y="986969"/>
                  </a:lnTo>
                  <a:cubicBezTo>
                    <a:pt x="5496587" y="857740"/>
                    <a:pt x="5304275" y="746699"/>
                    <a:pt x="5103776" y="655879"/>
                  </a:cubicBezTo>
                  <a:cubicBezTo>
                    <a:pt x="4903214" y="564747"/>
                    <a:pt x="4695006" y="492492"/>
                    <a:pt x="4482465" y="440363"/>
                  </a:cubicBezTo>
                  <a:lnTo>
                    <a:pt x="4402444" y="422111"/>
                  </a:lnTo>
                  <a:cubicBezTo>
                    <a:pt x="4375813" y="416111"/>
                    <a:pt x="4349436" y="408859"/>
                    <a:pt x="4322423" y="404610"/>
                  </a:cubicBezTo>
                  <a:lnTo>
                    <a:pt x="4241892" y="389858"/>
                  </a:lnTo>
                  <a:lnTo>
                    <a:pt x="4201627" y="382483"/>
                  </a:lnTo>
                  <a:cubicBezTo>
                    <a:pt x="4188248" y="379983"/>
                    <a:pt x="4174869" y="377483"/>
                    <a:pt x="4161234" y="375857"/>
                  </a:cubicBezTo>
                  <a:cubicBezTo>
                    <a:pt x="4107208" y="368482"/>
                    <a:pt x="4053308" y="360482"/>
                    <a:pt x="3999280" y="353606"/>
                  </a:cubicBezTo>
                  <a:cubicBezTo>
                    <a:pt x="3944999" y="348855"/>
                    <a:pt x="3890844" y="343854"/>
                    <a:pt x="3836817" y="338480"/>
                  </a:cubicBezTo>
                  <a:lnTo>
                    <a:pt x="3673972" y="330604"/>
                  </a:lnTo>
                  <a:cubicBezTo>
                    <a:pt x="3619690" y="329104"/>
                    <a:pt x="3565281" y="329604"/>
                    <a:pt x="3511126" y="328978"/>
                  </a:cubicBezTo>
                  <a:cubicBezTo>
                    <a:pt x="3402054" y="330728"/>
                    <a:pt x="3291706" y="334604"/>
                    <a:pt x="3183142" y="342854"/>
                  </a:cubicBezTo>
                  <a:cubicBezTo>
                    <a:pt x="2965505" y="358855"/>
                    <a:pt x="2750670" y="389733"/>
                    <a:pt x="2541444" y="439988"/>
                  </a:cubicBezTo>
                  <a:cubicBezTo>
                    <a:pt x="2332216" y="490117"/>
                    <a:pt x="2128850" y="559997"/>
                    <a:pt x="1933895" y="650505"/>
                  </a:cubicBezTo>
                  <a:cubicBezTo>
                    <a:pt x="1738939" y="741261"/>
                    <a:pt x="1553540" y="854146"/>
                    <a:pt x="1378079" y="983905"/>
                  </a:cubicBezTo>
                  <a:lnTo>
                    <a:pt x="1312967" y="1033660"/>
                  </a:lnTo>
                  <a:cubicBezTo>
                    <a:pt x="1291178" y="1050286"/>
                    <a:pt x="1269006" y="1066412"/>
                    <a:pt x="1248364" y="1084413"/>
                  </a:cubicBezTo>
                  <a:lnTo>
                    <a:pt x="1185163" y="1137168"/>
                  </a:lnTo>
                  <a:cubicBezTo>
                    <a:pt x="1164138" y="1154794"/>
                    <a:pt x="1142603" y="1172046"/>
                    <a:pt x="1122852" y="1190922"/>
                  </a:cubicBezTo>
                  <a:cubicBezTo>
                    <a:pt x="1041557" y="1264303"/>
                    <a:pt x="961663" y="1339309"/>
                    <a:pt x="892092" y="1421440"/>
                  </a:cubicBezTo>
                  <a:cubicBezTo>
                    <a:pt x="819589" y="1501822"/>
                    <a:pt x="759827" y="1590329"/>
                    <a:pt x="707202" y="1684212"/>
                  </a:cubicBezTo>
                  <a:cubicBezTo>
                    <a:pt x="694715" y="1708089"/>
                    <a:pt x="682227" y="1731841"/>
                    <a:pt x="670121" y="1756093"/>
                  </a:cubicBezTo>
                  <a:lnTo>
                    <a:pt x="637630" y="1830724"/>
                  </a:lnTo>
                  <a:cubicBezTo>
                    <a:pt x="626161" y="1855350"/>
                    <a:pt x="617624" y="1881603"/>
                    <a:pt x="607685" y="1907105"/>
                  </a:cubicBezTo>
                  <a:cubicBezTo>
                    <a:pt x="598128" y="1932857"/>
                    <a:pt x="588317" y="1958483"/>
                    <a:pt x="580034" y="1984986"/>
                  </a:cubicBezTo>
                  <a:cubicBezTo>
                    <a:pt x="544611" y="2089620"/>
                    <a:pt x="513393" y="2197128"/>
                    <a:pt x="481919" y="2304386"/>
                  </a:cubicBezTo>
                  <a:lnTo>
                    <a:pt x="433881" y="2465399"/>
                  </a:lnTo>
                  <a:lnTo>
                    <a:pt x="384442" y="2626163"/>
                  </a:lnTo>
                  <a:cubicBezTo>
                    <a:pt x="317672" y="2839680"/>
                    <a:pt x="243129" y="3050946"/>
                    <a:pt x="166039" y="3261338"/>
                  </a:cubicBezTo>
                  <a:cubicBezTo>
                    <a:pt x="88822" y="3468979"/>
                    <a:pt x="50850" y="3690248"/>
                    <a:pt x="56202" y="3910265"/>
                  </a:cubicBezTo>
                  <a:cubicBezTo>
                    <a:pt x="58495" y="4020274"/>
                    <a:pt x="71493" y="4129783"/>
                    <a:pt x="93664" y="4237292"/>
                  </a:cubicBezTo>
                  <a:cubicBezTo>
                    <a:pt x="99143" y="4264168"/>
                    <a:pt x="104623" y="4291045"/>
                    <a:pt x="111758" y="4317548"/>
                  </a:cubicBezTo>
                  <a:cubicBezTo>
                    <a:pt x="118384" y="4344176"/>
                    <a:pt x="124627" y="4370802"/>
                    <a:pt x="133038" y="4397054"/>
                  </a:cubicBezTo>
                  <a:cubicBezTo>
                    <a:pt x="140810" y="4423307"/>
                    <a:pt x="148456" y="4449683"/>
                    <a:pt x="157757" y="4475560"/>
                  </a:cubicBezTo>
                  <a:cubicBezTo>
                    <a:pt x="166549" y="4501562"/>
                    <a:pt x="175087" y="4527564"/>
                    <a:pt x="185153" y="4553066"/>
                  </a:cubicBezTo>
                  <a:cubicBezTo>
                    <a:pt x="262371" y="4758458"/>
                    <a:pt x="368895" y="4951974"/>
                    <a:pt x="493642" y="5132239"/>
                  </a:cubicBezTo>
                  <a:cubicBezTo>
                    <a:pt x="618389" y="5312627"/>
                    <a:pt x="760846" y="5480391"/>
                    <a:pt x="914391" y="5636528"/>
                  </a:cubicBezTo>
                  <a:cubicBezTo>
                    <a:pt x="1069081" y="5793166"/>
                    <a:pt x="1231544" y="5941677"/>
                    <a:pt x="1402034" y="6076188"/>
                  </a:cubicBezTo>
                  <a:cubicBezTo>
                    <a:pt x="1487535" y="6143320"/>
                    <a:pt x="1574565" y="6207574"/>
                    <a:pt x="1664397" y="6267079"/>
                  </a:cubicBezTo>
                  <a:cubicBezTo>
                    <a:pt x="1753592" y="6327459"/>
                    <a:pt x="1845336" y="6383088"/>
                    <a:pt x="1938992" y="6434343"/>
                  </a:cubicBezTo>
                  <a:cubicBezTo>
                    <a:pt x="2032647" y="6485659"/>
                    <a:pt x="2128309" y="6532600"/>
                    <a:pt x="2225931" y="6574322"/>
                  </a:cubicBezTo>
                  <a:lnTo>
                    <a:pt x="2236328" y="6578439"/>
                  </a:lnTo>
                  <a:lnTo>
                    <a:pt x="1504665" y="6578439"/>
                  </a:lnTo>
                  <a:lnTo>
                    <a:pt x="1456827" y="6543476"/>
                  </a:lnTo>
                  <a:cubicBezTo>
                    <a:pt x="1363554" y="6470595"/>
                    <a:pt x="1273848" y="6394340"/>
                    <a:pt x="1188475" y="6314083"/>
                  </a:cubicBezTo>
                  <a:cubicBezTo>
                    <a:pt x="1017856" y="6153445"/>
                    <a:pt x="863803" y="5979931"/>
                    <a:pt x="721728" y="5798666"/>
                  </a:cubicBezTo>
                  <a:cubicBezTo>
                    <a:pt x="579397" y="5616027"/>
                    <a:pt x="452103" y="5422511"/>
                    <a:pt x="344175" y="5219495"/>
                  </a:cubicBezTo>
                  <a:cubicBezTo>
                    <a:pt x="236505" y="5016354"/>
                    <a:pt x="147946" y="4803586"/>
                    <a:pt x="87293" y="4583569"/>
                  </a:cubicBezTo>
                  <a:cubicBezTo>
                    <a:pt x="79138" y="4556193"/>
                    <a:pt x="72639" y="4528440"/>
                    <a:pt x="65886" y="4500813"/>
                  </a:cubicBezTo>
                  <a:cubicBezTo>
                    <a:pt x="58751" y="4473311"/>
                    <a:pt x="53144" y="4445308"/>
                    <a:pt x="47409" y="4417431"/>
                  </a:cubicBezTo>
                  <a:cubicBezTo>
                    <a:pt x="44733" y="4403430"/>
                    <a:pt x="41294" y="4389679"/>
                    <a:pt x="39000" y="4375677"/>
                  </a:cubicBezTo>
                  <a:lnTo>
                    <a:pt x="31610" y="4333674"/>
                  </a:lnTo>
                  <a:cubicBezTo>
                    <a:pt x="26258" y="4305797"/>
                    <a:pt x="22563" y="4277544"/>
                    <a:pt x="18868" y="4249417"/>
                  </a:cubicBezTo>
                  <a:cubicBezTo>
                    <a:pt x="4214" y="4136784"/>
                    <a:pt x="-2158" y="4023275"/>
                    <a:pt x="646" y="3910265"/>
                  </a:cubicBezTo>
                  <a:cubicBezTo>
                    <a:pt x="5997" y="3683872"/>
                    <a:pt x="50596" y="3459605"/>
                    <a:pt x="130234" y="3248337"/>
                  </a:cubicBezTo>
                  <a:cubicBezTo>
                    <a:pt x="207961" y="3039196"/>
                    <a:pt x="278044" y="2827179"/>
                    <a:pt x="335383" y="2611911"/>
                  </a:cubicBezTo>
                  <a:cubicBezTo>
                    <a:pt x="393743" y="2396644"/>
                    <a:pt x="435792" y="2178627"/>
                    <a:pt x="487272" y="1958609"/>
                  </a:cubicBezTo>
                  <a:cubicBezTo>
                    <a:pt x="493259" y="1931107"/>
                    <a:pt x="501287" y="1903730"/>
                    <a:pt x="508550" y="1876227"/>
                  </a:cubicBezTo>
                  <a:cubicBezTo>
                    <a:pt x="516195" y="1848725"/>
                    <a:pt x="522312" y="1820972"/>
                    <a:pt x="531742" y="1793721"/>
                  </a:cubicBezTo>
                  <a:lnTo>
                    <a:pt x="558245" y="1711465"/>
                  </a:lnTo>
                  <a:cubicBezTo>
                    <a:pt x="568439" y="1684337"/>
                    <a:pt x="579652" y="1657459"/>
                    <a:pt x="590100" y="1630332"/>
                  </a:cubicBezTo>
                  <a:cubicBezTo>
                    <a:pt x="635080" y="1523075"/>
                    <a:pt x="690637" y="1417566"/>
                    <a:pt x="758680" y="1322433"/>
                  </a:cubicBezTo>
                  <a:cubicBezTo>
                    <a:pt x="824430" y="1225051"/>
                    <a:pt x="899610" y="1136168"/>
                    <a:pt x="976317" y="1049286"/>
                  </a:cubicBezTo>
                  <a:cubicBezTo>
                    <a:pt x="995049" y="1027035"/>
                    <a:pt x="1015436" y="1006533"/>
                    <a:pt x="1035314" y="985406"/>
                  </a:cubicBezTo>
                  <a:lnTo>
                    <a:pt x="1095329" y="922526"/>
                  </a:lnTo>
                  <a:cubicBezTo>
                    <a:pt x="1114953" y="901149"/>
                    <a:pt x="1136359" y="881397"/>
                    <a:pt x="1157384" y="861271"/>
                  </a:cubicBezTo>
                  <a:lnTo>
                    <a:pt x="1220841" y="801017"/>
                  </a:lnTo>
                  <a:cubicBezTo>
                    <a:pt x="1241610" y="780514"/>
                    <a:pt x="1264418" y="762014"/>
                    <a:pt x="1286462" y="742886"/>
                  </a:cubicBezTo>
                  <a:lnTo>
                    <a:pt x="1353233" y="685632"/>
                  </a:lnTo>
                  <a:lnTo>
                    <a:pt x="1369924" y="671256"/>
                  </a:lnTo>
                  <a:cubicBezTo>
                    <a:pt x="1375658" y="666631"/>
                    <a:pt x="1381520" y="662255"/>
                    <a:pt x="1387380" y="657755"/>
                  </a:cubicBezTo>
                  <a:lnTo>
                    <a:pt x="1422422" y="630877"/>
                  </a:lnTo>
                  <a:lnTo>
                    <a:pt x="1492759" y="577248"/>
                  </a:lnTo>
                  <a:cubicBezTo>
                    <a:pt x="1504355" y="567997"/>
                    <a:pt x="1516714" y="559997"/>
                    <a:pt x="1528820" y="551496"/>
                  </a:cubicBezTo>
                  <a:lnTo>
                    <a:pt x="1565390" y="526370"/>
                  </a:lnTo>
                  <a:lnTo>
                    <a:pt x="1639040" y="476490"/>
                  </a:lnTo>
                  <a:cubicBezTo>
                    <a:pt x="1689754" y="445613"/>
                    <a:pt x="1740723" y="414986"/>
                    <a:pt x="1792075" y="384859"/>
                  </a:cubicBezTo>
                  <a:cubicBezTo>
                    <a:pt x="2000282" y="268724"/>
                    <a:pt x="2224927" y="179467"/>
                    <a:pt x="2455943" y="117836"/>
                  </a:cubicBezTo>
                  <a:cubicBezTo>
                    <a:pt x="2687088" y="55957"/>
                    <a:pt x="2923964" y="21204"/>
                    <a:pt x="3159952" y="7203"/>
                  </a:cubicBezTo>
                  <a:cubicBezTo>
                    <a:pt x="3219076" y="3515"/>
                    <a:pt x="3277945" y="1389"/>
                    <a:pt x="3336813" y="499"/>
                  </a:cubicBezTo>
                  <a:close/>
                </a:path>
              </a:pathLst>
            </a:custGeom>
            <a:gradFill flip="none" rotWithShape="1"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5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  <a:tileRect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pic>
        <p:nvPicPr>
          <p:cNvPr id="7" name="Graphic 6" descr="Users">
            <a:extLst>
              <a:ext uri="{FF2B5EF4-FFF2-40B4-BE49-F238E27FC236}">
                <a16:creationId xmlns:a16="http://schemas.microsoft.com/office/drawing/2014/main" id="{DF3B0B2C-6774-F16A-2A17-CD3632C6EA9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729652" y="1859078"/>
            <a:ext cx="3821102" cy="3821102"/>
          </a:xfrm>
          <a:prstGeom prst="rect">
            <a:avLst/>
          </a:prstGeom>
          <a:ln>
            <a:noFill/>
          </a:ln>
        </p:spPr>
      </p:pic>
      <p:graphicFrame>
        <p:nvGraphicFramePr>
          <p:cNvPr id="3" name="Table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93630799"/>
              </p:ext>
            </p:extLst>
          </p:nvPr>
        </p:nvGraphicFramePr>
        <p:xfrm>
          <a:off x="128954" y="4501661"/>
          <a:ext cx="5157756" cy="2055425"/>
        </p:xfrm>
        <a:graphic>
          <a:graphicData uri="http://schemas.openxmlformats.org/drawingml/2006/table">
            <a:tbl>
              <a:tblPr firstRow="1" bandRow="1">
                <a:tableStyleId>{BC89EF96-8CEA-46FF-86C4-4CE0E7609802}</a:tableStyleId>
              </a:tblPr>
              <a:tblGrid>
                <a:gridCol w="257887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57887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513187">
                <a:tc>
                  <a:txBody>
                    <a:bodyPr/>
                    <a:lstStyle/>
                    <a:p>
                      <a:r>
                        <a:rPr lang="en-US" sz="1200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Student</a:t>
                      </a:r>
                      <a:r>
                        <a:rPr lang="en-US" sz="1200" b="0" baseline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name:</a:t>
                      </a:r>
                      <a:endParaRPr lang="en-IN" sz="1200" b="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IN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Mirela </a:t>
                      </a:r>
                      <a:r>
                        <a:rPr lang="en-IN" sz="12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Oprea</a:t>
                      </a:r>
                      <a:endParaRPr lang="en-IN" sz="12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46144">
                <a:tc>
                  <a:txBody>
                    <a:bodyPr/>
                    <a:lstStyle/>
                    <a:p>
                      <a:r>
                        <a:rPr lang="en-US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Student Id: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IN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2107120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98047">
                <a:tc>
                  <a:txBody>
                    <a:bodyPr/>
                    <a:lstStyle/>
                    <a:p>
                      <a:r>
                        <a:rPr lang="en-US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Course Name:</a:t>
                      </a:r>
                      <a:endParaRPr lang="en-IN" sz="12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IN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Managing People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98047">
                <a:tc>
                  <a:txBody>
                    <a:bodyPr/>
                    <a:lstStyle/>
                    <a:p>
                      <a:r>
                        <a:rPr lang="en-US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Lecturer Name: </a:t>
                      </a:r>
                      <a:endParaRPr lang="en-IN" sz="12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IN" sz="12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Aderemi</a:t>
                      </a:r>
                      <a:r>
                        <a:rPr lang="en-IN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IN" sz="12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Ojebode</a:t>
                      </a:r>
                      <a:endParaRPr lang="en-IN" sz="12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7B9D23-DC23-1809-9273-EE4B217ACC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3154251" cy="1000036"/>
          </a:xfrm>
        </p:spPr>
        <p:txBody>
          <a:bodyPr>
            <a:normAutofit/>
          </a:bodyPr>
          <a:lstStyle/>
          <a:p>
            <a:r>
              <a:rPr 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</a:p>
        </p:txBody>
      </p:sp>
      <p:graphicFrame>
        <p:nvGraphicFramePr>
          <p:cNvPr id="8" name="Content Placeholder 2">
            <a:extLst>
              <a:ext uri="{FF2B5EF4-FFF2-40B4-BE49-F238E27FC236}">
                <a16:creationId xmlns:a16="http://schemas.microsoft.com/office/drawing/2014/main" id="{A7920619-6E3E-537A-A5A6-9C09C5AA3594}"/>
              </a:ext>
            </a:extLst>
          </p:cNvPr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2301285617"/>
              </p:ext>
            </p:extLst>
          </p:nvPr>
        </p:nvGraphicFramePr>
        <p:xfrm>
          <a:off x="296214" y="1825624"/>
          <a:ext cx="7431110" cy="48971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Content Placeholder 4" descr="A person shaking hands with a person&#10;&#10;Description automatically generated">
            <a:extLst>
              <a:ext uri="{FF2B5EF4-FFF2-40B4-BE49-F238E27FC236}">
                <a16:creationId xmlns:a16="http://schemas.microsoft.com/office/drawing/2014/main" id="{79071700-54B2-93F4-B41F-19467E52CFD2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8">
            <a:extLst>
              <a:ext uri="{837473B0-CC2E-450A-ABE3-18F120FF3D39}">
                <a1611:picAttrSrcUrl xmlns:a1611="http://schemas.microsoft.com/office/drawing/2016/11/main" r:id="rId9"/>
              </a:ext>
            </a:extLst>
          </a:blip>
          <a:stretch>
            <a:fillRect/>
          </a:stretch>
        </p:blipFill>
        <p:spPr>
          <a:xfrm>
            <a:off x="8105801" y="2466696"/>
            <a:ext cx="4086199" cy="2298487"/>
          </a:xfrm>
        </p:spPr>
      </p:pic>
      <p:sp>
        <p:nvSpPr>
          <p:cNvPr id="3" name="TextBox 2"/>
          <p:cNvSpPr txBox="1"/>
          <p:nvPr/>
        </p:nvSpPr>
        <p:spPr>
          <a:xfrm>
            <a:off x="8105801" y="5334000"/>
            <a:ext cx="36035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(Source: lbls.gov, 2023)</a:t>
            </a:r>
          </a:p>
        </p:txBody>
      </p:sp>
    </p:spTree>
    <p:extLst>
      <p:ext uri="{BB962C8B-B14F-4D97-AF65-F5344CB8AC3E}">
        <p14:creationId xmlns:p14="http://schemas.microsoft.com/office/powerpoint/2010/main" val="415223706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/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EB71E71-4728-59E8-2A8D-9848EBDD2A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43235" y="368247"/>
            <a:ext cx="3770524" cy="1899912"/>
          </a:xfr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Key Responsibilities of An HR Manager</a:t>
            </a:r>
            <a:endParaRPr 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2CE37B-AAC1-87BF-CFB2-46901ACA2CE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843235" y="2636406"/>
            <a:ext cx="4095479" cy="3448860"/>
          </a:xfr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vert="horz" lIns="91440" tIns="45720" rIns="91440" bIns="45720" rtlCol="0">
            <a:normAutofit fontScale="92500" lnSpcReduction="10000"/>
          </a:bodyPr>
          <a:lstStyle/>
          <a:p>
            <a:pPr marL="0" indent="0" algn="just">
              <a:buNone/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The key responsibilities of an HR personnel include hiring, engaging, retaining, training and offering suitable job roles that are aligned with talent, skill and knowledge of candidates</a:t>
            </a:r>
          </a:p>
          <a:p>
            <a:pPr marL="0" indent="0" algn="just">
              <a:buNone/>
            </a:pPr>
            <a:endParaRPr 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just">
              <a:buNone/>
            </a:pPr>
            <a:endParaRPr 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just">
              <a:buNone/>
            </a:pPr>
            <a:endParaRPr 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just">
              <a:buNone/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The HR manager is responsible for motivating and inspiring employees to deliver high performance and product ensuring sustainable competitive advantage for the firm.</a:t>
            </a:r>
          </a:p>
          <a:p>
            <a:endParaRPr lang="en-US" sz="1900" dirty="0"/>
          </a:p>
        </p:txBody>
      </p:sp>
      <p:pic>
        <p:nvPicPr>
          <p:cNvPr id="5" name="Content Placeholder 4" descr="A person holding a marker and a toy figure on a crossword puzzle&#10;&#10;Description automatically generated">
            <a:extLst>
              <a:ext uri="{FF2B5EF4-FFF2-40B4-BE49-F238E27FC236}">
                <a16:creationId xmlns:a16="http://schemas.microsoft.com/office/drawing/2014/main" id="{5521F49A-F6BF-F2E4-CC16-D1F25D1D7673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18991" r="1697"/>
          <a:stretch/>
        </p:blipFill>
        <p:spPr>
          <a:xfrm>
            <a:off x="335056" y="522010"/>
            <a:ext cx="6087076" cy="6053071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ln/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/>
              </a:solidFill>
            </a:endParaRP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7796" y="-126239"/>
            <a:ext cx="7332466" cy="6078162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>
            <a:off x="1072055" y="6085266"/>
            <a:ext cx="535007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(Source: everypixel.com, 2022)</a:t>
            </a:r>
            <a:endParaRPr lang="en-IN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2464133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A327BA-503D-6A53-0627-64F2FA74FE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03762"/>
            <a:ext cx="10515600" cy="1325563"/>
          </a:xfrm>
        </p:spPr>
        <p:txBody>
          <a:bodyPr/>
          <a:lstStyle/>
          <a:p>
            <a:pPr algn="ctr"/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Day-to-day Work Of HR Manager</a:t>
            </a:r>
            <a:b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dirty="0"/>
          </a:p>
        </p:txBody>
      </p:sp>
      <p:graphicFrame>
        <p:nvGraphicFramePr>
          <p:cNvPr id="8" name="Content Placeholder 2">
            <a:extLst>
              <a:ext uri="{FF2B5EF4-FFF2-40B4-BE49-F238E27FC236}">
                <a16:creationId xmlns:a16="http://schemas.microsoft.com/office/drawing/2014/main" id="{4A61C39C-FD05-8D3A-A2AA-99ED02D61F30}"/>
              </a:ext>
            </a:extLst>
          </p:cNvPr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2878148174"/>
              </p:ext>
            </p:extLst>
          </p:nvPr>
        </p:nvGraphicFramePr>
        <p:xfrm>
          <a:off x="838200" y="1690688"/>
          <a:ext cx="5948966" cy="44862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Content Placeholder 4" descr="A person standing in front of a blue background with white text&#10;&#10;Description automatically generated">
            <a:extLst>
              <a:ext uri="{FF2B5EF4-FFF2-40B4-BE49-F238E27FC236}">
                <a16:creationId xmlns:a16="http://schemas.microsoft.com/office/drawing/2014/main" id="{4CDFB299-8926-7657-C247-60A30F94657F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8">
            <a:extLst>
              <a:ext uri="{837473B0-CC2E-450A-ABE3-18F120FF3D39}">
                <a1611:picAttrSrcUrl xmlns:a1611="http://schemas.microsoft.com/office/drawing/2016/11/main" r:id="rId9"/>
              </a:ext>
            </a:extLst>
          </a:blip>
          <a:stretch>
            <a:fillRect/>
          </a:stretch>
        </p:blipFill>
        <p:spPr>
          <a:xfrm>
            <a:off x="8232648" y="2733541"/>
            <a:ext cx="3121152" cy="2200656"/>
          </a:xfrm>
        </p:spPr>
      </p:pic>
      <p:sp>
        <p:nvSpPr>
          <p:cNvPr id="3" name="TextBox 2"/>
          <p:cNvSpPr txBox="1"/>
          <p:nvPr/>
        </p:nvSpPr>
        <p:spPr>
          <a:xfrm>
            <a:off x="8232648" y="5360276"/>
            <a:ext cx="329194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(Source: ezeelive.com, 2021)</a:t>
            </a:r>
            <a:endParaRPr lang="en-IN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4217103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A7FAB1-C775-67C6-7629-BB7CEDF5E7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3434" y="0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US" sz="2800" b="1" dirty="0">
                <a:latin typeface="Arial"/>
                <a:cs typeface="Times New Roman"/>
              </a:rPr>
              <a:t>The Wider Remit Of The HR Role</a:t>
            </a:r>
            <a:endParaRPr lang="en-US" sz="2800" dirty="0">
              <a:latin typeface="Arial"/>
            </a:endParaRPr>
          </a:p>
        </p:txBody>
      </p:sp>
      <p:graphicFrame>
        <p:nvGraphicFramePr>
          <p:cNvPr id="8" name="Content Placeholder 2">
            <a:extLst>
              <a:ext uri="{FF2B5EF4-FFF2-40B4-BE49-F238E27FC236}">
                <a16:creationId xmlns:a16="http://schemas.microsoft.com/office/drawing/2014/main" id="{7D02B038-D7CD-4209-BBE9-959F68E93CC3}"/>
              </a:ext>
            </a:extLst>
          </p:cNvPr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2259297476"/>
              </p:ext>
            </p:extLst>
          </p:nvPr>
        </p:nvGraphicFramePr>
        <p:xfrm>
          <a:off x="309092" y="1532586"/>
          <a:ext cx="8100812" cy="51129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Content Placeholder 4" descr="A hand holding a graphic image of a person&#10;&#10;Description automatically generated">
            <a:extLst>
              <a:ext uri="{FF2B5EF4-FFF2-40B4-BE49-F238E27FC236}">
                <a16:creationId xmlns:a16="http://schemas.microsoft.com/office/drawing/2014/main" id="{AC6F0BB4-7D3C-FD8D-262B-B9539178EAE5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8">
            <a:extLst>
              <a:ext uri="{837473B0-CC2E-450A-ABE3-18F120FF3D39}">
                <a1611:picAttrSrcUrl xmlns:a1611="http://schemas.microsoft.com/office/drawing/2016/11/main" r:id="rId9"/>
              </a:ext>
            </a:extLst>
          </a:blip>
          <a:stretch>
            <a:fillRect/>
          </a:stretch>
        </p:blipFill>
        <p:spPr>
          <a:xfrm>
            <a:off x="8435662" y="1499003"/>
            <a:ext cx="3756338" cy="4034694"/>
          </a:xfrm>
        </p:spPr>
      </p:pic>
      <p:sp>
        <p:nvSpPr>
          <p:cNvPr id="3" name="TextBox 2"/>
          <p:cNvSpPr txBox="1"/>
          <p:nvPr/>
        </p:nvSpPr>
        <p:spPr>
          <a:xfrm>
            <a:off x="8435662" y="5959366"/>
            <a:ext cx="360919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(Source: peoplematters.in, 2022)</a:t>
            </a:r>
            <a:endParaRPr lang="en-IN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951950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560AFAAC-EA6C-45A9-9E03-C9C9F0193B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7DDA42B-FB4B-C664-ED35-880F66075F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2413" y="618186"/>
            <a:ext cx="4578625" cy="156815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br>
              <a:rPr lang="en-US" sz="3400" b="1" dirty="0"/>
            </a:br>
            <a:r>
              <a:rPr lang="en-US" sz="2800" b="1" dirty="0">
                <a:latin typeface="Arial"/>
                <a:cs typeface="Arial"/>
              </a:rPr>
              <a:t>Expectations From The HR Manager</a:t>
            </a:r>
            <a:endParaRPr lang="en-US" sz="2800" dirty="0">
              <a:latin typeface="Arial"/>
              <a:cs typeface="Arial"/>
            </a:endParaRPr>
          </a:p>
          <a:p>
            <a:endParaRPr lang="en-US" sz="34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17E3C7-0881-550A-59DB-3456B8B2807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74904" y="2522949"/>
            <a:ext cx="5065776" cy="3402363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marL="0" indent="0" algn="just">
              <a:buNone/>
            </a:pPr>
            <a:endParaRPr lang="en-US" sz="1800" dirty="0">
              <a:latin typeface="Arial"/>
              <a:cs typeface="Arial"/>
            </a:endParaRPr>
          </a:p>
          <a:p>
            <a:pPr marL="0" indent="0" algn="just">
              <a:buNone/>
            </a:pPr>
            <a:r>
              <a:rPr lang="en-US" sz="1800" dirty="0">
                <a:latin typeface="Arial"/>
                <a:cs typeface="Arial"/>
              </a:rPr>
              <a:t>The main expectation from the HR personnel is to create cost-effective and streamlined recruitment and selection procedures</a:t>
            </a:r>
          </a:p>
          <a:p>
            <a:pPr marL="0" indent="0" algn="just">
              <a:buNone/>
            </a:pPr>
            <a:endParaRPr lang="en-US" sz="1800" dirty="0">
              <a:latin typeface="Arial"/>
              <a:cs typeface="Arial"/>
            </a:endParaRPr>
          </a:p>
          <a:p>
            <a:pPr marL="0" indent="0" algn="just">
              <a:buNone/>
            </a:pPr>
            <a:endParaRPr lang="en-US" sz="1800" dirty="0">
              <a:latin typeface="Arial"/>
              <a:cs typeface="Arial"/>
            </a:endParaRPr>
          </a:p>
          <a:p>
            <a:pPr marL="0" indent="0" algn="just">
              <a:buNone/>
            </a:pPr>
            <a:endParaRPr lang="en-US" sz="1800" dirty="0">
              <a:latin typeface="Arial"/>
              <a:cs typeface="Arial"/>
            </a:endParaRPr>
          </a:p>
          <a:p>
            <a:pPr marL="0" indent="0" algn="just">
              <a:buNone/>
            </a:pPr>
            <a:r>
              <a:rPr lang="en-US" sz="1800" dirty="0">
                <a:latin typeface="Arial"/>
                <a:cs typeface="Arial"/>
              </a:rPr>
              <a:t>The other vital expectation from the HR personnel is to build a Professional map implying effective talent recognition decisions and drive organizational change management</a:t>
            </a:r>
          </a:p>
          <a:p>
            <a:pPr algn="just"/>
            <a:endParaRPr lang="en-US" sz="1800" dirty="0">
              <a:latin typeface="Arial"/>
              <a:cs typeface="Arial"/>
            </a:endParaRPr>
          </a:p>
        </p:txBody>
      </p:sp>
      <p:pic>
        <p:nvPicPr>
          <p:cNvPr id="5" name="Content Placeholder 4" descr="Business World · Free image on Pixabay">
            <a:extLst>
              <a:ext uri="{FF2B5EF4-FFF2-40B4-BE49-F238E27FC236}">
                <a16:creationId xmlns:a16="http://schemas.microsoft.com/office/drawing/2014/main" id="{74F7D5A9-A1B3-7850-F1EA-08AEEF08F56E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3"/>
          <a:srcRect l="5679" r="9059" b="-1"/>
          <a:stretch/>
        </p:blipFill>
        <p:spPr>
          <a:xfrm>
            <a:off x="5011038" y="10"/>
            <a:ext cx="7180962" cy="6857990"/>
          </a:xfrm>
          <a:custGeom>
            <a:avLst/>
            <a:gdLst/>
            <a:ahLst/>
            <a:cxnLst/>
            <a:rect l="l" t="t" r="r" b="b"/>
            <a:pathLst>
              <a:path w="7308978" h="6858000">
                <a:moveTo>
                  <a:pt x="0" y="0"/>
                </a:moveTo>
                <a:lnTo>
                  <a:pt x="7308978" y="0"/>
                </a:lnTo>
                <a:lnTo>
                  <a:pt x="7308978" y="6858000"/>
                </a:lnTo>
                <a:lnTo>
                  <a:pt x="0" y="6858000"/>
                </a:lnTo>
                <a:lnTo>
                  <a:pt x="62983" y="6788730"/>
                </a:lnTo>
                <a:cubicBezTo>
                  <a:pt x="773509" y="5928900"/>
                  <a:pt x="1212978" y="4741056"/>
                  <a:pt x="1212978" y="3429000"/>
                </a:cubicBezTo>
                <a:cubicBezTo>
                  <a:pt x="1212978" y="2116944"/>
                  <a:pt x="773509" y="929100"/>
                  <a:pt x="62983" y="69271"/>
                </a:cubicBezTo>
                <a:close/>
              </a:path>
            </a:pathLst>
          </a:custGeom>
        </p:spPr>
      </p:pic>
      <p:sp useBgFill="1">
        <p:nvSpPr>
          <p:cNvPr id="12" name="Freeform: Shape 11">
            <a:extLst>
              <a:ext uri="{FF2B5EF4-FFF2-40B4-BE49-F238E27FC236}">
                <a16:creationId xmlns:a16="http://schemas.microsoft.com/office/drawing/2014/main" id="{83549E37-C86B-4401-90BD-D8BF83859F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096001" cy="6858000"/>
          </a:xfrm>
          <a:custGeom>
            <a:avLst/>
            <a:gdLst>
              <a:gd name="connsiteX0" fmla="*/ 0 w 6096001"/>
              <a:gd name="connsiteY0" fmla="*/ 0 h 6858000"/>
              <a:gd name="connsiteX1" fmla="*/ 4883023 w 6096001"/>
              <a:gd name="connsiteY1" fmla="*/ 0 h 6858000"/>
              <a:gd name="connsiteX2" fmla="*/ 4946006 w 6096001"/>
              <a:gd name="connsiteY2" fmla="*/ 69271 h 6858000"/>
              <a:gd name="connsiteX3" fmla="*/ 6096001 w 6096001"/>
              <a:gd name="connsiteY3" fmla="*/ 3429000 h 6858000"/>
              <a:gd name="connsiteX4" fmla="*/ 4946006 w 6096001"/>
              <a:gd name="connsiteY4" fmla="*/ 6788730 h 6858000"/>
              <a:gd name="connsiteX5" fmla="*/ 4883023 w 6096001"/>
              <a:gd name="connsiteY5" fmla="*/ 6858000 h 6858000"/>
              <a:gd name="connsiteX6" fmla="*/ 0 w 609600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096001" h="6858000">
                <a:moveTo>
                  <a:pt x="0" y="0"/>
                </a:moveTo>
                <a:lnTo>
                  <a:pt x="4883023" y="0"/>
                </a:lnTo>
                <a:lnTo>
                  <a:pt x="4946006" y="69271"/>
                </a:lnTo>
                <a:cubicBezTo>
                  <a:pt x="5656532" y="929100"/>
                  <a:pt x="6096001" y="2116944"/>
                  <a:pt x="6096001" y="3429000"/>
                </a:cubicBezTo>
                <a:cubicBezTo>
                  <a:pt x="6096001" y="4741056"/>
                  <a:pt x="5656532" y="5928900"/>
                  <a:pt x="4946006" y="6788730"/>
                </a:cubicBezTo>
                <a:lnTo>
                  <a:pt x="4883023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50800" dist="38100" algn="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4" name="Freeform: Shape 13">
            <a:extLst>
              <a:ext uri="{FF2B5EF4-FFF2-40B4-BE49-F238E27FC236}">
                <a16:creationId xmlns:a16="http://schemas.microsoft.com/office/drawing/2014/main" id="{8A17784E-76D8-4521-A77D-0D2EBB9230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086857" cy="6858000"/>
          </a:xfrm>
          <a:custGeom>
            <a:avLst/>
            <a:gdLst>
              <a:gd name="connsiteX0" fmla="*/ 0 w 6086857"/>
              <a:gd name="connsiteY0" fmla="*/ 0 h 6858000"/>
              <a:gd name="connsiteX1" fmla="*/ 4873879 w 6086857"/>
              <a:gd name="connsiteY1" fmla="*/ 0 h 6858000"/>
              <a:gd name="connsiteX2" fmla="*/ 4936862 w 6086857"/>
              <a:gd name="connsiteY2" fmla="*/ 69271 h 6858000"/>
              <a:gd name="connsiteX3" fmla="*/ 6086857 w 6086857"/>
              <a:gd name="connsiteY3" fmla="*/ 3429000 h 6858000"/>
              <a:gd name="connsiteX4" fmla="*/ 4936862 w 6086857"/>
              <a:gd name="connsiteY4" fmla="*/ 6788730 h 6858000"/>
              <a:gd name="connsiteX5" fmla="*/ 4873879 w 6086857"/>
              <a:gd name="connsiteY5" fmla="*/ 6858000 h 6858000"/>
              <a:gd name="connsiteX6" fmla="*/ 0 w 608685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086857" h="6858000">
                <a:moveTo>
                  <a:pt x="0" y="0"/>
                </a:moveTo>
                <a:lnTo>
                  <a:pt x="4873879" y="0"/>
                </a:lnTo>
                <a:lnTo>
                  <a:pt x="4936862" y="69271"/>
                </a:lnTo>
                <a:cubicBezTo>
                  <a:pt x="5647388" y="929100"/>
                  <a:pt x="6086857" y="2116944"/>
                  <a:pt x="6086857" y="3429000"/>
                </a:cubicBezTo>
                <a:cubicBezTo>
                  <a:pt x="6086857" y="4741056"/>
                  <a:pt x="5647388" y="5928900"/>
                  <a:pt x="4936862" y="6788730"/>
                </a:cubicBezTo>
                <a:lnTo>
                  <a:pt x="4873879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C0036C6B-F09C-4EAB-AE02-8D056EE748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124325"/>
            <a:ext cx="128016" cy="653903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FC8D5885-2804-4D3C-BE31-902E4D3279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7769" y="2195336"/>
            <a:ext cx="498348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432413" y="2318197"/>
            <a:ext cx="4822167" cy="3928057"/>
          </a:xfrm>
          <a:prstGeom prst="rect">
            <a:avLst/>
          </a:prstGeom>
          <a:ln>
            <a:solidFill>
              <a:schemeClr val="bg1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just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The main expectation from the HR personnel is to create cost-effective and streamlined</a:t>
            </a:r>
          </a:p>
          <a:p>
            <a:pPr algn="just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recruitment and selection procedures</a:t>
            </a:r>
          </a:p>
          <a:p>
            <a:pPr algn="just"/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The other vital expectation from the HR personnel is to build a Professional map</a:t>
            </a:r>
          </a:p>
          <a:p>
            <a:pPr algn="just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implying effective talent recognition decisions</a:t>
            </a:r>
          </a:p>
          <a:p>
            <a:pPr algn="just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and drive organizational change management</a:t>
            </a:r>
            <a:endParaRPr lang="en-IN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432414" y="266677"/>
            <a:ext cx="4696984" cy="166199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Expectations From The HR</a:t>
            </a:r>
          </a:p>
          <a:p>
            <a:pPr algn="ctr"/>
            <a:r>
              <a:rPr 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Manager</a:t>
            </a:r>
          </a:p>
          <a:p>
            <a:endParaRPr lang="en-IN" b="1" dirty="0"/>
          </a:p>
        </p:txBody>
      </p:sp>
    </p:spTree>
    <p:extLst>
      <p:ext uri="{BB962C8B-B14F-4D97-AF65-F5344CB8AC3E}">
        <p14:creationId xmlns:p14="http://schemas.microsoft.com/office/powerpoint/2010/main" val="119261485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54C6B4D-27BD-FC0A-DD07-7F4F8DAF2D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62930" y="5692"/>
            <a:ext cx="4224755" cy="3020843"/>
          </a:xfrm>
        </p:spPr>
        <p:txBody>
          <a:bodyPr vert="horz" lIns="91440" tIns="45720" rIns="91440" bIns="45720" rtlCol="0" anchor="ctr">
            <a:noAutofit/>
          </a:bodyPr>
          <a:lstStyle/>
          <a:p>
            <a:pPr algn="just"/>
            <a:br>
              <a:rPr lang="en-GB" sz="2800" b="1" dirty="0">
                <a:latin typeface="Arial"/>
                <a:cs typeface="Arial"/>
              </a:rPr>
            </a:br>
            <a:r>
              <a:rPr lang="en-GB" sz="2800" b="1" dirty="0">
                <a:latin typeface="Arial"/>
                <a:cs typeface="Arial"/>
              </a:rPr>
              <a:t>Role Of The HR Department Facilitating A Positive Relationship Between Employees At Different Levels And Departments In An Organisation</a:t>
            </a:r>
            <a:endParaRPr lang="en-GB" sz="2800" dirty="0">
              <a:latin typeface="Arial"/>
              <a:cs typeface="Arial"/>
            </a:endParaRPr>
          </a:p>
          <a:p>
            <a:endParaRPr lang="en-GB" sz="19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28F0AA-701C-393E-3DD3-B6765531D80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962930" y="3213942"/>
            <a:ext cx="4224755" cy="3624378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 algn="just">
              <a:buNone/>
            </a:pPr>
            <a:r>
              <a:rPr lang="en-US" sz="1800" b="1" dirty="0">
                <a:latin typeface="Arial"/>
                <a:cs typeface="Arial"/>
              </a:rPr>
              <a:t>Types of relationship developing between the employer and employee</a:t>
            </a:r>
            <a:endParaRPr lang="en-US" sz="1800" dirty="0">
              <a:latin typeface="Arial"/>
              <a:cs typeface="Arial"/>
            </a:endParaRPr>
          </a:p>
          <a:p>
            <a:pPr marL="0" indent="0" algn="just">
              <a:buNone/>
            </a:pPr>
            <a:r>
              <a:rPr lang="en-US" sz="1800" dirty="0">
                <a:latin typeface="Arial"/>
                <a:cs typeface="Arial"/>
              </a:rPr>
              <a:t>There are two types of relationships developing between the employer and employee which is Vertical and Horizontal</a:t>
            </a:r>
          </a:p>
          <a:p>
            <a:pPr marL="0" indent="0" algn="just">
              <a:buNone/>
            </a:pPr>
            <a:r>
              <a:rPr lang="en-US" sz="1800" dirty="0">
                <a:latin typeface="Arial"/>
                <a:cs typeface="Arial"/>
              </a:rPr>
              <a:t> </a:t>
            </a:r>
          </a:p>
          <a:p>
            <a:pPr marL="0" indent="0" algn="just">
              <a:buNone/>
            </a:pPr>
            <a:r>
              <a:rPr lang="en-US" sz="1800" dirty="0">
                <a:latin typeface="Arial"/>
                <a:cs typeface="Arial"/>
              </a:rPr>
              <a:t>The role of the HR manager is crucial in creating a positive relationship between employees at different department levels, cultivating peer relationships, and improving the firm's work culture.</a:t>
            </a:r>
          </a:p>
          <a:p>
            <a:pPr algn="just"/>
            <a:endParaRPr lang="en-US" sz="1800" dirty="0">
              <a:latin typeface="Arial"/>
              <a:cs typeface="Arial"/>
            </a:endParaRPr>
          </a:p>
        </p:txBody>
      </p:sp>
      <p:pic>
        <p:nvPicPr>
          <p:cNvPr id="5" name="Content Placeholder 4" descr="A group of people around a table&#10;&#10;Description automatically generated">
            <a:extLst>
              <a:ext uri="{FF2B5EF4-FFF2-40B4-BE49-F238E27FC236}">
                <a16:creationId xmlns:a16="http://schemas.microsoft.com/office/drawing/2014/main" id="{EF1E69EF-807B-185B-C8A9-6C75DF3BA5C5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r="5882" b="-1"/>
          <a:stretch/>
        </p:blipFill>
        <p:spPr>
          <a:xfrm>
            <a:off x="0" y="10"/>
            <a:ext cx="5782614" cy="6148542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Rectangle 3"/>
          <p:cNvSpPr/>
          <p:nvPr/>
        </p:nvSpPr>
        <p:spPr>
          <a:xfrm>
            <a:off x="5898524" y="0"/>
            <a:ext cx="6293476" cy="6858000"/>
          </a:xfrm>
          <a:prstGeom prst="rect">
            <a:avLst/>
          </a:prstGeom>
          <a:ln>
            <a:solidFill>
              <a:schemeClr val="bg1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6" name="TextBox 5"/>
          <p:cNvSpPr txBox="1"/>
          <p:nvPr/>
        </p:nvSpPr>
        <p:spPr>
          <a:xfrm>
            <a:off x="6323527" y="141668"/>
            <a:ext cx="5628067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Role of the HR department facilitating a positive relationship between employees at different levels and departments in an organisation</a:t>
            </a:r>
            <a:endParaRPr lang="en-IN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6323527" y="3213942"/>
            <a:ext cx="5628067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Types of relationship developing between the employer and employee</a:t>
            </a:r>
            <a:endParaRPr lang="en-IN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There are two types of relationships developing between the employer and employee which is Vertical and Horizontal </a:t>
            </a:r>
          </a:p>
          <a:p>
            <a:pPr algn="just"/>
            <a:endParaRPr lang="en-IN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 role of the HR manager is crucial in creating a positive relationship between employees at different department levels, cultivating peer relationships, and improving the firm's work culture</a:t>
            </a:r>
            <a:endParaRPr lang="en-IN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endParaRPr lang="en-IN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299545" y="6321972"/>
            <a:ext cx="520262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(Source: peoplematters.in, 2022)</a:t>
            </a:r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315543202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FC662D-F3F2-115E-7AB9-CCB922857C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br>
              <a:rPr lang="en-GB" sz="2800" b="1" dirty="0">
                <a:latin typeface="Arial"/>
                <a:cs typeface="Times New Roman"/>
              </a:rPr>
            </a:br>
            <a:r>
              <a:rPr lang="en-GB" sz="3200" b="1" dirty="0">
                <a:latin typeface="Arial"/>
                <a:cs typeface="Times New Roman"/>
              </a:rPr>
              <a:t>Practical Examples Of What Factors Can Influence Employee Relationship</a:t>
            </a:r>
            <a:endParaRPr lang="en-US" sz="3200">
              <a:latin typeface="Arial"/>
              <a:cs typeface="Arial"/>
            </a:endParaRPr>
          </a:p>
          <a:p>
            <a:endParaRPr lang="en-US" dirty="0"/>
          </a:p>
        </p:txBody>
      </p:sp>
      <p:graphicFrame>
        <p:nvGraphicFramePr>
          <p:cNvPr id="11" name="Content Placeholder 2">
            <a:extLst>
              <a:ext uri="{FF2B5EF4-FFF2-40B4-BE49-F238E27FC236}">
                <a16:creationId xmlns:a16="http://schemas.microsoft.com/office/drawing/2014/main" id="{F2DB40D3-2B29-ECC0-5A1E-49AD4207A923}"/>
              </a:ext>
            </a:extLst>
          </p:cNvPr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2398707051"/>
              </p:ext>
            </p:extLst>
          </p:nvPr>
        </p:nvGraphicFramePr>
        <p:xfrm>
          <a:off x="433755" y="1359878"/>
          <a:ext cx="8272364" cy="48584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24" name="Content Placeholder 23" descr="A group of people with colored heads&#10;&#10;Description automatically generated">
            <a:extLst>
              <a:ext uri="{FF2B5EF4-FFF2-40B4-BE49-F238E27FC236}">
                <a16:creationId xmlns:a16="http://schemas.microsoft.com/office/drawing/2014/main" id="{18941FC2-D014-90BC-A39E-370B4CA4A613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8">
            <a:extLst>
              <a:ext uri="{837473B0-CC2E-450A-ABE3-18F120FF3D39}">
                <a1611:picAttrSrcUrl xmlns:a1611="http://schemas.microsoft.com/office/drawing/2016/11/main" r:id="rId9"/>
              </a:ext>
            </a:extLst>
          </a:blip>
          <a:stretch>
            <a:fillRect/>
          </a:stretch>
        </p:blipFill>
        <p:spPr>
          <a:xfrm>
            <a:off x="8809148" y="2634121"/>
            <a:ext cx="3382851" cy="2914650"/>
          </a:xfrm>
        </p:spPr>
      </p:pic>
      <p:sp>
        <p:nvSpPr>
          <p:cNvPr id="3" name="TextBox 2"/>
          <p:cNvSpPr txBox="1"/>
          <p:nvPr/>
        </p:nvSpPr>
        <p:spPr>
          <a:xfrm>
            <a:off x="8923283" y="5849007"/>
            <a:ext cx="32687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(Source: linkedin.com, 2022)</a:t>
            </a:r>
            <a:endParaRPr lang="en-IN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5255521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560AFAAC-EA6C-45A9-9E03-C9C9F0193B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1803FE9-5CE3-E296-4BC0-36F8AC196F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1772" y="655205"/>
            <a:ext cx="5078888" cy="1516753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2800" b="1" dirty="0">
                <a:latin typeface="Arial"/>
                <a:cs typeface="Arial"/>
              </a:rPr>
              <a:t>Personal Experiences to Outline Some Positive Practice</a:t>
            </a:r>
            <a:endParaRPr lang="en-US" sz="2800" dirty="0">
              <a:latin typeface="Arial"/>
              <a:cs typeface="Arial"/>
            </a:endParaRPr>
          </a:p>
          <a:p>
            <a:endParaRPr lang="en-US" sz="29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1EE9BD-C692-F20C-EBDD-E119972E0E0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74904" y="2522949"/>
            <a:ext cx="5065776" cy="3402363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 algn="just">
              <a:lnSpc>
                <a:spcPct val="150000"/>
              </a:lnSpc>
              <a:buNone/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My personal experience based on HR role and responsibilities is strong team building </a:t>
            </a:r>
          </a:p>
          <a:p>
            <a:pPr marL="0" indent="0" algn="just">
              <a:lnSpc>
                <a:spcPct val="150000"/>
              </a:lnSpc>
              <a:buNone/>
            </a:pPr>
            <a:endParaRPr 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just">
              <a:lnSpc>
                <a:spcPct val="150000"/>
              </a:lnSpc>
              <a:buNone/>
            </a:pPr>
            <a:endParaRPr 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just">
              <a:lnSpc>
                <a:spcPct val="150000"/>
              </a:lnSpc>
              <a:buNone/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The other effective HR role and responsibilities are building a learning culture through continuous running and development </a:t>
            </a:r>
          </a:p>
          <a:p>
            <a:pPr algn="just">
              <a:lnSpc>
                <a:spcPct val="150000"/>
              </a:lnSpc>
            </a:pPr>
            <a:endParaRPr 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Content Placeholder 4" descr="A hand placing a block on a stack of wooden blocks&#10;&#10;Description automatically generated">
            <a:extLst>
              <a:ext uri="{FF2B5EF4-FFF2-40B4-BE49-F238E27FC236}">
                <a16:creationId xmlns:a16="http://schemas.microsoft.com/office/drawing/2014/main" id="{12AC98AF-F08B-463C-126F-6A461ABA267F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38974" r="1077"/>
          <a:stretch/>
        </p:blipFill>
        <p:spPr>
          <a:xfrm>
            <a:off x="4883022" y="0"/>
            <a:ext cx="7308978" cy="6857990"/>
          </a:xfrm>
          <a:custGeom>
            <a:avLst/>
            <a:gdLst/>
            <a:ahLst/>
            <a:cxnLst/>
            <a:rect l="l" t="t" r="r" b="b"/>
            <a:pathLst>
              <a:path w="7308978" h="6858000">
                <a:moveTo>
                  <a:pt x="0" y="0"/>
                </a:moveTo>
                <a:lnTo>
                  <a:pt x="7308978" y="0"/>
                </a:lnTo>
                <a:lnTo>
                  <a:pt x="7308978" y="6858000"/>
                </a:lnTo>
                <a:lnTo>
                  <a:pt x="0" y="6858000"/>
                </a:lnTo>
                <a:lnTo>
                  <a:pt x="62983" y="6788730"/>
                </a:lnTo>
                <a:cubicBezTo>
                  <a:pt x="773509" y="5928900"/>
                  <a:pt x="1212978" y="4741056"/>
                  <a:pt x="1212978" y="3429000"/>
                </a:cubicBezTo>
                <a:cubicBezTo>
                  <a:pt x="1212978" y="2116944"/>
                  <a:pt x="773509" y="929100"/>
                  <a:pt x="62983" y="69271"/>
                </a:cubicBezTo>
                <a:close/>
              </a:path>
            </a:pathLst>
          </a:custGeom>
        </p:spPr>
      </p:pic>
      <p:sp useBgFill="1">
        <p:nvSpPr>
          <p:cNvPr id="12" name="Freeform: Shape 11">
            <a:extLst>
              <a:ext uri="{FF2B5EF4-FFF2-40B4-BE49-F238E27FC236}">
                <a16:creationId xmlns:a16="http://schemas.microsoft.com/office/drawing/2014/main" id="{83549E37-C86B-4401-90BD-D8BF83859F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096001" cy="6858000"/>
          </a:xfrm>
          <a:custGeom>
            <a:avLst/>
            <a:gdLst>
              <a:gd name="connsiteX0" fmla="*/ 0 w 6096001"/>
              <a:gd name="connsiteY0" fmla="*/ 0 h 6858000"/>
              <a:gd name="connsiteX1" fmla="*/ 4883023 w 6096001"/>
              <a:gd name="connsiteY1" fmla="*/ 0 h 6858000"/>
              <a:gd name="connsiteX2" fmla="*/ 4946006 w 6096001"/>
              <a:gd name="connsiteY2" fmla="*/ 69271 h 6858000"/>
              <a:gd name="connsiteX3" fmla="*/ 6096001 w 6096001"/>
              <a:gd name="connsiteY3" fmla="*/ 3429000 h 6858000"/>
              <a:gd name="connsiteX4" fmla="*/ 4946006 w 6096001"/>
              <a:gd name="connsiteY4" fmla="*/ 6788730 h 6858000"/>
              <a:gd name="connsiteX5" fmla="*/ 4883023 w 6096001"/>
              <a:gd name="connsiteY5" fmla="*/ 6858000 h 6858000"/>
              <a:gd name="connsiteX6" fmla="*/ 0 w 609600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096001" h="6858000">
                <a:moveTo>
                  <a:pt x="0" y="0"/>
                </a:moveTo>
                <a:lnTo>
                  <a:pt x="4883023" y="0"/>
                </a:lnTo>
                <a:lnTo>
                  <a:pt x="4946006" y="69271"/>
                </a:lnTo>
                <a:cubicBezTo>
                  <a:pt x="5656532" y="929100"/>
                  <a:pt x="6096001" y="2116944"/>
                  <a:pt x="6096001" y="3429000"/>
                </a:cubicBezTo>
                <a:cubicBezTo>
                  <a:pt x="6096001" y="4741056"/>
                  <a:pt x="5656532" y="5928900"/>
                  <a:pt x="4946006" y="6788730"/>
                </a:cubicBezTo>
                <a:lnTo>
                  <a:pt x="4883023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50800" dist="38100" algn="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4" name="Freeform: Shape 13">
            <a:extLst>
              <a:ext uri="{FF2B5EF4-FFF2-40B4-BE49-F238E27FC236}">
                <a16:creationId xmlns:a16="http://schemas.microsoft.com/office/drawing/2014/main" id="{8A17784E-76D8-4521-A77D-0D2EBB9230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086857" cy="6858000"/>
          </a:xfrm>
          <a:custGeom>
            <a:avLst/>
            <a:gdLst>
              <a:gd name="connsiteX0" fmla="*/ 0 w 6086857"/>
              <a:gd name="connsiteY0" fmla="*/ 0 h 6858000"/>
              <a:gd name="connsiteX1" fmla="*/ 4873879 w 6086857"/>
              <a:gd name="connsiteY1" fmla="*/ 0 h 6858000"/>
              <a:gd name="connsiteX2" fmla="*/ 4936862 w 6086857"/>
              <a:gd name="connsiteY2" fmla="*/ 69271 h 6858000"/>
              <a:gd name="connsiteX3" fmla="*/ 6086857 w 6086857"/>
              <a:gd name="connsiteY3" fmla="*/ 3429000 h 6858000"/>
              <a:gd name="connsiteX4" fmla="*/ 4936862 w 6086857"/>
              <a:gd name="connsiteY4" fmla="*/ 6788730 h 6858000"/>
              <a:gd name="connsiteX5" fmla="*/ 4873879 w 6086857"/>
              <a:gd name="connsiteY5" fmla="*/ 6858000 h 6858000"/>
              <a:gd name="connsiteX6" fmla="*/ 0 w 608685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086857" h="6858000">
                <a:moveTo>
                  <a:pt x="0" y="0"/>
                </a:moveTo>
                <a:lnTo>
                  <a:pt x="4873879" y="0"/>
                </a:lnTo>
                <a:lnTo>
                  <a:pt x="4936862" y="69271"/>
                </a:lnTo>
                <a:cubicBezTo>
                  <a:pt x="5647388" y="929100"/>
                  <a:pt x="6086857" y="2116944"/>
                  <a:pt x="6086857" y="3429000"/>
                </a:cubicBezTo>
                <a:cubicBezTo>
                  <a:pt x="6086857" y="4741056"/>
                  <a:pt x="5647388" y="5928900"/>
                  <a:pt x="4936862" y="6788730"/>
                </a:cubicBezTo>
                <a:lnTo>
                  <a:pt x="4873879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C0036C6B-F09C-4EAB-AE02-8D056EE748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124325"/>
            <a:ext cx="128016" cy="653903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FC8D5885-2804-4D3C-BE31-902E4D3279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7769" y="2195336"/>
            <a:ext cx="498348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332513" y="316619"/>
            <a:ext cx="4579387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Personal Experiences to Outline Some Positive Practice</a:t>
            </a:r>
            <a:endParaRPr lang="en-IN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IN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437769" y="2770909"/>
            <a:ext cx="4972891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My personal experience based on HR role and responsibilities is strong team building </a:t>
            </a:r>
          </a:p>
          <a:p>
            <a:pPr algn="just"/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endParaRPr lang="en-IN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 other effective HR role and responsibilities are building a learning culture through continuous running and development </a:t>
            </a:r>
            <a:endParaRPr lang="en-IN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endParaRPr lang="en-IN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3686336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28D436F-9ACD-4C92-AFC8-C934C527A6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96000" y="0"/>
            <a:ext cx="6096000" cy="6858000"/>
          </a:xfrm>
          <a:prstGeom prst="rect">
            <a:avLst/>
          </a:prstGeom>
          <a:solidFill>
            <a:schemeClr val="tx1">
              <a:alpha val="8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090538E0-A884-4E60-A6AB-77D830E2FC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53478" y="0"/>
            <a:ext cx="4657389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4EA024C-4514-8A5F-27EB-94AB6C85BA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01162" y="3050434"/>
            <a:ext cx="3722933" cy="757130"/>
          </a:xfrm>
          <a:ln w="25400" cap="sq">
            <a:solidFill>
              <a:srgbClr val="FFFFFF"/>
            </a:solidFill>
            <a:miter lim="800000"/>
          </a:ln>
        </p:spPr>
        <p:txBody>
          <a:bodyPr wrap="square">
            <a:normAutofit/>
          </a:bodyPr>
          <a:lstStyle/>
          <a:p>
            <a:pPr algn="ctr"/>
            <a:r>
              <a:rPr lang="en-US" sz="2800" b="1" dirty="0">
                <a:latin typeface="Arial"/>
                <a:cs typeface="Arial"/>
              </a:rPr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2AA314-8222-278B-371F-0EDBA22A490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574536" y="640080"/>
            <a:ext cx="5617464" cy="3167484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 algn="just">
              <a:lnSpc>
                <a:spcPct val="110000"/>
              </a:lnSpc>
              <a:buNone/>
            </a:pPr>
            <a:r>
              <a:rPr lang="en-GB" sz="1800" dirty="0">
                <a:latin typeface="Arial"/>
                <a:cs typeface="Times New Roman"/>
              </a:rPr>
              <a:t>The presentation concludes by shedding light on the concept of managing employees within a workplace defining the HR personnel roles and responsibilities</a:t>
            </a:r>
          </a:p>
          <a:p>
            <a:pPr marL="0" indent="0" algn="just">
              <a:lnSpc>
                <a:spcPct val="110000"/>
              </a:lnSpc>
              <a:buNone/>
            </a:pPr>
            <a:endParaRPr lang="en-GB" sz="1800" dirty="0">
              <a:latin typeface="Arial"/>
              <a:cs typeface="Times New Roman"/>
            </a:endParaRPr>
          </a:p>
          <a:p>
            <a:pPr marL="0" indent="0" algn="just">
              <a:lnSpc>
                <a:spcPct val="110000"/>
              </a:lnSpc>
              <a:buNone/>
            </a:pPr>
            <a:endParaRPr lang="en-US" sz="1800" dirty="0">
              <a:latin typeface="Arial"/>
              <a:cs typeface="Arial"/>
            </a:endParaRPr>
          </a:p>
          <a:p>
            <a:pPr marL="0" indent="0" algn="just">
              <a:lnSpc>
                <a:spcPct val="110000"/>
              </a:lnSpc>
              <a:buNone/>
            </a:pPr>
            <a:r>
              <a:rPr lang="en-GB" sz="1800" dirty="0">
                <a:latin typeface="Arial"/>
                <a:cs typeface="Times New Roman"/>
              </a:rPr>
              <a:t>The presentation further concludes by critically analysing the day-to-day workplace responsibility of the HR </a:t>
            </a:r>
            <a:endParaRPr lang="en-US" sz="1800" dirty="0">
              <a:latin typeface="Arial"/>
              <a:cs typeface="Arial"/>
            </a:endParaRPr>
          </a:p>
          <a:p>
            <a:endParaRPr lang="en-US" sz="1800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DB0D7DD0-1C67-4D4C-9E06-678233DB84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453478" cy="6858000"/>
          </a:xfrm>
          <a:prstGeom prst="rect">
            <a:avLst/>
          </a:prstGeom>
          <a:solidFill>
            <a:srgbClr val="404040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" name="Picture 13" descr="A group of people working in a room&#10;&#10;Description automatically generated">
            <a:extLst>
              <a:ext uri="{FF2B5EF4-FFF2-40B4-BE49-F238E27FC236}">
                <a16:creationId xmlns:a16="http://schemas.microsoft.com/office/drawing/2014/main" id="{7CACC06E-E2F1-B4BA-3D71-79F652D57E7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6412302" y="3807564"/>
            <a:ext cx="5463396" cy="2241286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7378262" y="6337738"/>
            <a:ext cx="428822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(Source: bizibl.com, 2022)</a:t>
            </a:r>
            <a:endParaRPr lang="en-IN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039861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4F2ADA-67A9-9A00-2D83-FE1B4EAE15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01084" y="390883"/>
            <a:ext cx="2407276" cy="1325563"/>
          </a:xfrm>
        </p:spPr>
        <p:txBody>
          <a:bodyPr>
            <a:normAutofit/>
          </a:bodyPr>
          <a:lstStyle/>
          <a:p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25DC77-AED1-F673-A8CC-D7445D74A85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36483" y="1610930"/>
            <a:ext cx="11808371" cy="5247069"/>
          </a:xfrm>
        </p:spPr>
        <p:txBody>
          <a:bodyPr vert="horz" lIns="91440" tIns="45720" rIns="91440" bIns="45720" rtlCol="0" anchor="t">
            <a:noAutofit/>
          </a:bodyPr>
          <a:lstStyle/>
          <a:p>
            <a:pPr algn="just"/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Aldi.co.uk, 2024. </a:t>
            </a:r>
            <a:r>
              <a:rPr lang="en-GB" sz="900" i="1" dirty="0">
                <a:latin typeface="Arial" panose="020B0604020202020204" pitchFamily="34" charset="0"/>
                <a:cs typeface="Arial" panose="020B0604020202020204" pitchFamily="34" charset="0"/>
              </a:rPr>
              <a:t>At ALDI, we are committed to supporting the health and wellbeing of our colleagues.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https://www.aldi.co.uk/corporate/corporateresponsibility/healthier/wellbeing#:~:text=Our%20Employee%20Assistance%20Programme&amp;text=Across%202021%20and%202022%20all,colleagues%20with%20their%20mental%20wellness.</a:t>
            </a:r>
            <a:endParaRPr 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Asda.com, 2023. </a:t>
            </a:r>
            <a:r>
              <a:rPr lang="en-GB" sz="900" i="1" dirty="0">
                <a:latin typeface="Arial" panose="020B0604020202020204" pitchFamily="34" charset="0"/>
                <a:cs typeface="Arial" panose="020B0604020202020204" pitchFamily="34" charset="0"/>
              </a:rPr>
              <a:t>ASDA Academy </a:t>
            </a:r>
            <a:r>
              <a:rPr lang="en-GB" sz="900" i="1" dirty="0" err="1">
                <a:latin typeface="Arial" panose="020B0604020202020204" pitchFamily="34" charset="0"/>
                <a:cs typeface="Arial" panose="020B0604020202020204" pitchFamily="34" charset="0"/>
              </a:rPr>
              <a:t>Centres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.https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://www.asda.com/creating-change-for-better/better-lives/great-place-to-work/learning-and-development#:~:text=Asda%20Academy%20Centres,supporting%20their%20learning%20and%20development.</a:t>
            </a:r>
            <a:endParaRPr 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Careers.unilever.com, 2024. </a:t>
            </a:r>
            <a:r>
              <a:rPr lang="en-GB" sz="900" i="1" dirty="0">
                <a:latin typeface="Arial" panose="020B0604020202020204" pitchFamily="34" charset="0"/>
                <a:cs typeface="Arial" panose="020B0604020202020204" pitchFamily="34" charset="0"/>
              </a:rPr>
              <a:t>Head of Human Resources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.https://careers.unilever.com/job/medan/head-of-human-resources/34155/66264331120#:~:text=Keeping%20and%20maintain%20the%20good,and%20meet%20the%20company%20expectation.</a:t>
            </a:r>
            <a:endParaRPr 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Kehoe, R.R. and Han, J.H., 2020. An expanded conceptualization of line managers’ involvement in human resource management. Journal of Applied Psychology, 105(2), p.111. 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https://psycnet.apa.org/record/2019-33405-001</a:t>
            </a:r>
            <a:endParaRPr 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Morrisons. jobs, 2024. Recruitment process.https://www.morrisons.jobs/apply/recruitment-process#:~:text=We%20like%20to%20use%20technology,Just%20relax%20and%20be%20yourself.</a:t>
            </a:r>
            <a:endParaRPr 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Mulang, H., 2021. The effect of competences, work motivation, learning environment on human resource performance. Golden Ratio of Human Resource Management, 1(2), pp.84-93. 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https://www.goldenratio.id/index.php/grhrm/article/view/52</a:t>
            </a:r>
            <a:endParaRPr 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Recruitmentrevolution.com, 2023. Morrisons (Supermarket Sector).The UK’s fourth largest food retailer with 403 stores nationwide.https://www.recruitmentrevolution.com/case-study/morrisons/</a:t>
            </a:r>
            <a:endParaRPr 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Sainsburys.co.uk, 2023. Next Level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Sainsbury’s.https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://www.about.sainsburys.co.uk/our-strategy#:~:text=We%20invest%20in%20our%20colleagues,and%20deliver%20superior%20customer%20service.</a:t>
            </a:r>
            <a:endParaRPr 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Saks, A.M., 2022. Caring human resources management and employee engagement. Human Resource Management Review, 32(3), p.100835. 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https://www.sciencedirect.com/science/article/pii/S1053482221000140</a:t>
            </a:r>
            <a:endParaRPr 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US" sz="900" dirty="0">
                <a:latin typeface="Arial" panose="020B0604020202020204" pitchFamily="34" charset="0"/>
                <a:cs typeface="Arial" panose="020B0604020202020204" pitchFamily="34" charset="0"/>
              </a:rPr>
              <a:t>lbls.gov, 2023. Available at: https://www.bls.gov/ooh/management/human-resources-managers.htm</a:t>
            </a:r>
          </a:p>
          <a:p>
            <a:pPr algn="just"/>
            <a:endParaRPr lang="en-US" sz="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US" sz="900" dirty="0">
                <a:latin typeface="Arial" panose="020B0604020202020204" pitchFamily="34" charset="0"/>
                <a:cs typeface="Arial" panose="020B0604020202020204" pitchFamily="34" charset="0"/>
              </a:rPr>
              <a:t>everypixel.com, 2022. Available at: https://www.everypixel.com/q/word-search</a:t>
            </a:r>
          </a:p>
          <a:p>
            <a:pPr algn="just"/>
            <a:endParaRPr lang="en-US" sz="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US" sz="900" dirty="0">
                <a:latin typeface="Arial" panose="020B0604020202020204" pitchFamily="34" charset="0"/>
                <a:cs typeface="Arial" panose="020B0604020202020204" pitchFamily="34" charset="0"/>
              </a:rPr>
              <a:t>ezeelive.com, 2021. Available at: https://ezeelive.com/website-branding-services/</a:t>
            </a:r>
          </a:p>
          <a:p>
            <a:pPr algn="just"/>
            <a:endParaRPr lang="en-US" sz="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US" sz="900" dirty="0">
                <a:latin typeface="Arial" panose="020B0604020202020204" pitchFamily="34" charset="0"/>
                <a:cs typeface="Arial" panose="020B0604020202020204" pitchFamily="34" charset="0"/>
              </a:rPr>
              <a:t>peoplematters.in, 2022. Available at: https://www.peoplematters.in/site/interstitial?return_to=%2Fblog%2Fstrategic-hr%2Finsights-into-business-excellence-journey-in-2021-attraction-by-mediocrity-32088</a:t>
            </a:r>
          </a:p>
          <a:p>
            <a:pPr algn="just"/>
            <a:endParaRPr lang="en-US" sz="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US" sz="900" dirty="0">
                <a:latin typeface="Arial" panose="020B0604020202020204" pitchFamily="34" charset="0"/>
                <a:cs typeface="Arial" panose="020B0604020202020204" pitchFamily="34" charset="0"/>
              </a:rPr>
              <a:t>linkedin.com, 2022. Available at: https://www.linkedin.com/pulse/retained-search-jayson-oliver</a:t>
            </a:r>
          </a:p>
          <a:p>
            <a:pPr algn="just"/>
            <a:endParaRPr lang="en-US" sz="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US" sz="900" dirty="0">
                <a:latin typeface="Arial" panose="020B0604020202020204" pitchFamily="34" charset="0"/>
                <a:cs typeface="Arial" panose="020B0604020202020204" pitchFamily="34" charset="0"/>
              </a:rPr>
              <a:t>bizibl.com, 2022. </a:t>
            </a:r>
            <a:r>
              <a:rPr lang="en-US" sz="900" dirty="0" err="1">
                <a:latin typeface="Arial" panose="020B0604020202020204" pitchFamily="34" charset="0"/>
                <a:cs typeface="Arial" panose="020B0604020202020204" pitchFamily="34" charset="0"/>
              </a:rPr>
              <a:t>Avaailable</a:t>
            </a:r>
            <a:r>
              <a:rPr lang="en-US" sz="900" dirty="0">
                <a:latin typeface="Arial" panose="020B0604020202020204" pitchFamily="34" charset="0"/>
                <a:cs typeface="Arial" panose="020B0604020202020204" pitchFamily="34" charset="0"/>
              </a:rPr>
              <a:t> at: https://bizibl.com/marketing/company/clicdata</a:t>
            </a:r>
          </a:p>
          <a:p>
            <a:pPr algn="just"/>
            <a:endParaRPr 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8806421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237</TotalTime>
  <Words>1311</Words>
  <Application>Microsoft Office PowerPoint</Application>
  <PresentationFormat>Widescreen</PresentationFormat>
  <Paragraphs>112</Paragraphs>
  <Slides>11</Slides>
  <Notes>9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Arial</vt:lpstr>
      <vt:lpstr>Arial Black</vt:lpstr>
      <vt:lpstr>Calibri</vt:lpstr>
      <vt:lpstr>Calibri Light</vt:lpstr>
      <vt:lpstr>Office Theme</vt:lpstr>
      <vt:lpstr>MANAGING PEOPLE</vt:lpstr>
      <vt:lpstr>INTRODUCTION</vt:lpstr>
      <vt:lpstr>Key Responsibilities of An HR Manager </vt:lpstr>
      <vt:lpstr>Day-to-day Work Of HR Manager </vt:lpstr>
      <vt:lpstr>The Wider Remit Of The HR Role</vt:lpstr>
      <vt:lpstr> Expectations From The HR Manager </vt:lpstr>
      <vt:lpstr> Role Of The HR Department Facilitating A Positive Relationship Between Employees At Different Levels And Departments In An Organisation </vt:lpstr>
      <vt:lpstr> Practical Examples Of What Factors Can Influence Employee Relationship </vt:lpstr>
      <vt:lpstr>Personal Experiences to Outline Some Positive Practice </vt:lpstr>
      <vt:lpstr>Conclusion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user</dc:creator>
  <cp:lastModifiedBy>Iulian Neagu (2107401)</cp:lastModifiedBy>
  <cp:revision>220</cp:revision>
  <dcterms:created xsi:type="dcterms:W3CDTF">2024-06-12T08:11:44Z</dcterms:created>
  <dcterms:modified xsi:type="dcterms:W3CDTF">2024-06-19T21:54:28Z</dcterms:modified>
</cp:coreProperties>
</file>