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801600" cy="96012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36C5"/>
    <a:srgbClr val="271DE9"/>
    <a:srgbClr val="996600"/>
    <a:srgbClr val="D82E46"/>
    <a:srgbClr val="257B73"/>
    <a:srgbClr val="0BFB22"/>
    <a:srgbClr val="66FF33"/>
    <a:srgbClr val="009900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308"/>
      </p:cViewPr>
      <p:guideLst>
        <p:guide orient="horz" pos="3024"/>
        <p:guide pos="403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2982596"/>
            <a:ext cx="10881360" cy="205803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5440680"/>
            <a:ext cx="8961120" cy="245364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238" y="6169661"/>
            <a:ext cx="10881360" cy="1906905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238" y="4069399"/>
            <a:ext cx="10881360" cy="2100262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5669" y="3135948"/>
            <a:ext cx="7958772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67800" y="3135948"/>
            <a:ext cx="7958773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149158"/>
            <a:ext cx="5656263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" y="3044825"/>
            <a:ext cx="5656263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03036" y="2149158"/>
            <a:ext cx="5658485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3036" y="3044825"/>
            <a:ext cx="5658485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382270"/>
            <a:ext cx="4211638" cy="162687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5070" y="382271"/>
            <a:ext cx="7156450" cy="8194358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0081" y="2009141"/>
            <a:ext cx="4211638" cy="6567488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9203" y="6720840"/>
            <a:ext cx="7680960" cy="793433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09203" y="857885"/>
            <a:ext cx="7680960" cy="576072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9203" y="7514273"/>
            <a:ext cx="7680960" cy="1126807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994959" y="537845"/>
            <a:ext cx="4031615" cy="1147032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5668" y="537845"/>
            <a:ext cx="11885930" cy="1147032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240281"/>
            <a:ext cx="11521440" cy="6336348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8F536-6A99-4F9E-A48D-75A0D71F51B3}" type="datetimeFigureOut">
              <a:rPr lang="en-US" smtClean="0"/>
              <a:pPr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73880" y="8898891"/>
            <a:ext cx="40538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744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79E03-A4C2-4280-B38E-629080AAF3A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71908" y="4729162"/>
            <a:ext cx="857256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Potential (Volts)</a:t>
            </a:r>
            <a:endParaRPr lang="en-US" sz="1000" dirty="0"/>
          </a:p>
        </p:txBody>
      </p:sp>
      <p:sp>
        <p:nvSpPr>
          <p:cNvPr id="5" name="TextBox 4"/>
          <p:cNvSpPr txBox="1"/>
          <p:nvPr/>
        </p:nvSpPr>
        <p:spPr>
          <a:xfrm>
            <a:off x="5257792" y="4657724"/>
            <a:ext cx="785818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Charge (Coulomb)</a:t>
            </a:r>
            <a:endParaRPr lang="en-US" sz="1000" dirty="0"/>
          </a:p>
        </p:txBody>
      </p:sp>
      <p:sp>
        <p:nvSpPr>
          <p:cNvPr id="6" name="TextBox 5"/>
          <p:cNvSpPr txBox="1"/>
          <p:nvPr/>
        </p:nvSpPr>
        <p:spPr>
          <a:xfrm>
            <a:off x="6472238" y="4443410"/>
            <a:ext cx="642942" cy="246221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Time (s)</a:t>
            </a:r>
            <a:endParaRPr lang="en-US" sz="1000" dirty="0"/>
          </a:p>
        </p:txBody>
      </p:sp>
      <p:sp>
        <p:nvSpPr>
          <p:cNvPr id="7" name="TextBox 6"/>
          <p:cNvSpPr txBox="1"/>
          <p:nvPr/>
        </p:nvSpPr>
        <p:spPr>
          <a:xfrm>
            <a:off x="6043610" y="5372104"/>
            <a:ext cx="642942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Current</a:t>
            </a:r>
          </a:p>
          <a:p>
            <a:r>
              <a:rPr lang="en-GB" sz="1000" dirty="0" smtClean="0"/>
              <a:t>(A) </a:t>
            </a:r>
            <a:endParaRPr lang="en-US" sz="1000" dirty="0"/>
          </a:p>
        </p:txBody>
      </p:sp>
      <p:cxnSp>
        <p:nvCxnSpPr>
          <p:cNvPr id="10" name="Elbow Connector 9"/>
          <p:cNvCxnSpPr>
            <a:stCxn id="5" idx="2"/>
            <a:endCxn id="7" idx="0"/>
          </p:cNvCxnSpPr>
          <p:nvPr/>
        </p:nvCxnSpPr>
        <p:spPr>
          <a:xfrm rot="16200000" flipH="1">
            <a:off x="5850756" y="4857779"/>
            <a:ext cx="314270" cy="714380"/>
          </a:xfrm>
          <a:prstGeom prst="curvedConnector3">
            <a:avLst>
              <a:gd name="adj1" fmla="val 50000"/>
            </a:avLst>
          </a:prstGeom>
          <a:ln w="12700">
            <a:solidFill>
              <a:srgbClr val="66FF33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Elbow Connector 11"/>
          <p:cNvCxnSpPr>
            <a:stCxn id="6" idx="1"/>
            <a:endCxn id="7" idx="0"/>
          </p:cNvCxnSpPr>
          <p:nvPr/>
        </p:nvCxnSpPr>
        <p:spPr>
          <a:xfrm rot="10800000" flipV="1">
            <a:off x="6365082" y="4566520"/>
            <a:ext cx="107157" cy="805583"/>
          </a:xfrm>
          <a:prstGeom prst="curvedConnector2">
            <a:avLst/>
          </a:prstGeom>
          <a:ln w="12700">
            <a:solidFill>
              <a:srgbClr val="66FF33"/>
            </a:solidFill>
            <a:bevel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83" idx="0"/>
            <a:endCxn id="7" idx="2"/>
          </p:cNvCxnSpPr>
          <p:nvPr/>
        </p:nvCxnSpPr>
        <p:spPr>
          <a:xfrm rot="5400000" flipH="1" flipV="1">
            <a:off x="5118516" y="5625738"/>
            <a:ext cx="1100088" cy="1393041"/>
          </a:xfrm>
          <a:prstGeom prst="curvedConnector3">
            <a:avLst>
              <a:gd name="adj1" fmla="val 50000"/>
            </a:avLst>
          </a:prstGeom>
          <a:ln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Elbow Connector 15"/>
          <p:cNvCxnSpPr>
            <a:stCxn id="174" idx="2"/>
            <a:endCxn id="6" idx="0"/>
          </p:cNvCxnSpPr>
          <p:nvPr/>
        </p:nvCxnSpPr>
        <p:spPr>
          <a:xfrm rot="16200000" flipH="1">
            <a:off x="5927700" y="3577401"/>
            <a:ext cx="731886" cy="1000132"/>
          </a:xfrm>
          <a:prstGeom prst="curvedConnector3">
            <a:avLst>
              <a:gd name="adj1" fmla="val 50000"/>
            </a:avLst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TextBox 173"/>
          <p:cNvSpPr txBox="1"/>
          <p:nvPr/>
        </p:nvSpPr>
        <p:spPr>
          <a:xfrm>
            <a:off x="5472106" y="3157526"/>
            <a:ext cx="642942" cy="55399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Power (J/s) or Watts</a:t>
            </a:r>
            <a:endParaRPr lang="en-US" sz="1000" dirty="0"/>
          </a:p>
        </p:txBody>
      </p:sp>
      <p:sp>
        <p:nvSpPr>
          <p:cNvPr id="66" name="TextBox 65"/>
          <p:cNvSpPr txBox="1"/>
          <p:nvPr/>
        </p:nvSpPr>
        <p:spPr>
          <a:xfrm>
            <a:off x="3328966" y="3729030"/>
            <a:ext cx="1000132" cy="246221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Energy(J)</a:t>
            </a:r>
            <a:endParaRPr lang="en-US" sz="1000" dirty="0"/>
          </a:p>
        </p:txBody>
      </p:sp>
      <p:cxnSp>
        <p:nvCxnSpPr>
          <p:cNvPr id="67" name="Elbow Connector 15"/>
          <p:cNvCxnSpPr>
            <a:stCxn id="66" idx="2"/>
            <a:endCxn id="4" idx="0"/>
          </p:cNvCxnSpPr>
          <p:nvPr/>
        </p:nvCxnSpPr>
        <p:spPr>
          <a:xfrm rot="16200000" flipH="1">
            <a:off x="3737829" y="4066454"/>
            <a:ext cx="753911" cy="571504"/>
          </a:xfrm>
          <a:prstGeom prst="curvedConnector3">
            <a:avLst>
              <a:gd name="adj1" fmla="val 50000"/>
            </a:avLst>
          </a:prstGeom>
          <a:ln>
            <a:solidFill>
              <a:srgbClr val="D036C5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15"/>
          <p:cNvCxnSpPr>
            <a:stCxn id="66" idx="2"/>
            <a:endCxn id="5" idx="0"/>
          </p:cNvCxnSpPr>
          <p:nvPr/>
        </p:nvCxnSpPr>
        <p:spPr>
          <a:xfrm rot="16200000" flipH="1">
            <a:off x="4398630" y="3405652"/>
            <a:ext cx="682473" cy="1821669"/>
          </a:xfrm>
          <a:prstGeom prst="curvedConnector3">
            <a:avLst>
              <a:gd name="adj1" fmla="val 50000"/>
            </a:avLst>
          </a:prstGeom>
          <a:ln>
            <a:solidFill>
              <a:srgbClr val="D036C5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Elbow Connector 15"/>
          <p:cNvCxnSpPr>
            <a:stCxn id="174" idx="2"/>
            <a:endCxn id="66" idx="3"/>
          </p:cNvCxnSpPr>
          <p:nvPr/>
        </p:nvCxnSpPr>
        <p:spPr>
          <a:xfrm rot="5400000">
            <a:off x="4991030" y="3049593"/>
            <a:ext cx="140617" cy="1464479"/>
          </a:xfrm>
          <a:prstGeom prst="curvedConnector2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Box 82"/>
          <p:cNvSpPr txBox="1"/>
          <p:nvPr/>
        </p:nvSpPr>
        <p:spPr>
          <a:xfrm>
            <a:off x="4543412" y="6872302"/>
            <a:ext cx="857256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Resistance</a:t>
            </a:r>
          </a:p>
          <a:p>
            <a:r>
              <a:rPr lang="en-GB" sz="1000" dirty="0" smtClean="0"/>
              <a:t>(Ohms) </a:t>
            </a:r>
            <a:endParaRPr lang="en-US" sz="1000" dirty="0"/>
          </a:p>
        </p:txBody>
      </p:sp>
      <p:cxnSp>
        <p:nvCxnSpPr>
          <p:cNvPr id="92" name="Elbow Connector 15"/>
          <p:cNvCxnSpPr>
            <a:stCxn id="83" idx="0"/>
            <a:endCxn id="4" idx="2"/>
          </p:cNvCxnSpPr>
          <p:nvPr/>
        </p:nvCxnSpPr>
        <p:spPr>
          <a:xfrm rot="16200000" flipV="1">
            <a:off x="3814773" y="5715035"/>
            <a:ext cx="1743030" cy="571504"/>
          </a:xfrm>
          <a:prstGeom prst="curvedConnector3">
            <a:avLst>
              <a:gd name="adj1" fmla="val 50000"/>
            </a:avLst>
          </a:prstGeom>
          <a:ln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TextBox 128"/>
          <p:cNvSpPr txBox="1"/>
          <p:nvPr/>
        </p:nvSpPr>
        <p:spPr>
          <a:xfrm>
            <a:off x="2614586" y="6157922"/>
            <a:ext cx="857256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Capacitance</a:t>
            </a:r>
          </a:p>
          <a:p>
            <a:r>
              <a:rPr lang="en-GB" sz="1000" dirty="0" smtClean="0"/>
              <a:t>(Farads)</a:t>
            </a:r>
          </a:p>
        </p:txBody>
      </p:sp>
      <p:cxnSp>
        <p:nvCxnSpPr>
          <p:cNvPr id="131" name="Elbow Connector 15"/>
          <p:cNvCxnSpPr>
            <a:stCxn id="5" idx="2"/>
            <a:endCxn id="129" idx="0"/>
          </p:cNvCxnSpPr>
          <p:nvPr/>
        </p:nvCxnSpPr>
        <p:spPr>
          <a:xfrm rot="5400000">
            <a:off x="3796914" y="4304135"/>
            <a:ext cx="1100088" cy="2607487"/>
          </a:xfrm>
          <a:prstGeom prst="curvedConnector3">
            <a:avLst>
              <a:gd name="adj1" fmla="val 50000"/>
            </a:avLst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Elbow Connector 15"/>
          <p:cNvCxnSpPr>
            <a:stCxn id="4" idx="1"/>
            <a:endCxn id="129" idx="0"/>
          </p:cNvCxnSpPr>
          <p:nvPr/>
        </p:nvCxnSpPr>
        <p:spPr>
          <a:xfrm rot="10800000" flipV="1">
            <a:off x="3043214" y="4929216"/>
            <a:ext cx="928694" cy="1228705"/>
          </a:xfrm>
          <a:prstGeom prst="curvedConnector2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TextBox 141"/>
          <p:cNvSpPr txBox="1"/>
          <p:nvPr/>
        </p:nvSpPr>
        <p:spPr>
          <a:xfrm>
            <a:off x="6829428" y="7015178"/>
            <a:ext cx="857256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Inductance</a:t>
            </a:r>
          </a:p>
          <a:p>
            <a:r>
              <a:rPr lang="en-GB" sz="1000" dirty="0" smtClean="0"/>
              <a:t>(Henry)</a:t>
            </a:r>
          </a:p>
        </p:txBody>
      </p:sp>
      <p:cxnSp>
        <p:nvCxnSpPr>
          <p:cNvPr id="143" name="Elbow Connector 15"/>
          <p:cNvCxnSpPr>
            <a:stCxn id="7" idx="3"/>
            <a:endCxn id="142" idx="0"/>
          </p:cNvCxnSpPr>
          <p:nvPr/>
        </p:nvCxnSpPr>
        <p:spPr>
          <a:xfrm>
            <a:off x="6686552" y="5572159"/>
            <a:ext cx="571504" cy="1443019"/>
          </a:xfrm>
          <a:prstGeom prst="curvedConnector2">
            <a:avLst/>
          </a:prstGeom>
          <a:ln>
            <a:solidFill>
              <a:srgbClr val="D036C5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Elbow Connector 15"/>
          <p:cNvCxnSpPr>
            <a:stCxn id="6" idx="3"/>
            <a:endCxn id="142" idx="0"/>
          </p:cNvCxnSpPr>
          <p:nvPr/>
        </p:nvCxnSpPr>
        <p:spPr>
          <a:xfrm>
            <a:off x="7115180" y="4566521"/>
            <a:ext cx="142876" cy="2448657"/>
          </a:xfrm>
          <a:prstGeom prst="curvedConnector2">
            <a:avLst/>
          </a:prstGeom>
          <a:ln>
            <a:solidFill>
              <a:srgbClr val="D036C5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Elbow Connector 15"/>
          <p:cNvCxnSpPr>
            <a:stCxn id="4" idx="2"/>
            <a:endCxn id="142" idx="0"/>
          </p:cNvCxnSpPr>
          <p:nvPr/>
        </p:nvCxnSpPr>
        <p:spPr>
          <a:xfrm rot="16200000" flipH="1">
            <a:off x="4886343" y="4643465"/>
            <a:ext cx="1885906" cy="2857520"/>
          </a:xfrm>
          <a:prstGeom prst="curvedConnector3">
            <a:avLst>
              <a:gd name="adj1" fmla="val 50000"/>
            </a:avLst>
          </a:prstGeom>
          <a:ln>
            <a:solidFill>
              <a:srgbClr val="D036C5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TextBox 157"/>
          <p:cNvSpPr txBox="1"/>
          <p:nvPr/>
        </p:nvSpPr>
        <p:spPr>
          <a:xfrm>
            <a:off x="10329890" y="3657592"/>
            <a:ext cx="642942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Distance (m)</a:t>
            </a:r>
            <a:endParaRPr lang="en-US" sz="1000" dirty="0"/>
          </a:p>
        </p:txBody>
      </p:sp>
      <p:sp>
        <p:nvSpPr>
          <p:cNvPr id="159" name="TextBox 158"/>
          <p:cNvSpPr txBox="1"/>
          <p:nvPr/>
        </p:nvSpPr>
        <p:spPr>
          <a:xfrm>
            <a:off x="8472502" y="6015046"/>
            <a:ext cx="857256" cy="40011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Magnetic Flux</a:t>
            </a:r>
          </a:p>
        </p:txBody>
      </p:sp>
      <p:cxnSp>
        <p:nvCxnSpPr>
          <p:cNvPr id="164" name="Elbow Connector 15"/>
          <p:cNvCxnSpPr>
            <a:stCxn id="4" idx="2"/>
            <a:endCxn id="159" idx="1"/>
          </p:cNvCxnSpPr>
          <p:nvPr/>
        </p:nvCxnSpPr>
        <p:spPr>
          <a:xfrm rot="16200000" flipH="1">
            <a:off x="5893605" y="3636203"/>
            <a:ext cx="1085829" cy="4071966"/>
          </a:xfrm>
          <a:prstGeom prst="curvedConnector2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TextBox 166"/>
          <p:cNvSpPr txBox="1"/>
          <p:nvPr/>
        </p:nvSpPr>
        <p:spPr>
          <a:xfrm>
            <a:off x="7972436" y="4086220"/>
            <a:ext cx="857256" cy="246221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Flux Density</a:t>
            </a:r>
          </a:p>
        </p:txBody>
      </p:sp>
      <p:cxnSp>
        <p:nvCxnSpPr>
          <p:cNvPr id="176" name="Elbow Connector 15"/>
          <p:cNvCxnSpPr>
            <a:stCxn id="159" idx="0"/>
            <a:endCxn id="167" idx="2"/>
          </p:cNvCxnSpPr>
          <p:nvPr/>
        </p:nvCxnSpPr>
        <p:spPr>
          <a:xfrm rot="16200000" flipV="1">
            <a:off x="7809795" y="4923711"/>
            <a:ext cx="1682605" cy="500066"/>
          </a:xfrm>
          <a:prstGeom prst="curvedConnector3">
            <a:avLst>
              <a:gd name="adj1" fmla="val 50000"/>
            </a:avLst>
          </a:prstGeom>
          <a:ln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extBox 179"/>
          <p:cNvSpPr txBox="1"/>
          <p:nvPr/>
        </p:nvSpPr>
        <p:spPr>
          <a:xfrm>
            <a:off x="9472634" y="4729162"/>
            <a:ext cx="642942" cy="400110"/>
          </a:xfrm>
          <a:prstGeom prst="rect">
            <a:avLst/>
          </a:prstGeom>
          <a:solidFill>
            <a:srgbClr val="D036C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Area (m2)</a:t>
            </a:r>
            <a:endParaRPr lang="en-US" sz="1000" dirty="0"/>
          </a:p>
        </p:txBody>
      </p:sp>
      <p:cxnSp>
        <p:nvCxnSpPr>
          <p:cNvPr id="181" name="Elbow Connector 15"/>
          <p:cNvCxnSpPr>
            <a:stCxn id="180" idx="0"/>
            <a:endCxn id="158" idx="2"/>
          </p:cNvCxnSpPr>
          <p:nvPr/>
        </p:nvCxnSpPr>
        <p:spPr>
          <a:xfrm rot="5400000" flipH="1" flipV="1">
            <a:off x="9887003" y="3964804"/>
            <a:ext cx="671460" cy="857256"/>
          </a:xfrm>
          <a:prstGeom prst="curvedConnector3">
            <a:avLst>
              <a:gd name="adj1" fmla="val 50000"/>
            </a:avLst>
          </a:prstGeom>
          <a:ln>
            <a:solidFill>
              <a:srgbClr val="D036C5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Elbow Connector 15"/>
          <p:cNvCxnSpPr>
            <a:stCxn id="180" idx="1"/>
            <a:endCxn id="167" idx="2"/>
          </p:cNvCxnSpPr>
          <p:nvPr/>
        </p:nvCxnSpPr>
        <p:spPr>
          <a:xfrm rot="10800000">
            <a:off x="8401064" y="4332441"/>
            <a:ext cx="1071570" cy="596776"/>
          </a:xfrm>
          <a:prstGeom prst="curvedConnector2">
            <a:avLst/>
          </a:prstGeom>
          <a:ln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0" name="TextBox 189"/>
          <p:cNvSpPr txBox="1"/>
          <p:nvPr/>
        </p:nvSpPr>
        <p:spPr>
          <a:xfrm>
            <a:off x="7329494" y="2514584"/>
            <a:ext cx="857256" cy="553998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Magnetic Force (on Wire)</a:t>
            </a:r>
          </a:p>
        </p:txBody>
      </p:sp>
      <p:cxnSp>
        <p:nvCxnSpPr>
          <p:cNvPr id="205" name="Elbow Connector 15"/>
          <p:cNvCxnSpPr>
            <a:stCxn id="190" idx="2"/>
            <a:endCxn id="7" idx="3"/>
          </p:cNvCxnSpPr>
          <p:nvPr/>
        </p:nvCxnSpPr>
        <p:spPr>
          <a:xfrm rot="5400000">
            <a:off x="5970549" y="3784585"/>
            <a:ext cx="2503577" cy="1071570"/>
          </a:xfrm>
          <a:prstGeom prst="curvedConnector2">
            <a:avLst/>
          </a:prstGeom>
          <a:ln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Elbow Connector 15"/>
          <p:cNvCxnSpPr>
            <a:stCxn id="190" idx="2"/>
            <a:endCxn id="158" idx="1"/>
          </p:cNvCxnSpPr>
          <p:nvPr/>
        </p:nvCxnSpPr>
        <p:spPr>
          <a:xfrm rot="16200000" flipH="1">
            <a:off x="8649474" y="2177230"/>
            <a:ext cx="789065" cy="2571768"/>
          </a:xfrm>
          <a:prstGeom prst="curvedConnector2">
            <a:avLst/>
          </a:prstGeom>
          <a:ln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Elbow Connector 15"/>
          <p:cNvCxnSpPr>
            <a:stCxn id="190" idx="2"/>
            <a:endCxn id="167" idx="0"/>
          </p:cNvCxnSpPr>
          <p:nvPr/>
        </p:nvCxnSpPr>
        <p:spPr>
          <a:xfrm rot="16200000" flipH="1">
            <a:off x="7570774" y="3255930"/>
            <a:ext cx="1017638" cy="642942"/>
          </a:xfrm>
          <a:prstGeom prst="curvedConnector3">
            <a:avLst>
              <a:gd name="adj1" fmla="val 50000"/>
            </a:avLst>
          </a:prstGeom>
          <a:ln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8" name="TextBox 227"/>
          <p:cNvSpPr txBox="1"/>
          <p:nvPr/>
        </p:nvSpPr>
        <p:spPr>
          <a:xfrm>
            <a:off x="185694" y="585758"/>
            <a:ext cx="435771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fundamentals of electricity and magnetism.  </a:t>
            </a:r>
            <a:endParaRPr lang="en-US" dirty="0"/>
          </a:p>
        </p:txBody>
      </p:sp>
      <p:cxnSp>
        <p:nvCxnSpPr>
          <p:cNvPr id="238" name="Elbow Connector 15"/>
          <p:cNvCxnSpPr>
            <a:stCxn id="6" idx="2"/>
            <a:endCxn id="159" idx="1"/>
          </p:cNvCxnSpPr>
          <p:nvPr/>
        </p:nvCxnSpPr>
        <p:spPr>
          <a:xfrm rot="16200000" flipH="1">
            <a:off x="6870370" y="4612969"/>
            <a:ext cx="1525470" cy="1678793"/>
          </a:xfrm>
          <a:prstGeom prst="curvedConnector2">
            <a:avLst/>
          </a:prstGeom>
          <a:ln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1" name="TextBox 260"/>
          <p:cNvSpPr txBox="1"/>
          <p:nvPr/>
        </p:nvSpPr>
        <p:spPr>
          <a:xfrm>
            <a:off x="328570" y="2014518"/>
            <a:ext cx="435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smtClean="0"/>
              <a:t>Exercise : What are the units of each concept – how are they defined.  </a:t>
            </a:r>
            <a:endParaRPr 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3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6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74" grpId="0" animBg="1"/>
      <p:bldP spid="66" grpId="0" animBg="1"/>
      <p:bldP spid="83" grpId="0" animBg="1"/>
      <p:bldP spid="129" grpId="0" animBg="1"/>
      <p:bldP spid="142" grpId="0" animBg="1"/>
      <p:bldP spid="158" grpId="0" animBg="1"/>
      <p:bldP spid="159" grpId="0" animBg="1"/>
      <p:bldP spid="167" grpId="0" animBg="1"/>
      <p:bldP spid="180" grpId="0" animBg="1"/>
      <p:bldP spid="190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Tim’s big list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2257396" y="1800204"/>
            <a:ext cx="6400800" cy="734047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What is electricity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Directions of electron flow and conventional current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Analogies (fluid and mechanical) for Voltage, Current and Resistance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Calculating electrical energy and current flow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Potential Difference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Conductors and insulators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Resistors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Calculation of resistance with material, length and cross sectional area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Calculation of change of resistance of a material with temperature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Ohm's Law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Power Law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err="1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Kirchoff's</a:t>
            </a: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 Current Law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err="1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Kirchoff's</a:t>
            </a: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 Voltage Law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Resistors in Series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Resistors in </a:t>
            </a:r>
            <a:r>
              <a:rPr lang="en-GB" sz="1000" b="1" dirty="0" err="1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Parrallel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Resistor Networks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DC Power Supplies and internal resistance calculations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Capacitors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Energy stored by capacitor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Capacitor Charging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Capacitor Discharging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Capacitors in Series and </a:t>
            </a:r>
            <a:r>
              <a:rPr lang="en-GB" sz="1000" b="1" dirty="0" err="1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Parrallel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Capacitor Networks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Magnetism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Magnetic Poles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Field Lines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Magnetic flux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Magnetic flux density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Reluctance and magnetic screening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Electromagnetism - Current carrying wires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Maxwell's Screw Rule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Field Lines around a coil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Advantages of electromagnets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Solenoids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Relays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Electromagnetic induction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Factors effecting induced current in coil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Lenz's Law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Flemings Right Hand Law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Generators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AC Current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AC Rectification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3-Phase AC Current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Impedance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DC Motors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Flemings Left Hand Rule</a:t>
            </a:r>
            <a:endParaRPr lang="en-US" sz="1000" dirty="0" smtClean="0">
              <a:latin typeface="Arial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100" b="1" dirty="0" smtClean="0">
                <a:solidFill>
                  <a:srgbClr val="404040"/>
                </a:solidFill>
                <a:latin typeface="Verdana" pitchFamily="34" charset="0"/>
                <a:ea typeface="Calibri" pitchFamily="34" charset="0"/>
                <a:cs typeface="Times New Roman" pitchFamily="18" charset="0"/>
              </a:rPr>
              <a:t>AC Transformers</a:t>
            </a:r>
            <a:endParaRPr lang="en-GB" sz="1100" dirty="0" smtClean="0"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238</Words>
  <Application>Microsoft Office PowerPoint</Application>
  <PresentationFormat>A3 Paper (297x420 mm)</PresentationFormat>
  <Paragraphs>68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Slide 1</vt:lpstr>
      <vt:lpstr>Tim’s big list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fad-cw</dc:creator>
  <cp:lastModifiedBy>fad-cw</cp:lastModifiedBy>
  <cp:revision>21</cp:revision>
  <dcterms:created xsi:type="dcterms:W3CDTF">2012-02-28T09:03:57Z</dcterms:created>
  <dcterms:modified xsi:type="dcterms:W3CDTF">2012-03-06T10:30:31Z</dcterms:modified>
</cp:coreProperties>
</file>