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4"/>
  </p:sldMasterIdLst>
  <p:notesMasterIdLst>
    <p:notesMasterId r:id="rId21"/>
  </p:notesMasterIdLst>
  <p:sldIdLst>
    <p:sldId id="260" r:id="rId5"/>
    <p:sldId id="258" r:id="rId6"/>
    <p:sldId id="261" r:id="rId7"/>
    <p:sldId id="262" r:id="rId8"/>
    <p:sldId id="273" r:id="rId9"/>
    <p:sldId id="274" r:id="rId10"/>
    <p:sldId id="275" r:id="rId11"/>
    <p:sldId id="266" r:id="rId12"/>
    <p:sldId id="267" r:id="rId13"/>
    <p:sldId id="268" r:id="rId14"/>
    <p:sldId id="269" r:id="rId15"/>
    <p:sldId id="271" r:id="rId16"/>
    <p:sldId id="272" r:id="rId17"/>
    <p:sldId id="270" r:id="rId18"/>
    <p:sldId id="259" r:id="rId19"/>
    <p:sldId id="25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25204A-4650-F865-E8E2-E65FF08D2989}" v="294" dt="2021-11-22T14:38:09.795"/>
    <p1510:client id="{26EF5983-B7A1-367B-D91E-E8174EC75EFB}" v="84" dt="2021-11-16T11:47:19.446"/>
    <p1510:client id="{301BE83F-2793-5596-50A8-E212F5CFF36E}" v="6" dt="2021-11-22T20:38:33.003"/>
    <p1510:client id="{304D987F-8650-8E90-C14A-57B0A1DDA25E}" v="118" dt="2021-11-22T20:26:13.713"/>
    <p1510:client id="{31C5A085-B6C4-4B36-8138-3845AE87E2E4}" v="525" dt="2021-11-22T20:40:28.473"/>
    <p1510:client id="{B8DBB8A3-3A7D-5911-EB34-80D3661F828E}" v="384" dt="2021-11-16T14:48:41.333"/>
    <p1510:client id="{F4A44692-EC5B-31C0-E5D5-B9CB1AB49D8E}" v="45" dt="2021-11-17T16:49:59.2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E6BDD9-C776-48DB-88A6-DACA30016817}"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BBA8C31D-1921-4DF6-8CDF-4299197F41E0}">
      <dgm:prSet/>
      <dgm:spPr/>
      <dgm:t>
        <a:bodyPr/>
        <a:lstStyle/>
        <a:p>
          <a:r>
            <a:rPr lang="en-GB"/>
            <a:t>At Rainbow children hospital we provide care for children with health problems </a:t>
          </a:r>
          <a:endParaRPr lang="en-US"/>
        </a:p>
      </dgm:t>
    </dgm:pt>
    <dgm:pt modelId="{6D0F0BB9-C317-4E71-AB07-E5386AEE7B6A}" type="parTrans" cxnId="{678E0055-9E65-4DBD-A740-F68A5A92B8F3}">
      <dgm:prSet/>
      <dgm:spPr/>
      <dgm:t>
        <a:bodyPr/>
        <a:lstStyle/>
        <a:p>
          <a:endParaRPr lang="en-US"/>
        </a:p>
      </dgm:t>
    </dgm:pt>
    <dgm:pt modelId="{4123E354-4425-4C18-9725-6B58EBAA10A6}" type="sibTrans" cxnId="{678E0055-9E65-4DBD-A740-F68A5A92B8F3}">
      <dgm:prSet/>
      <dgm:spPr/>
      <dgm:t>
        <a:bodyPr/>
        <a:lstStyle/>
        <a:p>
          <a:endParaRPr lang="en-US"/>
        </a:p>
      </dgm:t>
    </dgm:pt>
    <dgm:pt modelId="{51D47886-27C5-4223-8BEC-6A88F3B6C1FC}">
      <dgm:prSet/>
      <dgm:spPr/>
      <dgm:t>
        <a:bodyPr/>
        <a:lstStyle/>
        <a:p>
          <a:r>
            <a:rPr lang="en-GB"/>
            <a:t>Unfortunately, we have had several complaints from parents regarding miscommunication from the nursing team. </a:t>
          </a:r>
          <a:endParaRPr lang="en-US"/>
        </a:p>
      </dgm:t>
    </dgm:pt>
    <dgm:pt modelId="{390E9635-A231-44C4-B026-A5FDCBDD227C}" type="parTrans" cxnId="{C664F52C-DDEF-42CA-B206-36116230E235}">
      <dgm:prSet/>
      <dgm:spPr/>
      <dgm:t>
        <a:bodyPr/>
        <a:lstStyle/>
        <a:p>
          <a:endParaRPr lang="en-US"/>
        </a:p>
      </dgm:t>
    </dgm:pt>
    <dgm:pt modelId="{B9A337F1-5E9B-4642-9F40-12B0CDE8E225}" type="sibTrans" cxnId="{C664F52C-DDEF-42CA-B206-36116230E235}">
      <dgm:prSet/>
      <dgm:spPr/>
      <dgm:t>
        <a:bodyPr/>
        <a:lstStyle/>
        <a:p>
          <a:endParaRPr lang="en-US"/>
        </a:p>
      </dgm:t>
    </dgm:pt>
    <dgm:pt modelId="{201D9659-68E7-4211-A034-E871ACE921FE}">
      <dgm:prSet/>
      <dgm:spPr/>
      <dgm:t>
        <a:bodyPr/>
        <a:lstStyle/>
        <a:p>
          <a:r>
            <a:rPr lang="en-GB"/>
            <a:t>There are many types of communication skills that can be used at Rainbow children's hospital effectively.</a:t>
          </a:r>
          <a:endParaRPr lang="en-US"/>
        </a:p>
      </dgm:t>
    </dgm:pt>
    <dgm:pt modelId="{2602C0F2-7AE2-4EE7-A1D1-ADC8342C7372}" type="parTrans" cxnId="{0C9EC4BA-0366-49A3-A6CB-EBB6BC5E620A}">
      <dgm:prSet/>
      <dgm:spPr/>
      <dgm:t>
        <a:bodyPr/>
        <a:lstStyle/>
        <a:p>
          <a:endParaRPr lang="en-US"/>
        </a:p>
      </dgm:t>
    </dgm:pt>
    <dgm:pt modelId="{B0928982-15C3-4D2C-889E-A4A377F77366}" type="sibTrans" cxnId="{0C9EC4BA-0366-49A3-A6CB-EBB6BC5E620A}">
      <dgm:prSet/>
      <dgm:spPr/>
      <dgm:t>
        <a:bodyPr/>
        <a:lstStyle/>
        <a:p>
          <a:endParaRPr lang="en-US"/>
        </a:p>
      </dgm:t>
    </dgm:pt>
    <dgm:pt modelId="{903C02E9-2346-4679-B428-847231A9432C}">
      <dgm:prSet/>
      <dgm:spPr/>
      <dgm:t>
        <a:bodyPr/>
        <a:lstStyle/>
        <a:p>
          <a:r>
            <a:rPr lang="en-GB"/>
            <a:t>Effective communication results in patients and their families to get the best care</a:t>
          </a:r>
          <a:endParaRPr lang="en-US"/>
        </a:p>
      </dgm:t>
    </dgm:pt>
    <dgm:pt modelId="{C8FC1F09-15E8-4A2D-8D06-7ADB80CCCA7E}" type="parTrans" cxnId="{28901D89-5C28-4EE8-9381-9A14D817E94A}">
      <dgm:prSet/>
      <dgm:spPr/>
      <dgm:t>
        <a:bodyPr/>
        <a:lstStyle/>
        <a:p>
          <a:endParaRPr lang="en-US"/>
        </a:p>
      </dgm:t>
    </dgm:pt>
    <dgm:pt modelId="{935BBA4B-39FB-4F3E-A986-D4E39781A59C}" type="sibTrans" cxnId="{28901D89-5C28-4EE8-9381-9A14D817E94A}">
      <dgm:prSet/>
      <dgm:spPr/>
      <dgm:t>
        <a:bodyPr/>
        <a:lstStyle/>
        <a:p>
          <a:endParaRPr lang="en-US"/>
        </a:p>
      </dgm:t>
    </dgm:pt>
    <dgm:pt modelId="{835DFD81-A60A-4CDA-9D5F-4871168C3259}" type="pres">
      <dgm:prSet presAssocID="{36E6BDD9-C776-48DB-88A6-DACA30016817}" presName="matrix" presStyleCnt="0">
        <dgm:presLayoutVars>
          <dgm:chMax val="1"/>
          <dgm:dir/>
          <dgm:resizeHandles val="exact"/>
        </dgm:presLayoutVars>
      </dgm:prSet>
      <dgm:spPr/>
    </dgm:pt>
    <dgm:pt modelId="{1B76229A-D02D-43B9-8D7F-1A396A98EFFC}" type="pres">
      <dgm:prSet presAssocID="{36E6BDD9-C776-48DB-88A6-DACA30016817}" presName="diamond" presStyleLbl="bgShp" presStyleIdx="0" presStyleCnt="1"/>
      <dgm:spPr/>
    </dgm:pt>
    <dgm:pt modelId="{4BC91D6F-8438-4D70-8B24-CCF8D1042101}" type="pres">
      <dgm:prSet presAssocID="{36E6BDD9-C776-48DB-88A6-DACA30016817}" presName="quad1" presStyleLbl="node1" presStyleIdx="0" presStyleCnt="4">
        <dgm:presLayoutVars>
          <dgm:chMax val="0"/>
          <dgm:chPref val="0"/>
          <dgm:bulletEnabled val="1"/>
        </dgm:presLayoutVars>
      </dgm:prSet>
      <dgm:spPr/>
    </dgm:pt>
    <dgm:pt modelId="{4A5DC618-5283-4DF5-B04B-E4FD0F5E3147}" type="pres">
      <dgm:prSet presAssocID="{36E6BDD9-C776-48DB-88A6-DACA30016817}" presName="quad2" presStyleLbl="node1" presStyleIdx="1" presStyleCnt="4">
        <dgm:presLayoutVars>
          <dgm:chMax val="0"/>
          <dgm:chPref val="0"/>
          <dgm:bulletEnabled val="1"/>
        </dgm:presLayoutVars>
      </dgm:prSet>
      <dgm:spPr/>
    </dgm:pt>
    <dgm:pt modelId="{82C9CFD1-3DE9-46C9-9DA5-2B2A85026E2A}" type="pres">
      <dgm:prSet presAssocID="{36E6BDD9-C776-48DB-88A6-DACA30016817}" presName="quad3" presStyleLbl="node1" presStyleIdx="2" presStyleCnt="4">
        <dgm:presLayoutVars>
          <dgm:chMax val="0"/>
          <dgm:chPref val="0"/>
          <dgm:bulletEnabled val="1"/>
        </dgm:presLayoutVars>
      </dgm:prSet>
      <dgm:spPr/>
    </dgm:pt>
    <dgm:pt modelId="{CB8CD22D-0143-45E7-9462-0F4926CAEF06}" type="pres">
      <dgm:prSet presAssocID="{36E6BDD9-C776-48DB-88A6-DACA30016817}" presName="quad4" presStyleLbl="node1" presStyleIdx="3" presStyleCnt="4">
        <dgm:presLayoutVars>
          <dgm:chMax val="0"/>
          <dgm:chPref val="0"/>
          <dgm:bulletEnabled val="1"/>
        </dgm:presLayoutVars>
      </dgm:prSet>
      <dgm:spPr/>
    </dgm:pt>
  </dgm:ptLst>
  <dgm:cxnLst>
    <dgm:cxn modelId="{4B7B171F-5B91-4E1E-B62F-6E9358BF18C4}" type="presOf" srcId="{BBA8C31D-1921-4DF6-8CDF-4299197F41E0}" destId="{4BC91D6F-8438-4D70-8B24-CCF8D1042101}" srcOrd="0" destOrd="0" presId="urn:microsoft.com/office/officeart/2005/8/layout/matrix3"/>
    <dgm:cxn modelId="{C664F52C-DDEF-42CA-B206-36116230E235}" srcId="{36E6BDD9-C776-48DB-88A6-DACA30016817}" destId="{51D47886-27C5-4223-8BEC-6A88F3B6C1FC}" srcOrd="1" destOrd="0" parTransId="{390E9635-A231-44C4-B026-A5FDCBDD227C}" sibTransId="{B9A337F1-5E9B-4642-9F40-12B0CDE8E225}"/>
    <dgm:cxn modelId="{47FE7D3C-DEEF-481F-BACE-A7F612237365}" type="presOf" srcId="{51D47886-27C5-4223-8BEC-6A88F3B6C1FC}" destId="{4A5DC618-5283-4DF5-B04B-E4FD0F5E3147}" srcOrd="0" destOrd="0" presId="urn:microsoft.com/office/officeart/2005/8/layout/matrix3"/>
    <dgm:cxn modelId="{F01ED161-C582-4E3E-B2F2-3170A7B3857B}" type="presOf" srcId="{36E6BDD9-C776-48DB-88A6-DACA30016817}" destId="{835DFD81-A60A-4CDA-9D5F-4871168C3259}" srcOrd="0" destOrd="0" presId="urn:microsoft.com/office/officeart/2005/8/layout/matrix3"/>
    <dgm:cxn modelId="{678E0055-9E65-4DBD-A740-F68A5A92B8F3}" srcId="{36E6BDD9-C776-48DB-88A6-DACA30016817}" destId="{BBA8C31D-1921-4DF6-8CDF-4299197F41E0}" srcOrd="0" destOrd="0" parTransId="{6D0F0BB9-C317-4E71-AB07-E5386AEE7B6A}" sibTransId="{4123E354-4425-4C18-9725-6B58EBAA10A6}"/>
    <dgm:cxn modelId="{28901D89-5C28-4EE8-9381-9A14D817E94A}" srcId="{36E6BDD9-C776-48DB-88A6-DACA30016817}" destId="{903C02E9-2346-4679-B428-847231A9432C}" srcOrd="3" destOrd="0" parTransId="{C8FC1F09-15E8-4A2D-8D06-7ADB80CCCA7E}" sibTransId="{935BBA4B-39FB-4F3E-A986-D4E39781A59C}"/>
    <dgm:cxn modelId="{C7D927AB-4884-48ED-94D0-A0C0BABE6364}" type="presOf" srcId="{201D9659-68E7-4211-A034-E871ACE921FE}" destId="{82C9CFD1-3DE9-46C9-9DA5-2B2A85026E2A}" srcOrd="0" destOrd="0" presId="urn:microsoft.com/office/officeart/2005/8/layout/matrix3"/>
    <dgm:cxn modelId="{0C9EC4BA-0366-49A3-A6CB-EBB6BC5E620A}" srcId="{36E6BDD9-C776-48DB-88A6-DACA30016817}" destId="{201D9659-68E7-4211-A034-E871ACE921FE}" srcOrd="2" destOrd="0" parTransId="{2602C0F2-7AE2-4EE7-A1D1-ADC8342C7372}" sibTransId="{B0928982-15C3-4D2C-889E-A4A377F77366}"/>
    <dgm:cxn modelId="{B1FC35D7-C5D5-4730-A39F-86DD0410E09D}" type="presOf" srcId="{903C02E9-2346-4679-B428-847231A9432C}" destId="{CB8CD22D-0143-45E7-9462-0F4926CAEF06}" srcOrd="0" destOrd="0" presId="urn:microsoft.com/office/officeart/2005/8/layout/matrix3"/>
    <dgm:cxn modelId="{EBED03A6-CBD0-4768-8041-CFB54FD574AE}" type="presParOf" srcId="{835DFD81-A60A-4CDA-9D5F-4871168C3259}" destId="{1B76229A-D02D-43B9-8D7F-1A396A98EFFC}" srcOrd="0" destOrd="0" presId="urn:microsoft.com/office/officeart/2005/8/layout/matrix3"/>
    <dgm:cxn modelId="{D3C9EC26-3669-44F1-AA28-6492D341A478}" type="presParOf" srcId="{835DFD81-A60A-4CDA-9D5F-4871168C3259}" destId="{4BC91D6F-8438-4D70-8B24-CCF8D1042101}" srcOrd="1" destOrd="0" presId="urn:microsoft.com/office/officeart/2005/8/layout/matrix3"/>
    <dgm:cxn modelId="{EDB11BD6-0DCC-4531-8776-77D68A134B41}" type="presParOf" srcId="{835DFD81-A60A-4CDA-9D5F-4871168C3259}" destId="{4A5DC618-5283-4DF5-B04B-E4FD0F5E3147}" srcOrd="2" destOrd="0" presId="urn:microsoft.com/office/officeart/2005/8/layout/matrix3"/>
    <dgm:cxn modelId="{8C8F2AC7-2107-4B10-A312-89D139153055}" type="presParOf" srcId="{835DFD81-A60A-4CDA-9D5F-4871168C3259}" destId="{82C9CFD1-3DE9-46C9-9DA5-2B2A85026E2A}" srcOrd="3" destOrd="0" presId="urn:microsoft.com/office/officeart/2005/8/layout/matrix3"/>
    <dgm:cxn modelId="{F45B061B-7F6C-440E-9DAC-DBCB82980EFB}" type="presParOf" srcId="{835DFD81-A60A-4CDA-9D5F-4871168C3259}" destId="{CB8CD22D-0143-45E7-9462-0F4926CAEF06}"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84BDC37-E390-4619-8782-AF833D3E9CC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EB5B488-4E7B-4595-9D3C-09DEC1C985DD}">
      <dgm:prSet/>
      <dgm:spPr/>
      <dgm:t>
        <a:bodyPr/>
        <a:lstStyle/>
        <a:p>
          <a:r>
            <a:rPr lang="en-GB"/>
            <a:t>Shannon and weaver model</a:t>
          </a:r>
          <a:endParaRPr lang="en-US"/>
        </a:p>
      </dgm:t>
    </dgm:pt>
    <dgm:pt modelId="{0DB81B52-6527-4038-B3ED-573CEEBC63BF}" type="parTrans" cxnId="{5A457895-1153-464F-9A84-B427619B253C}">
      <dgm:prSet/>
      <dgm:spPr/>
      <dgm:t>
        <a:bodyPr/>
        <a:lstStyle/>
        <a:p>
          <a:endParaRPr lang="en-US"/>
        </a:p>
      </dgm:t>
    </dgm:pt>
    <dgm:pt modelId="{EB9738C7-7E92-433D-92DA-900B021A918A}" type="sibTrans" cxnId="{5A457895-1153-464F-9A84-B427619B253C}">
      <dgm:prSet/>
      <dgm:spPr/>
      <dgm:t>
        <a:bodyPr/>
        <a:lstStyle/>
        <a:p>
          <a:endParaRPr lang="en-US"/>
        </a:p>
      </dgm:t>
    </dgm:pt>
    <dgm:pt modelId="{31272E01-4CD9-4D4E-88AE-F3D2EFB61496}">
      <dgm:prSet/>
      <dgm:spPr/>
      <dgm:t>
        <a:bodyPr/>
        <a:lstStyle/>
        <a:p>
          <a:r>
            <a:rPr lang="en-GB"/>
            <a:t>Berlos model</a:t>
          </a:r>
          <a:endParaRPr lang="en-US"/>
        </a:p>
      </dgm:t>
    </dgm:pt>
    <dgm:pt modelId="{7342266C-4A36-47A7-9234-067AB5254804}" type="parTrans" cxnId="{5F1A4BE3-A89A-4DE9-B5D7-D654D7C09AD8}">
      <dgm:prSet/>
      <dgm:spPr/>
      <dgm:t>
        <a:bodyPr/>
        <a:lstStyle/>
        <a:p>
          <a:endParaRPr lang="en-US"/>
        </a:p>
      </dgm:t>
    </dgm:pt>
    <dgm:pt modelId="{E85A4C63-9D49-4989-96A0-29BEA570EB84}" type="sibTrans" cxnId="{5F1A4BE3-A89A-4DE9-B5D7-D654D7C09AD8}">
      <dgm:prSet/>
      <dgm:spPr/>
      <dgm:t>
        <a:bodyPr/>
        <a:lstStyle/>
        <a:p>
          <a:endParaRPr lang="en-US"/>
        </a:p>
      </dgm:t>
    </dgm:pt>
    <dgm:pt modelId="{97866DC6-3093-4AB8-8DD5-73AB8A2F7344}">
      <dgm:prSet/>
      <dgm:spPr/>
      <dgm:t>
        <a:bodyPr/>
        <a:lstStyle/>
        <a:p>
          <a:r>
            <a:rPr lang="en-GB"/>
            <a:t>Schramms interactive model</a:t>
          </a:r>
          <a:endParaRPr lang="en-US"/>
        </a:p>
      </dgm:t>
    </dgm:pt>
    <dgm:pt modelId="{00CB2909-4E58-492E-B386-9EE1011ED0DD}" type="parTrans" cxnId="{1CDF6E6C-B72F-464C-8577-95E8F277CFBF}">
      <dgm:prSet/>
      <dgm:spPr/>
      <dgm:t>
        <a:bodyPr/>
        <a:lstStyle/>
        <a:p>
          <a:endParaRPr lang="en-US"/>
        </a:p>
      </dgm:t>
    </dgm:pt>
    <dgm:pt modelId="{2112E370-322E-411C-8076-2FA65EDE0819}" type="sibTrans" cxnId="{1CDF6E6C-B72F-464C-8577-95E8F277CFBF}">
      <dgm:prSet/>
      <dgm:spPr/>
      <dgm:t>
        <a:bodyPr/>
        <a:lstStyle/>
        <a:p>
          <a:endParaRPr lang="en-US"/>
        </a:p>
      </dgm:t>
    </dgm:pt>
    <dgm:pt modelId="{400820AA-FC7C-4759-8534-D97BF32FE34F}" type="pres">
      <dgm:prSet presAssocID="{684BDC37-E390-4619-8782-AF833D3E9CCD}" presName="linear" presStyleCnt="0">
        <dgm:presLayoutVars>
          <dgm:animLvl val="lvl"/>
          <dgm:resizeHandles val="exact"/>
        </dgm:presLayoutVars>
      </dgm:prSet>
      <dgm:spPr/>
    </dgm:pt>
    <dgm:pt modelId="{72437DB4-4BF3-4ACC-977F-2BD5525D4422}" type="pres">
      <dgm:prSet presAssocID="{BEB5B488-4E7B-4595-9D3C-09DEC1C985DD}" presName="parentText" presStyleLbl="node1" presStyleIdx="0" presStyleCnt="3">
        <dgm:presLayoutVars>
          <dgm:chMax val="0"/>
          <dgm:bulletEnabled val="1"/>
        </dgm:presLayoutVars>
      </dgm:prSet>
      <dgm:spPr/>
    </dgm:pt>
    <dgm:pt modelId="{346A42C6-E9E3-4F1D-A5F6-D777C696029C}" type="pres">
      <dgm:prSet presAssocID="{EB9738C7-7E92-433D-92DA-900B021A918A}" presName="spacer" presStyleCnt="0"/>
      <dgm:spPr/>
    </dgm:pt>
    <dgm:pt modelId="{AD3A72EF-2C3F-4EC3-BBC6-07D91F5D2646}" type="pres">
      <dgm:prSet presAssocID="{31272E01-4CD9-4D4E-88AE-F3D2EFB61496}" presName="parentText" presStyleLbl="node1" presStyleIdx="1" presStyleCnt="3">
        <dgm:presLayoutVars>
          <dgm:chMax val="0"/>
          <dgm:bulletEnabled val="1"/>
        </dgm:presLayoutVars>
      </dgm:prSet>
      <dgm:spPr/>
    </dgm:pt>
    <dgm:pt modelId="{203AA9DA-25B7-46F3-86F8-DFC0D0CEA380}" type="pres">
      <dgm:prSet presAssocID="{E85A4C63-9D49-4989-96A0-29BEA570EB84}" presName="spacer" presStyleCnt="0"/>
      <dgm:spPr/>
    </dgm:pt>
    <dgm:pt modelId="{24109C55-2189-42AA-9A9B-4BA1CAC011B5}" type="pres">
      <dgm:prSet presAssocID="{97866DC6-3093-4AB8-8DD5-73AB8A2F7344}" presName="parentText" presStyleLbl="node1" presStyleIdx="2" presStyleCnt="3">
        <dgm:presLayoutVars>
          <dgm:chMax val="0"/>
          <dgm:bulletEnabled val="1"/>
        </dgm:presLayoutVars>
      </dgm:prSet>
      <dgm:spPr/>
    </dgm:pt>
  </dgm:ptLst>
  <dgm:cxnLst>
    <dgm:cxn modelId="{DA6AD605-AF2A-4A38-A07D-C83C71883778}" type="presOf" srcId="{684BDC37-E390-4619-8782-AF833D3E9CCD}" destId="{400820AA-FC7C-4759-8534-D97BF32FE34F}" srcOrd="0" destOrd="0" presId="urn:microsoft.com/office/officeart/2005/8/layout/vList2"/>
    <dgm:cxn modelId="{96C9AB6A-4601-4C11-8197-F0DBD2E06B41}" type="presOf" srcId="{BEB5B488-4E7B-4595-9D3C-09DEC1C985DD}" destId="{72437DB4-4BF3-4ACC-977F-2BD5525D4422}" srcOrd="0" destOrd="0" presId="urn:microsoft.com/office/officeart/2005/8/layout/vList2"/>
    <dgm:cxn modelId="{1CDF6E6C-B72F-464C-8577-95E8F277CFBF}" srcId="{684BDC37-E390-4619-8782-AF833D3E9CCD}" destId="{97866DC6-3093-4AB8-8DD5-73AB8A2F7344}" srcOrd="2" destOrd="0" parTransId="{00CB2909-4E58-492E-B386-9EE1011ED0DD}" sibTransId="{2112E370-322E-411C-8076-2FA65EDE0819}"/>
    <dgm:cxn modelId="{5A457895-1153-464F-9A84-B427619B253C}" srcId="{684BDC37-E390-4619-8782-AF833D3E9CCD}" destId="{BEB5B488-4E7B-4595-9D3C-09DEC1C985DD}" srcOrd="0" destOrd="0" parTransId="{0DB81B52-6527-4038-B3ED-573CEEBC63BF}" sibTransId="{EB9738C7-7E92-433D-92DA-900B021A918A}"/>
    <dgm:cxn modelId="{F51324E1-342E-4C41-BFC0-3041FCB74C2F}" type="presOf" srcId="{31272E01-4CD9-4D4E-88AE-F3D2EFB61496}" destId="{AD3A72EF-2C3F-4EC3-BBC6-07D91F5D2646}" srcOrd="0" destOrd="0" presId="urn:microsoft.com/office/officeart/2005/8/layout/vList2"/>
    <dgm:cxn modelId="{5F1A4BE3-A89A-4DE9-B5D7-D654D7C09AD8}" srcId="{684BDC37-E390-4619-8782-AF833D3E9CCD}" destId="{31272E01-4CD9-4D4E-88AE-F3D2EFB61496}" srcOrd="1" destOrd="0" parTransId="{7342266C-4A36-47A7-9234-067AB5254804}" sibTransId="{E85A4C63-9D49-4989-96A0-29BEA570EB84}"/>
    <dgm:cxn modelId="{67F0ABE8-0075-43F3-9578-AAAC4925DE54}" type="presOf" srcId="{97866DC6-3093-4AB8-8DD5-73AB8A2F7344}" destId="{24109C55-2189-42AA-9A9B-4BA1CAC011B5}" srcOrd="0" destOrd="0" presId="urn:microsoft.com/office/officeart/2005/8/layout/vList2"/>
    <dgm:cxn modelId="{1C15AF1A-C1F7-4512-B4A5-6B7004D4E63A}" type="presParOf" srcId="{400820AA-FC7C-4759-8534-D97BF32FE34F}" destId="{72437DB4-4BF3-4ACC-977F-2BD5525D4422}" srcOrd="0" destOrd="0" presId="urn:microsoft.com/office/officeart/2005/8/layout/vList2"/>
    <dgm:cxn modelId="{0229D0D9-72FF-48C9-BE45-5D9E076D120D}" type="presParOf" srcId="{400820AA-FC7C-4759-8534-D97BF32FE34F}" destId="{346A42C6-E9E3-4F1D-A5F6-D777C696029C}" srcOrd="1" destOrd="0" presId="urn:microsoft.com/office/officeart/2005/8/layout/vList2"/>
    <dgm:cxn modelId="{0AF3518D-F9D0-4856-B0B0-2C37A3D168C8}" type="presParOf" srcId="{400820AA-FC7C-4759-8534-D97BF32FE34F}" destId="{AD3A72EF-2C3F-4EC3-BBC6-07D91F5D2646}" srcOrd="2" destOrd="0" presId="urn:microsoft.com/office/officeart/2005/8/layout/vList2"/>
    <dgm:cxn modelId="{CB01F6A2-BCE2-4D21-BE91-CBA1AFA201C6}" type="presParOf" srcId="{400820AA-FC7C-4759-8534-D97BF32FE34F}" destId="{203AA9DA-25B7-46F3-86F8-DFC0D0CEA380}" srcOrd="3" destOrd="0" presId="urn:microsoft.com/office/officeart/2005/8/layout/vList2"/>
    <dgm:cxn modelId="{EA575BA9-82F7-46B0-A380-C99ED69641B9}" type="presParOf" srcId="{400820AA-FC7C-4759-8534-D97BF32FE34F}" destId="{24109C55-2189-42AA-9A9B-4BA1CAC011B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76229A-D02D-43B9-8D7F-1A396A98EFFC}">
      <dsp:nvSpPr>
        <dsp:cNvPr id="0" name=""/>
        <dsp:cNvSpPr/>
      </dsp:nvSpPr>
      <dsp:spPr>
        <a:xfrm>
          <a:off x="520367" y="0"/>
          <a:ext cx="5949186" cy="5949186"/>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C91D6F-8438-4D70-8B24-CCF8D1042101}">
      <dsp:nvSpPr>
        <dsp:cNvPr id="0" name=""/>
        <dsp:cNvSpPr/>
      </dsp:nvSpPr>
      <dsp:spPr>
        <a:xfrm>
          <a:off x="1085539" y="565172"/>
          <a:ext cx="2320182" cy="232018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At Rainbow children hospital we provide care for children with health problems </a:t>
          </a:r>
          <a:endParaRPr lang="en-US" sz="1900" kern="1200"/>
        </a:p>
      </dsp:txBody>
      <dsp:txXfrm>
        <a:off x="1198801" y="678434"/>
        <a:ext cx="2093658" cy="2093658"/>
      </dsp:txXfrm>
    </dsp:sp>
    <dsp:sp modelId="{4A5DC618-5283-4DF5-B04B-E4FD0F5E3147}">
      <dsp:nvSpPr>
        <dsp:cNvPr id="0" name=""/>
        <dsp:cNvSpPr/>
      </dsp:nvSpPr>
      <dsp:spPr>
        <a:xfrm>
          <a:off x="3584197" y="565172"/>
          <a:ext cx="2320182" cy="2320182"/>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Unfortunately, we have had several complaints from parents regarding miscommunication from the nursing team. </a:t>
          </a:r>
          <a:endParaRPr lang="en-US" sz="1900" kern="1200"/>
        </a:p>
      </dsp:txBody>
      <dsp:txXfrm>
        <a:off x="3697459" y="678434"/>
        <a:ext cx="2093658" cy="2093658"/>
      </dsp:txXfrm>
    </dsp:sp>
    <dsp:sp modelId="{82C9CFD1-3DE9-46C9-9DA5-2B2A85026E2A}">
      <dsp:nvSpPr>
        <dsp:cNvPr id="0" name=""/>
        <dsp:cNvSpPr/>
      </dsp:nvSpPr>
      <dsp:spPr>
        <a:xfrm>
          <a:off x="1085539" y="3063830"/>
          <a:ext cx="2320182" cy="2320182"/>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There are many types of communication skills that can be used at Rainbow children's hospital effectively.</a:t>
          </a:r>
          <a:endParaRPr lang="en-US" sz="1900" kern="1200"/>
        </a:p>
      </dsp:txBody>
      <dsp:txXfrm>
        <a:off x="1198801" y="3177092"/>
        <a:ext cx="2093658" cy="2093658"/>
      </dsp:txXfrm>
    </dsp:sp>
    <dsp:sp modelId="{CB8CD22D-0143-45E7-9462-0F4926CAEF06}">
      <dsp:nvSpPr>
        <dsp:cNvPr id="0" name=""/>
        <dsp:cNvSpPr/>
      </dsp:nvSpPr>
      <dsp:spPr>
        <a:xfrm>
          <a:off x="3584197" y="3063830"/>
          <a:ext cx="2320182" cy="2320182"/>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Effective communication results in patients and their families to get the best care</a:t>
          </a:r>
          <a:endParaRPr lang="en-US" sz="1900" kern="1200"/>
        </a:p>
      </dsp:txBody>
      <dsp:txXfrm>
        <a:off x="3697459" y="3177092"/>
        <a:ext cx="2093658" cy="20936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437DB4-4BF3-4ACC-977F-2BD5525D4422}">
      <dsp:nvSpPr>
        <dsp:cNvPr id="0" name=""/>
        <dsp:cNvSpPr/>
      </dsp:nvSpPr>
      <dsp:spPr>
        <a:xfrm>
          <a:off x="0" y="873408"/>
          <a:ext cx="7041697" cy="107932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a:t>Shannon and weaver model</a:t>
          </a:r>
          <a:endParaRPr lang="en-US" sz="4500" kern="1200"/>
        </a:p>
      </dsp:txBody>
      <dsp:txXfrm>
        <a:off x="52688" y="926096"/>
        <a:ext cx="6936321" cy="973949"/>
      </dsp:txXfrm>
    </dsp:sp>
    <dsp:sp modelId="{AD3A72EF-2C3F-4EC3-BBC6-07D91F5D2646}">
      <dsp:nvSpPr>
        <dsp:cNvPr id="0" name=""/>
        <dsp:cNvSpPr/>
      </dsp:nvSpPr>
      <dsp:spPr>
        <a:xfrm>
          <a:off x="0" y="2082333"/>
          <a:ext cx="7041697" cy="107932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a:t>Berlos model</a:t>
          </a:r>
          <a:endParaRPr lang="en-US" sz="4500" kern="1200"/>
        </a:p>
      </dsp:txBody>
      <dsp:txXfrm>
        <a:off x="52688" y="2135021"/>
        <a:ext cx="6936321" cy="973949"/>
      </dsp:txXfrm>
    </dsp:sp>
    <dsp:sp modelId="{24109C55-2189-42AA-9A9B-4BA1CAC011B5}">
      <dsp:nvSpPr>
        <dsp:cNvPr id="0" name=""/>
        <dsp:cNvSpPr/>
      </dsp:nvSpPr>
      <dsp:spPr>
        <a:xfrm>
          <a:off x="0" y="3291259"/>
          <a:ext cx="7041697" cy="107932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a:t>Schramms interactive model</a:t>
          </a:r>
          <a:endParaRPr lang="en-US" sz="4500" kern="1200"/>
        </a:p>
      </dsp:txBody>
      <dsp:txXfrm>
        <a:off x="52688" y="3343947"/>
        <a:ext cx="6936321" cy="973949"/>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E9E505-9ED1-BC4E-AA85-7BB63A65B03F}" type="datetimeFigureOut">
              <a:rPr lang="en-US" smtClean="0"/>
              <a:t>11/22/2021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26A9F8-D977-9C4F-918A-83981C24541A}" type="slidenum">
              <a:rPr lang="en-US" smtClean="0"/>
              <a:t>‹#›</a:t>
            </a:fld>
            <a:endParaRPr lang="en-US"/>
          </a:p>
        </p:txBody>
      </p:sp>
    </p:spTree>
    <p:extLst>
      <p:ext uri="{BB962C8B-B14F-4D97-AF65-F5344CB8AC3E}">
        <p14:creationId xmlns:p14="http://schemas.microsoft.com/office/powerpoint/2010/main" val="39841819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426A9F8-D977-9C4F-918A-83981C24541A}" type="slidenum">
              <a:rPr lang="en-US" smtClean="0"/>
              <a:t>3</a:t>
            </a:fld>
            <a:endParaRPr lang="en-US"/>
          </a:p>
        </p:txBody>
      </p:sp>
    </p:spTree>
    <p:extLst>
      <p:ext uri="{BB962C8B-B14F-4D97-AF65-F5344CB8AC3E}">
        <p14:creationId xmlns:p14="http://schemas.microsoft.com/office/powerpoint/2010/main" val="32010321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464240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811924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3623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33412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645144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11/22/2021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915696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11/22/2021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27506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953752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90748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529588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736323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11/22/2021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449962073"/>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marketing91.com/berlos-model-of-communication/" TargetMode="External"/><Relationship Id="rId2" Type="http://schemas.openxmlformats.org/officeDocument/2006/relationships/hyperlink" Target="https://smallbusiness.chron.com/communication-channels-within-organization-61447.html" TargetMode="External"/><Relationship Id="rId1" Type="http://schemas.openxmlformats.org/officeDocument/2006/relationships/slideLayout" Target="../slideLayouts/slideLayout2.xml"/><Relationship Id="rId4" Type="http://schemas.openxmlformats.org/officeDocument/2006/relationships/hyperlink" Target="https://sk.sagepub.com/books/key-concepts-in-marketing/n46.xml"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F5F66-ABF0-4C86-B87A-5F8CE5C2D80D}"/>
              </a:ext>
            </a:extLst>
          </p:cNvPr>
          <p:cNvSpPr>
            <a:spLocks noGrp="1"/>
          </p:cNvSpPr>
          <p:nvPr>
            <p:ph type="title"/>
          </p:nvPr>
        </p:nvSpPr>
        <p:spPr>
          <a:xfrm>
            <a:off x="5748781" y="586664"/>
            <a:ext cx="6384613" cy="1325563"/>
          </a:xfrm>
        </p:spPr>
        <p:txBody>
          <a:bodyPr vert="horz" lIns="91440" tIns="45720" rIns="91440" bIns="45720" rtlCol="0" anchor="ctr">
            <a:noAutofit/>
          </a:bodyPr>
          <a:lstStyle/>
          <a:p>
            <a:r>
              <a:rPr lang="en-US" sz="4000" b="1" kern="1200">
                <a:solidFill>
                  <a:schemeClr val="bg1"/>
                </a:solidFill>
                <a:latin typeface="+mj-lt"/>
                <a:ea typeface="+mj-ea"/>
                <a:cs typeface="+mj-cs"/>
              </a:rPr>
              <a:t>Strategies for Effective Communication in a Business Setting</a:t>
            </a:r>
          </a:p>
        </p:txBody>
      </p:sp>
      <p:sp>
        <p:nvSpPr>
          <p:cNvPr id="71" name="Freeform: Shape 70">
            <a:extLst>
              <a:ext uri="{FF2B5EF4-FFF2-40B4-BE49-F238E27FC236}">
                <a16:creationId xmlns:a16="http://schemas.microsoft.com/office/drawing/2014/main" id="{432691CC-4AB8-48AF-B822-EBF7F4E9E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2056" y="1"/>
            <a:ext cx="4480560" cy="2513993"/>
          </a:xfrm>
          <a:custGeom>
            <a:avLst/>
            <a:gdLst>
              <a:gd name="connsiteX0" fmla="*/ 18382 w 4480560"/>
              <a:gd name="connsiteY0" fmla="*/ 0 h 2513993"/>
              <a:gd name="connsiteX1" fmla="*/ 4462178 w 4480560"/>
              <a:gd name="connsiteY1" fmla="*/ 0 h 2513993"/>
              <a:gd name="connsiteX2" fmla="*/ 4468994 w 4480560"/>
              <a:gd name="connsiteY2" fmla="*/ 44657 h 2513993"/>
              <a:gd name="connsiteX3" fmla="*/ 4480560 w 4480560"/>
              <a:gd name="connsiteY3" fmla="*/ 273713 h 2513993"/>
              <a:gd name="connsiteX4" fmla="*/ 2240280 w 4480560"/>
              <a:gd name="connsiteY4" fmla="*/ 2513993 h 2513993"/>
              <a:gd name="connsiteX5" fmla="*/ 0 w 4480560"/>
              <a:gd name="connsiteY5" fmla="*/ 273713 h 2513993"/>
              <a:gd name="connsiteX6" fmla="*/ 11567 w 4480560"/>
              <a:gd name="connsiteY6" fmla="*/ 44657 h 25139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80560" h="2513993">
                <a:moveTo>
                  <a:pt x="18382" y="0"/>
                </a:moveTo>
                <a:lnTo>
                  <a:pt x="4462178" y="0"/>
                </a:lnTo>
                <a:lnTo>
                  <a:pt x="4468994" y="44657"/>
                </a:lnTo>
                <a:cubicBezTo>
                  <a:pt x="4476642" y="119969"/>
                  <a:pt x="4480560" y="196384"/>
                  <a:pt x="4480560" y="273713"/>
                </a:cubicBezTo>
                <a:cubicBezTo>
                  <a:pt x="4480560" y="1510985"/>
                  <a:pt x="3477552" y="2513993"/>
                  <a:pt x="2240280" y="2513993"/>
                </a:cubicBezTo>
                <a:cubicBezTo>
                  <a:pt x="1003008" y="2513993"/>
                  <a:pt x="0" y="1510985"/>
                  <a:pt x="0" y="273713"/>
                </a:cubicBezTo>
                <a:cubicBezTo>
                  <a:pt x="0" y="196384"/>
                  <a:pt x="3918" y="119969"/>
                  <a:pt x="11567" y="4465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5" descr="A picture containing text&#10;&#10;Description automatically generated">
            <a:extLst>
              <a:ext uri="{FF2B5EF4-FFF2-40B4-BE49-F238E27FC236}">
                <a16:creationId xmlns:a16="http://schemas.microsoft.com/office/drawing/2014/main" id="{47537624-AEE7-4443-9903-A2338E2F7156}"/>
              </a:ext>
            </a:extLst>
          </p:cNvPr>
          <p:cNvPicPr>
            <a:picLocks noChangeAspect="1"/>
          </p:cNvPicPr>
          <p:nvPr/>
        </p:nvPicPr>
        <p:blipFill rotWithShape="1">
          <a:blip r:embed="rId2"/>
          <a:srcRect t="208" r="1" b="1"/>
          <a:stretch/>
        </p:blipFill>
        <p:spPr>
          <a:xfrm>
            <a:off x="75992" y="1"/>
            <a:ext cx="4972907" cy="2861369"/>
          </a:xfrm>
          <a:custGeom>
            <a:avLst/>
            <a:gdLst/>
            <a:ahLst/>
            <a:cxnLst/>
            <a:rect l="l" t="t" r="r" b="b"/>
            <a:pathLst>
              <a:path w="4151376" h="2349401">
                <a:moveTo>
                  <a:pt x="20101" y="0"/>
                </a:moveTo>
                <a:lnTo>
                  <a:pt x="4131276" y="0"/>
                </a:lnTo>
                <a:lnTo>
                  <a:pt x="4140659" y="61486"/>
                </a:lnTo>
                <a:cubicBezTo>
                  <a:pt x="4147746" y="131265"/>
                  <a:pt x="4151376" y="202065"/>
                  <a:pt x="4151376" y="273713"/>
                </a:cubicBezTo>
                <a:cubicBezTo>
                  <a:pt x="4151376" y="1420084"/>
                  <a:pt x="3222059" y="2349401"/>
                  <a:pt x="2075688" y="2349401"/>
                </a:cubicBezTo>
                <a:cubicBezTo>
                  <a:pt x="929317" y="2349401"/>
                  <a:pt x="0" y="1420084"/>
                  <a:pt x="0" y="273713"/>
                </a:cubicBezTo>
                <a:cubicBezTo>
                  <a:pt x="0" y="202065"/>
                  <a:pt x="3630" y="131265"/>
                  <a:pt x="10717" y="61486"/>
                </a:cubicBezTo>
                <a:close/>
              </a:path>
            </a:pathLst>
          </a:custGeom>
        </p:spPr>
      </p:pic>
      <p:sp>
        <p:nvSpPr>
          <p:cNvPr id="73" name="Freeform: Shape 72">
            <a:extLst>
              <a:ext uri="{FF2B5EF4-FFF2-40B4-BE49-F238E27FC236}">
                <a16:creationId xmlns:a16="http://schemas.microsoft.com/office/drawing/2014/main" id="{D6A8E1B4-B839-4C58-B08A-F0B094580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09477"/>
            <a:ext cx="4966870" cy="3948522"/>
          </a:xfrm>
          <a:custGeom>
            <a:avLst/>
            <a:gdLst>
              <a:gd name="connsiteX0" fmla="*/ 2748962 w 4966870"/>
              <a:gd name="connsiteY0" fmla="*/ 0 h 3948522"/>
              <a:gd name="connsiteX1" fmla="*/ 4870195 w 4966870"/>
              <a:gd name="connsiteY1" fmla="*/ 1000367 h 3948522"/>
              <a:gd name="connsiteX2" fmla="*/ 4966870 w 4966870"/>
              <a:gd name="connsiteY2" fmla="*/ 1129649 h 3948522"/>
              <a:gd name="connsiteX3" fmla="*/ 4966870 w 4966870"/>
              <a:gd name="connsiteY3" fmla="*/ 3948522 h 3948522"/>
              <a:gd name="connsiteX4" fmla="*/ 278430 w 4966870"/>
              <a:gd name="connsiteY4" fmla="*/ 3948522 h 3948522"/>
              <a:gd name="connsiteX5" fmla="*/ 216027 w 4966870"/>
              <a:gd name="connsiteY5" fmla="*/ 3818982 h 3948522"/>
              <a:gd name="connsiteX6" fmla="*/ 0 w 4966870"/>
              <a:gd name="connsiteY6" fmla="*/ 2748962 h 3948522"/>
              <a:gd name="connsiteX7" fmla="*/ 2748962 w 4966870"/>
              <a:gd name="connsiteY7" fmla="*/ 0 h 3948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66870" h="3948522">
                <a:moveTo>
                  <a:pt x="2748962" y="0"/>
                </a:moveTo>
                <a:cubicBezTo>
                  <a:pt x="3602955" y="0"/>
                  <a:pt x="4365995" y="389418"/>
                  <a:pt x="4870195" y="1000367"/>
                </a:cubicBezTo>
                <a:lnTo>
                  <a:pt x="4966870" y="1129649"/>
                </a:lnTo>
                <a:lnTo>
                  <a:pt x="4966870" y="3948522"/>
                </a:lnTo>
                <a:lnTo>
                  <a:pt x="278430" y="3948522"/>
                </a:lnTo>
                <a:lnTo>
                  <a:pt x="216027" y="3818982"/>
                </a:lnTo>
                <a:cubicBezTo>
                  <a:pt x="76922" y="3490101"/>
                  <a:pt x="0" y="3128515"/>
                  <a:pt x="0" y="2748962"/>
                </a:cubicBezTo>
                <a:cubicBezTo>
                  <a:pt x="0" y="1230752"/>
                  <a:pt x="1230752" y="0"/>
                  <a:pt x="2748962"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A couple of street signs&#10;&#10;Description automatically generated with low confidence">
            <a:extLst>
              <a:ext uri="{FF2B5EF4-FFF2-40B4-BE49-F238E27FC236}">
                <a16:creationId xmlns:a16="http://schemas.microsoft.com/office/drawing/2014/main" id="{6618039A-1E07-4C8B-8764-1BEB853B1E2C}"/>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2934" r="1874" b="-1"/>
          <a:stretch/>
        </p:blipFill>
        <p:spPr bwMode="auto">
          <a:xfrm>
            <a:off x="20" y="3075259"/>
            <a:ext cx="4801068" cy="3782741"/>
          </a:xfrm>
          <a:custGeom>
            <a:avLst/>
            <a:gdLst/>
            <a:ahLst/>
            <a:cxnLst/>
            <a:rect l="l" t="t" r="r" b="b"/>
            <a:pathLst>
              <a:path w="4801088" h="3782741">
                <a:moveTo>
                  <a:pt x="2217908" y="0"/>
                </a:moveTo>
                <a:cubicBezTo>
                  <a:pt x="3644559" y="0"/>
                  <a:pt x="4801088" y="1156529"/>
                  <a:pt x="4801088" y="2583180"/>
                </a:cubicBezTo>
                <a:cubicBezTo>
                  <a:pt x="4801088" y="2939843"/>
                  <a:pt x="4728805" y="3279623"/>
                  <a:pt x="4598089" y="3588671"/>
                </a:cubicBezTo>
                <a:lnTo>
                  <a:pt x="4504600" y="3782741"/>
                </a:lnTo>
                <a:lnTo>
                  <a:pt x="0" y="3782741"/>
                </a:lnTo>
                <a:lnTo>
                  <a:pt x="0" y="1263826"/>
                </a:lnTo>
                <a:lnTo>
                  <a:pt x="75894" y="1138900"/>
                </a:lnTo>
                <a:cubicBezTo>
                  <a:pt x="540111" y="451769"/>
                  <a:pt x="1326251" y="0"/>
                  <a:pt x="2217908" y="0"/>
                </a:cubicBezTo>
                <a:close/>
              </a:path>
            </a:pathLst>
          </a:custGeom>
          <a:noFill/>
        </p:spPr>
      </p:pic>
      <p:sp>
        <p:nvSpPr>
          <p:cNvPr id="3" name="TextBox 2">
            <a:extLst>
              <a:ext uri="{FF2B5EF4-FFF2-40B4-BE49-F238E27FC236}">
                <a16:creationId xmlns:a16="http://schemas.microsoft.com/office/drawing/2014/main" id="{8B03FF9B-E2F0-48F1-A03B-63FAF86558C5}"/>
              </a:ext>
            </a:extLst>
          </p:cNvPr>
          <p:cNvSpPr txBox="1"/>
          <p:nvPr/>
        </p:nvSpPr>
        <p:spPr>
          <a:xfrm>
            <a:off x="6360444" y="2871982"/>
            <a:ext cx="5272888" cy="318168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3000" b="1">
                <a:solidFill>
                  <a:schemeClr val="bg1"/>
                </a:solidFill>
              </a:rPr>
              <a:t>Module 4002</a:t>
            </a:r>
            <a:r>
              <a:rPr lang="en-US" sz="3000">
                <a:solidFill>
                  <a:schemeClr val="bg1"/>
                </a:solidFill>
              </a:rPr>
              <a:t>​</a:t>
            </a:r>
            <a:endParaRPr lang="en-US" sz="3000">
              <a:solidFill>
                <a:schemeClr val="bg1"/>
              </a:solidFill>
              <a:cs typeface="Calibri"/>
            </a:endParaRPr>
          </a:p>
          <a:p>
            <a:pPr>
              <a:lnSpc>
                <a:spcPct val="90000"/>
              </a:lnSpc>
              <a:spcAft>
                <a:spcPts val="600"/>
              </a:spcAft>
            </a:pPr>
            <a:endParaRPr lang="en-US" sz="3000">
              <a:solidFill>
                <a:schemeClr val="bg1"/>
              </a:solidFill>
              <a:cs typeface="Calibri"/>
            </a:endParaRPr>
          </a:p>
          <a:p>
            <a:pPr>
              <a:lnSpc>
                <a:spcPct val="90000"/>
              </a:lnSpc>
              <a:spcAft>
                <a:spcPts val="600"/>
              </a:spcAft>
            </a:pPr>
            <a:r>
              <a:rPr lang="en-US" sz="3000" b="1">
                <a:solidFill>
                  <a:schemeClr val="bg1"/>
                </a:solidFill>
              </a:rPr>
              <a:t>Green Team </a:t>
            </a:r>
            <a:r>
              <a:rPr lang="en-US" sz="3000">
                <a:solidFill>
                  <a:schemeClr val="bg1"/>
                </a:solidFill>
              </a:rPr>
              <a:t>​</a:t>
            </a:r>
            <a:endParaRPr lang="en-US" sz="3000">
              <a:solidFill>
                <a:schemeClr val="bg1"/>
              </a:solidFill>
              <a:cs typeface="Calibri"/>
            </a:endParaRPr>
          </a:p>
          <a:p>
            <a:pPr indent="-228600">
              <a:lnSpc>
                <a:spcPct val="90000"/>
              </a:lnSpc>
              <a:spcAft>
                <a:spcPts val="600"/>
              </a:spcAft>
              <a:buFont typeface="Arial" panose="020B0604020202020204" pitchFamily="34" charset="0"/>
              <a:buChar char="•"/>
            </a:pPr>
            <a:r>
              <a:rPr lang="en-US" sz="3000" b="1">
                <a:solidFill>
                  <a:schemeClr val="bg1"/>
                </a:solidFill>
              </a:rPr>
              <a:t>Sabah Kauser</a:t>
            </a:r>
            <a:r>
              <a:rPr lang="en-US" sz="3000">
                <a:solidFill>
                  <a:schemeClr val="bg1"/>
                </a:solidFill>
              </a:rPr>
              <a:t>​</a:t>
            </a:r>
            <a:endParaRPr lang="en-US" sz="3000">
              <a:solidFill>
                <a:schemeClr val="bg1"/>
              </a:solidFill>
              <a:cs typeface="Calibri"/>
            </a:endParaRPr>
          </a:p>
          <a:p>
            <a:pPr indent="-228600">
              <a:lnSpc>
                <a:spcPct val="90000"/>
              </a:lnSpc>
              <a:spcAft>
                <a:spcPts val="600"/>
              </a:spcAft>
              <a:buFont typeface="Arial" panose="020B0604020202020204" pitchFamily="34" charset="0"/>
              <a:buChar char="•"/>
            </a:pPr>
            <a:r>
              <a:rPr lang="en-US" sz="3000" b="1" err="1">
                <a:solidFill>
                  <a:schemeClr val="bg1"/>
                </a:solidFill>
              </a:rPr>
              <a:t>Jhondel</a:t>
            </a:r>
            <a:r>
              <a:rPr lang="en-US" sz="3000" b="1">
                <a:solidFill>
                  <a:schemeClr val="bg1"/>
                </a:solidFill>
              </a:rPr>
              <a:t> </a:t>
            </a:r>
            <a:r>
              <a:rPr lang="en-US" sz="3000">
                <a:solidFill>
                  <a:schemeClr val="bg1"/>
                </a:solidFill>
              </a:rPr>
              <a:t>​</a:t>
            </a:r>
            <a:endParaRPr lang="en-US" sz="3000">
              <a:solidFill>
                <a:schemeClr val="bg1"/>
              </a:solidFill>
              <a:cs typeface="Calibri"/>
            </a:endParaRPr>
          </a:p>
          <a:p>
            <a:pPr indent="-228600">
              <a:lnSpc>
                <a:spcPct val="90000"/>
              </a:lnSpc>
              <a:spcAft>
                <a:spcPts val="600"/>
              </a:spcAft>
              <a:buFont typeface="Arial" panose="020B0604020202020204" pitchFamily="34" charset="0"/>
              <a:buChar char="•"/>
            </a:pPr>
            <a:r>
              <a:rPr lang="en-US" sz="3000" b="1">
                <a:solidFill>
                  <a:schemeClr val="bg1"/>
                </a:solidFill>
              </a:rPr>
              <a:t>Ashmita</a:t>
            </a:r>
            <a:endParaRPr lang="en-US" sz="3000" b="1">
              <a:solidFill>
                <a:schemeClr val="bg1"/>
              </a:solidFill>
              <a:cs typeface="Calibri"/>
            </a:endParaRPr>
          </a:p>
        </p:txBody>
      </p:sp>
    </p:spTree>
    <p:extLst>
      <p:ext uri="{BB962C8B-B14F-4D97-AF65-F5344CB8AC3E}">
        <p14:creationId xmlns:p14="http://schemas.microsoft.com/office/powerpoint/2010/main" val="133320768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F1992-4B3E-4437-83B0-3CA3263118FF}"/>
              </a:ext>
            </a:extLst>
          </p:cNvPr>
          <p:cNvSpPr>
            <a:spLocks noGrp="1"/>
          </p:cNvSpPr>
          <p:nvPr>
            <p:ph type="title"/>
          </p:nvPr>
        </p:nvSpPr>
        <p:spPr/>
        <p:txBody>
          <a:bodyPr>
            <a:normAutofit fontScale="90000"/>
          </a:bodyPr>
          <a:lstStyle/>
          <a:p>
            <a:r>
              <a:rPr lang="en-GB"/>
              <a:t>Contents</a:t>
            </a:r>
            <a:br>
              <a:rPr lang="en-GB"/>
            </a:br>
            <a:br>
              <a:rPr lang="en-GB"/>
            </a:br>
            <a:endParaRPr lang="en-GB"/>
          </a:p>
        </p:txBody>
      </p:sp>
      <p:sp>
        <p:nvSpPr>
          <p:cNvPr id="3" name="Content Placeholder 2">
            <a:extLst>
              <a:ext uri="{FF2B5EF4-FFF2-40B4-BE49-F238E27FC236}">
                <a16:creationId xmlns:a16="http://schemas.microsoft.com/office/drawing/2014/main" id="{5E22B9B8-0FBB-41F8-A7DD-C5073EDAB27D}"/>
              </a:ext>
            </a:extLst>
          </p:cNvPr>
          <p:cNvSpPr>
            <a:spLocks noGrp="1"/>
          </p:cNvSpPr>
          <p:nvPr>
            <p:ph idx="1"/>
          </p:nvPr>
        </p:nvSpPr>
        <p:spPr/>
        <p:txBody>
          <a:bodyPr vert="horz" lIns="91440" tIns="45720" rIns="91440" bIns="45720" rtlCol="0" anchor="t">
            <a:normAutofit/>
          </a:bodyPr>
          <a:lstStyle/>
          <a:p>
            <a:pPr marL="0" indent="0">
              <a:buNone/>
            </a:pPr>
            <a:r>
              <a:rPr lang="en-GB"/>
              <a:t>Introduction – Slide 3 Sabah Kauser</a:t>
            </a:r>
            <a:endParaRPr lang="en-US"/>
          </a:p>
          <a:p>
            <a:pPr marL="0" indent="0">
              <a:buNone/>
            </a:pPr>
            <a:r>
              <a:rPr lang="en-GB"/>
              <a:t>Effective</a:t>
            </a:r>
            <a:r>
              <a:rPr lang="en-GB">
                <a:ea typeface="+mn-lt"/>
                <a:cs typeface="+mn-lt"/>
              </a:rPr>
              <a:t> Communication at Rainbow Childrens Hospital – Slide 4 Sabah Kauser</a:t>
            </a:r>
            <a:endParaRPr lang="en-GB">
              <a:cs typeface="Calibri" panose="020F0502020204030204"/>
            </a:endParaRPr>
          </a:p>
          <a:p>
            <a:pPr marL="0" indent="0">
              <a:buNone/>
            </a:pPr>
            <a:r>
              <a:rPr lang="en-GB">
                <a:cs typeface="Calibri" panose="020F0502020204030204"/>
              </a:rPr>
              <a:t>Theories relating to models of communication – Slide 5-7 Sabah Kauser</a:t>
            </a:r>
          </a:p>
          <a:p>
            <a:pPr marL="0" indent="0">
              <a:buNone/>
            </a:pPr>
            <a:endParaRPr lang="en-GB">
              <a:cs typeface="Calibri" panose="020F0502020204030204"/>
            </a:endParaRPr>
          </a:p>
          <a:p>
            <a:endParaRPr lang="en-GB">
              <a:cs typeface="Calibri" panose="020F0502020204030204"/>
            </a:endParaRPr>
          </a:p>
          <a:p>
            <a:endParaRPr lang="en-GB">
              <a:cs typeface="Calibri" panose="020F0502020204030204"/>
            </a:endParaRPr>
          </a:p>
        </p:txBody>
      </p:sp>
    </p:spTree>
    <p:extLst>
      <p:ext uri="{BB962C8B-B14F-4D97-AF65-F5344CB8AC3E}">
        <p14:creationId xmlns:p14="http://schemas.microsoft.com/office/powerpoint/2010/main" val="3473055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741199-B24D-4EB9-99E0-1AB1B3C7088A}"/>
              </a:ext>
            </a:extLst>
          </p:cNvPr>
          <p:cNvSpPr>
            <a:spLocks noGrp="1"/>
          </p:cNvSpPr>
          <p:nvPr>
            <p:ph type="title"/>
          </p:nvPr>
        </p:nvSpPr>
        <p:spPr>
          <a:xfrm>
            <a:off x="524741" y="620392"/>
            <a:ext cx="3808268" cy="5504688"/>
          </a:xfrm>
        </p:spPr>
        <p:txBody>
          <a:bodyPr>
            <a:normAutofit/>
          </a:bodyPr>
          <a:lstStyle/>
          <a:p>
            <a:r>
              <a:rPr lang="en-US" sz="5600">
                <a:solidFill>
                  <a:schemeClr val="bg1"/>
                </a:solidFill>
              </a:rPr>
              <a:t>Introduction </a:t>
            </a:r>
            <a:endParaRPr lang="en-GB" sz="5600">
              <a:solidFill>
                <a:schemeClr val="bg1"/>
              </a:solidFill>
            </a:endParaRPr>
          </a:p>
        </p:txBody>
      </p:sp>
      <p:sp>
        <p:nvSpPr>
          <p:cNvPr id="4" name="TextBox 3">
            <a:extLst>
              <a:ext uri="{FF2B5EF4-FFF2-40B4-BE49-F238E27FC236}">
                <a16:creationId xmlns:a16="http://schemas.microsoft.com/office/drawing/2014/main" id="{58A88197-1E87-234D-8C57-2221C7AB7004}"/>
              </a:ext>
            </a:extLst>
          </p:cNvPr>
          <p:cNvSpPr txBox="1"/>
          <p:nvPr/>
        </p:nvSpPr>
        <p:spPr>
          <a:xfrm>
            <a:off x="5193695" y="2517624"/>
            <a:ext cx="1828800" cy="1828800"/>
          </a:xfrm>
          <a:prstGeom prst="rect">
            <a:avLst/>
          </a:prstGeom>
          <a:noFill/>
        </p:spPr>
        <p:txBody>
          <a:bodyPr wrap="square" rtlCol="0">
            <a:spAutoFit/>
          </a:bodyPr>
          <a:lstStyle/>
          <a:p>
            <a:pPr algn="l"/>
            <a:endParaRPr lang="en-US"/>
          </a:p>
        </p:txBody>
      </p:sp>
      <p:graphicFrame>
        <p:nvGraphicFramePr>
          <p:cNvPr id="22" name="Content Placeholder 2">
            <a:extLst>
              <a:ext uri="{FF2B5EF4-FFF2-40B4-BE49-F238E27FC236}">
                <a16:creationId xmlns:a16="http://schemas.microsoft.com/office/drawing/2014/main" id="{29C9FFA7-A087-4A08-BD40-D75AEDDAC50E}"/>
              </a:ext>
            </a:extLst>
          </p:cNvPr>
          <p:cNvGraphicFramePr>
            <a:graphicFrameLocks noGrp="1"/>
          </p:cNvGraphicFramePr>
          <p:nvPr>
            <p:ph idx="1"/>
            <p:extLst>
              <p:ext uri="{D42A27DB-BD31-4B8C-83A1-F6EECF244321}">
                <p14:modId xmlns:p14="http://schemas.microsoft.com/office/powerpoint/2010/main" val="3879239514"/>
              </p:ext>
            </p:extLst>
          </p:nvPr>
        </p:nvGraphicFramePr>
        <p:xfrm>
          <a:off x="5087390" y="283050"/>
          <a:ext cx="6989920" cy="59491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054574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alpha val="35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Rectangle 12">
            <a:extLst>
              <a:ext uri="{FF2B5EF4-FFF2-40B4-BE49-F238E27FC236}">
                <a16:creationId xmlns:a16="http://schemas.microsoft.com/office/drawing/2014/main" id="{20344094-430A-400B-804B-910E696A1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709375"/>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53C67DF-7782-4E57-AB9B-F1B4811AD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43451" y="1248213"/>
            <a:ext cx="5413238" cy="4326335"/>
          </a:xfrm>
          <a:prstGeom prst="rect">
            <a:avLst/>
          </a:prstGeom>
          <a:solidFill>
            <a:schemeClr val="accent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2B5297-79FB-4D25-B8A0-C3919AA26DF9}"/>
              </a:ext>
            </a:extLst>
          </p:cNvPr>
          <p:cNvSpPr>
            <a:spLocks noGrp="1"/>
          </p:cNvSpPr>
          <p:nvPr>
            <p:ph type="title"/>
          </p:nvPr>
        </p:nvSpPr>
        <p:spPr>
          <a:xfrm>
            <a:off x="504967" y="675564"/>
            <a:ext cx="3609833" cy="5204085"/>
          </a:xfrm>
        </p:spPr>
        <p:txBody>
          <a:bodyPr>
            <a:normAutofit/>
          </a:bodyPr>
          <a:lstStyle/>
          <a:p>
            <a:r>
              <a:rPr lang="en-GB" sz="4100">
                <a:cs typeface="Calibri Light"/>
              </a:rPr>
              <a:t>Theories relating to models of communication</a:t>
            </a:r>
          </a:p>
        </p:txBody>
      </p:sp>
      <p:cxnSp>
        <p:nvCxnSpPr>
          <p:cNvPr id="17" name="Straight Connector 16">
            <a:extLst>
              <a:ext uri="{FF2B5EF4-FFF2-40B4-BE49-F238E27FC236}">
                <a16:creationId xmlns:a16="http://schemas.microsoft.com/office/drawing/2014/main" id="{B03A5AE3-BD30-455C-842B-7626C8BEF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DBECAA5-1F2D-470D-875C-8F2C2CA3E5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3DE8F09-BAD3-4A70-B474-23B0AA4D305B}"/>
              </a:ext>
            </a:extLst>
          </p:cNvPr>
          <p:cNvGraphicFramePr>
            <a:graphicFrameLocks noGrp="1"/>
          </p:cNvGraphicFramePr>
          <p:nvPr>
            <p:ph idx="1"/>
            <p:extLst>
              <p:ext uri="{D42A27DB-BD31-4B8C-83A1-F6EECF244321}">
                <p14:modId xmlns:p14="http://schemas.microsoft.com/office/powerpoint/2010/main" val="2386437068"/>
              </p:ext>
            </p:extLst>
          </p:nvPr>
        </p:nvGraphicFramePr>
        <p:xfrm>
          <a:off x="4324293" y="819369"/>
          <a:ext cx="7041697" cy="52439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09538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5543"/>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cxnSp>
        <p:nvCxnSpPr>
          <p:cNvPr id="28" name="Straight Connector 27">
            <a:extLst>
              <a:ext uri="{FF2B5EF4-FFF2-40B4-BE49-F238E27FC236}">
                <a16:creationId xmlns:a16="http://schemas.microsoft.com/office/drawing/2014/main" id="{CE272F12-AF86-441A-BC1B-C014BBBF85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639665" y="685571"/>
            <a:ext cx="0" cy="914400"/>
          </a:xfrm>
          <a:prstGeom prst="line">
            <a:avLst/>
          </a:prstGeom>
          <a:ln w="19050">
            <a:solidFill>
              <a:schemeClr val="bg1">
                <a:alpha val="70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CA03B0FB-27D5-4B25-A32B-E222E8A34C4A}"/>
              </a:ext>
            </a:extLst>
          </p:cNvPr>
          <p:cNvSpPr txBox="1"/>
          <p:nvPr/>
        </p:nvSpPr>
        <p:spPr>
          <a:xfrm>
            <a:off x="4878783" y="411881"/>
            <a:ext cx="6512265" cy="146178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a:solidFill>
                  <a:schemeClr val="bg1"/>
                </a:solidFill>
              </a:rPr>
              <a:t>Shannon and Weaver model contains elements of  INFORMATION, SOURCE, TRANSMITTER, CHANNEL RECIEVER, DESTINIATON AND NOISE</a:t>
            </a:r>
          </a:p>
          <a:p>
            <a:pPr marL="285750" indent="-228600">
              <a:lnSpc>
                <a:spcPct val="90000"/>
              </a:lnSpc>
              <a:spcAft>
                <a:spcPts val="600"/>
              </a:spcAft>
              <a:buFont typeface="Arial" panose="020B0604020202020204" pitchFamily="34" charset="0"/>
              <a:buChar char="•"/>
            </a:pPr>
            <a:r>
              <a:rPr lang="en-US">
                <a:solidFill>
                  <a:schemeClr val="bg1"/>
                </a:solidFill>
              </a:rPr>
              <a:t>The sender encodes the message</a:t>
            </a:r>
          </a:p>
          <a:p>
            <a:pPr marL="285750" indent="-228600">
              <a:lnSpc>
                <a:spcPct val="90000"/>
              </a:lnSpc>
              <a:spcAft>
                <a:spcPts val="600"/>
              </a:spcAft>
              <a:buFont typeface="Arial" panose="020B0604020202020204" pitchFamily="34" charset="0"/>
              <a:buChar char="•"/>
            </a:pPr>
            <a:endParaRPr lang="en-US">
              <a:solidFill>
                <a:schemeClr val="bg1"/>
              </a:solidFill>
            </a:endParaRPr>
          </a:p>
          <a:p>
            <a:pPr indent="-228600">
              <a:lnSpc>
                <a:spcPct val="90000"/>
              </a:lnSpc>
              <a:spcAft>
                <a:spcPts val="600"/>
              </a:spcAft>
              <a:buFont typeface="Arial" panose="020B0604020202020204" pitchFamily="34" charset="0"/>
              <a:buChar char="•"/>
            </a:pPr>
            <a:endParaRPr lang="en-US">
              <a:solidFill>
                <a:schemeClr val="bg1"/>
              </a:solidFill>
            </a:endParaRPr>
          </a:p>
        </p:txBody>
      </p:sp>
      <p:pic>
        <p:nvPicPr>
          <p:cNvPr id="4" name="Picture 4" descr="Diagram&#10;&#10;Description automatically generated">
            <a:extLst>
              <a:ext uri="{FF2B5EF4-FFF2-40B4-BE49-F238E27FC236}">
                <a16:creationId xmlns:a16="http://schemas.microsoft.com/office/drawing/2014/main" id="{BF61AE82-6C50-464D-AD50-778FE83C5376}"/>
              </a:ext>
            </a:extLst>
          </p:cNvPr>
          <p:cNvPicPr>
            <a:picLocks noGrp="1" noChangeAspect="1"/>
          </p:cNvPicPr>
          <p:nvPr>
            <p:ph idx="1"/>
          </p:nvPr>
        </p:nvPicPr>
        <p:blipFill>
          <a:blip r:embed="rId2"/>
          <a:stretch>
            <a:fillRect/>
          </a:stretch>
        </p:blipFill>
        <p:spPr>
          <a:xfrm>
            <a:off x="1437550" y="2638926"/>
            <a:ext cx="9311095" cy="3608049"/>
          </a:xfrm>
          <a:prstGeom prst="rect">
            <a:avLst/>
          </a:prstGeom>
        </p:spPr>
      </p:pic>
    </p:spTree>
    <p:extLst>
      <p:ext uri="{BB962C8B-B14F-4D97-AF65-F5344CB8AC3E}">
        <p14:creationId xmlns:p14="http://schemas.microsoft.com/office/powerpoint/2010/main" val="34726472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25"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BCFF5A39-3D5A-491F-87A0-E556D2CB6853}"/>
              </a:ext>
            </a:extLst>
          </p:cNvPr>
          <p:cNvSpPr>
            <a:spLocks noGrp="1"/>
          </p:cNvSpPr>
          <p:nvPr>
            <p:ph type="title"/>
          </p:nvPr>
        </p:nvSpPr>
        <p:spPr>
          <a:xfrm>
            <a:off x="1098468" y="885651"/>
            <a:ext cx="3229803" cy="4624603"/>
          </a:xfrm>
        </p:spPr>
        <p:txBody>
          <a:bodyPr>
            <a:normAutofit/>
          </a:bodyPr>
          <a:lstStyle/>
          <a:p>
            <a:r>
              <a:rPr lang="en-GB">
                <a:solidFill>
                  <a:srgbClr val="FFFFFF"/>
                </a:solidFill>
                <a:cs typeface="Calibri Light"/>
              </a:rPr>
              <a:t>Berlos model</a:t>
            </a:r>
            <a:endParaRPr lang="en-GB">
              <a:solidFill>
                <a:srgbClr val="FFFFFF"/>
              </a:solidFill>
            </a:endParaRPr>
          </a:p>
        </p:txBody>
      </p:sp>
      <p:sp>
        <p:nvSpPr>
          <p:cNvPr id="3" name="Content Placeholder 2">
            <a:extLst>
              <a:ext uri="{FF2B5EF4-FFF2-40B4-BE49-F238E27FC236}">
                <a16:creationId xmlns:a16="http://schemas.microsoft.com/office/drawing/2014/main" id="{B0386D98-72D2-427C-AD84-5E9157909AAB}"/>
              </a:ext>
            </a:extLst>
          </p:cNvPr>
          <p:cNvSpPr>
            <a:spLocks noGrp="1"/>
          </p:cNvSpPr>
          <p:nvPr>
            <p:ph idx="1"/>
          </p:nvPr>
        </p:nvSpPr>
        <p:spPr>
          <a:xfrm>
            <a:off x="4978708" y="885651"/>
            <a:ext cx="6525220" cy="4616849"/>
          </a:xfrm>
        </p:spPr>
        <p:txBody>
          <a:bodyPr vert="horz" lIns="91440" tIns="45720" rIns="91440" bIns="45720" rtlCol="0" anchor="ctr">
            <a:normAutofit/>
          </a:bodyPr>
          <a:lstStyle/>
          <a:p>
            <a:r>
              <a:rPr lang="en-GB" sz="2000">
                <a:cs typeface="Calibri"/>
              </a:rPr>
              <a:t>S – Sender</a:t>
            </a:r>
          </a:p>
          <a:p>
            <a:r>
              <a:rPr lang="en-GB" sz="2000">
                <a:cs typeface="Calibri"/>
              </a:rPr>
              <a:t>M – Message</a:t>
            </a:r>
          </a:p>
          <a:p>
            <a:r>
              <a:rPr lang="en-GB" sz="2000">
                <a:cs typeface="Calibri"/>
              </a:rPr>
              <a:t>C – Channel</a:t>
            </a:r>
          </a:p>
          <a:p>
            <a:r>
              <a:rPr lang="en-GB" sz="2000">
                <a:cs typeface="Calibri"/>
              </a:rPr>
              <a:t>R -  Receiver </a:t>
            </a:r>
          </a:p>
          <a:p>
            <a:endParaRPr lang="en-GB" sz="2000">
              <a:cs typeface="Calibri"/>
            </a:endParaRPr>
          </a:p>
          <a:p>
            <a:r>
              <a:rPr lang="en-GB" sz="2000">
                <a:ea typeface="+mn-lt"/>
                <a:cs typeface="+mn-lt"/>
              </a:rPr>
              <a:t>The model is straightforward as compared to modern communication models. All the primary factors which are a part of any communication process are taken into consideration along with the factors which affect them.</a:t>
            </a:r>
            <a:endParaRPr lang="en-GB" sz="2000">
              <a:cs typeface="Calibri"/>
            </a:endParaRPr>
          </a:p>
          <a:p>
            <a:r>
              <a:rPr lang="en-GB" sz="2000">
                <a:ea typeface="+mn-lt"/>
                <a:cs typeface="+mn-lt"/>
              </a:rPr>
              <a:t>This model is still being used in some cases of purer forms of communication, like person-to-person communication.</a:t>
            </a:r>
            <a:endParaRPr lang="en-GB" sz="2000"/>
          </a:p>
          <a:p>
            <a:r>
              <a:rPr lang="en-GB" sz="2000">
                <a:ea typeface="+mn-lt"/>
                <a:cs typeface="+mn-lt"/>
              </a:rPr>
              <a:t>This model forms a basis for higher communication models. (Bhasin H, 2021)</a:t>
            </a:r>
            <a:endParaRPr lang="en-GB" sz="2000"/>
          </a:p>
          <a:p>
            <a:endParaRPr lang="en-GB" sz="2000">
              <a:cs typeface="Calibri"/>
            </a:endParaRPr>
          </a:p>
        </p:txBody>
      </p:sp>
    </p:spTree>
    <p:extLst>
      <p:ext uri="{BB962C8B-B14F-4D97-AF65-F5344CB8AC3E}">
        <p14:creationId xmlns:p14="http://schemas.microsoft.com/office/powerpoint/2010/main" val="39048965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0B0297-5B74-41B6-92F7-1F97C8A1CA24}"/>
              </a:ext>
            </a:extLst>
          </p:cNvPr>
          <p:cNvSpPr>
            <a:spLocks noGrp="1"/>
          </p:cNvSpPr>
          <p:nvPr>
            <p:ph type="title"/>
          </p:nvPr>
        </p:nvSpPr>
        <p:spPr>
          <a:xfrm>
            <a:off x="643467" y="321734"/>
            <a:ext cx="10905066" cy="1135737"/>
          </a:xfrm>
        </p:spPr>
        <p:txBody>
          <a:bodyPr>
            <a:normAutofit/>
          </a:bodyPr>
          <a:lstStyle/>
          <a:p>
            <a:r>
              <a:rPr lang="en-GB" sz="3600">
                <a:cs typeface="Calibri Light"/>
              </a:rPr>
              <a:t>Schramms interactive model</a:t>
            </a:r>
            <a:endParaRPr lang="en-GB" sz="3600"/>
          </a:p>
        </p:txBody>
      </p:sp>
      <p:sp>
        <p:nvSpPr>
          <p:cNvPr id="11" name="Content Placeholder 10">
            <a:extLst>
              <a:ext uri="{FF2B5EF4-FFF2-40B4-BE49-F238E27FC236}">
                <a16:creationId xmlns:a16="http://schemas.microsoft.com/office/drawing/2014/main" id="{1D1ED9B4-0C03-4BA9-BFDB-6A520E573EE1}"/>
              </a:ext>
            </a:extLst>
          </p:cNvPr>
          <p:cNvSpPr>
            <a:spLocks noGrp="1"/>
          </p:cNvSpPr>
          <p:nvPr>
            <p:ph idx="1"/>
          </p:nvPr>
        </p:nvSpPr>
        <p:spPr>
          <a:xfrm>
            <a:off x="643469" y="1782981"/>
            <a:ext cx="4008384" cy="4393982"/>
          </a:xfrm>
        </p:spPr>
        <p:txBody>
          <a:bodyPr vert="horz" lIns="91440" tIns="45720" rIns="91440" bIns="45720" rtlCol="0" anchor="t">
            <a:normAutofit lnSpcReduction="10000"/>
          </a:bodyPr>
          <a:lstStyle/>
          <a:p>
            <a:r>
              <a:rPr lang="en-US" sz="2000">
                <a:ea typeface="+mn-lt"/>
                <a:cs typeface="+mn-lt"/>
              </a:rPr>
              <a:t>The Schramm interactive model process takes place between the sender (transmitter) and the receiver</a:t>
            </a:r>
          </a:p>
          <a:p>
            <a:r>
              <a:rPr lang="en-US" sz="2000">
                <a:ea typeface="+mn-lt"/>
                <a:cs typeface="+mn-lt"/>
              </a:rPr>
              <a:t>there will be a message, and a medium through which the message can be transmitted (Schramm, 1948). </a:t>
            </a:r>
          </a:p>
          <a:p>
            <a:r>
              <a:rPr lang="en-US" sz="2000">
                <a:ea typeface="+mn-lt"/>
                <a:cs typeface="+mn-lt"/>
              </a:rPr>
              <a:t>The receiver may have a method of sending feedback on the message, to confirm that the message has been correctly received and understood, but noise and interference will affect both the ability of the message (Blythe, J)</a:t>
            </a:r>
            <a:endParaRPr lang="en-US" sz="2000">
              <a:cs typeface="Calibri"/>
            </a:endParaRPr>
          </a:p>
        </p:txBody>
      </p:sp>
      <p:grpSp>
        <p:nvGrpSpPr>
          <p:cNvPr id="16" name="Group 15">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7" name="Isosceles Triangle 1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Picture 7" descr="Diagram&#10;&#10;Description automatically generated">
            <a:extLst>
              <a:ext uri="{FF2B5EF4-FFF2-40B4-BE49-F238E27FC236}">
                <a16:creationId xmlns:a16="http://schemas.microsoft.com/office/drawing/2014/main" id="{B520158F-4A29-4FCD-9214-DDFBDCD289AB}"/>
              </a:ext>
            </a:extLst>
          </p:cNvPr>
          <p:cNvPicPr>
            <a:picLocks noChangeAspect="1"/>
          </p:cNvPicPr>
          <p:nvPr/>
        </p:nvPicPr>
        <p:blipFill>
          <a:blip r:embed="rId2"/>
          <a:stretch>
            <a:fillRect/>
          </a:stretch>
        </p:blipFill>
        <p:spPr>
          <a:xfrm>
            <a:off x="5709307" y="1782981"/>
            <a:ext cx="5425238" cy="4361892"/>
          </a:xfrm>
          <a:prstGeom prst="rect">
            <a:avLst/>
          </a:prstGeom>
        </p:spPr>
      </p:pic>
      <p:grpSp>
        <p:nvGrpSpPr>
          <p:cNvPr id="20" name="Group 19">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21" name="Rectangle 20">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658151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6B73C-735C-4DDD-90B0-8C00F09D0172}"/>
              </a:ext>
            </a:extLst>
          </p:cNvPr>
          <p:cNvSpPr>
            <a:spLocks noGrp="1"/>
          </p:cNvSpPr>
          <p:nvPr>
            <p:ph type="title"/>
          </p:nvPr>
        </p:nvSpPr>
        <p:spPr/>
        <p:txBody>
          <a:bodyPr/>
          <a:lstStyle/>
          <a:p>
            <a:r>
              <a:rPr lang="en-GB">
                <a:cs typeface="Calibri Light"/>
              </a:rPr>
              <a:t>Introduction</a:t>
            </a:r>
            <a:endParaRPr lang="en-GB"/>
          </a:p>
        </p:txBody>
      </p:sp>
      <p:sp>
        <p:nvSpPr>
          <p:cNvPr id="3" name="Content Placeholder 2">
            <a:extLst>
              <a:ext uri="{FF2B5EF4-FFF2-40B4-BE49-F238E27FC236}">
                <a16:creationId xmlns:a16="http://schemas.microsoft.com/office/drawing/2014/main" id="{AD9194C7-3DE1-484B-8BAB-613C2FF4B137}"/>
              </a:ext>
            </a:extLst>
          </p:cNvPr>
          <p:cNvSpPr>
            <a:spLocks noGrp="1"/>
          </p:cNvSpPr>
          <p:nvPr>
            <p:ph idx="1"/>
          </p:nvPr>
        </p:nvSpPr>
        <p:spPr/>
        <p:txBody>
          <a:bodyPr vert="horz" lIns="91440" tIns="45720" rIns="91440" bIns="45720" rtlCol="0" anchor="t">
            <a:normAutofit/>
          </a:bodyPr>
          <a:lstStyle/>
          <a:p>
            <a:pPr marL="0" indent="0">
              <a:buNone/>
            </a:pPr>
            <a:r>
              <a:rPr lang="en-GB">
                <a:ea typeface="+mn-lt"/>
                <a:cs typeface="+mn-lt"/>
              </a:rPr>
              <a:t>•The impact of effective communication on the staff and patients. (patients are children)</a:t>
            </a:r>
            <a:endParaRPr lang="en-GB">
              <a:cs typeface="Calibri" panose="020F0502020204030204"/>
            </a:endParaRPr>
          </a:p>
          <a:p>
            <a:pPr marL="0" indent="0">
              <a:buNone/>
            </a:pPr>
            <a:r>
              <a:rPr lang="en-GB">
                <a:ea typeface="+mn-lt"/>
                <a:cs typeface="+mn-lt"/>
              </a:rPr>
              <a:t> By Ashmita</a:t>
            </a:r>
            <a:endParaRPr lang="en-GB">
              <a:cs typeface="Calibri" panose="020F0502020204030204"/>
            </a:endParaRPr>
          </a:p>
          <a:p>
            <a:endParaRPr lang="en-GB">
              <a:cs typeface="Calibri" panose="020F0502020204030204"/>
            </a:endParaRPr>
          </a:p>
        </p:txBody>
      </p:sp>
    </p:spTree>
    <p:extLst>
      <p:ext uri="{BB962C8B-B14F-4D97-AF65-F5344CB8AC3E}">
        <p14:creationId xmlns:p14="http://schemas.microsoft.com/office/powerpoint/2010/main" val="12631268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8CFE6-F95E-4681-A121-415A6C5C695C}"/>
              </a:ext>
            </a:extLst>
          </p:cNvPr>
          <p:cNvSpPr>
            <a:spLocks noGrp="1"/>
          </p:cNvSpPr>
          <p:nvPr>
            <p:ph type="title"/>
          </p:nvPr>
        </p:nvSpPr>
        <p:spPr/>
        <p:txBody>
          <a:bodyPr/>
          <a:lstStyle/>
          <a:p>
            <a:r>
              <a:rPr lang="en-GB">
                <a:cs typeface="Calibri Light"/>
              </a:rPr>
              <a:t>How can body languages improve or effect communication </a:t>
            </a:r>
            <a:endParaRPr lang="en-GB"/>
          </a:p>
        </p:txBody>
      </p:sp>
      <p:sp>
        <p:nvSpPr>
          <p:cNvPr id="3" name="Content Placeholder 2">
            <a:extLst>
              <a:ext uri="{FF2B5EF4-FFF2-40B4-BE49-F238E27FC236}">
                <a16:creationId xmlns:a16="http://schemas.microsoft.com/office/drawing/2014/main" id="{398D8B3F-89E5-4E99-89F2-D5B5B22F60EF}"/>
              </a:ext>
            </a:extLst>
          </p:cNvPr>
          <p:cNvSpPr>
            <a:spLocks noGrp="1"/>
          </p:cNvSpPr>
          <p:nvPr>
            <p:ph idx="1"/>
          </p:nvPr>
        </p:nvSpPr>
        <p:spPr/>
        <p:txBody>
          <a:bodyPr vert="horz" lIns="91440" tIns="45720" rIns="91440" bIns="45720" rtlCol="0" anchor="t">
            <a:normAutofit/>
          </a:bodyPr>
          <a:lstStyle/>
          <a:p>
            <a:r>
              <a:rPr lang="en-GB" b="1">
                <a:cs typeface="Calibri"/>
              </a:rPr>
              <a:t>Communication </a:t>
            </a:r>
          </a:p>
          <a:p>
            <a:r>
              <a:rPr lang="en-GB" b="1">
                <a:cs typeface="Calibri"/>
              </a:rPr>
              <a:t>Body languages</a:t>
            </a:r>
          </a:p>
          <a:p>
            <a:r>
              <a:rPr lang="en-GB" b="1">
                <a:cs typeface="Calibri"/>
              </a:rPr>
              <a:t>Eye contact </a:t>
            </a:r>
          </a:p>
          <a:p>
            <a:r>
              <a:rPr lang="en-GB" b="1">
                <a:cs typeface="Calibri"/>
              </a:rPr>
              <a:t>Facial expression</a:t>
            </a:r>
          </a:p>
          <a:p>
            <a:endParaRPr lang="en-GB">
              <a:cs typeface="Calibri"/>
            </a:endParaRPr>
          </a:p>
        </p:txBody>
      </p:sp>
    </p:spTree>
    <p:extLst>
      <p:ext uri="{BB962C8B-B14F-4D97-AF65-F5344CB8AC3E}">
        <p14:creationId xmlns:p14="http://schemas.microsoft.com/office/powerpoint/2010/main" val="32373773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759B-2A14-4A18-83DE-0AF7C14C385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550C4A2-B123-4109-A87D-D3735D01F4E1}"/>
              </a:ext>
            </a:extLst>
          </p:cNvPr>
          <p:cNvSpPr>
            <a:spLocks noGrp="1"/>
          </p:cNvSpPr>
          <p:nvPr>
            <p:ph idx="1"/>
          </p:nvPr>
        </p:nvSpPr>
        <p:spPr/>
        <p:txBody>
          <a:bodyPr vert="horz" lIns="91440" tIns="45720" rIns="91440" bIns="45720" rtlCol="0" anchor="t">
            <a:normAutofit/>
          </a:bodyPr>
          <a:lstStyle/>
          <a:p>
            <a:r>
              <a:rPr lang="en-GB">
                <a:cs typeface="Calibri"/>
              </a:rPr>
              <a:t>Nonverbal communication is very important how children responds plus improve relations with children like smile and eye contact. </a:t>
            </a:r>
          </a:p>
          <a:p>
            <a:pPr marL="0" indent="0">
              <a:buNone/>
            </a:pPr>
            <a:r>
              <a:rPr lang="en-GB">
                <a:cs typeface="Calibri"/>
              </a:rPr>
              <a:t> For example,  if we are very angry children might pick up on this from our body language </a:t>
            </a:r>
          </a:p>
        </p:txBody>
      </p:sp>
    </p:spTree>
    <p:extLst>
      <p:ext uri="{BB962C8B-B14F-4D97-AF65-F5344CB8AC3E}">
        <p14:creationId xmlns:p14="http://schemas.microsoft.com/office/powerpoint/2010/main" val="10917189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24BCB-7FC3-4A40-A678-CBEEDBBB0B8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FB9B323-27F9-4232-9600-99F15600DBE9}"/>
              </a:ext>
            </a:extLst>
          </p:cNvPr>
          <p:cNvSpPr>
            <a:spLocks noGrp="1"/>
          </p:cNvSpPr>
          <p:nvPr>
            <p:ph idx="1"/>
          </p:nvPr>
        </p:nvSpPr>
        <p:spPr/>
        <p:txBody>
          <a:bodyPr vert="horz" lIns="91440" tIns="45720" rIns="91440" bIns="45720" rtlCol="0" anchor="t">
            <a:normAutofit/>
          </a:bodyPr>
          <a:lstStyle/>
          <a:p>
            <a:r>
              <a:rPr lang="en-GB">
                <a:cs typeface="Calibri"/>
              </a:rPr>
              <a:t>Eye contact is very important to children when we speak to them or ask question to them so that it help to them to build good relation with everyone</a:t>
            </a:r>
            <a:endParaRPr lang="en-GB"/>
          </a:p>
        </p:txBody>
      </p:sp>
    </p:spTree>
    <p:extLst>
      <p:ext uri="{BB962C8B-B14F-4D97-AF65-F5344CB8AC3E}">
        <p14:creationId xmlns:p14="http://schemas.microsoft.com/office/powerpoint/2010/main" val="17875412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2ABDB-92F9-4B23-A4C7-25A6E5CDE7CD}"/>
              </a:ext>
            </a:extLst>
          </p:cNvPr>
          <p:cNvSpPr>
            <a:spLocks noGrp="1"/>
          </p:cNvSpPr>
          <p:nvPr>
            <p:ph type="title"/>
          </p:nvPr>
        </p:nvSpPr>
        <p:spPr/>
        <p:txBody>
          <a:bodyPr/>
          <a:lstStyle/>
          <a:p>
            <a:r>
              <a:rPr lang="en-GB" b="1">
                <a:ea typeface="+mj-lt"/>
                <a:cs typeface="+mj-lt"/>
              </a:rPr>
              <a:t>Communication Channels</a:t>
            </a:r>
            <a:endParaRPr lang="en-US"/>
          </a:p>
        </p:txBody>
      </p:sp>
      <p:sp>
        <p:nvSpPr>
          <p:cNvPr id="3" name="Content Placeholder 2">
            <a:extLst>
              <a:ext uri="{FF2B5EF4-FFF2-40B4-BE49-F238E27FC236}">
                <a16:creationId xmlns:a16="http://schemas.microsoft.com/office/drawing/2014/main" id="{DD310A83-9C42-4FC3-B390-3C0382E93DE7}"/>
              </a:ext>
            </a:extLst>
          </p:cNvPr>
          <p:cNvSpPr>
            <a:spLocks noGrp="1"/>
          </p:cNvSpPr>
          <p:nvPr>
            <p:ph idx="1"/>
          </p:nvPr>
        </p:nvSpPr>
        <p:spPr/>
        <p:txBody>
          <a:bodyPr vert="horz" lIns="91440" tIns="45720" rIns="91440" bIns="45720" rtlCol="0" anchor="t">
            <a:normAutofit/>
          </a:bodyPr>
          <a:lstStyle/>
          <a:p>
            <a:pPr marL="0" indent="0">
              <a:buNone/>
            </a:pPr>
            <a:r>
              <a:rPr lang="en-GB">
                <a:ea typeface="+mn-lt"/>
                <a:cs typeface="+mn-lt"/>
              </a:rPr>
              <a:t>•What are  communication channels ?</a:t>
            </a:r>
            <a:endParaRPr lang="en-GB">
              <a:cs typeface="Calibri" panose="020F0502020204030204"/>
            </a:endParaRPr>
          </a:p>
          <a:p>
            <a:pPr marL="0" indent="0">
              <a:buNone/>
            </a:pPr>
            <a:endParaRPr lang="en-GB">
              <a:ea typeface="+mn-lt"/>
              <a:cs typeface="+mn-lt"/>
            </a:endParaRPr>
          </a:p>
          <a:p>
            <a:pPr marL="0" indent="0">
              <a:buNone/>
            </a:pPr>
            <a:r>
              <a:rPr lang="en-GB">
                <a:ea typeface="+mn-lt"/>
                <a:cs typeface="+mn-lt"/>
              </a:rPr>
              <a:t> The means by which people in an organisation communicate are known as communication channels. It's important to consider which channels are used to complete different activities, because choosing the wrong channel for a task or interaction could have negative consequences. </a:t>
            </a:r>
            <a:endParaRPr lang="en-GB">
              <a:cs typeface="Calibri" panose="020F0502020204030204"/>
            </a:endParaRPr>
          </a:p>
          <a:p>
            <a:endParaRPr lang="en-GB">
              <a:cs typeface="Calibri" panose="020F0502020204030204"/>
            </a:endParaRPr>
          </a:p>
        </p:txBody>
      </p:sp>
    </p:spTree>
    <p:extLst>
      <p:ext uri="{BB962C8B-B14F-4D97-AF65-F5344CB8AC3E}">
        <p14:creationId xmlns:p14="http://schemas.microsoft.com/office/powerpoint/2010/main" val="31672753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BB72C-FEFA-4F02-8520-B8D17C5158E2}"/>
              </a:ext>
            </a:extLst>
          </p:cNvPr>
          <p:cNvSpPr>
            <a:spLocks noGrp="1"/>
          </p:cNvSpPr>
          <p:nvPr>
            <p:ph type="title"/>
          </p:nvPr>
        </p:nvSpPr>
        <p:spPr/>
        <p:txBody>
          <a:bodyPr/>
          <a:lstStyle/>
          <a:p>
            <a:r>
              <a:rPr lang="en-GB" b="1">
                <a:ea typeface="+mj-lt"/>
                <a:cs typeface="+mj-lt"/>
              </a:rPr>
              <a:t>Channels used to improve communication </a:t>
            </a:r>
            <a:endParaRPr lang="en-US" b="1"/>
          </a:p>
        </p:txBody>
      </p:sp>
      <p:sp>
        <p:nvSpPr>
          <p:cNvPr id="3" name="Content Placeholder 2">
            <a:extLst>
              <a:ext uri="{FF2B5EF4-FFF2-40B4-BE49-F238E27FC236}">
                <a16:creationId xmlns:a16="http://schemas.microsoft.com/office/drawing/2014/main" id="{21426F4E-98EE-4AE8-B9D3-B30377021462}"/>
              </a:ext>
            </a:extLst>
          </p:cNvPr>
          <p:cNvSpPr>
            <a:spLocks noGrp="1"/>
          </p:cNvSpPr>
          <p:nvPr>
            <p:ph idx="1"/>
          </p:nvPr>
        </p:nvSpPr>
        <p:spPr/>
        <p:txBody>
          <a:bodyPr vert="horz" lIns="91440" tIns="45720" rIns="91440" bIns="45720" rtlCol="0" anchor="t">
            <a:normAutofit/>
          </a:bodyPr>
          <a:lstStyle/>
          <a:p>
            <a:pPr>
              <a:buNone/>
            </a:pPr>
            <a:r>
              <a:rPr lang="en-GB">
                <a:ea typeface="+mn-lt"/>
                <a:cs typeface="+mn-lt"/>
              </a:rPr>
              <a:t>•Face-to-face communication. (most effective way for teams to interact)</a:t>
            </a:r>
            <a:endParaRPr lang="en-US"/>
          </a:p>
          <a:p>
            <a:pPr>
              <a:buNone/>
            </a:pPr>
            <a:r>
              <a:rPr lang="en-GB">
                <a:ea typeface="+mn-lt"/>
                <a:cs typeface="+mn-lt"/>
              </a:rPr>
              <a:t>•Video conferencing </a:t>
            </a:r>
            <a:endParaRPr lang="en-GB"/>
          </a:p>
          <a:p>
            <a:pPr>
              <a:buNone/>
            </a:pPr>
            <a:r>
              <a:rPr lang="en-GB">
                <a:ea typeface="+mn-lt"/>
                <a:cs typeface="+mn-lt"/>
              </a:rPr>
              <a:t>•Phone calls</a:t>
            </a:r>
            <a:endParaRPr lang="en-GB"/>
          </a:p>
          <a:p>
            <a:pPr>
              <a:buNone/>
            </a:pPr>
            <a:r>
              <a:rPr lang="en-GB">
                <a:ea typeface="+mn-lt"/>
                <a:cs typeface="+mn-lt"/>
              </a:rPr>
              <a:t>•Emails</a:t>
            </a:r>
            <a:endParaRPr lang="en-GB"/>
          </a:p>
          <a:p>
            <a:pPr>
              <a:buNone/>
            </a:pPr>
            <a:r>
              <a:rPr lang="en-GB">
                <a:ea typeface="+mn-lt"/>
                <a:cs typeface="+mn-lt"/>
              </a:rPr>
              <a:t>•Text messages</a:t>
            </a:r>
            <a:endParaRPr lang="en-GB"/>
          </a:p>
          <a:p>
            <a:pPr>
              <a:buNone/>
            </a:pPr>
            <a:r>
              <a:rPr lang="en-GB">
                <a:ea typeface="+mn-lt"/>
                <a:cs typeface="+mn-lt"/>
              </a:rPr>
              <a:t>•Online messaging platforms</a:t>
            </a:r>
            <a:endParaRPr lang="en-GB"/>
          </a:p>
          <a:p>
            <a:pPr>
              <a:buNone/>
            </a:pPr>
            <a:r>
              <a:rPr lang="en-GB">
                <a:ea typeface="+mn-lt"/>
                <a:cs typeface="+mn-lt"/>
              </a:rPr>
              <a:t>•Social media</a:t>
            </a:r>
            <a:endParaRPr lang="en-GB"/>
          </a:p>
          <a:p>
            <a:pPr marL="0" indent="0">
              <a:buNone/>
            </a:pPr>
            <a:endParaRPr lang="en-GB">
              <a:cs typeface="Calibri"/>
            </a:endParaRPr>
          </a:p>
        </p:txBody>
      </p:sp>
    </p:spTree>
    <p:extLst>
      <p:ext uri="{BB962C8B-B14F-4D97-AF65-F5344CB8AC3E}">
        <p14:creationId xmlns:p14="http://schemas.microsoft.com/office/powerpoint/2010/main" val="1685998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6402F-4137-4944-8B36-0926C79D8CD5}"/>
              </a:ext>
            </a:extLst>
          </p:cNvPr>
          <p:cNvSpPr>
            <a:spLocks noGrp="1"/>
          </p:cNvSpPr>
          <p:nvPr>
            <p:ph type="title"/>
          </p:nvPr>
        </p:nvSpPr>
        <p:spPr/>
        <p:txBody>
          <a:bodyPr/>
          <a:lstStyle/>
          <a:p>
            <a:r>
              <a:rPr lang="en-GB" b="1">
                <a:cs typeface="Calibri Light"/>
              </a:rPr>
              <a:t>Channels used by organizations </a:t>
            </a:r>
          </a:p>
        </p:txBody>
      </p:sp>
      <p:sp>
        <p:nvSpPr>
          <p:cNvPr id="3" name="Content Placeholder 2">
            <a:extLst>
              <a:ext uri="{FF2B5EF4-FFF2-40B4-BE49-F238E27FC236}">
                <a16:creationId xmlns:a16="http://schemas.microsoft.com/office/drawing/2014/main" id="{D41743A7-A314-4CD6-A3C4-AA4D0CDD38BD}"/>
              </a:ext>
            </a:extLst>
          </p:cNvPr>
          <p:cNvSpPr>
            <a:spLocks noGrp="1"/>
          </p:cNvSpPr>
          <p:nvPr>
            <p:ph idx="1"/>
          </p:nvPr>
        </p:nvSpPr>
        <p:spPr/>
        <p:txBody>
          <a:bodyPr vert="horz" lIns="91440" tIns="45720" rIns="91440" bIns="45720" rtlCol="0" anchor="t">
            <a:normAutofit/>
          </a:bodyPr>
          <a:lstStyle/>
          <a:p>
            <a:endParaRPr lang="en-GB">
              <a:cs typeface="Calibri"/>
            </a:endParaRPr>
          </a:p>
        </p:txBody>
      </p:sp>
    </p:spTree>
    <p:extLst>
      <p:ext uri="{BB962C8B-B14F-4D97-AF65-F5344CB8AC3E}">
        <p14:creationId xmlns:p14="http://schemas.microsoft.com/office/powerpoint/2010/main" val="20500727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83627-D8DA-4A3C-A014-6F80B490199C}"/>
              </a:ext>
            </a:extLst>
          </p:cNvPr>
          <p:cNvSpPr>
            <a:spLocks noGrp="1"/>
          </p:cNvSpPr>
          <p:nvPr>
            <p:ph type="title"/>
          </p:nvPr>
        </p:nvSpPr>
        <p:spPr/>
        <p:txBody>
          <a:bodyPr/>
          <a:lstStyle/>
          <a:p>
            <a:r>
              <a:rPr lang="en-GB"/>
              <a:t>Reference</a:t>
            </a:r>
          </a:p>
        </p:txBody>
      </p:sp>
      <p:sp>
        <p:nvSpPr>
          <p:cNvPr id="3" name="Content Placeholder 2">
            <a:extLst>
              <a:ext uri="{FF2B5EF4-FFF2-40B4-BE49-F238E27FC236}">
                <a16:creationId xmlns:a16="http://schemas.microsoft.com/office/drawing/2014/main" id="{8893214A-EF19-4DF3-B11D-9CA94C32D86A}"/>
              </a:ext>
            </a:extLst>
          </p:cNvPr>
          <p:cNvSpPr>
            <a:spLocks noGrp="1"/>
          </p:cNvSpPr>
          <p:nvPr>
            <p:ph idx="1"/>
          </p:nvPr>
        </p:nvSpPr>
        <p:spPr/>
        <p:txBody>
          <a:bodyPr vert="horz" lIns="91440" tIns="45720" rIns="91440" bIns="45720" rtlCol="0" anchor="t">
            <a:normAutofit/>
          </a:bodyPr>
          <a:lstStyle/>
          <a:p>
            <a:r>
              <a:rPr lang="en-GB" sz="1600" dirty="0">
                <a:latin typeface="Arial"/>
                <a:ea typeface="+mn-lt"/>
                <a:cs typeface="+mn-lt"/>
              </a:rPr>
              <a:t>Williams, O. (2019). </a:t>
            </a:r>
            <a:r>
              <a:rPr lang="en-GB" sz="1600" i="1" dirty="0">
                <a:latin typeface="Arial"/>
                <a:ea typeface="+mn-lt"/>
                <a:cs typeface="+mn-lt"/>
              </a:rPr>
              <a:t>What Are Communication Channels Within an Organization?</a:t>
            </a:r>
            <a:r>
              <a:rPr lang="en-GB" sz="1600" dirty="0">
                <a:latin typeface="Arial"/>
                <a:ea typeface="+mn-lt"/>
                <a:cs typeface="+mn-lt"/>
              </a:rPr>
              <a:t> [online] Chron.com. Available at: </a:t>
            </a:r>
            <a:r>
              <a:rPr lang="en-GB" sz="1600" dirty="0">
                <a:latin typeface="Arial"/>
                <a:ea typeface="+mn-lt"/>
                <a:cs typeface="+mn-lt"/>
                <a:hlinkClick r:id="rId2"/>
              </a:rPr>
              <a:t>https://smallbusiness.chron.com/communication-channels-within-organization-61447.html</a:t>
            </a:r>
            <a:r>
              <a:rPr lang="en-GB" sz="1600" dirty="0">
                <a:latin typeface="Arial"/>
                <a:ea typeface="+mn-lt"/>
                <a:cs typeface="+mn-lt"/>
              </a:rPr>
              <a:t>.</a:t>
            </a:r>
            <a:endParaRPr lang="en-GB" sz="1600" dirty="0">
              <a:latin typeface="Arial"/>
              <a:cs typeface="Calibri" panose="020F0502020204030204"/>
            </a:endParaRPr>
          </a:p>
          <a:p>
            <a:endParaRPr lang="en-GB" sz="2000">
              <a:latin typeface="Arial"/>
              <a:cs typeface="Calibri" panose="020F0502020204030204"/>
            </a:endParaRPr>
          </a:p>
          <a:p>
            <a:r>
              <a:rPr lang="en-GB" sz="1600" dirty="0">
                <a:latin typeface="Arial"/>
                <a:cs typeface="Calibri" panose="020F0502020204030204"/>
              </a:rPr>
              <a:t>Bhasin, H. (2021), </a:t>
            </a:r>
            <a:r>
              <a:rPr lang="en-GB" sz="1600" dirty="0" err="1">
                <a:latin typeface="Arial"/>
                <a:cs typeface="Arial"/>
              </a:rPr>
              <a:t>Berlos</a:t>
            </a:r>
            <a:r>
              <a:rPr lang="en-GB" sz="1600" dirty="0">
                <a:latin typeface="Arial"/>
                <a:cs typeface="Arial"/>
              </a:rPr>
              <a:t> Model of Communication Explained, </a:t>
            </a:r>
            <a:r>
              <a:rPr lang="en-GB" sz="1600" dirty="0">
                <a:latin typeface="Arial"/>
                <a:cs typeface="Calibri" panose="020F0502020204030204"/>
              </a:rPr>
              <a:t>Available at </a:t>
            </a:r>
            <a:r>
              <a:rPr lang="en-GB" sz="1600" dirty="0">
                <a:latin typeface="Arial"/>
                <a:ea typeface="+mn-lt"/>
                <a:cs typeface="+mn-lt"/>
                <a:hlinkClick r:id="rId3"/>
              </a:rPr>
              <a:t>https://www.marketing91.com/berlos-model-of-communication/</a:t>
            </a:r>
            <a:endParaRPr lang="en-GB" sz="1600" dirty="0">
              <a:latin typeface="Arial"/>
              <a:ea typeface="+mn-lt"/>
              <a:cs typeface="+mn-lt"/>
            </a:endParaRPr>
          </a:p>
          <a:p>
            <a:endParaRPr lang="en-GB" sz="1600">
              <a:latin typeface="Arial"/>
              <a:cs typeface="Calibri" panose="020F0502020204030204"/>
            </a:endParaRPr>
          </a:p>
          <a:p>
            <a:r>
              <a:rPr lang="en-GB" sz="1600" dirty="0">
                <a:latin typeface="Arial"/>
                <a:cs typeface="Calibri" panose="020F0502020204030204"/>
              </a:rPr>
              <a:t>Blythe, J. (2021), </a:t>
            </a:r>
            <a:r>
              <a:rPr lang="en-GB" sz="1600" dirty="0">
                <a:latin typeface="Arial"/>
                <a:cs typeface="Arial"/>
              </a:rPr>
              <a:t>The Schramm Model of Communication, Available at </a:t>
            </a:r>
            <a:r>
              <a:rPr lang="en-GB" sz="1600" dirty="0">
                <a:latin typeface="Arial"/>
                <a:cs typeface="Calibri"/>
                <a:hlinkClick r:id="rId4"/>
              </a:rPr>
              <a:t>https</a:t>
            </a:r>
            <a:r>
              <a:rPr lang="en-GB" sz="1600" dirty="0">
                <a:latin typeface="Arial"/>
                <a:ea typeface="+mn-lt"/>
                <a:cs typeface="+mn-lt"/>
                <a:hlinkClick r:id="rId4"/>
              </a:rPr>
              <a:t>://sk.sagepub.com/books/key-concepts-in-marketing/n46.xml</a:t>
            </a:r>
            <a:endParaRPr lang="en-GB" sz="1600">
              <a:latin typeface="Arial"/>
              <a:ea typeface="+mn-lt"/>
              <a:cs typeface="+mn-lt"/>
            </a:endParaRPr>
          </a:p>
          <a:p>
            <a:endParaRPr lang="en-GB" sz="1600" dirty="0">
              <a:latin typeface="Arial"/>
              <a:cs typeface="Calibri" panose="020F0502020204030204"/>
            </a:endParaRPr>
          </a:p>
          <a:p>
            <a:r>
              <a:rPr lang="en-GB" sz="1600" dirty="0">
                <a:ea typeface="+mn-lt"/>
                <a:cs typeface="+mn-lt"/>
              </a:rPr>
              <a:t>Uhls, Y.T., </a:t>
            </a:r>
            <a:r>
              <a:rPr lang="en-GB" sz="1600" dirty="0" err="1">
                <a:ea typeface="+mn-lt"/>
                <a:cs typeface="+mn-lt"/>
              </a:rPr>
              <a:t>Michikyan</a:t>
            </a:r>
            <a:r>
              <a:rPr lang="en-GB" sz="1600" dirty="0">
                <a:ea typeface="+mn-lt"/>
                <a:cs typeface="+mn-lt"/>
              </a:rPr>
              <a:t>, M., Morris, J., Garcia, D., Small, G.W., </a:t>
            </a:r>
            <a:r>
              <a:rPr lang="en-GB" sz="1600" dirty="0" err="1">
                <a:ea typeface="+mn-lt"/>
                <a:cs typeface="+mn-lt"/>
              </a:rPr>
              <a:t>Zgourou</a:t>
            </a:r>
            <a:r>
              <a:rPr lang="en-GB" sz="1600" dirty="0">
                <a:ea typeface="+mn-lt"/>
                <a:cs typeface="+mn-lt"/>
              </a:rPr>
              <a:t>, E., &amp; Greenfield, P.M. (2014). Five days at outdoor education camp without screens improves preteen skills with nonverbal emotion cues. </a:t>
            </a:r>
            <a:r>
              <a:rPr lang="en-GB" sz="1600" i="1" dirty="0">
                <a:ea typeface="+mn-lt"/>
                <a:cs typeface="+mn-lt"/>
              </a:rPr>
              <a:t>Computers in Human </a:t>
            </a:r>
            <a:r>
              <a:rPr lang="en-GB" sz="1600" i="1" dirty="0" err="1">
                <a:ea typeface="+mn-lt"/>
                <a:cs typeface="+mn-lt"/>
              </a:rPr>
              <a:t>Behavior</a:t>
            </a:r>
            <a:r>
              <a:rPr lang="en-GB" sz="1600" dirty="0">
                <a:ea typeface="+mn-lt"/>
                <a:cs typeface="+mn-lt"/>
              </a:rPr>
              <a:t>, </a:t>
            </a:r>
            <a:r>
              <a:rPr lang="en-GB" sz="1600" i="1" dirty="0">
                <a:ea typeface="+mn-lt"/>
                <a:cs typeface="+mn-lt"/>
              </a:rPr>
              <a:t>39</a:t>
            </a:r>
            <a:r>
              <a:rPr lang="en-GB" sz="1600" dirty="0">
                <a:ea typeface="+mn-lt"/>
                <a:cs typeface="+mn-lt"/>
              </a:rPr>
              <a:t>, 387-392. </a:t>
            </a:r>
            <a:r>
              <a:rPr lang="en-GB" sz="1600" dirty="0" err="1">
                <a:ea typeface="+mn-lt"/>
                <a:cs typeface="+mn-lt"/>
              </a:rPr>
              <a:t>doi</a:t>
            </a:r>
            <a:r>
              <a:rPr lang="en-GB" sz="1600" dirty="0">
                <a:ea typeface="+mn-lt"/>
                <a:cs typeface="+mn-lt"/>
              </a:rPr>
              <a:t>: 10.1016/j.chb.2014.05.036. </a:t>
            </a:r>
            <a:endParaRPr lang="en-GB" sz="1600" dirty="0">
              <a:latin typeface="Arial"/>
              <a:cs typeface="Calibri" panose="020F0502020204030204"/>
            </a:endParaRPr>
          </a:p>
        </p:txBody>
      </p:sp>
    </p:spTree>
    <p:extLst>
      <p:ext uri="{BB962C8B-B14F-4D97-AF65-F5344CB8AC3E}">
        <p14:creationId xmlns:p14="http://schemas.microsoft.com/office/powerpoint/2010/main" val="26867756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4191444330"/>
              </p:ext>
            </p:extLst>
          </p:nvPr>
        </p:nvGraphicFramePr>
        <p:xfrm>
          <a:off x="1000124" y="719666"/>
          <a:ext cx="10101264" cy="5390886"/>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a:t>Teamwork Evaluation </a:t>
                      </a:r>
                    </a:p>
                  </a:txBody>
                  <a:tcPr/>
                </a:tc>
                <a:tc>
                  <a:txBody>
                    <a:bodyPr/>
                    <a:lstStyle/>
                    <a:p>
                      <a:pPr algn="ctr"/>
                      <a:r>
                        <a:rPr lang="en-GB" sz="2400"/>
                        <a:t>Team responses. </a:t>
                      </a:r>
                    </a:p>
                  </a:txBody>
                  <a:tcPr/>
                </a:tc>
                <a:extLst>
                  <a:ext uri="{0D108BD9-81ED-4DB2-BD59-A6C34878D82A}">
                    <a16:rowId xmlns:a16="http://schemas.microsoft.com/office/drawing/2014/main" val="3160018179"/>
                  </a:ext>
                </a:extLst>
              </a:tr>
              <a:tr h="882562">
                <a:tc>
                  <a:txBody>
                    <a:bodyPr/>
                    <a:lstStyle/>
                    <a:p>
                      <a:r>
                        <a:rPr lang="en-GB"/>
                        <a:t>Who was in your team? </a:t>
                      </a:r>
                    </a:p>
                  </a:txBody>
                  <a:tcPr/>
                </a:tc>
                <a:tc>
                  <a:txBody>
                    <a:bodyPr/>
                    <a:lstStyle/>
                    <a:p>
                      <a:endParaRPr lang="en-GB"/>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were the key strengths of your team? </a:t>
                      </a:r>
                    </a:p>
                    <a:p>
                      <a:endParaRPr lang="en-GB"/>
                    </a:p>
                  </a:txBody>
                  <a:tcPr/>
                </a:tc>
                <a:tc>
                  <a:txBody>
                    <a:bodyPr/>
                    <a:lstStyle/>
                    <a:p>
                      <a:endParaRPr lang="en-GB"/>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were the challenges that you overcame as a team?</a:t>
                      </a:r>
                    </a:p>
                    <a:p>
                      <a:endParaRPr lang="en-GB"/>
                    </a:p>
                  </a:txBody>
                  <a:tcPr/>
                </a:tc>
                <a:tc>
                  <a:txBody>
                    <a:bodyPr/>
                    <a:lstStyle/>
                    <a:p>
                      <a:endParaRPr lang="en-GB"/>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would you do differently if you worked as a team again?</a:t>
                      </a:r>
                    </a:p>
                    <a:p>
                      <a:endParaRPr lang="en-GB"/>
                    </a:p>
                  </a:txBody>
                  <a:tcPr/>
                </a:tc>
                <a:tc>
                  <a:txBody>
                    <a:bodyPr/>
                    <a:lstStyle/>
                    <a:p>
                      <a:endParaRPr lang="en-GB"/>
                    </a:p>
                  </a:txBody>
                  <a:tcPr/>
                </a:tc>
                <a:extLst>
                  <a:ext uri="{0D108BD9-81ED-4DB2-BD59-A6C34878D82A}">
                    <a16:rowId xmlns:a16="http://schemas.microsoft.com/office/drawing/2014/main" val="771358641"/>
                  </a:ext>
                </a:extLst>
              </a:tr>
              <a:tr h="882562">
                <a:tc>
                  <a:txBody>
                    <a:bodyPr/>
                    <a:lstStyle/>
                    <a:p>
                      <a:r>
                        <a:rPr lang="en-GB"/>
                        <a:t>How would you rate your team working? Out of 10? </a:t>
                      </a:r>
                    </a:p>
                  </a:txBody>
                  <a:tcPr/>
                </a:tc>
                <a:tc>
                  <a:txBody>
                    <a:bodyPr/>
                    <a:lstStyle/>
                    <a:p>
                      <a:r>
                        <a:rPr lang="en-GB"/>
                        <a:t> </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7" ma:contentTypeDescription="Create a new document." ma:contentTypeScope="" ma:versionID="de25727d540c7fc673625a5a526b7e62">
  <xsd:schema xmlns:xsd="http://www.w3.org/2001/XMLSchema" xmlns:xs="http://www.w3.org/2001/XMLSchema" xmlns:p="http://schemas.microsoft.com/office/2006/metadata/properties" xmlns:ns3="6b5bd684-8631-4d35-bdcf-c9e38c7d488d" xmlns:ns4="37708af0-49d6-4626-adf7-ee8f7f4cc1b8" targetNamespace="http://schemas.microsoft.com/office/2006/metadata/properties" ma:root="true" ma:fieldsID="8fd157d3b65ef97458c32daed8d33eb9" ns3:_="" ns4:_="">
    <xsd:import namespace="6b5bd684-8631-4d35-bdcf-c9e38c7d488d"/>
    <xsd:import namespace="37708af0-49d6-4626-adf7-ee8f7f4cc1b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AD34074-AB2E-4A4A-BAA6-A9233A04A0BF}">
  <ds:schemaRefs>
    <ds:schemaRef ds:uri="37708af0-49d6-4626-adf7-ee8f7f4cc1b8"/>
    <ds:schemaRef ds:uri="6b5bd684-8631-4d35-bdcf-c9e38c7d488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3CE59586-6266-48FE-B151-9380982EE8C3}">
  <ds:schemaRefs>
    <ds:schemaRef ds:uri="http://schemas.microsoft.com/office/2006/metadata/properties"/>
    <ds:schemaRef ds:uri="http://schemas.microsoft.com/office/infopath/2007/PartnerControls"/>
    <ds:schemaRef ds:uri="http://www.w3.org/2000/xmlns/"/>
  </ds:schemaRefs>
</ds:datastoreItem>
</file>

<file path=customXml/itemProps3.xml><?xml version="1.0" encoding="utf-8"?>
<ds:datastoreItem xmlns:ds="http://schemas.openxmlformats.org/officeDocument/2006/customXml" ds:itemID="{5A44CCBF-7C74-4A52-8118-24512016497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1</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Strategies for Effective Communication in a Business Setting</vt:lpstr>
      <vt:lpstr>Contents  </vt:lpstr>
      <vt:lpstr>Introduction </vt:lpstr>
      <vt:lpstr>Theories relating to models of communication</vt:lpstr>
      <vt:lpstr>PowerPoint Presentation</vt:lpstr>
      <vt:lpstr>Berlos model</vt:lpstr>
      <vt:lpstr>Schramms interactive model</vt:lpstr>
      <vt:lpstr>Introduction</vt:lpstr>
      <vt:lpstr>How can body languages improve or effect communication </vt:lpstr>
      <vt:lpstr>PowerPoint Presentation</vt:lpstr>
      <vt:lpstr>PowerPoint Presentation</vt:lpstr>
      <vt:lpstr>Communication Channels</vt:lpstr>
      <vt:lpstr>Channels used to improve communication </vt:lpstr>
      <vt:lpstr>Channels used by organizations </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Rebecca Kavanagh</dc:creator>
  <cp:revision>9</cp:revision>
  <dcterms:created xsi:type="dcterms:W3CDTF">2020-09-04T09:25:07Z</dcterms:created>
  <dcterms:modified xsi:type="dcterms:W3CDTF">2021-11-22T20:40:40Z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