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60" r:id="rId3"/>
    <p:sldId id="264" r:id="rId4"/>
    <p:sldId id="265" r:id="rId5"/>
    <p:sldId id="266" r:id="rId6"/>
    <p:sldId id="267" r:id="rId7"/>
    <p:sldId id="269" r:id="rId8"/>
    <p:sldId id="268" r:id="rId9"/>
    <p:sldId id="272" r:id="rId10"/>
    <p:sldId id="271" r:id="rId11"/>
    <p:sldId id="270" r:id="rId12"/>
    <p:sldId id="273" r:id="rId13"/>
    <p:sldId id="257" r:id="rId14"/>
    <p:sldId id="263" r:id="rId15"/>
    <p:sldId id="259"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3"/>
    <p:restoredTop sz="86148"/>
  </p:normalViewPr>
  <p:slideViewPr>
    <p:cSldViewPr snapToGrid="0" snapToObjects="1">
      <p:cViewPr varScale="1">
        <p:scale>
          <a:sx n="78" d="100"/>
          <a:sy n="78" d="100"/>
        </p:scale>
        <p:origin x="200"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369FB-22DF-BE42-9FF2-501282AE74BC}" type="datetimeFigureOut">
              <a:rPr lang="en-US" smtClean="0"/>
              <a:t>10/30/24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0ED21B-713B-5044-A8A0-96C4E048A90E}" type="slidenum">
              <a:rPr lang="en-US" smtClean="0"/>
              <a:t>‹#›</a:t>
            </a:fld>
            <a:endParaRPr lang="en-US"/>
          </a:p>
        </p:txBody>
      </p:sp>
    </p:spTree>
    <p:extLst>
      <p:ext uri="{BB962C8B-B14F-4D97-AF65-F5344CB8AC3E}">
        <p14:creationId xmlns:p14="http://schemas.microsoft.com/office/powerpoint/2010/main" val="755320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Glycolysis is a tap – can turn on very quickly.</a:t>
            </a:r>
          </a:p>
          <a:p>
            <a:r>
              <a:rPr lang="en-US" dirty="0"/>
              <a:t>Pyruvate is the water coming out of the tap</a:t>
            </a:r>
          </a:p>
          <a:p>
            <a:r>
              <a:rPr lang="en-US" dirty="0"/>
              <a:t>Aerobic system is the sink, but rate is dictated by the size of the plug hole. Turn on tap too fast, water overflows (lactate). The plug hole grows as you warm up, or can be made bigger by training.</a:t>
            </a:r>
          </a:p>
        </p:txBody>
      </p:sp>
      <p:sp>
        <p:nvSpPr>
          <p:cNvPr id="4" name="Slide Number Placeholder 3"/>
          <p:cNvSpPr>
            <a:spLocks noGrp="1"/>
          </p:cNvSpPr>
          <p:nvPr>
            <p:ph type="sldNum" sz="quarter" idx="5"/>
          </p:nvPr>
        </p:nvSpPr>
        <p:spPr/>
        <p:txBody>
          <a:bodyPr/>
          <a:lstStyle/>
          <a:p>
            <a:fld id="{BE0ED21B-713B-5044-A8A0-96C4E048A90E}" type="slidenum">
              <a:rPr lang="en-US" smtClean="0"/>
              <a:t>12</a:t>
            </a:fld>
            <a:endParaRPr lang="en-US"/>
          </a:p>
        </p:txBody>
      </p:sp>
    </p:spTree>
    <p:extLst>
      <p:ext uri="{BB962C8B-B14F-4D97-AF65-F5344CB8AC3E}">
        <p14:creationId xmlns:p14="http://schemas.microsoft.com/office/powerpoint/2010/main" val="629546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2E287-F4E8-EA46-B402-AA20C9C5B0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0169616-10D4-404B-A146-7CFA5D0496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5F45D6F-B56B-DB45-BF78-5FA6D9D9A2D9}"/>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5" name="Footer Placeholder 4">
            <a:extLst>
              <a:ext uri="{FF2B5EF4-FFF2-40B4-BE49-F238E27FC236}">
                <a16:creationId xmlns:a16="http://schemas.microsoft.com/office/drawing/2014/main" id="{0CCB8452-3D2F-D140-A749-DB99209D17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B08545-6A8A-8047-8E85-6247796A0EF7}"/>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3443606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8D2D-0ED4-8448-980E-4FFDCB1084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5330BD-184E-6F4F-ADB8-653443D499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97688F-D9ED-F645-A098-C07F58A20804}"/>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5" name="Footer Placeholder 4">
            <a:extLst>
              <a:ext uri="{FF2B5EF4-FFF2-40B4-BE49-F238E27FC236}">
                <a16:creationId xmlns:a16="http://schemas.microsoft.com/office/drawing/2014/main" id="{6B2C704A-B22A-704F-A8CA-DE36625C1A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24701-D803-134A-8C4A-69A207C1699A}"/>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189830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FC8DD-2E12-B543-8898-EDFC431180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1F1AE25-ED85-4F48-8257-DAFCE42960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FE967B-FFF4-804A-8DBE-BAFF766758DE}"/>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5" name="Footer Placeholder 4">
            <a:extLst>
              <a:ext uri="{FF2B5EF4-FFF2-40B4-BE49-F238E27FC236}">
                <a16:creationId xmlns:a16="http://schemas.microsoft.com/office/drawing/2014/main" id="{43B2ED15-60CC-9E4C-B6F4-F6EEAE8726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3BB702-4BD5-2643-82A3-F9886C290532}"/>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3020685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952C-CECF-E54A-A687-6E52DDDA90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E60FE2-9ABA-6C4A-BE66-C82A346749B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9D880F-64A0-7642-B9A6-150F9FDE5E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4456876-0CDB-9A44-A9DD-48A317355E51}"/>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6" name="Footer Placeholder 5">
            <a:extLst>
              <a:ext uri="{FF2B5EF4-FFF2-40B4-BE49-F238E27FC236}">
                <a16:creationId xmlns:a16="http://schemas.microsoft.com/office/drawing/2014/main" id="{FABC91C6-321D-8C4B-85EC-C2E6904150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74D24F-797D-4D40-81A0-9DB9A7A9E1A7}"/>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2804424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5C2D7-20FF-C34F-9D36-F205CB14FE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A93481-2AAF-484B-BFD2-0E25A15A42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3B9048-25E2-B94C-959F-BC83AF7157C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CF52F2C-D31E-A144-BEAD-52A5A55393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9AFE11-E85B-C441-BB6E-8087C801D0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F1CBBA-5FE5-0142-8AFC-714590AF9644}"/>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8" name="Footer Placeholder 7">
            <a:extLst>
              <a:ext uri="{FF2B5EF4-FFF2-40B4-BE49-F238E27FC236}">
                <a16:creationId xmlns:a16="http://schemas.microsoft.com/office/drawing/2014/main" id="{A1CA94E7-4204-E24D-98F0-23584679A69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6D3593-D465-4946-BC86-1D2E40DA28E4}"/>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3050191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8BB96-3B29-C14E-ADCC-CE507FD105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8DA8996-16D8-BB4C-969C-10BF8A5A3F65}"/>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4" name="Footer Placeholder 3">
            <a:extLst>
              <a:ext uri="{FF2B5EF4-FFF2-40B4-BE49-F238E27FC236}">
                <a16:creationId xmlns:a16="http://schemas.microsoft.com/office/drawing/2014/main" id="{D09698B2-C1BD-DF46-90A1-0D949A2D07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D72CD4-3592-CB42-BD9E-458AFF652635}"/>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2055805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027FC1-2A1D-9D4E-A81F-228BE72DF2A3}"/>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3" name="Footer Placeholder 2">
            <a:extLst>
              <a:ext uri="{FF2B5EF4-FFF2-40B4-BE49-F238E27FC236}">
                <a16:creationId xmlns:a16="http://schemas.microsoft.com/office/drawing/2014/main" id="{0A2830EB-E7A0-614A-BD34-348CF3131C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5375D4-284B-C946-96BE-AF89BFF0CC28}"/>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2780620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463C5-9410-9645-8679-7347B5A9B8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3EA8D17-8973-0542-BCA4-C36F79765F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65B465B-388F-D34F-918F-D1967072B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6398AD-1833-2C45-93DA-D1CE1AC4A325}"/>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6" name="Footer Placeholder 5">
            <a:extLst>
              <a:ext uri="{FF2B5EF4-FFF2-40B4-BE49-F238E27FC236}">
                <a16:creationId xmlns:a16="http://schemas.microsoft.com/office/drawing/2014/main" id="{C851255D-0CAC-9F41-AD10-FF292A03C6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C6AF3-6E2E-DC4E-BFC5-7DD5B1244BC8}"/>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4147938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FC77-18AE-D947-BB68-1E01AFE24B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39F1B8A-84C3-A14D-A3AF-03469AF55A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B5250C-5533-FD48-BD41-DD0431E42C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A609D0-89C7-9C45-972D-6355BD0587A0}"/>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6" name="Footer Placeholder 5">
            <a:extLst>
              <a:ext uri="{FF2B5EF4-FFF2-40B4-BE49-F238E27FC236}">
                <a16:creationId xmlns:a16="http://schemas.microsoft.com/office/drawing/2014/main" id="{485C1963-CE6B-674A-B096-6EE171823E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A8A92D-B73A-A243-9D71-A83E558B35A5}"/>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3408002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825A6-482D-C747-B849-CAB1BF4546C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31E0620-9BD1-F24E-95C5-BF6B7D7777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6C0C29-FCAF-3245-8F43-1E2869BA8D86}"/>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5" name="Footer Placeholder 4">
            <a:extLst>
              <a:ext uri="{FF2B5EF4-FFF2-40B4-BE49-F238E27FC236}">
                <a16:creationId xmlns:a16="http://schemas.microsoft.com/office/drawing/2014/main" id="{C9B2C299-F47B-9B45-9587-BBA767523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BB8E3B-AB07-A942-BBD6-87F572A1DAE2}"/>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2836392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D15CF-370B-5943-901C-7B1D3F472F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67CDD2-8093-4342-8DA6-FC1135126C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AA9F42-2E9C-BF4B-A31F-13CB188F5C00}"/>
              </a:ext>
            </a:extLst>
          </p:cNvPr>
          <p:cNvSpPr>
            <a:spLocks noGrp="1"/>
          </p:cNvSpPr>
          <p:nvPr>
            <p:ph type="dt" sz="half" idx="10"/>
          </p:nvPr>
        </p:nvSpPr>
        <p:spPr/>
        <p:txBody>
          <a:bodyPr/>
          <a:lstStyle/>
          <a:p>
            <a:fld id="{A65E2BDE-3B09-0042-B23C-E71FEEEB40E6}" type="datetimeFigureOut">
              <a:rPr lang="en-US" smtClean="0"/>
              <a:t>10/30/24</a:t>
            </a:fld>
            <a:endParaRPr lang="en-US"/>
          </a:p>
        </p:txBody>
      </p:sp>
      <p:sp>
        <p:nvSpPr>
          <p:cNvPr id="5" name="Footer Placeholder 4">
            <a:extLst>
              <a:ext uri="{FF2B5EF4-FFF2-40B4-BE49-F238E27FC236}">
                <a16:creationId xmlns:a16="http://schemas.microsoft.com/office/drawing/2014/main" id="{1F8624F2-2E8A-384F-95CF-09D2CDF29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444C3-B051-CC43-8FAD-BB846DB2ED43}"/>
              </a:ext>
            </a:extLst>
          </p:cNvPr>
          <p:cNvSpPr>
            <a:spLocks noGrp="1"/>
          </p:cNvSpPr>
          <p:nvPr>
            <p:ph type="sldNum" sz="quarter" idx="12"/>
          </p:nvPr>
        </p:nvSpPr>
        <p:spPr/>
        <p:txBody>
          <a:bodyPr/>
          <a:lstStyle/>
          <a:p>
            <a:fld id="{A88515D6-C411-EC43-980D-B18D55EA9051}" type="slidenum">
              <a:rPr lang="en-US" smtClean="0"/>
              <a:t>‹#›</a:t>
            </a:fld>
            <a:endParaRPr lang="en-US"/>
          </a:p>
        </p:txBody>
      </p:sp>
    </p:spTree>
    <p:extLst>
      <p:ext uri="{BB962C8B-B14F-4D97-AF65-F5344CB8AC3E}">
        <p14:creationId xmlns:p14="http://schemas.microsoft.com/office/powerpoint/2010/main" val="4108796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86C130-495A-1A4D-8733-26617EFE26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2094AE-259E-6948-9C83-FDC39AE6B6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492D77-A2CF-514B-BBA0-8B9C18EC82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5E2BDE-3B09-0042-B23C-E71FEEEB40E6}" type="datetimeFigureOut">
              <a:rPr lang="en-US" smtClean="0"/>
              <a:t>10/30/24</a:t>
            </a:fld>
            <a:endParaRPr lang="en-US"/>
          </a:p>
        </p:txBody>
      </p:sp>
      <p:sp>
        <p:nvSpPr>
          <p:cNvPr id="5" name="Footer Placeholder 4">
            <a:extLst>
              <a:ext uri="{FF2B5EF4-FFF2-40B4-BE49-F238E27FC236}">
                <a16:creationId xmlns:a16="http://schemas.microsoft.com/office/drawing/2014/main" id="{C43F496E-939A-504E-8FFA-992599CDC1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ABC6384-E757-294B-A951-BA9310DBD4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8515D6-C411-EC43-980D-B18D55EA9051}" type="slidenum">
              <a:rPr lang="en-US" smtClean="0"/>
              <a:t>‹#›</a:t>
            </a:fld>
            <a:endParaRPr lang="en-US"/>
          </a:p>
        </p:txBody>
      </p:sp>
    </p:spTree>
    <p:extLst>
      <p:ext uri="{BB962C8B-B14F-4D97-AF65-F5344CB8AC3E}">
        <p14:creationId xmlns:p14="http://schemas.microsoft.com/office/powerpoint/2010/main" val="27178057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E2189F-AE42-6743-8295-6600CDE718BF}"/>
              </a:ext>
            </a:extLst>
          </p:cNvPr>
          <p:cNvSpPr>
            <a:spLocks noGrp="1"/>
          </p:cNvSpPr>
          <p:nvPr>
            <p:ph type="ctrTitle"/>
          </p:nvPr>
        </p:nvSpPr>
        <p:spPr>
          <a:xfrm>
            <a:off x="6590662" y="4267832"/>
            <a:ext cx="4805996" cy="1297115"/>
          </a:xfrm>
        </p:spPr>
        <p:txBody>
          <a:bodyPr anchor="t">
            <a:normAutofit/>
          </a:bodyPr>
          <a:lstStyle/>
          <a:p>
            <a:pPr algn="l"/>
            <a:r>
              <a:rPr lang="en-US" sz="4100">
                <a:solidFill>
                  <a:srgbClr val="000000"/>
                </a:solidFill>
              </a:rPr>
              <a:t>Energy Systems – the basics</a:t>
            </a:r>
          </a:p>
        </p:txBody>
      </p:sp>
      <p:sp>
        <p:nvSpPr>
          <p:cNvPr id="3" name="Subtitle 2">
            <a:extLst>
              <a:ext uri="{FF2B5EF4-FFF2-40B4-BE49-F238E27FC236}">
                <a16:creationId xmlns:a16="http://schemas.microsoft.com/office/drawing/2014/main" id="{78800746-0278-1747-A888-2A4AD67D1092}"/>
              </a:ext>
            </a:extLst>
          </p:cNvPr>
          <p:cNvSpPr>
            <a:spLocks noGrp="1"/>
          </p:cNvSpPr>
          <p:nvPr>
            <p:ph type="subTitle" idx="1"/>
          </p:nvPr>
        </p:nvSpPr>
        <p:spPr>
          <a:xfrm>
            <a:off x="6590966" y="3428999"/>
            <a:ext cx="4805691" cy="838831"/>
          </a:xfrm>
        </p:spPr>
        <p:txBody>
          <a:bodyPr anchor="b">
            <a:normAutofit/>
          </a:bodyPr>
          <a:lstStyle/>
          <a:p>
            <a:pPr algn="l"/>
            <a:endParaRPr lang="en-US" sz="180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igh Voltage">
            <a:extLst>
              <a:ext uri="{FF2B5EF4-FFF2-40B4-BE49-F238E27FC236}">
                <a16:creationId xmlns:a16="http://schemas.microsoft.com/office/drawing/2014/main" id="{B534AF0B-5474-4457-985E-2DCAA268AF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902922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280D5-9EA4-1948-A234-7C9FCD86567F}"/>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9B189945-C681-7147-A8FF-6B2DE858D072}"/>
              </a:ext>
            </a:extLst>
          </p:cNvPr>
          <p:cNvPicPr>
            <a:picLocks noGrp="1" noChangeAspect="1"/>
          </p:cNvPicPr>
          <p:nvPr>
            <p:ph idx="1"/>
          </p:nvPr>
        </p:nvPicPr>
        <p:blipFill>
          <a:blip r:embed="rId2"/>
          <a:stretch>
            <a:fillRect/>
          </a:stretch>
        </p:blipFill>
        <p:spPr>
          <a:xfrm>
            <a:off x="1145155" y="365125"/>
            <a:ext cx="9901689" cy="5591175"/>
          </a:xfrm>
        </p:spPr>
      </p:pic>
    </p:spTree>
    <p:extLst>
      <p:ext uri="{BB962C8B-B14F-4D97-AF65-F5344CB8AC3E}">
        <p14:creationId xmlns:p14="http://schemas.microsoft.com/office/powerpoint/2010/main" val="4086765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9F3BD-2D4F-9EAB-FE77-D495E6B7797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ATP – energy currency</a:t>
            </a:r>
          </a:p>
        </p:txBody>
      </p:sp>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ell cycle&#10;&#10;Description automatically generated">
            <a:extLst>
              <a:ext uri="{FF2B5EF4-FFF2-40B4-BE49-F238E27FC236}">
                <a16:creationId xmlns:a16="http://schemas.microsoft.com/office/drawing/2014/main" id="{A8386CCB-9620-7C7D-9E8F-3EB188B780A3}"/>
              </a:ext>
            </a:extLst>
          </p:cNvPr>
          <p:cNvPicPr>
            <a:picLocks noChangeAspect="1"/>
          </p:cNvPicPr>
          <p:nvPr/>
        </p:nvPicPr>
        <p:blipFill>
          <a:blip r:embed="rId2"/>
          <a:srcRect r="7974"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6559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34FFC-208E-BD17-4578-9BA6F868DD8E}"/>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dirty="0"/>
              <a:t>ATP-PC system</a:t>
            </a:r>
          </a:p>
        </p:txBody>
      </p:sp>
      <p:pic>
        <p:nvPicPr>
          <p:cNvPr id="5" name="Content Placeholder 4" descr="A diagram of a creatine&#10;&#10;Description automatically generated">
            <a:extLst>
              <a:ext uri="{FF2B5EF4-FFF2-40B4-BE49-F238E27FC236}">
                <a16:creationId xmlns:a16="http://schemas.microsoft.com/office/drawing/2014/main" id="{A501F580-CB56-0DF9-C7CC-F54F412058B3}"/>
              </a:ext>
            </a:extLst>
          </p:cNvPr>
          <p:cNvPicPr>
            <a:picLocks noChangeAspect="1"/>
          </p:cNvPicPr>
          <p:nvPr/>
        </p:nvPicPr>
        <p:blipFill>
          <a:blip r:embed="rId2"/>
          <a:srcRect l="1337"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23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6FED5-D0E1-B3C5-B2A8-68EA5C0C4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F7627B-A011-2485-DE47-915F79013A88}"/>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4402A513-CAC6-B032-8CCB-8D7ED8C38E45}"/>
              </a:ext>
            </a:extLst>
          </p:cNvPr>
          <p:cNvPicPr>
            <a:picLocks noGrp="1" noChangeAspect="1"/>
          </p:cNvPicPr>
          <p:nvPr>
            <p:ph idx="1"/>
          </p:nvPr>
        </p:nvPicPr>
        <p:blipFill>
          <a:blip r:embed="rId2"/>
          <a:stretch>
            <a:fillRect/>
          </a:stretch>
        </p:blipFill>
        <p:spPr>
          <a:xfrm>
            <a:off x="1145155" y="365125"/>
            <a:ext cx="9901689" cy="5591175"/>
          </a:xfrm>
        </p:spPr>
      </p:pic>
    </p:spTree>
    <p:extLst>
      <p:ext uri="{BB962C8B-B14F-4D97-AF65-F5344CB8AC3E}">
        <p14:creationId xmlns:p14="http://schemas.microsoft.com/office/powerpoint/2010/main" val="707724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BBEC8-3EAD-E7D1-4AD7-FE5D8A4044E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Glycolysis</a:t>
            </a:r>
          </a:p>
        </p:txBody>
      </p:sp>
      <p:sp>
        <p:nvSpPr>
          <p:cNvPr id="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glycolysis cycle&#10;&#10;Description automatically generated">
            <a:extLst>
              <a:ext uri="{FF2B5EF4-FFF2-40B4-BE49-F238E27FC236}">
                <a16:creationId xmlns:a16="http://schemas.microsoft.com/office/drawing/2014/main" id="{8BB25AF1-7A06-9C01-23C7-8CBA0F94CFD9}"/>
              </a:ext>
            </a:extLst>
          </p:cNvPr>
          <p:cNvPicPr>
            <a:picLocks noChangeAspect="1"/>
          </p:cNvPicPr>
          <p:nvPr/>
        </p:nvPicPr>
        <p:blipFill>
          <a:blip r:embed="rId2"/>
          <a:stretch>
            <a:fillRect/>
          </a:stretch>
        </p:blipFill>
        <p:spPr>
          <a:xfrm>
            <a:off x="4820352" y="640080"/>
            <a:ext cx="6882504" cy="5550408"/>
          </a:xfrm>
          <a:prstGeom prst="rect">
            <a:avLst/>
          </a:prstGeom>
        </p:spPr>
      </p:pic>
    </p:spTree>
    <p:extLst>
      <p:ext uri="{BB962C8B-B14F-4D97-AF65-F5344CB8AC3E}">
        <p14:creationId xmlns:p14="http://schemas.microsoft.com/office/powerpoint/2010/main" val="173013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DD33F-D851-2FEC-3169-30BA0370C744}"/>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The fate of pyruvate…..</a:t>
            </a:r>
          </a:p>
        </p:txBody>
      </p:sp>
      <p:pic>
        <p:nvPicPr>
          <p:cNvPr id="4" name="Picture 3" descr="A light trail using fire">
            <a:extLst>
              <a:ext uri="{FF2B5EF4-FFF2-40B4-BE49-F238E27FC236}">
                <a16:creationId xmlns:a16="http://schemas.microsoft.com/office/drawing/2014/main" id="{640E3558-DC86-32FD-FDDE-8EFC535FFC34}"/>
              </a:ext>
            </a:extLst>
          </p:cNvPr>
          <p:cNvPicPr>
            <a:picLocks noChangeAspect="1"/>
          </p:cNvPicPr>
          <p:nvPr/>
        </p:nvPicPr>
        <p:blipFill>
          <a:blip r:embed="rId2"/>
          <a:srcRect l="19108" r="3556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3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int">
            <a:extLst>
              <a:ext uri="{FF2B5EF4-FFF2-40B4-BE49-F238E27FC236}">
                <a16:creationId xmlns:a16="http://schemas.microsoft.com/office/drawing/2014/main" id="{873A92BB-13E0-64A6-16EC-4FE94F239F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FDA5145-032B-2849-FFAC-7B626031F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3"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1BD99-DF91-EDE8-4C24-436A68DDBB08}"/>
              </a:ext>
            </a:extLst>
          </p:cNvPr>
          <p:cNvSpPr>
            <a:spLocks noGrp="1"/>
          </p:cNvSpPr>
          <p:nvPr>
            <p:ph type="title"/>
          </p:nvPr>
        </p:nvSpPr>
        <p:spPr>
          <a:xfrm>
            <a:off x="758952" y="777240"/>
            <a:ext cx="3894025" cy="3300724"/>
          </a:xfrm>
        </p:spPr>
        <p:txBody>
          <a:bodyPr vert="horz" lIns="91440" tIns="45720" rIns="91440" bIns="45720" rtlCol="0" anchor="t">
            <a:normAutofit fontScale="90000"/>
          </a:bodyPr>
          <a:lstStyle/>
          <a:p>
            <a:r>
              <a:rPr lang="en-US" sz="4800" dirty="0"/>
              <a:t>Aerobic energy system </a:t>
            </a:r>
            <a:br>
              <a:rPr lang="en-US" sz="4800" dirty="0"/>
            </a:br>
            <a:br>
              <a:rPr lang="en-US" sz="4800" dirty="0"/>
            </a:br>
            <a:r>
              <a:rPr lang="en-US" sz="4800" dirty="0"/>
              <a:t>…(requires oxygen)</a:t>
            </a:r>
          </a:p>
        </p:txBody>
      </p:sp>
      <p:pic>
        <p:nvPicPr>
          <p:cNvPr id="7" name="Picture 6" descr="A yellow star with black text&#10;&#10;Description automatically generated">
            <a:extLst>
              <a:ext uri="{FF2B5EF4-FFF2-40B4-BE49-F238E27FC236}">
                <a16:creationId xmlns:a16="http://schemas.microsoft.com/office/drawing/2014/main" id="{3049F3DE-3F3F-4440-A484-D6A960D6342B}"/>
              </a:ext>
            </a:extLst>
          </p:cNvPr>
          <p:cNvPicPr>
            <a:picLocks noChangeAspect="1"/>
          </p:cNvPicPr>
          <p:nvPr/>
        </p:nvPicPr>
        <p:blipFill>
          <a:blip r:embed="rId2"/>
          <a:stretch>
            <a:fillRect/>
          </a:stretch>
        </p:blipFill>
        <p:spPr>
          <a:xfrm>
            <a:off x="8818110" y="1174849"/>
            <a:ext cx="2249261" cy="1252753"/>
          </a:xfrm>
          <a:prstGeom prst="rect">
            <a:avLst/>
          </a:prstGeom>
        </p:spPr>
      </p:pic>
      <p:pic>
        <p:nvPicPr>
          <p:cNvPr id="5" name="Content Placeholder 4" descr="A diagram of a cycle&#10;&#10;Description automatically generated">
            <a:extLst>
              <a:ext uri="{FF2B5EF4-FFF2-40B4-BE49-F238E27FC236}">
                <a16:creationId xmlns:a16="http://schemas.microsoft.com/office/drawing/2014/main" id="{AD14B61D-8851-1539-C279-11BF5FFBFDB3}"/>
              </a:ext>
            </a:extLst>
          </p:cNvPr>
          <p:cNvPicPr>
            <a:picLocks noGrp="1" noChangeAspect="1"/>
          </p:cNvPicPr>
          <p:nvPr>
            <p:ph idx="1"/>
          </p:nvPr>
        </p:nvPicPr>
        <p:blipFill>
          <a:blip r:embed="rId3"/>
          <a:stretch>
            <a:fillRect/>
          </a:stretch>
        </p:blipFill>
        <p:spPr>
          <a:xfrm>
            <a:off x="4924084" y="1174849"/>
            <a:ext cx="3894025" cy="4584900"/>
          </a:xfrm>
          <a:prstGeom prst="rect">
            <a:avLst/>
          </a:prstGeom>
        </p:spPr>
      </p:pic>
    </p:spTree>
    <p:extLst>
      <p:ext uri="{BB962C8B-B14F-4D97-AF65-F5344CB8AC3E}">
        <p14:creationId xmlns:p14="http://schemas.microsoft.com/office/powerpoint/2010/main" val="2513119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CCC791-2114-E791-1258-102D013C266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C596DE-251D-E993-65EE-8564FFCAC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1C7CB-C903-6F12-FDDB-B787740456C0}"/>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The fate of pyruvate…..</a:t>
            </a:r>
          </a:p>
        </p:txBody>
      </p:sp>
      <p:pic>
        <p:nvPicPr>
          <p:cNvPr id="4" name="Picture 3" descr="A light trail using fire">
            <a:extLst>
              <a:ext uri="{FF2B5EF4-FFF2-40B4-BE49-F238E27FC236}">
                <a16:creationId xmlns:a16="http://schemas.microsoft.com/office/drawing/2014/main" id="{F7B8D006-44D9-93D5-7B7C-775F49508652}"/>
              </a:ext>
            </a:extLst>
          </p:cNvPr>
          <p:cNvPicPr>
            <a:picLocks noChangeAspect="1"/>
          </p:cNvPicPr>
          <p:nvPr/>
        </p:nvPicPr>
        <p:blipFill>
          <a:blip r:embed="rId2"/>
          <a:srcRect l="19108" r="3556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EF8FC04F-2612-ED4F-C05E-01E9DB52F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9925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479F14-F659-2E5D-355B-8630E52C2823}"/>
              </a:ext>
            </a:extLst>
          </p:cNvPr>
          <p:cNvSpPr>
            <a:spLocks noGrp="1"/>
          </p:cNvSpPr>
          <p:nvPr>
            <p:ph type="title"/>
          </p:nvPr>
        </p:nvSpPr>
        <p:spPr>
          <a:xfrm>
            <a:off x="638881" y="457201"/>
            <a:ext cx="10909640" cy="1832654"/>
          </a:xfrm>
        </p:spPr>
        <p:txBody>
          <a:bodyPr vert="horz" lIns="91440" tIns="45720" rIns="91440" bIns="45720" rtlCol="0" anchor="b">
            <a:normAutofit/>
          </a:bodyPr>
          <a:lstStyle/>
          <a:p>
            <a:pPr algn="ctr"/>
            <a:r>
              <a:rPr lang="en-US" sz="6600" kern="1200">
                <a:solidFill>
                  <a:schemeClr val="tx1"/>
                </a:solidFill>
                <a:latin typeface="+mj-lt"/>
                <a:ea typeface="+mj-ea"/>
                <a:cs typeface="+mj-cs"/>
              </a:rPr>
              <a:t>Lactic Acid / lactate</a:t>
            </a:r>
          </a:p>
        </p:txBody>
      </p:sp>
      <p:sp>
        <p:nvSpPr>
          <p:cNvPr id="19"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lack arrows pointing to a pink background&#10;&#10;Description automatically generated">
            <a:extLst>
              <a:ext uri="{FF2B5EF4-FFF2-40B4-BE49-F238E27FC236}">
                <a16:creationId xmlns:a16="http://schemas.microsoft.com/office/drawing/2014/main" id="{9B0693BF-AC49-C789-73D8-B7562665E1CA}"/>
              </a:ext>
            </a:extLst>
          </p:cNvPr>
          <p:cNvPicPr>
            <a:picLocks noChangeAspect="1"/>
          </p:cNvPicPr>
          <p:nvPr/>
        </p:nvPicPr>
        <p:blipFill>
          <a:blip r:embed="rId2"/>
          <a:stretch>
            <a:fillRect/>
          </a:stretch>
        </p:blipFill>
        <p:spPr>
          <a:xfrm>
            <a:off x="664464" y="3124200"/>
            <a:ext cx="10860024" cy="3102864"/>
          </a:xfrm>
          <a:prstGeom prst="rect">
            <a:avLst/>
          </a:prstGeom>
        </p:spPr>
      </p:pic>
    </p:spTree>
    <p:extLst>
      <p:ext uri="{BB962C8B-B14F-4D97-AF65-F5344CB8AC3E}">
        <p14:creationId xmlns:p14="http://schemas.microsoft.com/office/powerpoint/2010/main" val="577035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B1B0A-FF6B-956C-0EAD-D82772195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EE452-2A9A-EA09-E0C6-7C3AE7C2323C}"/>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0B7D17B5-4CCF-BE11-EC73-20E0109EDB7F}"/>
              </a:ext>
            </a:extLst>
          </p:cNvPr>
          <p:cNvPicPr>
            <a:picLocks noGrp="1" noChangeAspect="1"/>
          </p:cNvPicPr>
          <p:nvPr>
            <p:ph idx="1"/>
          </p:nvPr>
        </p:nvPicPr>
        <p:blipFill>
          <a:blip r:embed="rId2"/>
          <a:stretch>
            <a:fillRect/>
          </a:stretch>
        </p:blipFill>
        <p:spPr>
          <a:xfrm>
            <a:off x="1145155" y="365125"/>
            <a:ext cx="9901689" cy="5591175"/>
          </a:xfrm>
        </p:spPr>
      </p:pic>
    </p:spTree>
    <p:extLst>
      <p:ext uri="{BB962C8B-B14F-4D97-AF65-F5344CB8AC3E}">
        <p14:creationId xmlns:p14="http://schemas.microsoft.com/office/powerpoint/2010/main" val="3066519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53700-B2BB-3285-3D3F-E13994B7D74D}"/>
              </a:ext>
            </a:extLst>
          </p:cNvPr>
          <p:cNvSpPr>
            <a:spLocks noGrp="1"/>
          </p:cNvSpPr>
          <p:nvPr>
            <p:ph type="title"/>
          </p:nvPr>
        </p:nvSpPr>
        <p:spPr/>
        <p:txBody>
          <a:bodyPr/>
          <a:lstStyle/>
          <a:p>
            <a:r>
              <a:rPr lang="en-US" dirty="0"/>
              <a:t>The tap and sink analogy…..</a:t>
            </a:r>
          </a:p>
        </p:txBody>
      </p:sp>
      <p:sp>
        <p:nvSpPr>
          <p:cNvPr id="3" name="Content Placeholder 2">
            <a:extLst>
              <a:ext uri="{FF2B5EF4-FFF2-40B4-BE49-F238E27FC236}">
                <a16:creationId xmlns:a16="http://schemas.microsoft.com/office/drawing/2014/main" id="{0619CF4F-5933-D7C9-6CBE-662E006F4D9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2992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69BC4-7A27-E74C-98AE-8C33E9BA33F0}"/>
              </a:ext>
            </a:extLst>
          </p:cNvPr>
          <p:cNvSpPr>
            <a:spLocks noGrp="1"/>
          </p:cNvSpPr>
          <p:nvPr>
            <p:ph type="title"/>
          </p:nvPr>
        </p:nvSpPr>
        <p:spPr/>
        <p:txBody>
          <a:bodyPr/>
          <a:lstStyle/>
          <a:p>
            <a:endParaRPr lang="en-US"/>
          </a:p>
        </p:txBody>
      </p:sp>
      <p:pic>
        <p:nvPicPr>
          <p:cNvPr id="5" name="Content Placeholder 4" descr="Chart, bar chart&#10;&#10;Description automatically generated">
            <a:extLst>
              <a:ext uri="{FF2B5EF4-FFF2-40B4-BE49-F238E27FC236}">
                <a16:creationId xmlns:a16="http://schemas.microsoft.com/office/drawing/2014/main" id="{54A67A85-C8A3-E54F-840B-97C1E781548F}"/>
              </a:ext>
            </a:extLst>
          </p:cNvPr>
          <p:cNvPicPr>
            <a:picLocks noGrp="1" noChangeAspect="1"/>
          </p:cNvPicPr>
          <p:nvPr>
            <p:ph idx="1"/>
          </p:nvPr>
        </p:nvPicPr>
        <p:blipFill>
          <a:blip r:embed="rId2"/>
          <a:stretch>
            <a:fillRect/>
          </a:stretch>
        </p:blipFill>
        <p:spPr>
          <a:xfrm>
            <a:off x="2928938" y="774321"/>
            <a:ext cx="6975475" cy="5309358"/>
          </a:xfrm>
        </p:spPr>
      </p:pic>
    </p:spTree>
    <p:extLst>
      <p:ext uri="{BB962C8B-B14F-4D97-AF65-F5344CB8AC3E}">
        <p14:creationId xmlns:p14="http://schemas.microsoft.com/office/powerpoint/2010/main" val="477407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27AE-AC04-7A42-81DF-71BE510666CD}"/>
              </a:ext>
            </a:extLst>
          </p:cNvPr>
          <p:cNvSpPr>
            <a:spLocks noGrp="1"/>
          </p:cNvSpPr>
          <p:nvPr>
            <p:ph type="title"/>
          </p:nvPr>
        </p:nvSpPr>
        <p:spPr/>
        <p:txBody>
          <a:bodyPr/>
          <a:lstStyle/>
          <a:p>
            <a:endParaRPr lang="en-US"/>
          </a:p>
        </p:txBody>
      </p:sp>
      <p:pic>
        <p:nvPicPr>
          <p:cNvPr id="5" name="Content Placeholder 4" descr="Chart, bar chart&#10;&#10;Description automatically generated">
            <a:extLst>
              <a:ext uri="{FF2B5EF4-FFF2-40B4-BE49-F238E27FC236}">
                <a16:creationId xmlns:a16="http://schemas.microsoft.com/office/drawing/2014/main" id="{B472D3C5-3517-EA4D-8F88-6FA736FD211E}"/>
              </a:ext>
            </a:extLst>
          </p:cNvPr>
          <p:cNvPicPr>
            <a:picLocks noGrp="1" noChangeAspect="1"/>
          </p:cNvPicPr>
          <p:nvPr>
            <p:ph idx="1"/>
          </p:nvPr>
        </p:nvPicPr>
        <p:blipFill>
          <a:blip r:embed="rId2"/>
          <a:stretch>
            <a:fillRect/>
          </a:stretch>
        </p:blipFill>
        <p:spPr>
          <a:xfrm>
            <a:off x="2343151" y="393700"/>
            <a:ext cx="7881937" cy="6005286"/>
          </a:xfrm>
        </p:spPr>
      </p:pic>
    </p:spTree>
    <p:extLst>
      <p:ext uri="{BB962C8B-B14F-4D97-AF65-F5344CB8AC3E}">
        <p14:creationId xmlns:p14="http://schemas.microsoft.com/office/powerpoint/2010/main" val="2552470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432AD-5B8F-C44B-808A-DD6591F207B5}"/>
              </a:ext>
            </a:extLst>
          </p:cNvPr>
          <p:cNvSpPr>
            <a:spLocks noGrp="1"/>
          </p:cNvSpPr>
          <p:nvPr>
            <p:ph type="title"/>
          </p:nvPr>
        </p:nvSpPr>
        <p:spPr/>
        <p:txBody>
          <a:bodyPr/>
          <a:lstStyle/>
          <a:p>
            <a:endParaRPr lang="en-US"/>
          </a:p>
        </p:txBody>
      </p:sp>
      <p:pic>
        <p:nvPicPr>
          <p:cNvPr id="5" name="Content Placeholder 4" descr="Chart, line chart&#10;&#10;Description automatically generated">
            <a:extLst>
              <a:ext uri="{FF2B5EF4-FFF2-40B4-BE49-F238E27FC236}">
                <a16:creationId xmlns:a16="http://schemas.microsoft.com/office/drawing/2014/main" id="{EE15A616-0F3A-4645-9062-5F145C03267B}"/>
              </a:ext>
            </a:extLst>
          </p:cNvPr>
          <p:cNvPicPr>
            <a:picLocks noGrp="1" noChangeAspect="1"/>
          </p:cNvPicPr>
          <p:nvPr>
            <p:ph idx="1"/>
          </p:nvPr>
        </p:nvPicPr>
        <p:blipFill>
          <a:blip r:embed="rId2"/>
          <a:stretch>
            <a:fillRect/>
          </a:stretch>
        </p:blipFill>
        <p:spPr>
          <a:xfrm>
            <a:off x="1185863" y="314339"/>
            <a:ext cx="9920287" cy="5691968"/>
          </a:xfrm>
        </p:spPr>
      </p:pic>
    </p:spTree>
    <p:extLst>
      <p:ext uri="{BB962C8B-B14F-4D97-AF65-F5344CB8AC3E}">
        <p14:creationId xmlns:p14="http://schemas.microsoft.com/office/powerpoint/2010/main" val="755842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125C1-55B7-ED40-A03D-0C7EB1A5C87F}"/>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CB818B3C-FA7E-C24D-85CD-9581AFDB1073}"/>
              </a:ext>
            </a:extLst>
          </p:cNvPr>
          <p:cNvPicPr>
            <a:picLocks noGrp="1" noChangeAspect="1"/>
          </p:cNvPicPr>
          <p:nvPr>
            <p:ph idx="1"/>
          </p:nvPr>
        </p:nvPicPr>
        <p:blipFill>
          <a:blip r:embed="rId2"/>
          <a:stretch>
            <a:fillRect/>
          </a:stretch>
        </p:blipFill>
        <p:spPr>
          <a:xfrm>
            <a:off x="2443163" y="428814"/>
            <a:ext cx="7607299" cy="5691793"/>
          </a:xfrm>
        </p:spPr>
      </p:pic>
    </p:spTree>
    <p:extLst>
      <p:ext uri="{BB962C8B-B14F-4D97-AF65-F5344CB8AC3E}">
        <p14:creationId xmlns:p14="http://schemas.microsoft.com/office/powerpoint/2010/main" val="2538529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TotalTime>
  <Words>108</Words>
  <Application>Microsoft Macintosh PowerPoint</Application>
  <PresentationFormat>Widescreen</PresentationFormat>
  <Paragraphs>13</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Calibri Light</vt:lpstr>
      <vt:lpstr>Office Theme</vt:lpstr>
      <vt:lpstr>Energy Systems – the basics</vt:lpstr>
      <vt:lpstr>PowerPoint Presentation</vt:lpstr>
      <vt:lpstr>ATP – energy currency</vt:lpstr>
      <vt:lpstr>ATP-PC system</vt:lpstr>
      <vt:lpstr>PowerPoint Presentation</vt:lpstr>
      <vt:lpstr>Glycolysis</vt:lpstr>
      <vt:lpstr>The fate of pyruvate…..</vt:lpstr>
      <vt:lpstr>Aerobic energy system   …(requires oxygen)</vt:lpstr>
      <vt:lpstr>The fate of pyruvate…..</vt:lpstr>
      <vt:lpstr>Lactic Acid / lactate</vt:lpstr>
      <vt:lpstr>PowerPoint Presentation</vt:lpstr>
      <vt:lpstr>The tap and sink analogy…..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Systems – the basics</dc:title>
  <dc:creator>Geraint Forster</dc:creator>
  <cp:lastModifiedBy>Geraint Forster</cp:lastModifiedBy>
  <cp:revision>2</cp:revision>
  <dcterms:created xsi:type="dcterms:W3CDTF">2020-11-23T09:54:06Z</dcterms:created>
  <dcterms:modified xsi:type="dcterms:W3CDTF">2024-10-30T11:00:00Z</dcterms:modified>
</cp:coreProperties>
</file>