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76220-1CF0-D488-8083-88E0611FD2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9E9391-BE83-98F3-FE71-5EE6131EBB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8EE85-2464-55CA-E64D-29B245995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4C8A6E-BC71-D708-0B34-14807AE8C9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79E56C-8EC0-94E6-311C-E0C8E4993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229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D770D-D1FD-917E-7D2E-A137B8170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0D173-A6BE-DC7A-1C57-31097C691A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7F9AD8-61ED-1E22-D3C5-C49F46B04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78FC4-5D0D-905F-C520-70518546FF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3B05E3-E856-2F4A-ED29-B2ED3E596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748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5615F-F0A7-EDC0-F84B-6C7FCC578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C1DF87-BD37-9958-431B-15D8DA2493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4CB6DB-D5E6-382F-A949-906ED75E0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0C2FDF-C4A5-E332-CE6F-FDF7A93FE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6FACFA-E155-B10A-CC74-CE88F0CFA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1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79C7B-4D55-C5BF-5C1A-77CDF27E4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10395-0C3C-CBA4-C796-A80BB53958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DE34DF-246A-F642-9CF9-9C3EE29E32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AB65C6-A417-9551-E4B9-A93716C5F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1EF8A7-1A7C-D3D1-D48B-4B75A4B439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6F7075-FDF2-D3E1-2032-3E56400CB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515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0AF5E-26FA-433F-1B27-23868A612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CB9920-CE98-FDC0-80A2-980FD329BB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62AEA1-E526-017B-F71C-9301DDE059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36674-D145-BCE8-20E5-B96453E615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D752A5-E43F-08CC-2AFB-7ABE293F2A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0B392C-4EEE-5A14-EBC6-8804772AC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43995C-279D-1330-9DB0-BA089800C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43AC8D-A274-5F5E-29D0-E40BB8568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137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E0AA8-8687-B482-127B-DF3E0CAEA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316558-2B4C-37F0-63AB-B40CE73FC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F93D3B-CBDB-B2F7-5EDC-6F21DA00D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27752C-6124-812A-32A9-16E8854E8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934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18605A-3270-BADC-8157-559CCE69B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3CD4DE-3809-1DBD-94D4-50173EDCD4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C20013-65D8-245E-D527-9D9B4DA47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199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E0E17-AD70-4B8D-373E-92003482B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E413B-041A-D806-CEB0-6B0B253D4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36FB4D-357A-77A7-7E2A-039F0A84DA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9B2ABF-BA70-EE53-52C2-CA4F26B8DE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630E69-4BAE-2A8F-00A3-A940A2DBD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0328A6-D719-46C6-4E5D-9E9BC12F0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106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402E4-D4AF-00B2-9DDB-08243F596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076683-12FB-B35F-2BFE-410967C1E2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72C43A-4ED9-BB92-AAF3-5DDD8980A8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750734-9CE2-EC45-87D2-AC2B664AC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5EB477-BD56-A5FA-914B-2E62E1961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71044A-56F5-3849-2D3C-9D7B675F0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838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08EB3-A3F6-C697-4D95-6B581A153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6B6685-0237-91DB-A4DE-50E0DD2159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04EAFB-4BFE-35F8-782B-2F86922EB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F59E8C-F808-08F9-2745-A1C2DB4FC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1D1CC6-6B72-CF38-BA72-254A3E62B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277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5F1D40-34F9-4B4E-37B0-786AA43DCD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735524-A912-8A13-5F05-68365FDB03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26419-6B26-14F3-1C07-E8F71794B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56D36-B1F1-41BC-886E-FF4F60ECC918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AD6E29-9AFA-9E67-1E75-E2365205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A7B89B-1864-63F0-E3F0-5E2AFEE9A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372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0">
              <a:schemeClr val="accent1">
                <a:lumMod val="60000"/>
                <a:lumOff val="4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A46AC7-4BA1-0CF9-1D8A-57216A341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D98E57-5A03-8849-8D79-9DDBFA07D7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F92DE2-66BD-9E5A-16DD-6A22FD5EBA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356D36-B1F1-41BC-886E-FF4F60ECC918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A596DB-45E1-68AB-2200-6DA47A0711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271F38-A5D0-B383-37B7-82270D7A89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DA22FC-4342-4E28-8BAE-8BBB95F88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544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963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58FB4AD-41E6-47ED-BDA3-A923E30D3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7034"/>
            <a:ext cx="12188949" cy="6858000"/>
            <a:chOff x="-2848" y="0"/>
            <a:chExt cx="12188949" cy="6858000"/>
          </a:xfrm>
        </p:grpSpPr>
        <p:sp>
          <p:nvSpPr>
            <p:cNvPr id="22" name="Color Cover">
              <a:extLst>
                <a:ext uri="{FF2B5EF4-FFF2-40B4-BE49-F238E27FC236}">
                  <a16:creationId xmlns:a16="http://schemas.microsoft.com/office/drawing/2014/main" id="{6BAE21C0-2D03-4FC3-9667-4C4B9CC76B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Color Cover">
              <a:extLst>
                <a:ext uri="{FF2B5EF4-FFF2-40B4-BE49-F238E27FC236}">
                  <a16:creationId xmlns:a16="http://schemas.microsoft.com/office/drawing/2014/main" id="{FCB3CB3B-5D77-4F1E-A155-DF4EE6E85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4F4E70D-A4C9-44E3-A00A-F3AD121AC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26" name="Color">
              <a:extLst>
                <a:ext uri="{FF2B5EF4-FFF2-40B4-BE49-F238E27FC236}">
                  <a16:creationId xmlns:a16="http://schemas.microsoft.com/office/drawing/2014/main" id="{E8AFF701-6A8D-44BD-8C85-9EE4110F6B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7D44C50E-4B0D-458E-8745-151B0968E5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3B198ED4-64A3-A493-A8C2-3894E645E3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30" r="17809" b="2"/>
          <a:stretch>
            <a:fillRect/>
          </a:stretch>
        </p:blipFill>
        <p:spPr>
          <a:xfrm>
            <a:off x="812112" y="692900"/>
            <a:ext cx="4879053" cy="2587337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513D6A-4A66-22B3-D12A-C350852F67B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4" b="17192"/>
          <a:stretch>
            <a:fillRect/>
          </a:stretch>
        </p:blipFill>
        <p:spPr>
          <a:xfrm>
            <a:off x="6654114" y="3440249"/>
            <a:ext cx="4594847" cy="2587337"/>
          </a:xfrm>
          <a:prstGeom prst="rect">
            <a:avLst/>
          </a:prstGeom>
          <a:effectLst>
            <a:softEdge rad="635000"/>
          </a:effectLst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F61F91B-361F-4DD4-9DD1-C381F901C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77608" y="6400535"/>
              <a:ext cx="985772" cy="457465"/>
            </a:xfrm>
            <a:custGeom>
              <a:avLst/>
              <a:gdLst>
                <a:gd name="connsiteX0" fmla="*/ 492886 w 985772"/>
                <a:gd name="connsiteY0" fmla="*/ 0 h 460049"/>
                <a:gd name="connsiteX1" fmla="*/ 979365 w 985772"/>
                <a:gd name="connsiteY1" fmla="*/ 396492 h 460049"/>
                <a:gd name="connsiteX2" fmla="*/ 985772 w 985772"/>
                <a:gd name="connsiteY2" fmla="*/ 460049 h 460049"/>
                <a:gd name="connsiteX3" fmla="*/ 0 w 985772"/>
                <a:gd name="connsiteY3" fmla="*/ 460049 h 460049"/>
                <a:gd name="connsiteX4" fmla="*/ 6407 w 985772"/>
                <a:gd name="connsiteY4" fmla="*/ 396492 h 460049"/>
                <a:gd name="connsiteX5" fmla="*/ 492886 w 985772"/>
                <a:gd name="connsiteY5" fmla="*/ 0 h 460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85772" h="460049">
                  <a:moveTo>
                    <a:pt x="492886" y="0"/>
                  </a:moveTo>
                  <a:cubicBezTo>
                    <a:pt x="732851" y="0"/>
                    <a:pt x="933061" y="170215"/>
                    <a:pt x="979365" y="396492"/>
                  </a:cubicBezTo>
                  <a:lnTo>
                    <a:pt x="985772" y="460049"/>
                  </a:lnTo>
                  <a:lnTo>
                    <a:pt x="0" y="460049"/>
                  </a:lnTo>
                  <a:lnTo>
                    <a:pt x="6407" y="396492"/>
                  </a:lnTo>
                  <a:cubicBezTo>
                    <a:pt x="52711" y="170215"/>
                    <a:pt x="252921" y="0"/>
                    <a:pt x="492886" y="0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3F1592-14C5-1D4D-058C-0DE402375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5519" y="973193"/>
            <a:ext cx="5821537" cy="2128071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Business Overview Delight Deserts Caffe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12725-73DB-FE87-79AB-B576AA2DB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3442089"/>
            <a:ext cx="5821537" cy="2596896"/>
          </a:xfrm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Dessert cafe located in the city center.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Offers waffles, pancakes, cakes, milkshakes, and drinks.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Targets students, young adults, and social customers.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 on both quality and visual presentation.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Designed as a relaxing and social environment.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influence of social media.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Aims to provide both food and a memorable experience.</a:t>
            </a:r>
            <a:endParaRPr lang="en-GB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3115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Color Cover">
            <a:extLst>
              <a:ext uri="{FF2B5EF4-FFF2-40B4-BE49-F238E27FC236}">
                <a16:creationId xmlns:a16="http://schemas.microsoft.com/office/drawing/2014/main" id="{34DE9D20-D6C2-4834-9EE9-EC583F3FE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65029CA8-B9AC-4FB9-ABD9-29D56968D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30" name="Color">
              <a:extLst>
                <a:ext uri="{FF2B5EF4-FFF2-40B4-BE49-F238E27FC236}">
                  <a16:creationId xmlns:a16="http://schemas.microsoft.com/office/drawing/2014/main" id="{5AE17642-D811-47CD-8BA8-18FF5FE9B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Color">
              <a:extLst>
                <a:ext uri="{FF2B5EF4-FFF2-40B4-BE49-F238E27FC236}">
                  <a16:creationId xmlns:a16="http://schemas.microsoft.com/office/drawing/2014/main" id="{7A882BBB-2A6D-439B-B6A2-994C8A3CF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92FC3AE6-ABD2-AF26-39D3-35956349BC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699" r="3" b="35024"/>
          <a:stretch>
            <a:fillRect/>
          </a:stretch>
        </p:blipFill>
        <p:spPr>
          <a:xfrm>
            <a:off x="6110059" y="150130"/>
            <a:ext cx="6064235" cy="3291575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55EDBD8-3BB4-C04C-CD69-4EACC3459A7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047" r="3" b="639"/>
          <a:stretch>
            <a:fillRect/>
          </a:stretch>
        </p:blipFill>
        <p:spPr>
          <a:xfrm>
            <a:off x="6091881" y="3506528"/>
            <a:ext cx="6064235" cy="3351472"/>
          </a:xfrm>
          <a:prstGeom prst="rect">
            <a:avLst/>
          </a:prstGeom>
          <a:effectLst>
            <a:softEdge rad="635000"/>
          </a:effec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88CB293-6C85-6B31-A286-30CE22761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928" y="825828"/>
            <a:ext cx="5349893" cy="2245717"/>
          </a:xfrm>
        </p:spPr>
        <p:txBody>
          <a:bodyPr anchor="b">
            <a:normAutofit/>
          </a:bodyPr>
          <a:lstStyle/>
          <a:p>
            <a:pPr algn="ctr"/>
            <a:r>
              <a:rPr lang="en-US" sz="4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Key Features of the Sustainable Enterprise</a:t>
            </a:r>
            <a:endParaRPr lang="en-GB" sz="40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BE400-C6B1-D99A-4710-975319382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322" y="3368954"/>
            <a:ext cx="5857103" cy="2674816"/>
          </a:xfrm>
        </p:spPr>
        <p:txBody>
          <a:bodyPr anchor="t">
            <a:no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Recyclable and eco-friendly packaging.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Reducing food waste.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 ingredients locally where possible.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Energy-efficient kitchen equipment.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POS system. 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Menu options for different dietary needs (vegan/gluten-free).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 loyalty. </a:t>
            </a:r>
          </a:p>
          <a:p>
            <a:r>
              <a:rPr lang="en-US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Awareness of environmental impact in daily operations.</a:t>
            </a:r>
            <a:endParaRPr lang="en-GB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4580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4A3C0C-263F-1142-1C48-D0451AD87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824" y="643467"/>
            <a:ext cx="4772975" cy="1800526"/>
          </a:xfrm>
        </p:spPr>
        <p:txBody>
          <a:bodyPr>
            <a:normAutofit/>
          </a:bodyPr>
          <a:lstStyle/>
          <a:p>
            <a:r>
              <a:rPr lang="en-U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Why the Business Will Be Successful</a:t>
            </a:r>
            <a:endParaRPr lang="en-GB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50957-42D4-6A23-1F28-656CD46B0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6824" y="2623381"/>
            <a:ext cx="4772974" cy="3553581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Higher demand for dessert cafes.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appeal to the younger target market.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Traffic city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centre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location.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marketing. 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Attractive food presentation, which increases online sharing.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Competitive pricing with student discounts.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 cash flow. 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focus on customer experience and repeat visits.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8B808D-2BF0-8399-B2D8-53D980E780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2381" y="343961"/>
            <a:ext cx="4408641" cy="2969678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85F9014-689E-8551-2A68-C74A988CE0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1808" y="3313639"/>
            <a:ext cx="4408641" cy="3544361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3689371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22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26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D71EC25-F2BE-CA4E-7ACC-340A6E045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GB" sz="48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0EA10-EC82-FA92-D760-2B7C88E86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8257" y="891712"/>
            <a:ext cx="7730344" cy="5484373"/>
          </a:xfrm>
        </p:spPr>
        <p:txBody>
          <a:bodyPr anchor="ctr">
            <a:no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Agu, E. E., 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Iyelolu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T. V., Idemudia, C., &amp; 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Ijomah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T. I. (2024). Exploring the relationship between sustainable business practices and increased brand loyalty.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Management &amp; Entrepreneurship Research, 6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(8), 2463–2475.</a:t>
            </a:r>
          </a:p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Gomez, V. R. Q. (n.d.).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Dessert trends and sales strategies in the cafe industry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Mittal, A., Raheja, K., Raut, R., &amp; Deshpande, A. (2024). Fostering perceived wealth among SMEs through green business: Unveiling the mediating influence of consumers' green attitude.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 of Environmental Quality: An International Journal, 35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341–357.</a:t>
            </a:r>
          </a:p>
          <a:p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Rasyd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 R. A., Mulyadi, H., Utama, D. H., 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Furqon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C., &amp; Twum, S. (2025). Sustainability in coffee shops: A triple-layered business model canvas approach—International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Entrepreneurship and Sustainability Studies, 5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(1).</a:t>
            </a:r>
          </a:p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Sun, B. L., &amp; Kim, W. G. (2026). Exploring the influence of cultural values on green purchasing and its consequences.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Vacation Marketing, 32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318–335.</a:t>
            </a:r>
          </a:p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Suryani, W., Sari, W. P., &amp; Ginting, S. M. B. (2025). Innovative trends shaping food marketing and consumption: Culinary marketing in the digital age-Latest trends and innovations. In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Innovative trends shaping food marketing and consumption (pp. 1–14)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IGI Global Scientific Publishing.</a:t>
            </a:r>
          </a:p>
          <a:p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Tapaninaho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R., &amp; Heikkinen, A. (2022). Value creation in circular economy business for sustainability: A stakeholder relationship perspective.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Strategy and the Environment, 31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(6), 2728–2740.</a:t>
            </a:r>
          </a:p>
          <a:p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Velaoras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K., Menegaki, A. N., Polyzos, S., &amp; 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Gotzamani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K. (2025). The role of environmental certification in the hospitality industry: Assessing sustainability, consumer preferences, and the economic impact.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Sustainability, 17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650.</a:t>
            </a:r>
          </a:p>
        </p:txBody>
      </p:sp>
    </p:spTree>
    <p:extLst>
      <p:ext uri="{BB962C8B-B14F-4D97-AF65-F5344CB8AC3E}">
        <p14:creationId xmlns:p14="http://schemas.microsoft.com/office/powerpoint/2010/main" val="412088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534</Words>
  <Application>Microsoft Office PowerPoint</Application>
  <PresentationFormat>Widescreen</PresentationFormat>
  <Paragraphs>35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Times New Roman</vt:lpstr>
      <vt:lpstr>Office Theme</vt:lpstr>
      <vt:lpstr>Business Overview Delight Deserts Caffe</vt:lpstr>
      <vt:lpstr>Key Features of the Sustainable Enterprise</vt:lpstr>
      <vt:lpstr>Why the Business Will Be Successful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2026-04-18T15:38:41Z</dcterms:created>
  <dcterms:modified xsi:type="dcterms:W3CDTF">2026-04-23T01:35:17Z</dcterms:modified>
</cp:coreProperties>
</file>