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4" r:id="rId9"/>
    <p:sldId id="263" r:id="rId10"/>
    <p:sldId id="268" r:id="rId11"/>
    <p:sldId id="265" r:id="rId12"/>
    <p:sldId id="266" r:id="rId13"/>
    <p:sldId id="267"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17A9ED-F693-4835-8852-D6F9CBD8370E}" v="1147" dt="2023-10-22T02:01:45.954"/>
    <p1510:client id="{91953234-3B54-40A1-89E8-F99D25EB3E8D}" v="2" dt="2023-10-22T16:11:03.427"/>
    <p1510:client id="{B651EC90-0529-B365-9BC0-260A2B65750E}" v="195" dt="2023-10-22T15:36:41.863"/>
    <p1510:client id="{DE6EE7A9-64CC-FF6A-D05A-C375B6D30223}" v="300" dt="2023-10-22T02:26:18.6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Petrache" userId="07ab843d8438af5f" providerId="LiveId" clId="{66CB41AE-1989-4E29-A750-7662B3304A92}"/>
    <pc:docChg chg="modSld">
      <pc:chgData name="Daniel Petrache" userId="07ab843d8438af5f" providerId="LiveId" clId="{66CB41AE-1989-4E29-A750-7662B3304A92}" dt="2023-10-22T18:55:09.277" v="88" actId="255"/>
      <pc:docMkLst>
        <pc:docMk/>
      </pc:docMkLst>
      <pc:sldChg chg="modSp mod">
        <pc:chgData name="Daniel Petrache" userId="07ab843d8438af5f" providerId="LiveId" clId="{66CB41AE-1989-4E29-A750-7662B3304A92}" dt="2023-10-22T16:48:28.895" v="85"/>
        <pc:sldMkLst>
          <pc:docMk/>
          <pc:sldMk cId="2018552839" sldId="260"/>
        </pc:sldMkLst>
        <pc:spChg chg="mod">
          <ac:chgData name="Daniel Petrache" userId="07ab843d8438af5f" providerId="LiveId" clId="{66CB41AE-1989-4E29-A750-7662B3304A92}" dt="2023-10-22T16:48:28.895" v="85"/>
          <ac:spMkLst>
            <pc:docMk/>
            <pc:sldMk cId="2018552839" sldId="260"/>
            <ac:spMk id="3" creationId="{30A14260-D9DA-83B6-F928-50E31B5FD8AB}"/>
          </ac:spMkLst>
        </pc:spChg>
      </pc:sldChg>
      <pc:sldChg chg="modSp mod">
        <pc:chgData name="Daniel Petrache" userId="07ab843d8438af5f" providerId="LiveId" clId="{66CB41AE-1989-4E29-A750-7662B3304A92}" dt="2023-10-22T16:43:03.521" v="70" actId="1076"/>
        <pc:sldMkLst>
          <pc:docMk/>
          <pc:sldMk cId="3847822347" sldId="262"/>
        </pc:sldMkLst>
        <pc:spChg chg="mod">
          <ac:chgData name="Daniel Petrache" userId="07ab843d8438af5f" providerId="LiveId" clId="{66CB41AE-1989-4E29-A750-7662B3304A92}" dt="2023-10-22T16:43:03.521" v="70" actId="1076"/>
          <ac:spMkLst>
            <pc:docMk/>
            <pc:sldMk cId="3847822347" sldId="262"/>
            <ac:spMk id="3" creationId="{5EAD61FF-CC6B-7888-2876-2071A69B9C50}"/>
          </ac:spMkLst>
        </pc:spChg>
      </pc:sldChg>
      <pc:sldChg chg="modSp mod">
        <pc:chgData name="Daniel Petrache" userId="07ab843d8438af5f" providerId="LiveId" clId="{66CB41AE-1989-4E29-A750-7662B3304A92}" dt="2023-10-22T16:49:29.541" v="86"/>
        <pc:sldMkLst>
          <pc:docMk/>
          <pc:sldMk cId="1156378669" sldId="264"/>
        </pc:sldMkLst>
        <pc:spChg chg="mod">
          <ac:chgData name="Daniel Petrache" userId="07ab843d8438af5f" providerId="LiveId" clId="{66CB41AE-1989-4E29-A750-7662B3304A92}" dt="2023-10-22T16:49:29.541" v="86"/>
          <ac:spMkLst>
            <pc:docMk/>
            <pc:sldMk cId="1156378669" sldId="264"/>
            <ac:spMk id="3" creationId="{CA9CC220-07D3-DACC-6C08-E2305D98037C}"/>
          </ac:spMkLst>
        </pc:spChg>
      </pc:sldChg>
      <pc:sldChg chg="modSp mod">
        <pc:chgData name="Daniel Petrache" userId="07ab843d8438af5f" providerId="LiveId" clId="{66CB41AE-1989-4E29-A750-7662B3304A92}" dt="2023-10-22T16:44:30.139" v="84" actId="20577"/>
        <pc:sldMkLst>
          <pc:docMk/>
          <pc:sldMk cId="2903792843" sldId="266"/>
        </pc:sldMkLst>
        <pc:spChg chg="mod">
          <ac:chgData name="Daniel Petrache" userId="07ab843d8438af5f" providerId="LiveId" clId="{66CB41AE-1989-4E29-A750-7662B3304A92}" dt="2023-10-22T16:44:30.139" v="84" actId="20577"/>
          <ac:spMkLst>
            <pc:docMk/>
            <pc:sldMk cId="2903792843" sldId="266"/>
            <ac:spMk id="3" creationId="{3605937D-439F-4A2D-A19B-036B8F09F0C2}"/>
          </ac:spMkLst>
        </pc:spChg>
      </pc:sldChg>
      <pc:sldChg chg="modSp mod">
        <pc:chgData name="Daniel Petrache" userId="07ab843d8438af5f" providerId="LiveId" clId="{66CB41AE-1989-4E29-A750-7662B3304A92}" dt="2023-10-22T16:37:10.680" v="2" actId="20577"/>
        <pc:sldMkLst>
          <pc:docMk/>
          <pc:sldMk cId="3575059453" sldId="267"/>
        </pc:sldMkLst>
        <pc:spChg chg="mod">
          <ac:chgData name="Daniel Petrache" userId="07ab843d8438af5f" providerId="LiveId" clId="{66CB41AE-1989-4E29-A750-7662B3304A92}" dt="2023-10-22T16:37:10.680" v="2" actId="20577"/>
          <ac:spMkLst>
            <pc:docMk/>
            <pc:sldMk cId="3575059453" sldId="267"/>
            <ac:spMk id="3" creationId="{B6711090-94A8-70BD-8341-17D7BED4A275}"/>
          </ac:spMkLst>
        </pc:spChg>
      </pc:sldChg>
      <pc:sldChg chg="modSp mod">
        <pc:chgData name="Daniel Petrache" userId="07ab843d8438af5f" providerId="LiveId" clId="{66CB41AE-1989-4E29-A750-7662B3304A92}" dt="2023-10-22T18:55:09.277" v="88" actId="255"/>
        <pc:sldMkLst>
          <pc:docMk/>
          <pc:sldMk cId="4279822918" sldId="269"/>
        </pc:sldMkLst>
        <pc:spChg chg="mod">
          <ac:chgData name="Daniel Petrache" userId="07ab843d8438af5f" providerId="LiveId" clId="{66CB41AE-1989-4E29-A750-7662B3304A92}" dt="2023-10-22T18:55:09.277" v="88" actId="255"/>
          <ac:spMkLst>
            <pc:docMk/>
            <pc:sldMk cId="4279822918" sldId="269"/>
            <ac:spMk id="3" creationId="{6E0539AD-2A15-F17D-82DB-68664C477C2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marriott.gcs-web.com/static-"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loudbeds.com/articles/guest-expectations/" TargetMode="External"/><Relationship Id="rId2" Type="http://schemas.openxmlformats.org/officeDocument/2006/relationships/hyperlink" Target="https://www.mews.com/en/blog/hotel-guest-expectations" TargetMode="External"/><Relationship Id="rId1" Type="http://schemas.openxmlformats.org/officeDocument/2006/relationships/slideLayout" Target="../slideLayouts/slideLayout2.xml"/><Relationship Id="rId6" Type="http://schemas.openxmlformats.org/officeDocument/2006/relationships/hyperlink" Target="https://marketrealist.com/2016/01/marriott-international-eyes-customers-outside-" TargetMode="External"/><Relationship Id="rId5" Type="http://schemas.openxmlformats.org/officeDocument/2006/relationships/hyperlink" Target="https://www.comparably.com/companies/marriott/happiness" TargetMode="External"/><Relationship Id="rId4" Type="http://schemas.openxmlformats.org/officeDocument/2006/relationships/hyperlink" Target="https://www.comparably.com/companies/marriott/competi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l="-2000" r="-2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80042"/>
          </a:xfrm>
        </p:spPr>
        <p:txBody>
          <a:bodyPr>
            <a:normAutofit fontScale="90000"/>
          </a:bodyPr>
          <a:lstStyle/>
          <a:p>
            <a:r>
              <a:rPr lang="en-US" sz="2800" b="1" i="1" dirty="0">
                <a:solidFill>
                  <a:schemeClr val="bg1"/>
                </a:solidFill>
                <a:ea typeface="+mj-lt"/>
                <a:cs typeface="+mj-lt"/>
              </a:rPr>
              <a:t>Role and importance of quality service, hospitality and guest services in the hospitality industry</a:t>
            </a:r>
            <a:endParaRPr lang="en-US" sz="2800" b="1" i="1">
              <a:solidFill>
                <a:schemeClr val="bg1"/>
              </a:solidFill>
              <a:cs typeface="Calibri Light"/>
            </a:endParaRPr>
          </a:p>
        </p:txBody>
      </p:sp>
      <p:sp>
        <p:nvSpPr>
          <p:cNvPr id="4" name="TextBox 3">
            <a:extLst>
              <a:ext uri="{FF2B5EF4-FFF2-40B4-BE49-F238E27FC236}">
                <a16:creationId xmlns:a16="http://schemas.microsoft.com/office/drawing/2014/main" id="{D79D8A28-9628-92F0-341B-5E1B78D30803}"/>
              </a:ext>
            </a:extLst>
          </p:cNvPr>
          <p:cNvSpPr txBox="1"/>
          <p:nvPr/>
        </p:nvSpPr>
        <p:spPr>
          <a:xfrm>
            <a:off x="395007" y="2358837"/>
            <a:ext cx="5040405"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US" sz="1600" b="1" i="1" dirty="0">
                <a:solidFill>
                  <a:schemeClr val="bg1"/>
                </a:solidFill>
                <a:latin typeface="Courier New"/>
                <a:cs typeface="Courier New"/>
              </a:rPr>
              <a:t>Introduction JW Marriott International...(Page.3)</a:t>
            </a:r>
            <a:endParaRPr lang="en-US" sz="1600" b="1" dirty="0">
              <a:solidFill>
                <a:schemeClr val="bg1"/>
              </a:solidFill>
              <a:cs typeface="Calibri" panose="020F0502020204030204"/>
            </a:endParaRPr>
          </a:p>
          <a:p>
            <a:pPr marL="285750" indent="-285750">
              <a:buFont typeface="Wingdings"/>
              <a:buChar char="§"/>
            </a:pPr>
            <a:endParaRPr lang="en-US" sz="1600" b="1" i="1" dirty="0">
              <a:solidFill>
                <a:schemeClr val="bg1"/>
              </a:solidFill>
              <a:latin typeface="Courier New"/>
              <a:cs typeface="Courier New"/>
            </a:endParaRPr>
          </a:p>
          <a:p>
            <a:pPr marL="285750" indent="-285750">
              <a:buFont typeface="Wingdings"/>
              <a:buChar char="§"/>
            </a:pPr>
            <a:r>
              <a:rPr lang="en-US" sz="1600" b="1" i="1" dirty="0">
                <a:solidFill>
                  <a:schemeClr val="bg1"/>
                </a:solidFill>
                <a:latin typeface="Courier New"/>
                <a:cs typeface="Courier New"/>
              </a:rPr>
              <a:t>Main Consumers...(Page.5)</a:t>
            </a:r>
          </a:p>
          <a:p>
            <a:pPr marL="285750" indent="-285750">
              <a:buFont typeface="Wingdings"/>
              <a:buChar char="§"/>
            </a:pPr>
            <a:endParaRPr lang="en-US" sz="1600" b="1" i="1" dirty="0">
              <a:solidFill>
                <a:schemeClr val="bg1"/>
              </a:solidFill>
              <a:latin typeface="Courier New"/>
              <a:cs typeface="Courier New"/>
            </a:endParaRPr>
          </a:p>
          <a:p>
            <a:pPr marL="285750" indent="-285750">
              <a:buFont typeface="Wingdings"/>
              <a:buChar char="§"/>
            </a:pPr>
            <a:r>
              <a:rPr lang="en-US" sz="1600" b="1" i="1" dirty="0">
                <a:solidFill>
                  <a:schemeClr val="bg1"/>
                </a:solidFill>
                <a:latin typeface="Courier New"/>
                <a:cs typeface="Courier New"/>
              </a:rPr>
              <a:t>Significance of hotel amenities for customers...(Page.5)</a:t>
            </a:r>
          </a:p>
          <a:p>
            <a:pPr marL="285750" indent="-285750">
              <a:buFont typeface="Wingdings"/>
              <a:buChar char="§"/>
            </a:pPr>
            <a:endParaRPr lang="en-US" sz="1600" b="1" i="1" dirty="0">
              <a:solidFill>
                <a:schemeClr val="bg1"/>
              </a:solidFill>
              <a:latin typeface="Courier New"/>
              <a:cs typeface="Courier New"/>
            </a:endParaRPr>
          </a:p>
          <a:p>
            <a:pPr marL="285750" indent="-285750">
              <a:buFont typeface="Wingdings"/>
              <a:buChar char="§"/>
            </a:pPr>
            <a:r>
              <a:rPr lang="en-US" sz="1600" b="1" i="1" dirty="0">
                <a:solidFill>
                  <a:schemeClr val="bg1"/>
                </a:solidFill>
                <a:latin typeface="Courier New"/>
                <a:cs typeface="Courier New"/>
              </a:rPr>
              <a:t>Guest services....(Page.7)</a:t>
            </a:r>
          </a:p>
          <a:p>
            <a:pPr marL="285750" indent="-285750">
              <a:buFont typeface="Wingdings"/>
              <a:buChar char="§"/>
            </a:pPr>
            <a:endParaRPr lang="en-US" sz="1600" b="1" i="1" dirty="0">
              <a:solidFill>
                <a:schemeClr val="bg1"/>
              </a:solidFill>
              <a:latin typeface="Courier New"/>
              <a:cs typeface="Courier New"/>
            </a:endParaRPr>
          </a:p>
          <a:p>
            <a:pPr marL="285750" indent="-285750">
              <a:buFont typeface="Wingdings"/>
              <a:buChar char="§"/>
            </a:pPr>
            <a:r>
              <a:rPr lang="en-US" sz="1600" b="1" i="1" dirty="0">
                <a:solidFill>
                  <a:schemeClr val="bg1"/>
                </a:solidFill>
                <a:latin typeface="Courier New"/>
                <a:cs typeface="Courier New"/>
              </a:rPr>
              <a:t>Importance of Hospitality...(Page.8) and (Page.10)</a:t>
            </a:r>
          </a:p>
          <a:p>
            <a:pPr marL="285750" indent="-285750">
              <a:buFont typeface="Wingdings"/>
              <a:buChar char="§"/>
            </a:pPr>
            <a:endParaRPr lang="en-US" sz="1600" b="1" i="1" dirty="0">
              <a:solidFill>
                <a:schemeClr val="bg1"/>
              </a:solidFill>
              <a:latin typeface="Courier New"/>
              <a:cs typeface="Courier New"/>
            </a:endParaRPr>
          </a:p>
          <a:p>
            <a:pPr marL="285750" indent="-285750">
              <a:buFont typeface="Wingdings"/>
              <a:buChar char="§"/>
            </a:pPr>
            <a:r>
              <a:rPr lang="en-US" b="1" i="1" dirty="0">
                <a:solidFill>
                  <a:schemeClr val="bg1"/>
                </a:solidFill>
                <a:latin typeface="Courier New"/>
                <a:cs typeface="Courier New"/>
              </a:rPr>
              <a:t>Guest expectations...(Page.12)</a:t>
            </a:r>
          </a:p>
          <a:p>
            <a:pPr marL="285750" indent="-285750">
              <a:buFont typeface="Wingdings"/>
              <a:buChar char="§"/>
            </a:pPr>
            <a:endParaRPr lang="en-US" b="1" i="1" dirty="0">
              <a:solidFill>
                <a:schemeClr val="bg1"/>
              </a:solidFill>
              <a:latin typeface="Courier New"/>
              <a:cs typeface="Courier New"/>
            </a:endParaRPr>
          </a:p>
          <a:p>
            <a:pPr marL="285750" indent="-285750">
              <a:buFont typeface="Wingdings"/>
              <a:buChar char="§"/>
            </a:pPr>
            <a:r>
              <a:rPr lang="en-US" b="1" i="1" dirty="0">
                <a:solidFill>
                  <a:schemeClr val="bg1"/>
                </a:solidFill>
                <a:latin typeface="Courier New"/>
                <a:cs typeface="Courier New"/>
              </a:rPr>
              <a:t>Conclusion....(Page.13)</a:t>
            </a:r>
          </a:p>
          <a:p>
            <a:pPr marL="285750" indent="-285750">
              <a:buFont typeface="Wingdings"/>
              <a:buChar char="§"/>
            </a:pPr>
            <a:endParaRPr lang="en-US" b="1" i="1" dirty="0">
              <a:solidFill>
                <a:srgbClr val="FFFFFF"/>
              </a:solidFill>
              <a:latin typeface="Courier New"/>
              <a:cs typeface="Courier New"/>
            </a:endParaRPr>
          </a:p>
          <a:p>
            <a:pPr marL="285750" indent="-285750">
              <a:buFont typeface="Wingdings"/>
              <a:buChar char="§"/>
            </a:pPr>
            <a:endParaRPr lang="en-US" b="1" i="1" dirty="0">
              <a:solidFill>
                <a:srgbClr val="FFFFFF"/>
              </a:solidFill>
              <a:latin typeface="Courier New"/>
              <a:cs typeface="Courier New"/>
            </a:endParaRPr>
          </a:p>
          <a:p>
            <a:pPr marL="285750" indent="-285750">
              <a:buFont typeface="Wingdings"/>
              <a:buChar char="§"/>
            </a:pPr>
            <a:endParaRPr lang="en-US" sz="1100" dirty="0">
              <a:latin typeface="Courier New"/>
              <a:cs typeface="Courier New"/>
            </a:endParaRPr>
          </a:p>
          <a:p>
            <a:pPr marL="285750" indent="-285750">
              <a:buFont typeface="Wingdings"/>
              <a:buChar char="§"/>
            </a:pPr>
            <a:endParaRPr lang="en-US" sz="1100" dirty="0">
              <a:latin typeface="Courier New"/>
              <a:cs typeface="Courier New"/>
            </a:endParaRPr>
          </a:p>
          <a:p>
            <a:pPr marL="285750" indent="-285750">
              <a:buFont typeface="Wingdings"/>
              <a:buChar char="§"/>
            </a:pPr>
            <a:endParaRPr lang="en-US" sz="1400" b="1" i="1" dirty="0">
              <a:latin typeface="Courier New"/>
              <a:cs typeface="Courier New"/>
            </a:endParaRPr>
          </a:p>
          <a:p>
            <a:endParaRPr lang="en-US" sz="1400" b="1" i="1" dirty="0">
              <a:latin typeface="Courier New"/>
              <a:cs typeface="Courier New"/>
            </a:endParaRPr>
          </a:p>
        </p:txBody>
      </p:sp>
      <p:sp>
        <p:nvSpPr>
          <p:cNvPr id="5" name="TextBox 4">
            <a:extLst>
              <a:ext uri="{FF2B5EF4-FFF2-40B4-BE49-F238E27FC236}">
                <a16:creationId xmlns:a16="http://schemas.microsoft.com/office/drawing/2014/main" id="{11399D3B-F85B-9EE8-801C-15FDF2B393EF}"/>
              </a:ext>
            </a:extLst>
          </p:cNvPr>
          <p:cNvSpPr txBox="1"/>
          <p:nvPr/>
        </p:nvSpPr>
        <p:spPr>
          <a:xfrm>
            <a:off x="6689912" y="2356036"/>
            <a:ext cx="5376581" cy="32008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i="1" dirty="0">
                <a:solidFill>
                  <a:schemeClr val="bg1"/>
                </a:solidFill>
                <a:cs typeface="Calibri"/>
              </a:rPr>
              <a:t>Name: Daniel Nicusor Petrache</a:t>
            </a:r>
          </a:p>
          <a:p>
            <a:endParaRPr lang="en-US" sz="1600" b="1" i="1" dirty="0">
              <a:solidFill>
                <a:schemeClr val="bg1"/>
              </a:solidFill>
              <a:cs typeface="Calibri"/>
            </a:endParaRPr>
          </a:p>
          <a:p>
            <a:r>
              <a:rPr lang="en-US" sz="1600" b="1" i="1" dirty="0">
                <a:solidFill>
                  <a:schemeClr val="bg1"/>
                </a:solidFill>
                <a:cs typeface="Calibri"/>
              </a:rPr>
              <a:t>Student ID: 2246592</a:t>
            </a:r>
          </a:p>
          <a:p>
            <a:endParaRPr lang="en-US" sz="1600" b="1" i="1" dirty="0">
              <a:solidFill>
                <a:schemeClr val="bg1"/>
              </a:solidFill>
              <a:cs typeface="Calibri"/>
            </a:endParaRPr>
          </a:p>
          <a:p>
            <a:r>
              <a:rPr lang="en-US" sz="1600" b="1" i="1" dirty="0">
                <a:solidFill>
                  <a:schemeClr val="bg1"/>
                </a:solidFill>
                <a:cs typeface="Calibri"/>
              </a:rPr>
              <a:t>Module title: Hospitality and Guest Service Management BMIH4003</a:t>
            </a:r>
          </a:p>
          <a:p>
            <a:endParaRPr lang="en-US" sz="1600" b="1" i="1" dirty="0">
              <a:solidFill>
                <a:schemeClr val="bg1"/>
              </a:solidFill>
              <a:cs typeface="Calibri"/>
            </a:endParaRPr>
          </a:p>
          <a:p>
            <a:r>
              <a:rPr lang="en-US" sz="1600" b="1" i="1" dirty="0">
                <a:solidFill>
                  <a:schemeClr val="bg1"/>
                </a:solidFill>
                <a:cs typeface="Calibri"/>
              </a:rPr>
              <a:t>Lecturer's name: Daniel Payne</a:t>
            </a:r>
          </a:p>
          <a:p>
            <a:endParaRPr lang="en-US" sz="1600" b="1" i="1" dirty="0">
              <a:solidFill>
                <a:schemeClr val="bg1"/>
              </a:solidFill>
              <a:cs typeface="Calibri"/>
            </a:endParaRPr>
          </a:p>
          <a:p>
            <a:r>
              <a:rPr lang="en-US" sz="1600" b="1" i="1" dirty="0">
                <a:solidFill>
                  <a:schemeClr val="bg1"/>
                </a:solidFill>
                <a:cs typeface="Calibri"/>
              </a:rPr>
              <a:t>Submission date: 22.10.2023</a:t>
            </a:r>
          </a:p>
          <a:p>
            <a:endParaRPr lang="en-US" sz="1400" dirty="0">
              <a:solidFill>
                <a:schemeClr val="bg1"/>
              </a:solidFill>
              <a:cs typeface="Calibri"/>
            </a:endParaRPr>
          </a:p>
          <a:p>
            <a:endParaRPr lang="en-US" sz="1400" dirty="0">
              <a:solidFill>
                <a:schemeClr val="bg1"/>
              </a:solidFill>
              <a:cs typeface="Calibri"/>
            </a:endParaRPr>
          </a:p>
          <a:p>
            <a:endParaRPr lang="en-US" sz="1400"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Content Placeholder 6" descr="A hotel entrance with a flag&#10;&#10;Description automatically generated">
            <a:extLst>
              <a:ext uri="{FF2B5EF4-FFF2-40B4-BE49-F238E27FC236}">
                <a16:creationId xmlns:a16="http://schemas.microsoft.com/office/drawing/2014/main" id="{4F19E2B1-06CF-4C81-A28A-A37749FCDED4}"/>
              </a:ext>
            </a:extLst>
          </p:cNvPr>
          <p:cNvPicPr>
            <a:picLocks noGrp="1" noChangeAspect="1"/>
          </p:cNvPicPr>
          <p:nvPr>
            <p:ph idx="1"/>
          </p:nvPr>
        </p:nvPicPr>
        <p:blipFill rotWithShape="1">
          <a:blip r:embed="rId2"/>
          <a:srcRect r="3094" b="1"/>
          <a:stretch/>
        </p:blipFill>
        <p:spPr>
          <a:xfrm>
            <a:off x="20" y="1282"/>
            <a:ext cx="12191980" cy="6856718"/>
          </a:xfrm>
          <a:prstGeom prst="rect">
            <a:avLst/>
          </a:prstGeom>
        </p:spPr>
      </p:pic>
    </p:spTree>
    <p:extLst>
      <p:ext uri="{BB962C8B-B14F-4D97-AF65-F5344CB8AC3E}">
        <p14:creationId xmlns:p14="http://schemas.microsoft.com/office/powerpoint/2010/main" val="1985231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Mirror buildings">
            <a:extLst>
              <a:ext uri="{FF2B5EF4-FFF2-40B4-BE49-F238E27FC236}">
                <a16:creationId xmlns:a16="http://schemas.microsoft.com/office/drawing/2014/main" id="{D97C1337-FE5F-5150-48A1-62BAB0182C46}"/>
              </a:ext>
            </a:extLst>
          </p:cNvPr>
          <p:cNvPicPr>
            <a:picLocks noChangeAspect="1"/>
          </p:cNvPicPr>
          <p:nvPr/>
        </p:nvPicPr>
        <p:blipFill rotWithShape="1">
          <a:blip r:embed="rId2">
            <a:alphaModFix amt="40000"/>
          </a:blip>
          <a:srcRect t="12128" r="-2" b="3475"/>
          <a:stretch/>
        </p:blipFill>
        <p:spPr>
          <a:xfrm>
            <a:off x="20" y="10"/>
            <a:ext cx="12191979" cy="6857990"/>
          </a:xfrm>
          <a:prstGeom prst="rect">
            <a:avLst/>
          </a:prstGeom>
        </p:spPr>
      </p:pic>
      <p:sp>
        <p:nvSpPr>
          <p:cNvPr id="2" name="Title 1">
            <a:extLst>
              <a:ext uri="{FF2B5EF4-FFF2-40B4-BE49-F238E27FC236}">
                <a16:creationId xmlns:a16="http://schemas.microsoft.com/office/drawing/2014/main" id="{B9217BDE-4FD6-BFFC-F452-064689098DBA}"/>
              </a:ext>
            </a:extLst>
          </p:cNvPr>
          <p:cNvSpPr>
            <a:spLocks noGrp="1"/>
          </p:cNvSpPr>
          <p:nvPr>
            <p:ph type="title"/>
          </p:nvPr>
        </p:nvSpPr>
        <p:spPr>
          <a:xfrm>
            <a:off x="841249" y="941832"/>
            <a:ext cx="10506456" cy="2057400"/>
          </a:xfrm>
        </p:spPr>
        <p:txBody>
          <a:bodyPr anchor="b">
            <a:normAutofit/>
          </a:bodyPr>
          <a:lstStyle/>
          <a:p>
            <a:r>
              <a:rPr lang="en-US" sz="5000" dirty="0">
                <a:solidFill>
                  <a:schemeClr val="bg1"/>
                </a:solidFill>
                <a:ea typeface="+mj-lt"/>
                <a:cs typeface="+mj-lt"/>
              </a:rPr>
              <a:t>Marriott International</a:t>
            </a:r>
            <a:endParaRPr lang="en-US" sz="5000" dirty="0">
              <a:solidFill>
                <a:schemeClr val="bg1"/>
              </a:solidFill>
            </a:endParaRPr>
          </a:p>
        </p:txBody>
      </p:sp>
      <p:sp>
        <p:nvSpPr>
          <p:cNvPr id="28" name="Rectangle 2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D5C46D8-BD65-F755-461D-6D7CE5482BA2}"/>
              </a:ext>
            </a:extLst>
          </p:cNvPr>
          <p:cNvSpPr>
            <a:spLocks noGrp="1"/>
          </p:cNvSpPr>
          <p:nvPr>
            <p:ph idx="1"/>
          </p:nvPr>
        </p:nvSpPr>
        <p:spPr>
          <a:xfrm>
            <a:off x="841248" y="3502152"/>
            <a:ext cx="10506456" cy="2670048"/>
          </a:xfrm>
        </p:spPr>
        <p:txBody>
          <a:bodyPr vert="horz" lIns="91440" tIns="45720" rIns="91440" bIns="45720" rtlCol="0">
            <a:normAutofit/>
          </a:bodyPr>
          <a:lstStyle/>
          <a:p>
            <a:pPr marL="0" indent="0">
              <a:buNone/>
            </a:pPr>
            <a:br>
              <a:rPr lang="en-GB" sz="1400" dirty="0"/>
            </a:br>
            <a:r>
              <a:rPr lang="en-GB" b="0" i="0" dirty="0">
                <a:solidFill>
                  <a:srgbClr val="D1D5DB"/>
                </a:solidFill>
                <a:effectLst/>
                <a:latin typeface="Cavolini" panose="020B0502040204020203" pitchFamily="66" charset="0"/>
                <a:cs typeface="Cavolini" panose="020B0502040204020203" pitchFamily="66" charset="0"/>
              </a:rPr>
              <a:t>Marriott International's mission is to enhance customer experiences through exceptional service and quality accommodations. They maintain high standards across their diverse range of hotels, from luxury properties to more affordable options.</a:t>
            </a:r>
            <a:endParaRPr lang="en-US" dirty="0">
              <a:solidFill>
                <a:schemeClr val="bg1"/>
              </a:solidFill>
              <a:latin typeface="Cavolini" panose="020B0502040204020203" pitchFamily="66" charset="0"/>
              <a:cs typeface="Cavolini" panose="020B0502040204020203" pitchFamily="66" charset="0"/>
            </a:endParaRPr>
          </a:p>
        </p:txBody>
      </p:sp>
    </p:spTree>
    <p:extLst>
      <p:ext uri="{BB962C8B-B14F-4D97-AF65-F5344CB8AC3E}">
        <p14:creationId xmlns:p14="http://schemas.microsoft.com/office/powerpoint/2010/main" val="4035727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Content Placeholder 3" descr="A screenshot of a website&#10;&#10;Description automatically generated">
            <a:extLst>
              <a:ext uri="{FF2B5EF4-FFF2-40B4-BE49-F238E27FC236}">
                <a16:creationId xmlns:a16="http://schemas.microsoft.com/office/drawing/2014/main" id="{D6FAD12A-B673-52B1-A80E-3E8FC8FF65B2}"/>
              </a:ext>
            </a:extLst>
          </p:cNvPr>
          <p:cNvPicPr>
            <a:picLocks noGrp="1" noChangeAspect="1"/>
          </p:cNvPicPr>
          <p:nvPr>
            <p:ph idx="1"/>
          </p:nvPr>
        </p:nvPicPr>
        <p:blipFill>
          <a:blip r:embed="rId2"/>
          <a:stretch>
            <a:fillRect/>
          </a:stretch>
        </p:blipFill>
        <p:spPr>
          <a:xfrm>
            <a:off x="1209097" y="643466"/>
            <a:ext cx="9773806" cy="5571067"/>
          </a:xfrm>
          <a:prstGeom prst="rect">
            <a:avLst/>
          </a:prstGeom>
        </p:spPr>
      </p:pic>
    </p:spTree>
    <p:extLst>
      <p:ext uri="{BB962C8B-B14F-4D97-AF65-F5344CB8AC3E}">
        <p14:creationId xmlns:p14="http://schemas.microsoft.com/office/powerpoint/2010/main" val="1332421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ree people in front of a large window">
            <a:extLst>
              <a:ext uri="{FF2B5EF4-FFF2-40B4-BE49-F238E27FC236}">
                <a16:creationId xmlns:a16="http://schemas.microsoft.com/office/drawing/2014/main" id="{BB05EA42-590B-0A34-CF14-A373DE385A37}"/>
              </a:ext>
            </a:extLst>
          </p:cNvPr>
          <p:cNvPicPr>
            <a:picLocks noChangeAspect="1"/>
          </p:cNvPicPr>
          <p:nvPr/>
        </p:nvPicPr>
        <p:blipFill rotWithShape="1">
          <a:blip r:embed="rId2">
            <a:alphaModFix amt="35000"/>
          </a:blip>
          <a:srcRect t="7621" b="7793"/>
          <a:stretch/>
        </p:blipFill>
        <p:spPr>
          <a:xfrm>
            <a:off x="122316" y="103491"/>
            <a:ext cx="12191980" cy="6857990"/>
          </a:xfrm>
          <a:prstGeom prst="rect">
            <a:avLst/>
          </a:prstGeom>
        </p:spPr>
      </p:pic>
      <p:sp>
        <p:nvSpPr>
          <p:cNvPr id="3" name="Content Placeholder 2">
            <a:extLst>
              <a:ext uri="{FF2B5EF4-FFF2-40B4-BE49-F238E27FC236}">
                <a16:creationId xmlns:a16="http://schemas.microsoft.com/office/drawing/2014/main" id="{30A14260-D9DA-83B6-F928-50E31B5FD8AB}"/>
              </a:ext>
            </a:extLst>
          </p:cNvPr>
          <p:cNvSpPr>
            <a:spLocks noGrp="1"/>
          </p:cNvSpPr>
          <p:nvPr>
            <p:ph idx="1"/>
          </p:nvPr>
        </p:nvSpPr>
        <p:spPr>
          <a:xfrm>
            <a:off x="960506" y="2713634"/>
            <a:ext cx="10515600" cy="4351338"/>
          </a:xfrm>
        </p:spPr>
        <p:txBody>
          <a:bodyPr vert="horz" lIns="91440" tIns="45720" rIns="91440" bIns="45720" rtlCol="0">
            <a:normAutofit/>
          </a:bodyPr>
          <a:lstStyle/>
          <a:p>
            <a:pPr marL="0" indent="0">
              <a:buNone/>
            </a:pPr>
            <a:r>
              <a:rPr lang="en-GB" b="1" i="0" dirty="0">
                <a:solidFill>
                  <a:schemeClr val="tx1">
                    <a:lumMod val="95000"/>
                  </a:schemeClr>
                </a:solidFill>
                <a:effectLst/>
                <a:latin typeface="SimSun-ExtB" panose="02010609060101010101" pitchFamily="49" charset="-122"/>
                <a:ea typeface="SimSun-ExtB" panose="02010609060101010101" pitchFamily="49" charset="-122"/>
              </a:rPr>
              <a:t>Marriott caters to various customers, offering diverse brands based on pricing, location, and amenities. They prioritize personalized experiences and superior service for individuals, business </a:t>
            </a:r>
            <a:r>
              <a:rPr lang="en-GB" b="1" i="0" dirty="0" err="1">
                <a:solidFill>
                  <a:schemeClr val="tx1">
                    <a:lumMod val="95000"/>
                  </a:schemeClr>
                </a:solidFill>
                <a:effectLst/>
                <a:latin typeface="SimSun-ExtB" panose="02010609060101010101" pitchFamily="49" charset="-122"/>
                <a:ea typeface="SimSun-ExtB" panose="02010609060101010101" pitchFamily="49" charset="-122"/>
              </a:rPr>
              <a:t>travelers</a:t>
            </a:r>
            <a:r>
              <a:rPr lang="en-GB" b="1" i="0" dirty="0">
                <a:solidFill>
                  <a:schemeClr val="tx1">
                    <a:lumMod val="95000"/>
                  </a:schemeClr>
                </a:solidFill>
                <a:effectLst/>
                <a:latin typeface="SimSun-ExtB" panose="02010609060101010101" pitchFamily="49" charset="-122"/>
                <a:ea typeface="SimSun-ExtB" panose="02010609060101010101" pitchFamily="49" charset="-122"/>
              </a:rPr>
              <a:t>, and event planners. Through loyalty programs, Marriott establishes lasting connections by providing exclusive benefits and rewards.</a:t>
            </a:r>
            <a:endParaRPr lang="en-US" b="1" dirty="0">
              <a:solidFill>
                <a:schemeClr val="tx1">
                  <a:lumMod val="95000"/>
                </a:schemeClr>
              </a:solidFill>
              <a:latin typeface="SimSun-ExtB" panose="02010609060101010101" pitchFamily="49" charset="-122"/>
              <a:ea typeface="SimSun-ExtB" panose="02010609060101010101" pitchFamily="49" charset="-122"/>
              <a:cs typeface="Calibri"/>
            </a:endParaRPr>
          </a:p>
        </p:txBody>
      </p:sp>
    </p:spTree>
    <p:extLst>
      <p:ext uri="{BB962C8B-B14F-4D97-AF65-F5344CB8AC3E}">
        <p14:creationId xmlns:p14="http://schemas.microsoft.com/office/powerpoint/2010/main" val="201855283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Content Placeholder 3" descr="A screenshot of a screen&#10;&#10;Description automatically generated">
            <a:extLst>
              <a:ext uri="{FF2B5EF4-FFF2-40B4-BE49-F238E27FC236}">
                <a16:creationId xmlns:a16="http://schemas.microsoft.com/office/drawing/2014/main" id="{3A9FDD73-AB30-BB97-2EE5-0A500E922710}"/>
              </a:ext>
            </a:extLst>
          </p:cNvPr>
          <p:cNvPicPr>
            <a:picLocks noGrp="1" noChangeAspect="1"/>
          </p:cNvPicPr>
          <p:nvPr>
            <p:ph idx="1"/>
          </p:nvPr>
        </p:nvPicPr>
        <p:blipFill>
          <a:blip r:embed="rId2"/>
          <a:stretch>
            <a:fillRect/>
          </a:stretch>
        </p:blipFill>
        <p:spPr>
          <a:xfrm>
            <a:off x="2116665" y="643466"/>
            <a:ext cx="7958670" cy="5571067"/>
          </a:xfrm>
          <a:prstGeom prst="rect">
            <a:avLst/>
          </a:prstGeom>
        </p:spPr>
      </p:pic>
    </p:spTree>
    <p:extLst>
      <p:ext uri="{BB962C8B-B14F-4D97-AF65-F5344CB8AC3E}">
        <p14:creationId xmlns:p14="http://schemas.microsoft.com/office/powerpoint/2010/main" val="2396556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Picture 17" descr="White puzzle with one red piece">
            <a:extLst>
              <a:ext uri="{FF2B5EF4-FFF2-40B4-BE49-F238E27FC236}">
                <a16:creationId xmlns:a16="http://schemas.microsoft.com/office/drawing/2014/main" id="{D20EDA4F-E888-ECE7-5F4D-014C6A93FE56}"/>
              </a:ext>
            </a:extLst>
          </p:cNvPr>
          <p:cNvPicPr>
            <a:picLocks noChangeAspect="1"/>
          </p:cNvPicPr>
          <p:nvPr/>
        </p:nvPicPr>
        <p:blipFill rotWithShape="1">
          <a:blip r:embed="rId2"/>
          <a:srcRect l="22655" r="21094"/>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42" name="Group 41">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7" name="Freeform: Shape 2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3" name="Freeform: Shape 4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5EAD61FF-CC6B-7888-2876-2071A69B9C50}"/>
              </a:ext>
            </a:extLst>
          </p:cNvPr>
          <p:cNvSpPr>
            <a:spLocks noGrp="1"/>
          </p:cNvSpPr>
          <p:nvPr>
            <p:ph idx="1"/>
          </p:nvPr>
        </p:nvSpPr>
        <p:spPr>
          <a:xfrm>
            <a:off x="6234865" y="3289407"/>
            <a:ext cx="5217173" cy="4351338"/>
          </a:xfrm>
        </p:spPr>
        <p:txBody>
          <a:bodyPr vert="horz" lIns="91440" tIns="45720" rIns="91440" bIns="45720" rtlCol="0" anchor="t">
            <a:noAutofit/>
          </a:bodyPr>
          <a:lstStyle/>
          <a:p>
            <a:pPr marL="0" indent="0">
              <a:buNone/>
            </a:pPr>
            <a:r>
              <a:rPr lang="en-GB" sz="2400" b="0" i="1" dirty="0">
                <a:solidFill>
                  <a:schemeClr val="bg1">
                    <a:lumMod val="85000"/>
                  </a:schemeClr>
                </a:solidFill>
                <a:effectLst>
                  <a:outerShdw blurRad="38100" dist="38100" dir="2700000" algn="tl">
                    <a:srgbClr val="000000">
                      <a:alpha val="43137"/>
                    </a:srgbClr>
                  </a:outerShdw>
                </a:effectLst>
                <a:latin typeface="Skeena Display" panose="020F0502020204030204" pitchFamily="2" charset="0"/>
              </a:rPr>
              <a:t>Marriott's guest services provide exceptional hospitality, from smooth check-ins to personalized attention. They offer local tips</a:t>
            </a:r>
            <a:r>
              <a:rPr lang="en-GB" sz="2400" i="1" dirty="0">
                <a:solidFill>
                  <a:schemeClr val="bg1">
                    <a:lumMod val="85000"/>
                  </a:schemeClr>
                </a:solidFill>
                <a:effectLst>
                  <a:outerShdw blurRad="38100" dist="38100" dir="2700000" algn="tl">
                    <a:srgbClr val="000000">
                      <a:alpha val="43137"/>
                    </a:srgbClr>
                  </a:outerShdw>
                </a:effectLst>
                <a:latin typeface="Skeena Display" panose="020F0502020204030204" pitchFamily="2" charset="0"/>
              </a:rPr>
              <a:t> </a:t>
            </a:r>
            <a:r>
              <a:rPr lang="en-GB" sz="2400" b="0" i="1" dirty="0">
                <a:solidFill>
                  <a:schemeClr val="bg1">
                    <a:lumMod val="85000"/>
                  </a:schemeClr>
                </a:solidFill>
                <a:effectLst>
                  <a:outerShdw blurRad="38100" dist="38100" dir="2700000" algn="tl">
                    <a:srgbClr val="000000">
                      <a:alpha val="43137"/>
                    </a:srgbClr>
                  </a:outerShdw>
                </a:effectLst>
                <a:latin typeface="Skeena Display" panose="020F0502020204030204" pitchFamily="2" charset="0"/>
              </a:rPr>
              <a:t>and ensure overall guest satisfaction.</a:t>
            </a:r>
            <a:endParaRPr lang="en-US" sz="2400" b="1" i="1" dirty="0">
              <a:solidFill>
                <a:schemeClr val="bg1">
                  <a:lumMod val="85000"/>
                </a:schemeClr>
              </a:solidFill>
              <a:effectLst>
                <a:outerShdw blurRad="38100" dist="38100" dir="2700000" algn="tl">
                  <a:srgbClr val="000000">
                    <a:alpha val="43137"/>
                  </a:srgbClr>
                </a:outerShdw>
              </a:effectLst>
              <a:latin typeface="Skeena Display" panose="020F0502020204030204" pitchFamily="2" charset="0"/>
              <a:cs typeface="Calibri"/>
            </a:endParaRPr>
          </a:p>
        </p:txBody>
      </p:sp>
      <p:grpSp>
        <p:nvGrpSpPr>
          <p:cNvPr id="44"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31" name="Freeform: Shape 30">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847822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CB48791-2F14-F9AC-BA2B-DECC1AA16F6A}"/>
              </a:ext>
            </a:extLst>
          </p:cNvPr>
          <p:cNvPicPr>
            <a:picLocks noChangeAspect="1"/>
          </p:cNvPicPr>
          <p:nvPr/>
        </p:nvPicPr>
        <p:blipFill rotWithShape="1">
          <a:blip r:embed="rId2">
            <a:duotone>
              <a:prstClr val="black"/>
              <a:schemeClr val="tx2">
                <a:tint val="45000"/>
                <a:satMod val="400000"/>
              </a:schemeClr>
            </a:duotone>
            <a:alphaModFix amt="25000"/>
          </a:blip>
          <a:srcRect r="6250" b="6250"/>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CA9CC220-07D3-DACC-6C08-E2305D98037C}"/>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0" indent="0">
              <a:buNone/>
            </a:pPr>
            <a:br>
              <a:rPr lang="en-GB" sz="1600" dirty="0"/>
            </a:br>
            <a:r>
              <a:rPr lang="en-GB" sz="3200" b="1" dirty="0">
                <a:solidFill>
                  <a:schemeClr val="bg2">
                    <a:lumMod val="40000"/>
                    <a:lumOff val="60000"/>
                  </a:schemeClr>
                </a:solidFill>
                <a:effectLst>
                  <a:outerShdw blurRad="38100" dist="38100" dir="2700000" algn="tl">
                    <a:srgbClr val="000000">
                      <a:alpha val="43137"/>
                    </a:srgbClr>
                  </a:outerShdw>
                </a:effectLst>
                <a:latin typeface="Söhne"/>
              </a:rPr>
              <a:t>Exceptional hospitality is not just a service—it is a universal language of kindness that satisfies customers, promotes tourism, and boosts local economies. For Marriott International, this level of service translates to loyal customers, positive word-of-mouth, and an enhanced brand reputation. In luxury hotels like Marriott, outstanding service fosters guest loyalty and creates unforgettable experiences, setting them apart in the industry.</a:t>
            </a:r>
            <a:endParaRPr lang="en-US" sz="3200" b="1" dirty="0">
              <a:solidFill>
                <a:schemeClr val="bg2">
                  <a:lumMod val="40000"/>
                  <a:lumOff val="60000"/>
                </a:schemeClr>
              </a:solidFill>
              <a:effectLst>
                <a:outerShdw blurRad="38100" dist="38100" dir="2700000" algn="tl">
                  <a:srgbClr val="000000">
                    <a:alpha val="43137"/>
                  </a:srgbClr>
                </a:outerShdw>
              </a:effectLst>
              <a:cs typeface="Calibri" panose="020F0502020204030204"/>
            </a:endParaRPr>
          </a:p>
        </p:txBody>
      </p:sp>
    </p:spTree>
    <p:extLst>
      <p:ext uri="{BB962C8B-B14F-4D97-AF65-F5344CB8AC3E}">
        <p14:creationId xmlns:p14="http://schemas.microsoft.com/office/powerpoint/2010/main" val="115637866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graph&#10;&#10;Description automatically generated">
            <a:extLst>
              <a:ext uri="{FF2B5EF4-FFF2-40B4-BE49-F238E27FC236}">
                <a16:creationId xmlns:a16="http://schemas.microsoft.com/office/drawing/2014/main" id="{D5EDB096-7A84-B72D-6022-0DA240AA71F3}"/>
              </a:ext>
            </a:extLst>
          </p:cNvPr>
          <p:cNvPicPr>
            <a:picLocks noGrp="1" noChangeAspect="1"/>
          </p:cNvPicPr>
          <p:nvPr>
            <p:ph idx="1"/>
          </p:nvPr>
        </p:nvPicPr>
        <p:blipFill>
          <a:blip r:embed="rId2"/>
          <a:stretch>
            <a:fillRect/>
          </a:stretch>
        </p:blipFill>
        <p:spPr>
          <a:xfrm>
            <a:off x="643467" y="1397931"/>
            <a:ext cx="10905066" cy="4062137"/>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5682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Deck-chairs in a row">
            <a:extLst>
              <a:ext uri="{FF2B5EF4-FFF2-40B4-BE49-F238E27FC236}">
                <a16:creationId xmlns:a16="http://schemas.microsoft.com/office/drawing/2014/main" id="{444D1C0C-3448-93D1-E2CB-1C10D6B43B6C}"/>
              </a:ext>
            </a:extLst>
          </p:cNvPr>
          <p:cNvPicPr>
            <a:picLocks noChangeAspect="1"/>
          </p:cNvPicPr>
          <p:nvPr/>
        </p:nvPicPr>
        <p:blipFill rotWithShape="1">
          <a:blip r:embed="rId2"/>
          <a:srcRect l="991" r="2334" b="-3"/>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45965C7E-729A-8866-846B-1EEDD43F0547}"/>
              </a:ext>
            </a:extLst>
          </p:cNvPr>
          <p:cNvSpPr>
            <a:spLocks noGrp="1"/>
          </p:cNvSpPr>
          <p:nvPr>
            <p:ph idx="1"/>
          </p:nvPr>
        </p:nvSpPr>
        <p:spPr>
          <a:xfrm>
            <a:off x="8046719" y="2722729"/>
            <a:ext cx="3633747" cy="2700062"/>
          </a:xfrm>
        </p:spPr>
        <p:txBody>
          <a:bodyPr vert="horz" lIns="91440" tIns="45720" rIns="91440" bIns="45720" rtlCol="0">
            <a:normAutofit/>
          </a:bodyPr>
          <a:lstStyle/>
          <a:p>
            <a:pPr>
              <a:buNone/>
            </a:pPr>
            <a:r>
              <a:rPr lang="en-US" sz="2000" b="1" i="1">
                <a:cs typeface="Calibri"/>
              </a:rPr>
              <a:t>In essence, Marriott International's guest services and facilities are designed to create a seamless and enjoyable stay for guests, regardless of their travel purpose or preferences.</a:t>
            </a:r>
            <a:endParaRPr lang="en-US" sz="2000">
              <a:cs typeface="Calibri"/>
            </a:endParaRPr>
          </a:p>
          <a:p>
            <a:pPr marL="0" indent="0">
              <a:buNone/>
            </a:pPr>
            <a:endParaRPr lang="en-US" sz="2000" b="1" i="1">
              <a:cs typeface="Calibri"/>
            </a:endParaRPr>
          </a:p>
        </p:txBody>
      </p:sp>
    </p:spTree>
    <p:extLst>
      <p:ext uri="{BB962C8B-B14F-4D97-AF65-F5344CB8AC3E}">
        <p14:creationId xmlns:p14="http://schemas.microsoft.com/office/powerpoint/2010/main" val="2855833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Content Placeholder 3" descr="A graph of different colored bars&#10;&#10;Description automatically generated">
            <a:extLst>
              <a:ext uri="{FF2B5EF4-FFF2-40B4-BE49-F238E27FC236}">
                <a16:creationId xmlns:a16="http://schemas.microsoft.com/office/drawing/2014/main" id="{227F0331-6E48-2AA2-0592-97B6A5ADF254}"/>
              </a:ext>
            </a:extLst>
          </p:cNvPr>
          <p:cNvPicPr>
            <a:picLocks noGrp="1" noChangeAspect="1"/>
          </p:cNvPicPr>
          <p:nvPr>
            <p:ph idx="1"/>
          </p:nvPr>
        </p:nvPicPr>
        <p:blipFill rotWithShape="1">
          <a:blip r:embed="rId2"/>
          <a:srcRect t="13192" r="1" b="1"/>
          <a:stretch/>
        </p:blipFill>
        <p:spPr>
          <a:xfrm>
            <a:off x="579032" y="466973"/>
            <a:ext cx="11033936" cy="5699100"/>
          </a:xfrm>
          <a:prstGeom prst="rect">
            <a:avLst/>
          </a:prstGeom>
        </p:spPr>
      </p:pic>
      <p:grpSp>
        <p:nvGrpSpPr>
          <p:cNvPr id="9" name="Group 8">
            <a:extLst>
              <a:ext uri="{FF2B5EF4-FFF2-40B4-BE49-F238E27FC236}">
                <a16:creationId xmlns:a16="http://schemas.microsoft.com/office/drawing/2014/main" id="{069C9563-3F88-F4E8-69B1-522A21F2EA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9032" y="6154767"/>
            <a:ext cx="11033937" cy="123363"/>
            <a:chOff x="-5025" y="6737718"/>
            <a:chExt cx="12207200" cy="123363"/>
          </a:xfrm>
        </p:grpSpPr>
        <p:sp>
          <p:nvSpPr>
            <p:cNvPr id="10" name="Rectangle 9">
              <a:extLst>
                <a:ext uri="{FF2B5EF4-FFF2-40B4-BE49-F238E27FC236}">
                  <a16:creationId xmlns:a16="http://schemas.microsoft.com/office/drawing/2014/main" id="{996B58CA-5165-43D0-E5AA-7EB35159F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A445985-8854-4E17-9010-F0B467A869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84866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Light bulb on yellow background with sketched light beams and cord">
            <a:extLst>
              <a:ext uri="{FF2B5EF4-FFF2-40B4-BE49-F238E27FC236}">
                <a16:creationId xmlns:a16="http://schemas.microsoft.com/office/drawing/2014/main" id="{23839853-F8D0-CAD1-A6E6-153375B726EE}"/>
              </a:ext>
            </a:extLst>
          </p:cNvPr>
          <p:cNvPicPr>
            <a:picLocks noChangeAspect="1"/>
          </p:cNvPicPr>
          <p:nvPr/>
        </p:nvPicPr>
        <p:blipFill rotWithShape="1">
          <a:blip r:embed="rId2"/>
          <a:srcRect l="38500"/>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8" name="Group 17">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9" name="Freeform: Shape 18">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3605937D-439F-4A2D-A19B-036B8F09F0C2}"/>
              </a:ext>
            </a:extLst>
          </p:cNvPr>
          <p:cNvSpPr>
            <a:spLocks noGrp="1"/>
          </p:cNvSpPr>
          <p:nvPr>
            <p:ph idx="1"/>
          </p:nvPr>
        </p:nvSpPr>
        <p:spPr>
          <a:xfrm>
            <a:off x="6096000" y="2856689"/>
            <a:ext cx="5217173" cy="4351338"/>
          </a:xfrm>
        </p:spPr>
        <p:txBody>
          <a:bodyPr vert="horz" lIns="91440" tIns="45720" rIns="91440" bIns="45720" rtlCol="0">
            <a:normAutofit/>
          </a:bodyPr>
          <a:lstStyle/>
          <a:p>
            <a:pPr marL="0" indent="0">
              <a:buNone/>
            </a:pPr>
            <a:r>
              <a:rPr lang="en-GB" sz="2000" b="0" i="0" dirty="0">
                <a:solidFill>
                  <a:schemeClr val="accent2">
                    <a:lumMod val="75000"/>
                  </a:schemeClr>
                </a:solidFill>
                <a:effectLst/>
                <a:latin typeface="Biome Light" panose="020B0502040204020203" pitchFamily="34" charset="0"/>
                <a:ea typeface="STCaiyun" panose="02010800040101010101" pitchFamily="2" charset="-122"/>
                <a:cs typeface="Biome Light" panose="020B0502040204020203" pitchFamily="34" charset="0"/>
              </a:rPr>
              <a:t>Guests now demand experiences that exceed expectations, aiming for a "wow" effect shareable on social media. Positive reviews and repeat business come from meeting these expectations. Guest feedback, both qualitative and quantitative,</a:t>
            </a:r>
            <a:r>
              <a:rPr lang="en-GB" sz="2000" dirty="0">
                <a:solidFill>
                  <a:schemeClr val="accent2">
                    <a:lumMod val="75000"/>
                  </a:schemeClr>
                </a:solidFill>
                <a:latin typeface="Biome Light" panose="020B0502040204020203" pitchFamily="34" charset="0"/>
                <a:ea typeface="STCaiyun" panose="02010800040101010101" pitchFamily="2" charset="-122"/>
                <a:cs typeface="Biome Light" panose="020B0502040204020203" pitchFamily="34" charset="0"/>
              </a:rPr>
              <a:t> </a:t>
            </a:r>
            <a:r>
              <a:rPr lang="en-GB" sz="2000" b="0" i="0" dirty="0">
                <a:solidFill>
                  <a:schemeClr val="accent2">
                    <a:lumMod val="75000"/>
                  </a:schemeClr>
                </a:solidFill>
                <a:effectLst/>
                <a:latin typeface="Biome Light" panose="020B0502040204020203" pitchFamily="34" charset="0"/>
                <a:ea typeface="STCaiyun" panose="02010800040101010101" pitchFamily="2" charset="-122"/>
                <a:cs typeface="Biome Light" panose="020B0502040204020203" pitchFamily="34" charset="0"/>
              </a:rPr>
              <a:t>drive</a:t>
            </a:r>
            <a:r>
              <a:rPr lang="en-GB" sz="2000" dirty="0">
                <a:solidFill>
                  <a:schemeClr val="accent2">
                    <a:lumMod val="75000"/>
                  </a:schemeClr>
                </a:solidFill>
                <a:latin typeface="Biome Light" panose="020B0502040204020203" pitchFamily="34" charset="0"/>
                <a:ea typeface="STCaiyun" panose="02010800040101010101" pitchFamily="2" charset="-122"/>
                <a:cs typeface="Biome Light" panose="020B0502040204020203" pitchFamily="34" charset="0"/>
              </a:rPr>
              <a:t> </a:t>
            </a:r>
            <a:r>
              <a:rPr lang="en-GB" sz="2000" b="0" i="0" dirty="0">
                <a:solidFill>
                  <a:schemeClr val="accent2">
                    <a:lumMod val="75000"/>
                  </a:schemeClr>
                </a:solidFill>
                <a:effectLst/>
                <a:latin typeface="Biome Light" panose="020B0502040204020203" pitchFamily="34" charset="0"/>
                <a:ea typeface="STCaiyun" panose="02010800040101010101" pitchFamily="2" charset="-122"/>
                <a:cs typeface="Biome Light" panose="020B0502040204020203" pitchFamily="34" charset="0"/>
              </a:rPr>
              <a:t>improvements.</a:t>
            </a:r>
            <a:endParaRPr lang="en-US" sz="2000" b="1" i="1" dirty="0">
              <a:solidFill>
                <a:schemeClr val="accent2">
                  <a:lumMod val="75000"/>
                </a:schemeClr>
              </a:solidFill>
              <a:latin typeface="Biome Light" panose="020B0502040204020203" pitchFamily="34" charset="0"/>
              <a:ea typeface="STCaiyun" panose="02010800040101010101" pitchFamily="2" charset="-122"/>
              <a:cs typeface="Biome Light" panose="020B0502040204020203" pitchFamily="34" charset="0"/>
            </a:endParaRPr>
          </a:p>
        </p:txBody>
      </p:sp>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903792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Hotel reception bell">
            <a:extLst>
              <a:ext uri="{FF2B5EF4-FFF2-40B4-BE49-F238E27FC236}">
                <a16:creationId xmlns:a16="http://schemas.microsoft.com/office/drawing/2014/main" id="{1805C5D2-D9B4-4E40-A9F5-7227EC993FE5}"/>
              </a:ext>
            </a:extLst>
          </p:cNvPr>
          <p:cNvPicPr>
            <a:picLocks noChangeAspect="1"/>
          </p:cNvPicPr>
          <p:nvPr/>
        </p:nvPicPr>
        <p:blipFill rotWithShape="1">
          <a:blip r:embed="rId2"/>
          <a:srcRect l="413" r="2912" b="-3"/>
          <a:stretch/>
        </p:blipFill>
        <p:spPr>
          <a:xfrm>
            <a:off x="20" y="10"/>
            <a:ext cx="10890675"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B6711090-94A8-70BD-8341-17D7BED4A275}"/>
              </a:ext>
            </a:extLst>
          </p:cNvPr>
          <p:cNvSpPr>
            <a:spLocks noGrp="1"/>
          </p:cNvSpPr>
          <p:nvPr>
            <p:ph idx="1"/>
          </p:nvPr>
        </p:nvSpPr>
        <p:spPr>
          <a:xfrm>
            <a:off x="7957072" y="963405"/>
            <a:ext cx="3633747" cy="2700062"/>
          </a:xfrm>
        </p:spPr>
        <p:txBody>
          <a:bodyPr vert="horz" lIns="91440" tIns="45720" rIns="91440" bIns="45720" rtlCol="0" anchor="t">
            <a:noAutofit/>
          </a:bodyPr>
          <a:lstStyle/>
          <a:p>
            <a:pPr marL="0" indent="0">
              <a:buNone/>
            </a:pPr>
            <a:r>
              <a:rPr lang="en-US" dirty="0">
                <a:solidFill>
                  <a:schemeClr val="accent1">
                    <a:lumMod val="60000"/>
                    <a:lumOff val="40000"/>
                  </a:schemeClr>
                </a:solidFill>
                <a:latin typeface="Goudy Type" panose="020F0502020204030204" pitchFamily="2" charset="0"/>
                <a:ea typeface="+mn-lt"/>
                <a:cs typeface="+mn-lt"/>
              </a:rPr>
              <a:t>In conclusion, </a:t>
            </a:r>
            <a:r>
              <a:rPr lang="en-GB" dirty="0">
                <a:solidFill>
                  <a:schemeClr val="accent1">
                    <a:lumMod val="60000"/>
                    <a:lumOff val="40000"/>
                  </a:schemeClr>
                </a:solidFill>
                <a:latin typeface="Goudy Type" panose="020F0502020204030204" pitchFamily="2" charset="0"/>
                <a:ea typeface="+mn-lt"/>
                <a:cs typeface="+mn-lt"/>
              </a:rPr>
              <a:t>h</a:t>
            </a:r>
            <a:r>
              <a:rPr lang="en-GB" dirty="0">
                <a:solidFill>
                  <a:schemeClr val="accent1">
                    <a:lumMod val="60000"/>
                    <a:lumOff val="40000"/>
                  </a:schemeClr>
                </a:solidFill>
                <a:effectLst/>
                <a:latin typeface="Goudy Type" panose="020F0502020204030204" pitchFamily="2" charset="0"/>
              </a:rPr>
              <a:t>ospitality in luxury hotels like Marriott International goes beyond services, focusing on memorable experiences and emotional connections with guests.</a:t>
            </a:r>
            <a:endParaRPr lang="en-US" dirty="0">
              <a:solidFill>
                <a:schemeClr val="accent1">
                  <a:lumMod val="60000"/>
                  <a:lumOff val="40000"/>
                </a:schemeClr>
              </a:solidFill>
              <a:latin typeface="Goudy Type" panose="020F0502020204030204" pitchFamily="2" charset="0"/>
              <a:cs typeface="Calibri"/>
            </a:endParaRPr>
          </a:p>
        </p:txBody>
      </p:sp>
    </p:spTree>
    <p:extLst>
      <p:ext uri="{BB962C8B-B14F-4D97-AF65-F5344CB8AC3E}">
        <p14:creationId xmlns:p14="http://schemas.microsoft.com/office/powerpoint/2010/main" val="3575059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0539AD-2A15-F17D-82DB-68664C477C21}"/>
              </a:ext>
            </a:extLst>
          </p:cNvPr>
          <p:cNvSpPr>
            <a:spLocks noGrp="1"/>
          </p:cNvSpPr>
          <p:nvPr>
            <p:ph idx="1"/>
          </p:nvPr>
        </p:nvSpPr>
        <p:spPr>
          <a:xfrm>
            <a:off x="406213" y="662012"/>
            <a:ext cx="11507881" cy="5840388"/>
          </a:xfrm>
        </p:spPr>
        <p:txBody>
          <a:bodyPr vert="horz" lIns="91440" tIns="45720" rIns="91440" bIns="45720" rtlCol="0" anchor="t">
            <a:normAutofit/>
          </a:bodyPr>
          <a:lstStyle/>
          <a:p>
            <a:pPr>
              <a:buNone/>
            </a:pPr>
            <a:r>
              <a:rPr lang="en-US" sz="2000" b="1" i="1" dirty="0">
                <a:solidFill>
                  <a:schemeClr val="bg1"/>
                </a:solidFill>
                <a:ea typeface="+mn-lt"/>
                <a:cs typeface="+mn-lt"/>
              </a:rPr>
              <a:t>Marriott International: Business Model, SWOT analysis, and competitors 2023. </a:t>
            </a:r>
            <a:r>
              <a:rPr lang="en-US" sz="2000" b="1" i="1" dirty="0" err="1">
                <a:solidFill>
                  <a:schemeClr val="bg1"/>
                </a:solidFill>
                <a:ea typeface="+mn-lt"/>
                <a:cs typeface="+mn-lt"/>
              </a:rPr>
              <a:t>PitchGrade</a:t>
            </a:r>
            <a:r>
              <a:rPr lang="en-US" sz="2000" b="1" i="1" dirty="0">
                <a:solidFill>
                  <a:schemeClr val="bg1"/>
                </a:solidFill>
                <a:ea typeface="+mn-lt"/>
                <a:cs typeface="+mn-lt"/>
              </a:rPr>
              <a:t>. Available at: https://pitchgrade.com/companies/marriott-international (Accessed: 14 October 2023).</a:t>
            </a:r>
            <a:endParaRPr lang="en-US" sz="2000" b="1" i="1" dirty="0">
              <a:solidFill>
                <a:schemeClr val="bg1"/>
              </a:solidFill>
              <a:cs typeface="Calibri" panose="020F0502020204030204"/>
            </a:endParaRPr>
          </a:p>
          <a:p>
            <a:pPr marL="0" indent="0">
              <a:buNone/>
            </a:pPr>
            <a:endParaRPr lang="en-US" sz="2000" b="1" i="1" dirty="0">
              <a:solidFill>
                <a:schemeClr val="bg1"/>
              </a:solidFill>
              <a:cs typeface="Calibri" panose="020F0502020204030204"/>
            </a:endParaRPr>
          </a:p>
          <a:p>
            <a:pPr>
              <a:buNone/>
            </a:pPr>
            <a:r>
              <a:rPr lang="en-US" sz="2000" b="1" i="1" dirty="0">
                <a:solidFill>
                  <a:schemeClr val="bg1"/>
                </a:solidFill>
                <a:ea typeface="+mn-lt"/>
                <a:cs typeface="+mn-lt"/>
              </a:rPr>
              <a:t>2022 Annual Report - Marriott International. Available at: </a:t>
            </a:r>
            <a:r>
              <a:rPr lang="en-US" sz="2000" b="1" i="1" dirty="0">
                <a:solidFill>
                  <a:schemeClr val="bg1"/>
                </a:solidFill>
                <a:ea typeface="+mn-lt"/>
                <a:cs typeface="+mn-lt"/>
                <a:hlinkClick r:id="rId2">
                  <a:extLst>
                    <a:ext uri="{A12FA001-AC4F-418D-AE19-62706E023703}">
                      <ahyp:hlinkClr xmlns:ahyp="http://schemas.microsoft.com/office/drawing/2018/hyperlinkcolor" val="tx"/>
                    </a:ext>
                  </a:extLst>
                </a:hlinkClick>
              </a:rPr>
              <a:t>https://marriott.gcs-web.com/static-</a:t>
            </a:r>
            <a:endParaRPr lang="en-US" sz="2000" b="1" i="1" dirty="0">
              <a:solidFill>
                <a:schemeClr val="bg1"/>
              </a:solidFill>
              <a:cs typeface="Calibri"/>
              <a:hlinkClick r:id="rId2">
                <a:extLst>
                  <a:ext uri="{A12FA001-AC4F-418D-AE19-62706E023703}">
                    <ahyp:hlinkClr xmlns:ahyp="http://schemas.microsoft.com/office/drawing/2018/hyperlinkcolor" val="tx"/>
                  </a:ext>
                </a:extLst>
              </a:hlinkClick>
            </a:endParaRPr>
          </a:p>
          <a:p>
            <a:pPr marL="0" indent="0">
              <a:buNone/>
            </a:pPr>
            <a:r>
              <a:rPr lang="en-US" sz="2000" b="1" i="1" dirty="0">
                <a:solidFill>
                  <a:schemeClr val="bg1"/>
                </a:solidFill>
                <a:ea typeface="+mn-lt"/>
                <a:cs typeface="+mn-lt"/>
              </a:rPr>
              <a:t>files/b82978a6-9d28-4e38-9855-fc4ae2cebe11 (Accessed: 14 October 2023).</a:t>
            </a:r>
          </a:p>
          <a:p>
            <a:pPr marL="0" indent="0">
              <a:buNone/>
            </a:pPr>
            <a:endParaRPr lang="en-US" sz="2000" b="1" i="1" dirty="0">
              <a:solidFill>
                <a:schemeClr val="bg1"/>
              </a:solidFill>
              <a:ea typeface="+mn-lt"/>
              <a:cs typeface="+mn-lt"/>
            </a:endParaRPr>
          </a:p>
          <a:p>
            <a:pPr>
              <a:buNone/>
            </a:pPr>
            <a:r>
              <a:rPr lang="en-US" sz="2000" b="1" i="1" dirty="0">
                <a:solidFill>
                  <a:schemeClr val="bg1"/>
                </a:solidFill>
                <a:ea typeface="+mn-lt"/>
                <a:cs typeface="+mn-lt"/>
              </a:rPr>
              <a:t>Sturman, M.C., </a:t>
            </a:r>
            <a:r>
              <a:rPr lang="en-US" sz="2000" b="1" i="1" dirty="0" err="1">
                <a:solidFill>
                  <a:schemeClr val="bg1"/>
                </a:solidFill>
                <a:ea typeface="+mn-lt"/>
                <a:cs typeface="+mn-lt"/>
              </a:rPr>
              <a:t>Corgel</a:t>
            </a:r>
            <a:r>
              <a:rPr lang="en-US" sz="2000" b="1" i="1" dirty="0">
                <a:solidFill>
                  <a:schemeClr val="bg1"/>
                </a:solidFill>
                <a:ea typeface="+mn-lt"/>
                <a:cs typeface="+mn-lt"/>
              </a:rPr>
              <a:t>, J.B. and Verma, R. (2011) The Cornell School of Hotel Administration on</a:t>
            </a:r>
            <a:endParaRPr lang="en-US" sz="2000" b="1" i="1" dirty="0">
              <a:solidFill>
                <a:schemeClr val="bg1"/>
              </a:solidFill>
              <a:cs typeface="Calibri"/>
            </a:endParaRPr>
          </a:p>
          <a:p>
            <a:pPr marL="0" indent="0">
              <a:buNone/>
            </a:pPr>
            <a:r>
              <a:rPr lang="en-US" sz="2000" b="1" i="1" dirty="0">
                <a:solidFill>
                  <a:schemeClr val="bg1"/>
                </a:solidFill>
                <a:ea typeface="+mn-lt"/>
                <a:cs typeface="+mn-lt"/>
              </a:rPr>
              <a:t>hospitality: Cutting edge thinking and practice. Hoboken: John Wiley &amp; Sons.</a:t>
            </a:r>
          </a:p>
          <a:p>
            <a:pPr marL="0" indent="0">
              <a:buNone/>
            </a:pPr>
            <a:endParaRPr lang="en-US" sz="2000" b="1" i="1" dirty="0">
              <a:solidFill>
                <a:schemeClr val="bg1"/>
              </a:solidFill>
              <a:cs typeface="Calibri"/>
            </a:endParaRPr>
          </a:p>
          <a:p>
            <a:pPr>
              <a:buNone/>
            </a:pPr>
            <a:r>
              <a:rPr lang="en-US" sz="2000" b="1" i="1" dirty="0">
                <a:solidFill>
                  <a:schemeClr val="bg1"/>
                </a:solidFill>
                <a:ea typeface="+mn-lt"/>
                <a:cs typeface="+mn-lt"/>
              </a:rPr>
              <a:t>Morris, K., Morris, K.L. and Ohlin, J.B. (2022) Hotel, restaurant, and travel law: A preventive approach.</a:t>
            </a:r>
            <a:endParaRPr lang="en-US" sz="2000" b="1" i="1" dirty="0">
              <a:solidFill>
                <a:schemeClr val="bg1"/>
              </a:solidFill>
              <a:cs typeface="Calibri"/>
            </a:endParaRPr>
          </a:p>
          <a:p>
            <a:pPr marL="0" indent="0">
              <a:buNone/>
            </a:pPr>
            <a:r>
              <a:rPr lang="en-US" sz="2000" b="1" i="1" dirty="0">
                <a:solidFill>
                  <a:schemeClr val="bg1"/>
                </a:solidFill>
                <a:ea typeface="+mn-lt"/>
                <a:cs typeface="+mn-lt"/>
              </a:rPr>
              <a:t>Dubuque, IA: Kendall Hunt Publishing Company.</a:t>
            </a:r>
          </a:p>
          <a:p>
            <a:pPr marL="0" indent="0">
              <a:buNone/>
            </a:pPr>
            <a:endParaRPr lang="en-US" sz="2000" b="1" i="1" dirty="0">
              <a:solidFill>
                <a:schemeClr val="bg1"/>
              </a:solidFill>
              <a:cs typeface="Calibri"/>
            </a:endParaRPr>
          </a:p>
          <a:p>
            <a:pPr>
              <a:buNone/>
            </a:pPr>
            <a:r>
              <a:rPr lang="en-US" sz="2000" b="1" i="1" dirty="0">
                <a:solidFill>
                  <a:schemeClr val="bg1"/>
                </a:solidFill>
                <a:ea typeface="+mn-lt"/>
                <a:cs typeface="+mn-lt"/>
              </a:rPr>
              <a:t>Nielsen, R. (2010) ‘Customer satisfaction: The customer experience through the customer’s eyes’, Total</a:t>
            </a:r>
            <a:endParaRPr lang="en-US" sz="2000" b="1" i="1" dirty="0">
              <a:solidFill>
                <a:schemeClr val="bg1"/>
              </a:solidFill>
              <a:cs typeface="Calibri"/>
            </a:endParaRPr>
          </a:p>
          <a:p>
            <a:pPr marL="0" indent="0">
              <a:buNone/>
            </a:pPr>
            <a:r>
              <a:rPr lang="en-US" sz="2000" b="1" i="1" dirty="0">
                <a:solidFill>
                  <a:schemeClr val="bg1"/>
                </a:solidFill>
                <a:ea typeface="+mn-lt"/>
                <a:cs typeface="+mn-lt"/>
              </a:rPr>
              <a:t>Quality Management &amp;amp; Business Excellence, 21(11).</a:t>
            </a:r>
            <a:r>
              <a:rPr lang="en-US" sz="2000" b="1" i="1" dirty="0">
                <a:ea typeface="+mn-lt"/>
                <a:cs typeface="+mn-lt"/>
              </a:rPr>
              <a:t>2023</a:t>
            </a:r>
            <a:r>
              <a:rPr lang="en-US" sz="1600" b="1" i="1" dirty="0">
                <a:ea typeface="+mn-lt"/>
                <a:cs typeface="+mn-lt"/>
              </a:rPr>
              <a:t>).</a:t>
            </a:r>
            <a:endParaRPr lang="en-US" b="1" i="1" dirty="0"/>
          </a:p>
        </p:txBody>
      </p:sp>
      <p:sp>
        <p:nvSpPr>
          <p:cNvPr id="4" name="TextBox 3">
            <a:extLst>
              <a:ext uri="{FF2B5EF4-FFF2-40B4-BE49-F238E27FC236}">
                <a16:creationId xmlns:a16="http://schemas.microsoft.com/office/drawing/2014/main" id="{D8C9A639-2885-7070-79A7-FD1A76AAD188}"/>
              </a:ext>
            </a:extLst>
          </p:cNvPr>
          <p:cNvSpPr txBox="1"/>
          <p:nvPr/>
        </p:nvSpPr>
        <p:spPr>
          <a:xfrm>
            <a:off x="406213" y="15688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rgbClr val="FF0000"/>
                </a:solidFill>
                <a:cs typeface="Calibri"/>
              </a:rPr>
              <a:t>References</a:t>
            </a:r>
            <a:endParaRPr lang="en-US">
              <a:solidFill>
                <a:srgbClr val="FF0000"/>
              </a:solidFill>
              <a:cs typeface="Calibri"/>
            </a:endParaRPr>
          </a:p>
        </p:txBody>
      </p:sp>
    </p:spTree>
    <p:extLst>
      <p:ext uri="{BB962C8B-B14F-4D97-AF65-F5344CB8AC3E}">
        <p14:creationId xmlns:p14="http://schemas.microsoft.com/office/powerpoint/2010/main" val="42798229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A7FCCC-D753-B719-A1D3-519BD5F498A6}"/>
              </a:ext>
            </a:extLst>
          </p:cNvPr>
          <p:cNvSpPr>
            <a:spLocks noGrp="1"/>
          </p:cNvSpPr>
          <p:nvPr>
            <p:ph idx="1"/>
          </p:nvPr>
        </p:nvSpPr>
        <p:spPr>
          <a:xfrm>
            <a:off x="423582" y="279214"/>
            <a:ext cx="10089776" cy="5539161"/>
          </a:xfrm>
        </p:spPr>
        <p:txBody>
          <a:bodyPr vert="horz" lIns="91440" tIns="45720" rIns="91440" bIns="45720" rtlCol="0" anchor="t">
            <a:normAutofit fontScale="70000" lnSpcReduction="20000"/>
          </a:bodyPr>
          <a:lstStyle/>
          <a:p>
            <a:pPr marL="0" indent="0">
              <a:buNone/>
            </a:pPr>
            <a:r>
              <a:rPr lang="en-US" b="1" i="1" dirty="0" err="1">
                <a:solidFill>
                  <a:schemeClr val="bg1"/>
                </a:solidFill>
                <a:ea typeface="+mn-lt"/>
                <a:cs typeface="+mn-lt"/>
              </a:rPr>
              <a:t>Lacalle</a:t>
            </a:r>
            <a:r>
              <a:rPr lang="en-US" b="1" i="1" dirty="0">
                <a:solidFill>
                  <a:schemeClr val="bg1"/>
                </a:solidFill>
                <a:ea typeface="+mn-lt"/>
                <a:cs typeface="+mn-lt"/>
              </a:rPr>
              <a:t>, E. (2023) Five frequent hotel guest expectations and how to exceed them, Five frequent hotel guest expectations and how to </a:t>
            </a:r>
            <a:r>
              <a:rPr lang="en-US" b="1" i="1" dirty="0" err="1">
                <a:solidFill>
                  <a:schemeClr val="bg1"/>
                </a:solidFill>
                <a:ea typeface="+mn-lt"/>
                <a:cs typeface="+mn-lt"/>
              </a:rPr>
              <a:t>excee</a:t>
            </a:r>
            <a:r>
              <a:rPr lang="en-US" b="1" i="1" dirty="0">
                <a:solidFill>
                  <a:schemeClr val="bg1"/>
                </a:solidFill>
                <a:ea typeface="+mn-lt"/>
                <a:cs typeface="+mn-lt"/>
              </a:rPr>
              <a:t>... | Mews Blog. Available at: </a:t>
            </a:r>
            <a:r>
              <a:rPr lang="en-US" b="1" i="1" dirty="0">
                <a:solidFill>
                  <a:schemeClr val="bg1"/>
                </a:solidFill>
                <a:ea typeface="+mn-lt"/>
                <a:cs typeface="+mn-lt"/>
                <a:hlinkClick r:id="rId2">
                  <a:extLst>
                    <a:ext uri="{A12FA001-AC4F-418D-AE19-62706E023703}">
                      <ahyp:hlinkClr xmlns:ahyp="http://schemas.microsoft.com/office/drawing/2018/hyperlinkcolor" val="tx"/>
                    </a:ext>
                  </a:extLst>
                </a:hlinkClick>
              </a:rPr>
              <a:t>https://www.mews.com/en/blog/hotel-guest-expectations</a:t>
            </a:r>
            <a:r>
              <a:rPr lang="en-US" b="1" i="1" dirty="0">
                <a:solidFill>
                  <a:schemeClr val="bg1"/>
                </a:solidFill>
                <a:ea typeface="+mn-lt"/>
                <a:cs typeface="+mn-lt"/>
              </a:rPr>
              <a:t> (Accessed: 14 October 2023).</a:t>
            </a:r>
            <a:endParaRPr lang="en-US" b="1" i="1" dirty="0">
              <a:solidFill>
                <a:schemeClr val="bg1"/>
              </a:solidFill>
              <a:cs typeface="Calibri" panose="020F0502020204030204"/>
            </a:endParaRPr>
          </a:p>
          <a:p>
            <a:pPr marL="0" indent="0">
              <a:buNone/>
            </a:pPr>
            <a:endParaRPr lang="en-US" b="1" i="1" dirty="0">
              <a:solidFill>
                <a:schemeClr val="bg1"/>
              </a:solidFill>
              <a:ea typeface="+mn-lt"/>
              <a:cs typeface="+mn-lt"/>
            </a:endParaRPr>
          </a:p>
          <a:p>
            <a:pPr marL="0" indent="0">
              <a:buNone/>
            </a:pPr>
            <a:r>
              <a:rPr lang="en-US" b="1" i="1" dirty="0" err="1">
                <a:solidFill>
                  <a:schemeClr val="bg1"/>
                </a:solidFill>
                <a:ea typeface="+mn-lt"/>
                <a:cs typeface="+mn-lt"/>
              </a:rPr>
              <a:t>Cloudbeds</a:t>
            </a:r>
            <a:r>
              <a:rPr lang="en-US" b="1" i="1" dirty="0">
                <a:solidFill>
                  <a:schemeClr val="bg1"/>
                </a:solidFill>
                <a:ea typeface="+mn-lt"/>
                <a:cs typeface="+mn-lt"/>
              </a:rPr>
              <a:t> (2023) How to meet – and exceed – guest expectations, </a:t>
            </a:r>
            <a:r>
              <a:rPr lang="en-US" b="1" i="1" dirty="0" err="1">
                <a:solidFill>
                  <a:schemeClr val="bg1"/>
                </a:solidFill>
                <a:ea typeface="+mn-lt"/>
                <a:cs typeface="+mn-lt"/>
              </a:rPr>
              <a:t>Cloudbeds</a:t>
            </a:r>
            <a:r>
              <a:rPr lang="en-US" b="1" i="1" dirty="0">
                <a:solidFill>
                  <a:schemeClr val="bg1"/>
                </a:solidFill>
                <a:ea typeface="+mn-lt"/>
                <a:cs typeface="+mn-lt"/>
              </a:rPr>
              <a:t>. Available at: </a:t>
            </a:r>
            <a:r>
              <a:rPr lang="en-US" b="1" i="1" dirty="0">
                <a:solidFill>
                  <a:schemeClr val="bg1"/>
                </a:solidFill>
                <a:ea typeface="+mn-lt"/>
                <a:cs typeface="+mn-lt"/>
                <a:hlinkClick r:id="rId3">
                  <a:extLst>
                    <a:ext uri="{A12FA001-AC4F-418D-AE19-62706E023703}">
                      <ahyp:hlinkClr xmlns:ahyp="http://schemas.microsoft.com/office/drawing/2018/hyperlinkcolor" val="tx"/>
                    </a:ext>
                  </a:extLst>
                </a:hlinkClick>
              </a:rPr>
              <a:t>https://www.cloudbeds.com/articles/guest-expectations/</a:t>
            </a:r>
            <a:r>
              <a:rPr lang="en-US" b="1" i="1" dirty="0">
                <a:solidFill>
                  <a:schemeClr val="bg1"/>
                </a:solidFill>
                <a:ea typeface="+mn-lt"/>
                <a:cs typeface="+mn-lt"/>
              </a:rPr>
              <a:t> (Accessed: 14 October 2023).</a:t>
            </a:r>
            <a:endParaRPr lang="en-US" b="1" i="1" dirty="0">
              <a:solidFill>
                <a:schemeClr val="bg1"/>
              </a:solidFill>
              <a:cs typeface="Calibri" panose="020F0502020204030204"/>
            </a:endParaRPr>
          </a:p>
          <a:p>
            <a:pPr marL="0" indent="0">
              <a:buNone/>
            </a:pPr>
            <a:endParaRPr lang="en-US" b="1" i="1" dirty="0">
              <a:solidFill>
                <a:schemeClr val="bg1"/>
              </a:solidFill>
              <a:ea typeface="+mn-lt"/>
              <a:cs typeface="+mn-lt"/>
            </a:endParaRPr>
          </a:p>
          <a:p>
            <a:pPr marL="0" indent="0">
              <a:buNone/>
            </a:pPr>
            <a:r>
              <a:rPr lang="en-US" b="1" i="1" dirty="0">
                <a:solidFill>
                  <a:schemeClr val="bg1"/>
                </a:solidFill>
                <a:ea typeface="+mn-lt"/>
                <a:cs typeface="+mn-lt"/>
              </a:rPr>
              <a:t>Marriott competitors | comparably. Available at: </a:t>
            </a:r>
            <a:r>
              <a:rPr lang="en-US" b="1" i="1" dirty="0">
                <a:solidFill>
                  <a:schemeClr val="bg1"/>
                </a:solidFill>
                <a:ea typeface="+mn-lt"/>
                <a:cs typeface="+mn-lt"/>
                <a:hlinkClick r:id="rId4">
                  <a:extLst>
                    <a:ext uri="{A12FA001-AC4F-418D-AE19-62706E023703}">
                      <ahyp:hlinkClr xmlns:ahyp="http://schemas.microsoft.com/office/drawing/2018/hyperlinkcolor" val="tx"/>
                    </a:ext>
                  </a:extLst>
                </a:hlinkClick>
              </a:rPr>
              <a:t>https://www.comparably.com/companies/marriott/competitors</a:t>
            </a:r>
            <a:r>
              <a:rPr lang="en-US" b="1" i="1" dirty="0">
                <a:solidFill>
                  <a:schemeClr val="bg1"/>
                </a:solidFill>
                <a:ea typeface="+mn-lt"/>
                <a:cs typeface="+mn-lt"/>
              </a:rPr>
              <a:t> (Accessed: 17 October 2023).</a:t>
            </a:r>
            <a:endParaRPr lang="en-US" b="1" i="1" dirty="0">
              <a:solidFill>
                <a:schemeClr val="bg1"/>
              </a:solidFill>
              <a:cs typeface="Calibri" panose="020F0502020204030204"/>
            </a:endParaRPr>
          </a:p>
          <a:p>
            <a:pPr marL="0" indent="0">
              <a:buNone/>
            </a:pPr>
            <a:endParaRPr lang="en-US" b="1" i="1" dirty="0">
              <a:solidFill>
                <a:schemeClr val="bg1"/>
              </a:solidFill>
              <a:ea typeface="+mn-lt"/>
              <a:cs typeface="+mn-lt"/>
            </a:endParaRPr>
          </a:p>
          <a:p>
            <a:pPr marL="0" indent="0">
              <a:buNone/>
            </a:pPr>
            <a:r>
              <a:rPr lang="en-US" b="1" i="1" dirty="0">
                <a:solidFill>
                  <a:schemeClr val="bg1"/>
                </a:solidFill>
                <a:ea typeface="+mn-lt"/>
                <a:cs typeface="+mn-lt"/>
              </a:rPr>
              <a:t>Marriott Happiness Score | comparably. Available at: </a:t>
            </a:r>
            <a:r>
              <a:rPr lang="en-US" b="1" i="1" dirty="0">
                <a:solidFill>
                  <a:schemeClr val="bg1"/>
                </a:solidFill>
                <a:ea typeface="+mn-lt"/>
                <a:cs typeface="+mn-lt"/>
                <a:hlinkClick r:id="rId5">
                  <a:extLst>
                    <a:ext uri="{A12FA001-AC4F-418D-AE19-62706E023703}">
                      <ahyp:hlinkClr xmlns:ahyp="http://schemas.microsoft.com/office/drawing/2018/hyperlinkcolor" val="tx"/>
                    </a:ext>
                  </a:extLst>
                </a:hlinkClick>
              </a:rPr>
              <a:t>https://www.comparably.com/companies/marriott/happiness</a:t>
            </a:r>
            <a:r>
              <a:rPr lang="en-US" b="1" i="1" dirty="0">
                <a:solidFill>
                  <a:schemeClr val="bg1"/>
                </a:solidFill>
                <a:ea typeface="+mn-lt"/>
                <a:cs typeface="+mn-lt"/>
              </a:rPr>
              <a:t> (Accessed: 17 October 2023).</a:t>
            </a:r>
            <a:endParaRPr lang="en-US" b="1" i="1" dirty="0">
              <a:solidFill>
                <a:schemeClr val="bg1"/>
              </a:solidFill>
              <a:cs typeface="Calibri" panose="020F0502020204030204"/>
            </a:endParaRPr>
          </a:p>
          <a:p>
            <a:pPr marL="0" indent="0">
              <a:buNone/>
            </a:pPr>
            <a:endParaRPr lang="en-US" b="1" i="1" dirty="0">
              <a:solidFill>
                <a:schemeClr val="bg1"/>
              </a:solidFill>
              <a:ea typeface="+mn-lt"/>
              <a:cs typeface="+mn-lt"/>
            </a:endParaRPr>
          </a:p>
          <a:p>
            <a:pPr marL="0" indent="0">
              <a:buNone/>
            </a:pPr>
            <a:r>
              <a:rPr lang="en-US" b="1" i="1" dirty="0">
                <a:solidFill>
                  <a:schemeClr val="bg1"/>
                </a:solidFill>
                <a:ea typeface="+mn-lt"/>
                <a:cs typeface="+mn-lt"/>
              </a:rPr>
              <a:t>Matthews, S. (2016) Marriott International in the eyes of customers: Outside looking in, Market Realist. Available at: </a:t>
            </a:r>
            <a:r>
              <a:rPr lang="en-US" b="1" i="1" dirty="0">
                <a:solidFill>
                  <a:schemeClr val="bg1"/>
                </a:solidFill>
                <a:ea typeface="+mn-lt"/>
                <a:cs typeface="+mn-lt"/>
                <a:hlinkClick r:id="rId6">
                  <a:extLst>
                    <a:ext uri="{A12FA001-AC4F-418D-AE19-62706E023703}">
                      <ahyp:hlinkClr xmlns:ahyp="http://schemas.microsoft.com/office/drawing/2018/hyperlinkcolor" val="tx"/>
                    </a:ext>
                  </a:extLst>
                </a:hlinkClick>
              </a:rPr>
              <a:t>https://marketrealist.com/2016/01/marriott-international-eyes-customers-outside-</a:t>
            </a:r>
            <a:r>
              <a:rPr lang="en-US" b="1" i="1" dirty="0">
                <a:solidFill>
                  <a:schemeClr val="bg1"/>
                </a:solidFill>
                <a:ea typeface="+mn-lt"/>
                <a:cs typeface="+mn-lt"/>
              </a:rPr>
              <a:t>looking/ (Accessed: 17 October 2023).</a:t>
            </a:r>
            <a:endParaRPr lang="en-US" b="1" i="1" dirty="0">
              <a:solidFill>
                <a:schemeClr val="bg1"/>
              </a:solidFill>
              <a:cs typeface="Calibri"/>
            </a:endParaRPr>
          </a:p>
          <a:p>
            <a:pPr marL="0" indent="0">
              <a:buNone/>
            </a:pPr>
            <a:endParaRPr lang="en-US" b="1" i="1" dirty="0">
              <a:solidFill>
                <a:schemeClr val="bg1"/>
              </a:solidFill>
              <a:cs typeface="Calibri"/>
            </a:endParaRPr>
          </a:p>
        </p:txBody>
      </p:sp>
    </p:spTree>
    <p:extLst>
      <p:ext uri="{BB962C8B-B14F-4D97-AF65-F5344CB8AC3E}">
        <p14:creationId xmlns:p14="http://schemas.microsoft.com/office/powerpoint/2010/main" val="41763745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TotalTime>
  <Words>753</Words>
  <Application>Microsoft Office PowerPoint</Application>
  <PresentationFormat>Widescreen</PresentationFormat>
  <Paragraphs>59</Paragraphs>
  <Slides>15</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15</vt:i4>
      </vt:variant>
    </vt:vector>
  </HeadingPairs>
  <TitlesOfParts>
    <vt:vector size="28" baseType="lpstr">
      <vt:lpstr>Meiryo</vt:lpstr>
      <vt:lpstr>SimSun-ExtB</vt:lpstr>
      <vt:lpstr>Arial</vt:lpstr>
      <vt:lpstr>Biome Light</vt:lpstr>
      <vt:lpstr>Calibri</vt:lpstr>
      <vt:lpstr>Calibri Light</vt:lpstr>
      <vt:lpstr>Cavolini</vt:lpstr>
      <vt:lpstr>Courier New</vt:lpstr>
      <vt:lpstr>Goudy Type</vt:lpstr>
      <vt:lpstr>Skeena Display</vt:lpstr>
      <vt:lpstr>Söhne</vt:lpstr>
      <vt:lpstr>Wingdings</vt:lpstr>
      <vt:lpstr>office theme</vt:lpstr>
      <vt:lpstr>Role and importance of quality service, hospitality and guest services in the hospitality industry</vt:lpstr>
      <vt:lpstr>PowerPoint Presentation</vt:lpstr>
      <vt:lpstr>Marriott International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Petrache</dc:creator>
  <cp:lastModifiedBy>Daniel Petrache</cp:lastModifiedBy>
  <cp:revision>482</cp:revision>
  <dcterms:created xsi:type="dcterms:W3CDTF">2023-10-22T00:25:53Z</dcterms:created>
  <dcterms:modified xsi:type="dcterms:W3CDTF">2023-10-22T18:55:18Z</dcterms:modified>
</cp:coreProperties>
</file>