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64" r:id="rId1"/>
  </p:sldMasterIdLst>
  <p:sldIdLst>
    <p:sldId id="256" r:id="rId2"/>
    <p:sldId id="269" r:id="rId3"/>
    <p:sldId id="257" r:id="rId4"/>
    <p:sldId id="258" r:id="rId5"/>
    <p:sldId id="262" r:id="rId6"/>
    <p:sldId id="263" r:id="rId7"/>
    <p:sldId id="259" r:id="rId8"/>
    <p:sldId id="260" r:id="rId9"/>
    <p:sldId id="261" r:id="rId10"/>
    <p:sldId id="264" r:id="rId11"/>
    <p:sldId id="265" r:id="rId12"/>
    <p:sldId id="266" r:id="rId13"/>
    <p:sldId id="268" r:id="rId14"/>
    <p:sldId id="267"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114" d="100"/>
          <a:sy n="114" d="100"/>
        </p:scale>
        <p:origin x="474"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EF871E3-960E-4546-9DE6-2DB472508E08}" type="datetimeFigureOut">
              <a:rPr lang="en-KE" smtClean="0"/>
              <a:t>10/29/2023</a:t>
            </a:fld>
            <a:endParaRPr lang="en-KE"/>
          </a:p>
        </p:txBody>
      </p:sp>
      <p:sp>
        <p:nvSpPr>
          <p:cNvPr id="5" name="Footer Placeholder 4"/>
          <p:cNvSpPr>
            <a:spLocks noGrp="1"/>
          </p:cNvSpPr>
          <p:nvPr>
            <p:ph type="ftr" sz="quarter" idx="11"/>
          </p:nvPr>
        </p:nvSpPr>
        <p:spPr/>
        <p:txBody>
          <a:bodyPr/>
          <a:lstStyle/>
          <a:p>
            <a:endParaRPr lang="en-KE"/>
          </a:p>
        </p:txBody>
      </p:sp>
      <p:sp>
        <p:nvSpPr>
          <p:cNvPr id="6" name="Slide Number Placeholder 5"/>
          <p:cNvSpPr>
            <a:spLocks noGrp="1"/>
          </p:cNvSpPr>
          <p:nvPr>
            <p:ph type="sldNum" sz="quarter" idx="12"/>
          </p:nvPr>
        </p:nvSpPr>
        <p:spPr/>
        <p:txBody>
          <a:bodyPr/>
          <a:lstStyle/>
          <a:p>
            <a:fld id="{D922A1E6-1DD0-4DCF-93B4-B8D36B5F9A8B}" type="slidenum">
              <a:rPr lang="en-KE" smtClean="0"/>
              <a:t>‹#›</a:t>
            </a:fld>
            <a:endParaRPr lang="en-KE"/>
          </a:p>
        </p:txBody>
      </p:sp>
    </p:spTree>
    <p:extLst>
      <p:ext uri="{BB962C8B-B14F-4D97-AF65-F5344CB8AC3E}">
        <p14:creationId xmlns:p14="http://schemas.microsoft.com/office/powerpoint/2010/main" val="37101862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2EF871E3-960E-4546-9DE6-2DB472508E08}" type="datetimeFigureOut">
              <a:rPr lang="en-KE" smtClean="0"/>
              <a:t>10/29/2023</a:t>
            </a:fld>
            <a:endParaRPr lang="en-KE"/>
          </a:p>
        </p:txBody>
      </p:sp>
      <p:sp>
        <p:nvSpPr>
          <p:cNvPr id="5" name="Footer Placeholder 4"/>
          <p:cNvSpPr>
            <a:spLocks noGrp="1"/>
          </p:cNvSpPr>
          <p:nvPr>
            <p:ph type="ftr" sz="quarter" idx="11"/>
          </p:nvPr>
        </p:nvSpPr>
        <p:spPr/>
        <p:txBody>
          <a:bodyPr/>
          <a:lstStyle/>
          <a:p>
            <a:endParaRPr lang="en-KE"/>
          </a:p>
        </p:txBody>
      </p:sp>
      <p:sp>
        <p:nvSpPr>
          <p:cNvPr id="6" name="Slide Number Placeholder 5"/>
          <p:cNvSpPr>
            <a:spLocks noGrp="1"/>
          </p:cNvSpPr>
          <p:nvPr>
            <p:ph type="sldNum" sz="quarter" idx="12"/>
          </p:nvPr>
        </p:nvSpPr>
        <p:spPr/>
        <p:txBody>
          <a:bodyPr/>
          <a:lstStyle/>
          <a:p>
            <a:fld id="{D922A1E6-1DD0-4DCF-93B4-B8D36B5F9A8B}" type="slidenum">
              <a:rPr lang="en-KE" smtClean="0"/>
              <a:t>‹#›</a:t>
            </a:fld>
            <a:endParaRPr lang="en-KE"/>
          </a:p>
        </p:txBody>
      </p:sp>
    </p:spTree>
    <p:extLst>
      <p:ext uri="{BB962C8B-B14F-4D97-AF65-F5344CB8AC3E}">
        <p14:creationId xmlns:p14="http://schemas.microsoft.com/office/powerpoint/2010/main" val="6579206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EF871E3-960E-4546-9DE6-2DB472508E08}" type="datetimeFigureOut">
              <a:rPr lang="en-KE" smtClean="0"/>
              <a:t>10/29/2023</a:t>
            </a:fld>
            <a:endParaRPr lang="en-KE"/>
          </a:p>
        </p:txBody>
      </p:sp>
      <p:sp>
        <p:nvSpPr>
          <p:cNvPr id="5" name="Footer Placeholder 4"/>
          <p:cNvSpPr>
            <a:spLocks noGrp="1"/>
          </p:cNvSpPr>
          <p:nvPr>
            <p:ph type="ftr" sz="quarter" idx="11"/>
          </p:nvPr>
        </p:nvSpPr>
        <p:spPr/>
        <p:txBody>
          <a:bodyPr/>
          <a:lstStyle/>
          <a:p>
            <a:endParaRPr lang="en-KE"/>
          </a:p>
        </p:txBody>
      </p:sp>
      <p:sp>
        <p:nvSpPr>
          <p:cNvPr id="6" name="Slide Number Placeholder 5"/>
          <p:cNvSpPr>
            <a:spLocks noGrp="1"/>
          </p:cNvSpPr>
          <p:nvPr>
            <p:ph type="sldNum" sz="quarter" idx="12"/>
          </p:nvPr>
        </p:nvSpPr>
        <p:spPr/>
        <p:txBody>
          <a:bodyPr/>
          <a:lstStyle/>
          <a:p>
            <a:fld id="{D922A1E6-1DD0-4DCF-93B4-B8D36B5F9A8B}" type="slidenum">
              <a:rPr lang="en-KE" smtClean="0"/>
              <a:t>‹#›</a:t>
            </a:fld>
            <a:endParaRPr lang="en-KE"/>
          </a:p>
        </p:txBody>
      </p:sp>
    </p:spTree>
    <p:extLst>
      <p:ext uri="{BB962C8B-B14F-4D97-AF65-F5344CB8AC3E}">
        <p14:creationId xmlns:p14="http://schemas.microsoft.com/office/powerpoint/2010/main" val="19701275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EF871E3-960E-4546-9DE6-2DB472508E08}" type="datetimeFigureOut">
              <a:rPr lang="en-KE" smtClean="0"/>
              <a:t>10/29/2023</a:t>
            </a:fld>
            <a:endParaRPr lang="en-KE"/>
          </a:p>
        </p:txBody>
      </p:sp>
      <p:sp>
        <p:nvSpPr>
          <p:cNvPr id="6" name="Footer Placeholder 5"/>
          <p:cNvSpPr>
            <a:spLocks noGrp="1"/>
          </p:cNvSpPr>
          <p:nvPr>
            <p:ph type="ftr" sz="quarter" idx="11"/>
          </p:nvPr>
        </p:nvSpPr>
        <p:spPr/>
        <p:txBody>
          <a:bodyPr/>
          <a:lstStyle/>
          <a:p>
            <a:endParaRPr lang="en-KE"/>
          </a:p>
        </p:txBody>
      </p:sp>
      <p:sp>
        <p:nvSpPr>
          <p:cNvPr id="7" name="Slide Number Placeholder 6"/>
          <p:cNvSpPr>
            <a:spLocks noGrp="1"/>
          </p:cNvSpPr>
          <p:nvPr>
            <p:ph type="sldNum" sz="quarter" idx="12"/>
          </p:nvPr>
        </p:nvSpPr>
        <p:spPr/>
        <p:txBody>
          <a:bodyPr/>
          <a:lstStyle/>
          <a:p>
            <a:fld id="{D922A1E6-1DD0-4DCF-93B4-B8D36B5F9A8B}" type="slidenum">
              <a:rPr lang="en-KE" smtClean="0"/>
              <a:t>‹#›</a:t>
            </a:fld>
            <a:endParaRPr lang="en-KE"/>
          </a:p>
        </p:txBody>
      </p:sp>
    </p:spTree>
    <p:extLst>
      <p:ext uri="{BB962C8B-B14F-4D97-AF65-F5344CB8AC3E}">
        <p14:creationId xmlns:p14="http://schemas.microsoft.com/office/powerpoint/2010/main" val="24752790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EF871E3-960E-4546-9DE6-2DB472508E08}" type="datetimeFigureOut">
              <a:rPr lang="en-KE" smtClean="0"/>
              <a:t>10/29/2023</a:t>
            </a:fld>
            <a:endParaRPr lang="en-KE"/>
          </a:p>
        </p:txBody>
      </p:sp>
      <p:sp>
        <p:nvSpPr>
          <p:cNvPr id="8" name="Footer Placeholder 7"/>
          <p:cNvSpPr>
            <a:spLocks noGrp="1"/>
          </p:cNvSpPr>
          <p:nvPr>
            <p:ph type="ftr" sz="quarter" idx="11"/>
          </p:nvPr>
        </p:nvSpPr>
        <p:spPr/>
        <p:txBody>
          <a:bodyPr/>
          <a:lstStyle/>
          <a:p>
            <a:endParaRPr lang="en-KE"/>
          </a:p>
        </p:txBody>
      </p:sp>
      <p:sp>
        <p:nvSpPr>
          <p:cNvPr id="9" name="Slide Number Placeholder 8"/>
          <p:cNvSpPr>
            <a:spLocks noGrp="1"/>
          </p:cNvSpPr>
          <p:nvPr>
            <p:ph type="sldNum" sz="quarter" idx="12"/>
          </p:nvPr>
        </p:nvSpPr>
        <p:spPr/>
        <p:txBody>
          <a:bodyPr/>
          <a:lstStyle/>
          <a:p>
            <a:fld id="{D922A1E6-1DD0-4DCF-93B4-B8D36B5F9A8B}" type="slidenum">
              <a:rPr lang="en-KE" smtClean="0"/>
              <a:t>‹#›</a:t>
            </a:fld>
            <a:endParaRPr lang="en-KE"/>
          </a:p>
        </p:txBody>
      </p:sp>
    </p:spTree>
    <p:extLst>
      <p:ext uri="{BB962C8B-B14F-4D97-AF65-F5344CB8AC3E}">
        <p14:creationId xmlns:p14="http://schemas.microsoft.com/office/powerpoint/2010/main" val="36312626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2EF871E3-960E-4546-9DE6-2DB472508E08}" type="datetimeFigureOut">
              <a:rPr lang="en-KE" smtClean="0"/>
              <a:t>10/29/2023</a:t>
            </a:fld>
            <a:endParaRPr lang="en-KE"/>
          </a:p>
        </p:txBody>
      </p:sp>
      <p:sp>
        <p:nvSpPr>
          <p:cNvPr id="5" name="Footer Placeholder 3"/>
          <p:cNvSpPr>
            <a:spLocks noGrp="1"/>
          </p:cNvSpPr>
          <p:nvPr>
            <p:ph type="ftr" sz="quarter" idx="11"/>
          </p:nvPr>
        </p:nvSpPr>
        <p:spPr/>
        <p:txBody>
          <a:bodyPr/>
          <a:lstStyle/>
          <a:p>
            <a:endParaRPr lang="en-KE"/>
          </a:p>
        </p:txBody>
      </p:sp>
      <p:sp>
        <p:nvSpPr>
          <p:cNvPr id="6" name="Slide Number Placeholder 4"/>
          <p:cNvSpPr>
            <a:spLocks noGrp="1"/>
          </p:cNvSpPr>
          <p:nvPr>
            <p:ph type="sldNum" sz="quarter" idx="12"/>
          </p:nvPr>
        </p:nvSpPr>
        <p:spPr/>
        <p:txBody>
          <a:bodyPr/>
          <a:lstStyle/>
          <a:p>
            <a:fld id="{D922A1E6-1DD0-4DCF-93B4-B8D36B5F9A8B}" type="slidenum">
              <a:rPr lang="en-KE" smtClean="0"/>
              <a:t>‹#›</a:t>
            </a:fld>
            <a:endParaRPr lang="en-KE"/>
          </a:p>
        </p:txBody>
      </p:sp>
    </p:spTree>
    <p:extLst>
      <p:ext uri="{BB962C8B-B14F-4D97-AF65-F5344CB8AC3E}">
        <p14:creationId xmlns:p14="http://schemas.microsoft.com/office/powerpoint/2010/main" val="27958379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2EF871E3-960E-4546-9DE6-2DB472508E08}" type="datetimeFigureOut">
              <a:rPr lang="en-KE" smtClean="0"/>
              <a:t>10/29/2023</a:t>
            </a:fld>
            <a:endParaRPr lang="en-KE"/>
          </a:p>
        </p:txBody>
      </p:sp>
      <p:sp>
        <p:nvSpPr>
          <p:cNvPr id="5" name="Footer Placeholder 2"/>
          <p:cNvSpPr>
            <a:spLocks noGrp="1"/>
          </p:cNvSpPr>
          <p:nvPr>
            <p:ph type="ftr" sz="quarter" idx="11"/>
          </p:nvPr>
        </p:nvSpPr>
        <p:spPr/>
        <p:txBody>
          <a:bodyPr/>
          <a:lstStyle/>
          <a:p>
            <a:endParaRPr lang="en-KE"/>
          </a:p>
        </p:txBody>
      </p:sp>
      <p:sp>
        <p:nvSpPr>
          <p:cNvPr id="6" name="Slide Number Placeholder 3"/>
          <p:cNvSpPr>
            <a:spLocks noGrp="1"/>
          </p:cNvSpPr>
          <p:nvPr>
            <p:ph type="sldNum" sz="quarter" idx="12"/>
          </p:nvPr>
        </p:nvSpPr>
        <p:spPr/>
        <p:txBody>
          <a:bodyPr/>
          <a:lstStyle/>
          <a:p>
            <a:fld id="{D922A1E6-1DD0-4DCF-93B4-B8D36B5F9A8B}" type="slidenum">
              <a:rPr lang="en-KE" smtClean="0"/>
              <a:t>‹#›</a:t>
            </a:fld>
            <a:endParaRPr lang="en-KE"/>
          </a:p>
        </p:txBody>
      </p:sp>
    </p:spTree>
    <p:extLst>
      <p:ext uri="{BB962C8B-B14F-4D97-AF65-F5344CB8AC3E}">
        <p14:creationId xmlns:p14="http://schemas.microsoft.com/office/powerpoint/2010/main" val="23727390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2EF871E3-960E-4546-9DE6-2DB472508E08}" type="datetimeFigureOut">
              <a:rPr lang="en-KE" smtClean="0"/>
              <a:t>10/29/2023</a:t>
            </a:fld>
            <a:endParaRPr lang="en-KE"/>
          </a:p>
        </p:txBody>
      </p:sp>
      <p:sp>
        <p:nvSpPr>
          <p:cNvPr id="5" name="Footer Placeholder 5"/>
          <p:cNvSpPr>
            <a:spLocks noGrp="1"/>
          </p:cNvSpPr>
          <p:nvPr>
            <p:ph type="ftr" sz="quarter" idx="11"/>
          </p:nvPr>
        </p:nvSpPr>
        <p:spPr/>
        <p:txBody>
          <a:bodyPr/>
          <a:lstStyle/>
          <a:p>
            <a:endParaRPr lang="en-KE"/>
          </a:p>
        </p:txBody>
      </p:sp>
      <p:sp>
        <p:nvSpPr>
          <p:cNvPr id="6" name="Slide Number Placeholder 6"/>
          <p:cNvSpPr>
            <a:spLocks noGrp="1"/>
          </p:cNvSpPr>
          <p:nvPr>
            <p:ph type="sldNum" sz="quarter" idx="12"/>
          </p:nvPr>
        </p:nvSpPr>
        <p:spPr/>
        <p:txBody>
          <a:bodyPr/>
          <a:lstStyle/>
          <a:p>
            <a:fld id="{D922A1E6-1DD0-4DCF-93B4-B8D36B5F9A8B}" type="slidenum">
              <a:rPr lang="en-KE" smtClean="0"/>
              <a:t>‹#›</a:t>
            </a:fld>
            <a:endParaRPr lang="en-KE"/>
          </a:p>
        </p:txBody>
      </p:sp>
    </p:spTree>
    <p:extLst>
      <p:ext uri="{BB962C8B-B14F-4D97-AF65-F5344CB8AC3E}">
        <p14:creationId xmlns:p14="http://schemas.microsoft.com/office/powerpoint/2010/main" val="14759814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EF871E3-960E-4546-9DE6-2DB472508E08}" type="datetimeFigureOut">
              <a:rPr lang="en-KE" smtClean="0"/>
              <a:t>10/29/2023</a:t>
            </a:fld>
            <a:endParaRPr lang="en-KE"/>
          </a:p>
        </p:txBody>
      </p:sp>
      <p:sp>
        <p:nvSpPr>
          <p:cNvPr id="6" name="Footer Placeholder 5"/>
          <p:cNvSpPr>
            <a:spLocks noGrp="1"/>
          </p:cNvSpPr>
          <p:nvPr>
            <p:ph type="ftr" sz="quarter" idx="11"/>
          </p:nvPr>
        </p:nvSpPr>
        <p:spPr/>
        <p:txBody>
          <a:bodyPr/>
          <a:lstStyle/>
          <a:p>
            <a:endParaRPr lang="en-KE"/>
          </a:p>
        </p:txBody>
      </p:sp>
      <p:sp>
        <p:nvSpPr>
          <p:cNvPr id="7" name="Slide Number Placeholder 6"/>
          <p:cNvSpPr>
            <a:spLocks noGrp="1"/>
          </p:cNvSpPr>
          <p:nvPr>
            <p:ph type="sldNum" sz="quarter" idx="12"/>
          </p:nvPr>
        </p:nvSpPr>
        <p:spPr/>
        <p:txBody>
          <a:bodyPr/>
          <a:lstStyle/>
          <a:p>
            <a:fld id="{D922A1E6-1DD0-4DCF-93B4-B8D36B5F9A8B}" type="slidenum">
              <a:rPr lang="en-KE" smtClean="0"/>
              <a:t>‹#›</a:t>
            </a:fld>
            <a:endParaRPr lang="en-KE"/>
          </a:p>
        </p:txBody>
      </p:sp>
    </p:spTree>
    <p:extLst>
      <p:ext uri="{BB962C8B-B14F-4D97-AF65-F5344CB8AC3E}">
        <p14:creationId xmlns:p14="http://schemas.microsoft.com/office/powerpoint/2010/main" val="7473132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EF871E3-960E-4546-9DE6-2DB472508E08}" type="datetimeFigureOut">
              <a:rPr lang="en-KE" smtClean="0"/>
              <a:t>10/29/2023</a:t>
            </a:fld>
            <a:endParaRPr lang="en-KE"/>
          </a:p>
        </p:txBody>
      </p:sp>
      <p:sp>
        <p:nvSpPr>
          <p:cNvPr id="6" name="Footer Placeholder 5"/>
          <p:cNvSpPr>
            <a:spLocks noGrp="1"/>
          </p:cNvSpPr>
          <p:nvPr>
            <p:ph type="ftr" sz="quarter" idx="11"/>
          </p:nvPr>
        </p:nvSpPr>
        <p:spPr/>
        <p:txBody>
          <a:bodyPr/>
          <a:lstStyle/>
          <a:p>
            <a:endParaRPr lang="en-KE"/>
          </a:p>
        </p:txBody>
      </p:sp>
      <p:sp>
        <p:nvSpPr>
          <p:cNvPr id="7" name="Slide Number Placeholder 6"/>
          <p:cNvSpPr>
            <a:spLocks noGrp="1"/>
          </p:cNvSpPr>
          <p:nvPr>
            <p:ph type="sldNum" sz="quarter" idx="12"/>
          </p:nvPr>
        </p:nvSpPr>
        <p:spPr/>
        <p:txBody>
          <a:bodyPr/>
          <a:lstStyle/>
          <a:p>
            <a:fld id="{D922A1E6-1DD0-4DCF-93B4-B8D36B5F9A8B}" type="slidenum">
              <a:rPr lang="en-KE" smtClean="0"/>
              <a:t>‹#›</a:t>
            </a:fld>
            <a:endParaRPr lang="en-KE"/>
          </a:p>
        </p:txBody>
      </p:sp>
    </p:spTree>
    <p:extLst>
      <p:ext uri="{BB962C8B-B14F-4D97-AF65-F5344CB8AC3E}">
        <p14:creationId xmlns:p14="http://schemas.microsoft.com/office/powerpoint/2010/main" val="5660240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2EF871E3-960E-4546-9DE6-2DB472508E08}" type="datetimeFigureOut">
              <a:rPr lang="en-KE" smtClean="0"/>
              <a:t>10/29/2023</a:t>
            </a:fld>
            <a:endParaRPr lang="en-KE"/>
          </a:p>
        </p:txBody>
      </p:sp>
      <p:sp>
        <p:nvSpPr>
          <p:cNvPr id="5" name="Footer Placeholder 4"/>
          <p:cNvSpPr>
            <a:spLocks noGrp="1"/>
          </p:cNvSpPr>
          <p:nvPr>
            <p:ph type="ftr" sz="quarter" idx="11"/>
          </p:nvPr>
        </p:nvSpPr>
        <p:spPr/>
        <p:txBody>
          <a:bodyPr/>
          <a:lstStyle/>
          <a:p>
            <a:endParaRPr lang="en-KE"/>
          </a:p>
        </p:txBody>
      </p:sp>
      <p:sp>
        <p:nvSpPr>
          <p:cNvPr id="6" name="Slide Number Placeholder 5"/>
          <p:cNvSpPr>
            <a:spLocks noGrp="1"/>
          </p:cNvSpPr>
          <p:nvPr>
            <p:ph type="sldNum" sz="quarter" idx="12"/>
          </p:nvPr>
        </p:nvSpPr>
        <p:spPr/>
        <p:txBody>
          <a:bodyPr/>
          <a:lstStyle/>
          <a:p>
            <a:fld id="{D922A1E6-1DD0-4DCF-93B4-B8D36B5F9A8B}" type="slidenum">
              <a:rPr lang="en-KE" smtClean="0"/>
              <a:t>‹#›</a:t>
            </a:fld>
            <a:endParaRPr lang="en-KE"/>
          </a:p>
        </p:txBody>
      </p:sp>
    </p:spTree>
    <p:extLst>
      <p:ext uri="{BB962C8B-B14F-4D97-AF65-F5344CB8AC3E}">
        <p14:creationId xmlns:p14="http://schemas.microsoft.com/office/powerpoint/2010/main" val="151961126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2EF871E3-960E-4546-9DE6-2DB472508E08}" type="datetimeFigureOut">
              <a:rPr lang="en-KE" smtClean="0"/>
              <a:t>10/29/2023</a:t>
            </a:fld>
            <a:endParaRPr lang="en-KE"/>
          </a:p>
        </p:txBody>
      </p:sp>
      <p:sp>
        <p:nvSpPr>
          <p:cNvPr id="5" name="Footer Placeholder 4"/>
          <p:cNvSpPr>
            <a:spLocks noGrp="1"/>
          </p:cNvSpPr>
          <p:nvPr>
            <p:ph type="ftr" sz="quarter" idx="11"/>
          </p:nvPr>
        </p:nvSpPr>
        <p:spPr/>
        <p:txBody>
          <a:bodyPr/>
          <a:lstStyle/>
          <a:p>
            <a:endParaRPr lang="en-KE"/>
          </a:p>
        </p:txBody>
      </p:sp>
      <p:sp>
        <p:nvSpPr>
          <p:cNvPr id="6" name="Slide Number Placeholder 5"/>
          <p:cNvSpPr>
            <a:spLocks noGrp="1"/>
          </p:cNvSpPr>
          <p:nvPr>
            <p:ph type="sldNum" sz="quarter" idx="12"/>
          </p:nvPr>
        </p:nvSpPr>
        <p:spPr/>
        <p:txBody>
          <a:bodyPr/>
          <a:lstStyle/>
          <a:p>
            <a:fld id="{D922A1E6-1DD0-4DCF-93B4-B8D36B5F9A8B}" type="slidenum">
              <a:rPr lang="en-KE" smtClean="0"/>
              <a:t>‹#›</a:t>
            </a:fld>
            <a:endParaRPr lang="en-KE"/>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5943589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EF871E3-960E-4546-9DE6-2DB472508E08}" type="datetimeFigureOut">
              <a:rPr lang="en-KE" smtClean="0"/>
              <a:t>10/29/2023</a:t>
            </a:fld>
            <a:endParaRPr lang="en-KE"/>
          </a:p>
        </p:txBody>
      </p:sp>
      <p:sp>
        <p:nvSpPr>
          <p:cNvPr id="5" name="Footer Placeholder 4"/>
          <p:cNvSpPr>
            <a:spLocks noGrp="1"/>
          </p:cNvSpPr>
          <p:nvPr>
            <p:ph type="ftr" sz="quarter" idx="11"/>
          </p:nvPr>
        </p:nvSpPr>
        <p:spPr/>
        <p:txBody>
          <a:bodyPr/>
          <a:lstStyle/>
          <a:p>
            <a:endParaRPr lang="en-KE"/>
          </a:p>
        </p:txBody>
      </p:sp>
      <p:sp>
        <p:nvSpPr>
          <p:cNvPr id="6" name="Slide Number Placeholder 5"/>
          <p:cNvSpPr>
            <a:spLocks noGrp="1"/>
          </p:cNvSpPr>
          <p:nvPr>
            <p:ph type="sldNum" sz="quarter" idx="12"/>
          </p:nvPr>
        </p:nvSpPr>
        <p:spPr/>
        <p:txBody>
          <a:bodyPr/>
          <a:lstStyle/>
          <a:p>
            <a:fld id="{D922A1E6-1DD0-4DCF-93B4-B8D36B5F9A8B}" type="slidenum">
              <a:rPr lang="en-KE" smtClean="0"/>
              <a:t>‹#›</a:t>
            </a:fld>
            <a:endParaRPr lang="en-KE"/>
          </a:p>
        </p:txBody>
      </p:sp>
    </p:spTree>
    <p:extLst>
      <p:ext uri="{BB962C8B-B14F-4D97-AF65-F5344CB8AC3E}">
        <p14:creationId xmlns:p14="http://schemas.microsoft.com/office/powerpoint/2010/main" val="366759575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2EF871E3-960E-4546-9DE6-2DB472508E08}" type="datetimeFigureOut">
              <a:rPr lang="en-KE" smtClean="0"/>
              <a:t>10/29/2023</a:t>
            </a:fld>
            <a:endParaRPr lang="en-KE"/>
          </a:p>
        </p:txBody>
      </p:sp>
      <p:sp>
        <p:nvSpPr>
          <p:cNvPr id="4" name="Footer Placeholder 4"/>
          <p:cNvSpPr>
            <a:spLocks noGrp="1"/>
          </p:cNvSpPr>
          <p:nvPr>
            <p:ph type="ftr" sz="quarter" idx="11"/>
          </p:nvPr>
        </p:nvSpPr>
        <p:spPr/>
        <p:txBody>
          <a:bodyPr/>
          <a:lstStyle/>
          <a:p>
            <a:endParaRPr lang="en-KE"/>
          </a:p>
        </p:txBody>
      </p:sp>
      <p:sp>
        <p:nvSpPr>
          <p:cNvPr id="6" name="Slide Number Placeholder 5"/>
          <p:cNvSpPr>
            <a:spLocks noGrp="1"/>
          </p:cNvSpPr>
          <p:nvPr>
            <p:ph type="sldNum" sz="quarter" idx="12"/>
          </p:nvPr>
        </p:nvSpPr>
        <p:spPr/>
        <p:txBody>
          <a:bodyPr/>
          <a:lstStyle/>
          <a:p>
            <a:fld id="{D922A1E6-1DD0-4DCF-93B4-B8D36B5F9A8B}" type="slidenum">
              <a:rPr lang="en-KE" smtClean="0"/>
              <a:t>‹#›</a:t>
            </a:fld>
            <a:endParaRPr lang="en-KE"/>
          </a:p>
        </p:txBody>
      </p:sp>
    </p:spTree>
    <p:extLst>
      <p:ext uri="{BB962C8B-B14F-4D97-AF65-F5344CB8AC3E}">
        <p14:creationId xmlns:p14="http://schemas.microsoft.com/office/powerpoint/2010/main" val="241845701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2EF871E3-960E-4546-9DE6-2DB472508E08}" type="datetimeFigureOut">
              <a:rPr lang="en-KE" smtClean="0"/>
              <a:t>10/29/2023</a:t>
            </a:fld>
            <a:endParaRPr lang="en-KE"/>
          </a:p>
        </p:txBody>
      </p:sp>
      <p:sp>
        <p:nvSpPr>
          <p:cNvPr id="4" name="Footer Placeholder 4"/>
          <p:cNvSpPr>
            <a:spLocks noGrp="1"/>
          </p:cNvSpPr>
          <p:nvPr>
            <p:ph type="ftr" sz="quarter" idx="11"/>
          </p:nvPr>
        </p:nvSpPr>
        <p:spPr/>
        <p:txBody>
          <a:bodyPr/>
          <a:lstStyle/>
          <a:p>
            <a:endParaRPr lang="en-KE"/>
          </a:p>
        </p:txBody>
      </p:sp>
      <p:sp>
        <p:nvSpPr>
          <p:cNvPr id="6" name="Slide Number Placeholder 5"/>
          <p:cNvSpPr>
            <a:spLocks noGrp="1"/>
          </p:cNvSpPr>
          <p:nvPr>
            <p:ph type="sldNum" sz="quarter" idx="12"/>
          </p:nvPr>
        </p:nvSpPr>
        <p:spPr/>
        <p:txBody>
          <a:bodyPr/>
          <a:lstStyle/>
          <a:p>
            <a:fld id="{D922A1E6-1DD0-4DCF-93B4-B8D36B5F9A8B}" type="slidenum">
              <a:rPr lang="en-KE" smtClean="0"/>
              <a:t>‹#›</a:t>
            </a:fld>
            <a:endParaRPr lang="en-KE"/>
          </a:p>
        </p:txBody>
      </p:sp>
    </p:spTree>
    <p:extLst>
      <p:ext uri="{BB962C8B-B14F-4D97-AF65-F5344CB8AC3E}">
        <p14:creationId xmlns:p14="http://schemas.microsoft.com/office/powerpoint/2010/main" val="222660646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EF871E3-960E-4546-9DE6-2DB472508E08}" type="datetimeFigureOut">
              <a:rPr lang="en-KE" smtClean="0"/>
              <a:t>10/29/2023</a:t>
            </a:fld>
            <a:endParaRPr lang="en-KE"/>
          </a:p>
        </p:txBody>
      </p:sp>
      <p:sp>
        <p:nvSpPr>
          <p:cNvPr id="5" name="Footer Placeholder 4"/>
          <p:cNvSpPr>
            <a:spLocks noGrp="1"/>
          </p:cNvSpPr>
          <p:nvPr>
            <p:ph type="ftr" sz="quarter" idx="11"/>
          </p:nvPr>
        </p:nvSpPr>
        <p:spPr/>
        <p:txBody>
          <a:bodyPr/>
          <a:lstStyle/>
          <a:p>
            <a:endParaRPr lang="en-KE"/>
          </a:p>
        </p:txBody>
      </p:sp>
      <p:sp>
        <p:nvSpPr>
          <p:cNvPr id="6" name="Slide Number Placeholder 5"/>
          <p:cNvSpPr>
            <a:spLocks noGrp="1"/>
          </p:cNvSpPr>
          <p:nvPr>
            <p:ph type="sldNum" sz="quarter" idx="12"/>
          </p:nvPr>
        </p:nvSpPr>
        <p:spPr/>
        <p:txBody>
          <a:bodyPr/>
          <a:lstStyle/>
          <a:p>
            <a:fld id="{D922A1E6-1DD0-4DCF-93B4-B8D36B5F9A8B}" type="slidenum">
              <a:rPr lang="en-KE" smtClean="0"/>
              <a:t>‹#›</a:t>
            </a:fld>
            <a:endParaRPr lang="en-KE"/>
          </a:p>
        </p:txBody>
      </p:sp>
    </p:spTree>
    <p:extLst>
      <p:ext uri="{BB962C8B-B14F-4D97-AF65-F5344CB8AC3E}">
        <p14:creationId xmlns:p14="http://schemas.microsoft.com/office/powerpoint/2010/main" val="189782242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EF871E3-960E-4546-9DE6-2DB472508E08}" type="datetimeFigureOut">
              <a:rPr lang="en-KE" smtClean="0"/>
              <a:t>10/29/2023</a:t>
            </a:fld>
            <a:endParaRPr lang="en-KE"/>
          </a:p>
        </p:txBody>
      </p:sp>
      <p:sp>
        <p:nvSpPr>
          <p:cNvPr id="5" name="Footer Placeholder 4"/>
          <p:cNvSpPr>
            <a:spLocks noGrp="1"/>
          </p:cNvSpPr>
          <p:nvPr>
            <p:ph type="ftr" sz="quarter" idx="11"/>
          </p:nvPr>
        </p:nvSpPr>
        <p:spPr/>
        <p:txBody>
          <a:bodyPr/>
          <a:lstStyle/>
          <a:p>
            <a:endParaRPr lang="en-KE"/>
          </a:p>
        </p:txBody>
      </p:sp>
      <p:sp>
        <p:nvSpPr>
          <p:cNvPr id="6" name="Slide Number Placeholder 5"/>
          <p:cNvSpPr>
            <a:spLocks noGrp="1"/>
          </p:cNvSpPr>
          <p:nvPr>
            <p:ph type="sldNum" sz="quarter" idx="12"/>
          </p:nvPr>
        </p:nvSpPr>
        <p:spPr/>
        <p:txBody>
          <a:bodyPr/>
          <a:lstStyle/>
          <a:p>
            <a:fld id="{D922A1E6-1DD0-4DCF-93B4-B8D36B5F9A8B}" type="slidenum">
              <a:rPr lang="en-KE" smtClean="0"/>
              <a:t>‹#›</a:t>
            </a:fld>
            <a:endParaRPr lang="en-KE"/>
          </a:p>
        </p:txBody>
      </p:sp>
    </p:spTree>
    <p:extLst>
      <p:ext uri="{BB962C8B-B14F-4D97-AF65-F5344CB8AC3E}">
        <p14:creationId xmlns:p14="http://schemas.microsoft.com/office/powerpoint/2010/main" val="19514305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2EF871E3-960E-4546-9DE6-2DB472508E08}" type="datetimeFigureOut">
              <a:rPr lang="en-KE" smtClean="0"/>
              <a:t>10/29/2023</a:t>
            </a:fld>
            <a:endParaRPr lang="en-KE"/>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KE"/>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922A1E6-1DD0-4DCF-93B4-B8D36B5F9A8B}" type="slidenum">
              <a:rPr lang="en-KE" smtClean="0"/>
              <a:t>‹#›</a:t>
            </a:fld>
            <a:endParaRPr lang="en-KE"/>
          </a:p>
        </p:txBody>
      </p:sp>
    </p:spTree>
    <p:extLst>
      <p:ext uri="{BB962C8B-B14F-4D97-AF65-F5344CB8AC3E}">
        <p14:creationId xmlns:p14="http://schemas.microsoft.com/office/powerpoint/2010/main" val="3867312926"/>
      </p:ext>
    </p:extLst>
  </p:cSld>
  <p:clrMap bg1="dk1" tx1="lt1" bg2="dk2" tx2="lt2" accent1="accent1" accent2="accent2" accent3="accent3" accent4="accent4" accent5="accent5" accent6="accent6" hlink="hlink" folHlink="folHlink"/>
  <p:sldLayoutIdLst>
    <p:sldLayoutId id="2147483965" r:id="rId1"/>
    <p:sldLayoutId id="2147483966" r:id="rId2"/>
    <p:sldLayoutId id="2147483967" r:id="rId3"/>
    <p:sldLayoutId id="2147483968" r:id="rId4"/>
    <p:sldLayoutId id="2147483969" r:id="rId5"/>
    <p:sldLayoutId id="2147483970" r:id="rId6"/>
    <p:sldLayoutId id="2147483971" r:id="rId7"/>
    <p:sldLayoutId id="2147483972" r:id="rId8"/>
    <p:sldLayoutId id="2147483973" r:id="rId9"/>
    <p:sldLayoutId id="2147483974" r:id="rId10"/>
    <p:sldLayoutId id="2147483975" r:id="rId11"/>
    <p:sldLayoutId id="2147483976" r:id="rId12"/>
    <p:sldLayoutId id="2147483977" r:id="rId13"/>
    <p:sldLayoutId id="2147483978" r:id="rId14"/>
    <p:sldLayoutId id="2147483979" r:id="rId15"/>
    <p:sldLayoutId id="2147483980" r:id="rId16"/>
    <p:sldLayoutId id="2147483981"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61EF97-82CA-8304-182C-84FC14BAA9EB}"/>
              </a:ext>
            </a:extLst>
          </p:cNvPr>
          <p:cNvSpPr>
            <a:spLocks noGrp="1"/>
          </p:cNvSpPr>
          <p:nvPr>
            <p:ph type="ctrTitle"/>
          </p:nvPr>
        </p:nvSpPr>
        <p:spPr>
          <a:xfrm>
            <a:off x="2477245" y="1525555"/>
            <a:ext cx="8915399" cy="2262781"/>
          </a:xfrm>
        </p:spPr>
        <p:txBody>
          <a:bodyPr/>
          <a:lstStyle/>
          <a:p>
            <a:r>
              <a:rPr lang="en-US" dirty="0"/>
              <a:t>Concept of 360 – degree feedback</a:t>
            </a:r>
            <a:endParaRPr lang="en-KE" dirty="0"/>
          </a:p>
        </p:txBody>
      </p:sp>
      <p:sp>
        <p:nvSpPr>
          <p:cNvPr id="3" name="Subtitle 2">
            <a:extLst>
              <a:ext uri="{FF2B5EF4-FFF2-40B4-BE49-F238E27FC236}">
                <a16:creationId xmlns:a16="http://schemas.microsoft.com/office/drawing/2014/main" id="{6099610E-554A-9E0A-CBFD-726405D2F5B2}"/>
              </a:ext>
            </a:extLst>
          </p:cNvPr>
          <p:cNvSpPr>
            <a:spLocks noGrp="1"/>
          </p:cNvSpPr>
          <p:nvPr>
            <p:ph type="subTitle" idx="1"/>
          </p:nvPr>
        </p:nvSpPr>
        <p:spPr>
          <a:xfrm>
            <a:off x="1638300" y="466636"/>
            <a:ext cx="8915399" cy="1126283"/>
          </a:xfrm>
        </p:spPr>
        <p:txBody>
          <a:bodyPr>
            <a:normAutofit lnSpcReduction="10000"/>
          </a:bodyPr>
          <a:lstStyle/>
          <a:p>
            <a:pPr algn="ctr"/>
            <a:r>
              <a:rPr lang="en-GB" b="1" dirty="0"/>
              <a:t>BA (Hons) Management and Leadership – Skills for the Workplace</a:t>
            </a:r>
          </a:p>
          <a:p>
            <a:pPr algn="ctr"/>
            <a:r>
              <a:rPr lang="en-GB" b="1" dirty="0"/>
              <a:t>Developing Relationships and Workplace Achievement</a:t>
            </a:r>
            <a:endParaRPr lang="en-KE" b="1" dirty="0"/>
          </a:p>
        </p:txBody>
      </p:sp>
      <p:sp>
        <p:nvSpPr>
          <p:cNvPr id="4" name="Subtitle 2">
            <a:extLst>
              <a:ext uri="{FF2B5EF4-FFF2-40B4-BE49-F238E27FC236}">
                <a16:creationId xmlns:a16="http://schemas.microsoft.com/office/drawing/2014/main" id="{6CBE7CD3-D6BE-0164-4C87-F7F6FAA435EF}"/>
              </a:ext>
            </a:extLst>
          </p:cNvPr>
          <p:cNvSpPr txBox="1">
            <a:spLocks/>
          </p:cNvSpPr>
          <p:nvPr/>
        </p:nvSpPr>
        <p:spPr>
          <a:xfrm>
            <a:off x="1706724" y="4640530"/>
            <a:ext cx="8915399" cy="1126283"/>
          </a:xfrm>
          <a:prstGeom prst="rect">
            <a:avLst/>
          </a:prstGeom>
        </p:spPr>
        <p:txBody>
          <a:bodyPr vert="horz" lIns="91440" tIns="45720" rIns="91440" bIns="45720" rtlCol="0" anchor="t">
            <a:normAutofit lnSpcReduction="10000"/>
          </a:bodyPr>
          <a:lstStyle>
            <a:lvl1pPr marL="0" indent="0" algn="l" defTabSz="457200" rtl="0" eaLnBrk="1" latinLnBrk="0" hangingPunct="1">
              <a:spcBef>
                <a:spcPts val="1000"/>
              </a:spcBef>
              <a:spcAft>
                <a:spcPts val="0"/>
              </a:spcAft>
              <a:buClr>
                <a:schemeClr val="accent1"/>
              </a:buClr>
              <a:buFont typeface="Wingdings 3" charset="2"/>
              <a:buNone/>
              <a:defRPr sz="1800" kern="1200">
                <a:solidFill>
                  <a:schemeClr val="tx1">
                    <a:lumMod val="65000"/>
                    <a:lumOff val="35000"/>
                  </a:schemeClr>
                </a:solidFill>
                <a:latin typeface="+mn-lt"/>
                <a:ea typeface="+mn-ea"/>
                <a:cs typeface="+mn-cs"/>
              </a:defRPr>
            </a:lvl1pPr>
            <a:lvl2pPr marL="457200" indent="0" algn="ctr" defTabSz="457200" rtl="0" eaLnBrk="1" latinLnBrk="0" hangingPunct="1">
              <a:spcBef>
                <a:spcPts val="1000"/>
              </a:spcBef>
              <a:spcAft>
                <a:spcPts val="0"/>
              </a:spcAft>
              <a:buClr>
                <a:schemeClr val="accent1"/>
              </a:buClr>
              <a:buFont typeface="Wingdings 3" charset="2"/>
              <a:buNone/>
              <a:defRPr sz="1600" kern="1200">
                <a:solidFill>
                  <a:schemeClr val="tx1">
                    <a:tint val="75000"/>
                  </a:schemeClr>
                </a:solidFill>
                <a:latin typeface="+mn-lt"/>
                <a:ea typeface="+mn-ea"/>
                <a:cs typeface="+mn-cs"/>
              </a:defRPr>
            </a:lvl2pPr>
            <a:lvl3pPr marL="914400" indent="0" algn="ctr" defTabSz="457200" rtl="0" eaLnBrk="1" latinLnBrk="0" hangingPunct="1">
              <a:spcBef>
                <a:spcPts val="1000"/>
              </a:spcBef>
              <a:spcAft>
                <a:spcPts val="0"/>
              </a:spcAft>
              <a:buClr>
                <a:schemeClr val="accent1"/>
              </a:buClr>
              <a:buFont typeface="Wingdings 3" charset="2"/>
              <a:buNone/>
              <a:defRPr sz="1400" kern="1200">
                <a:solidFill>
                  <a:schemeClr val="tx1">
                    <a:tint val="75000"/>
                  </a:schemeClr>
                </a:solidFill>
                <a:latin typeface="+mn-lt"/>
                <a:ea typeface="+mn-ea"/>
                <a:cs typeface="+mn-cs"/>
              </a:defRPr>
            </a:lvl3pPr>
            <a:lvl4pPr marL="1371600" indent="0" algn="ctr" defTabSz="457200" rtl="0" eaLnBrk="1" latinLnBrk="0" hangingPunct="1">
              <a:spcBef>
                <a:spcPts val="1000"/>
              </a:spcBef>
              <a:spcAft>
                <a:spcPts val="0"/>
              </a:spcAft>
              <a:buClr>
                <a:schemeClr val="accent1"/>
              </a:buClr>
              <a:buFont typeface="Wingdings 3" charset="2"/>
              <a:buNone/>
              <a:defRPr sz="1200" kern="1200">
                <a:solidFill>
                  <a:schemeClr val="tx1">
                    <a:tint val="75000"/>
                  </a:schemeClr>
                </a:solidFill>
                <a:latin typeface="+mn-lt"/>
                <a:ea typeface="+mn-ea"/>
                <a:cs typeface="+mn-cs"/>
              </a:defRPr>
            </a:lvl4pPr>
            <a:lvl5pPr marL="1828800" indent="0" algn="ctr" defTabSz="457200" rtl="0" eaLnBrk="1" latinLnBrk="0" hangingPunct="1">
              <a:spcBef>
                <a:spcPts val="1000"/>
              </a:spcBef>
              <a:spcAft>
                <a:spcPts val="0"/>
              </a:spcAft>
              <a:buClr>
                <a:schemeClr val="accent1"/>
              </a:buClr>
              <a:buFont typeface="Wingdings 3" charset="2"/>
              <a:buNone/>
              <a:defRPr sz="1200" kern="1200">
                <a:solidFill>
                  <a:schemeClr val="tx1">
                    <a:tint val="75000"/>
                  </a:schemeClr>
                </a:solidFill>
                <a:latin typeface="+mn-lt"/>
                <a:ea typeface="+mn-ea"/>
                <a:cs typeface="+mn-cs"/>
              </a:defRPr>
            </a:lvl5pPr>
            <a:lvl6pPr marL="2286000" indent="0" algn="ctr" defTabSz="457200" rtl="0" eaLnBrk="1" latinLnBrk="0" hangingPunct="1">
              <a:spcBef>
                <a:spcPts val="1000"/>
              </a:spcBef>
              <a:spcAft>
                <a:spcPts val="0"/>
              </a:spcAft>
              <a:buClr>
                <a:schemeClr val="accent1"/>
              </a:buClr>
              <a:buFont typeface="Wingdings 3" charset="2"/>
              <a:buNone/>
              <a:defRPr sz="1200" kern="1200">
                <a:solidFill>
                  <a:schemeClr val="tx1">
                    <a:tint val="75000"/>
                  </a:schemeClr>
                </a:solidFill>
                <a:latin typeface="+mn-lt"/>
                <a:ea typeface="+mn-ea"/>
                <a:cs typeface="+mn-cs"/>
              </a:defRPr>
            </a:lvl6pPr>
            <a:lvl7pPr marL="2743200" indent="0" algn="ctr" defTabSz="457200" rtl="0" eaLnBrk="1" latinLnBrk="0" hangingPunct="1">
              <a:spcBef>
                <a:spcPts val="1000"/>
              </a:spcBef>
              <a:spcAft>
                <a:spcPts val="0"/>
              </a:spcAft>
              <a:buClr>
                <a:schemeClr val="accent1"/>
              </a:buClr>
              <a:buFont typeface="Wingdings 3" charset="2"/>
              <a:buNone/>
              <a:defRPr sz="1200" kern="1200">
                <a:solidFill>
                  <a:schemeClr val="tx1">
                    <a:tint val="75000"/>
                  </a:schemeClr>
                </a:solidFill>
                <a:latin typeface="+mn-lt"/>
                <a:ea typeface="+mn-ea"/>
                <a:cs typeface="+mn-cs"/>
              </a:defRPr>
            </a:lvl7pPr>
            <a:lvl8pPr marL="3200400" indent="0" algn="ctr" defTabSz="457200" rtl="0" eaLnBrk="1" latinLnBrk="0" hangingPunct="1">
              <a:spcBef>
                <a:spcPts val="1000"/>
              </a:spcBef>
              <a:spcAft>
                <a:spcPts val="0"/>
              </a:spcAft>
              <a:buClr>
                <a:schemeClr val="accent1"/>
              </a:buClr>
              <a:buFont typeface="Wingdings 3" charset="2"/>
              <a:buNone/>
              <a:defRPr sz="1200" kern="1200">
                <a:solidFill>
                  <a:schemeClr val="tx1">
                    <a:tint val="75000"/>
                  </a:schemeClr>
                </a:solidFill>
                <a:latin typeface="+mn-lt"/>
                <a:ea typeface="+mn-ea"/>
                <a:cs typeface="+mn-cs"/>
              </a:defRPr>
            </a:lvl8pPr>
            <a:lvl9pPr marL="3657600" indent="0" algn="ctr" defTabSz="457200" rtl="0" eaLnBrk="1" latinLnBrk="0" hangingPunct="1">
              <a:spcBef>
                <a:spcPts val="1000"/>
              </a:spcBef>
              <a:spcAft>
                <a:spcPts val="0"/>
              </a:spcAft>
              <a:buClr>
                <a:schemeClr val="accent1"/>
              </a:buClr>
              <a:buFont typeface="Wingdings 3" charset="2"/>
              <a:buNone/>
              <a:defRPr sz="1200" kern="1200">
                <a:solidFill>
                  <a:schemeClr val="tx1">
                    <a:tint val="75000"/>
                  </a:schemeClr>
                </a:solidFill>
                <a:latin typeface="+mn-lt"/>
                <a:ea typeface="+mn-ea"/>
                <a:cs typeface="+mn-cs"/>
              </a:defRPr>
            </a:lvl9pPr>
          </a:lstStyle>
          <a:p>
            <a:pPr algn="ctr"/>
            <a:r>
              <a:rPr lang="en-GB" b="1"/>
              <a:t>Student Name :Gabriel Vilcu</a:t>
            </a:r>
          </a:p>
          <a:p>
            <a:pPr algn="ctr"/>
            <a:r>
              <a:rPr lang="en-GB" b="1"/>
              <a:t>Student Number :2126382</a:t>
            </a:r>
          </a:p>
          <a:p>
            <a:pPr algn="ctr"/>
            <a:r>
              <a:rPr lang="en-GB" b="1"/>
              <a:t>Lecturer Name :Ehsan Khajeh</a:t>
            </a:r>
            <a:endParaRPr lang="en-KE" b="1" dirty="0"/>
          </a:p>
        </p:txBody>
      </p:sp>
    </p:spTree>
    <p:extLst>
      <p:ext uri="{BB962C8B-B14F-4D97-AF65-F5344CB8AC3E}">
        <p14:creationId xmlns:p14="http://schemas.microsoft.com/office/powerpoint/2010/main" val="359670862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75DF13-FE3F-D200-5122-94FFE4C7E27E}"/>
              </a:ext>
            </a:extLst>
          </p:cNvPr>
          <p:cNvSpPr>
            <a:spLocks noGrp="1"/>
          </p:cNvSpPr>
          <p:nvPr>
            <p:ph type="title"/>
          </p:nvPr>
        </p:nvSpPr>
        <p:spPr/>
        <p:txBody>
          <a:bodyPr/>
          <a:lstStyle/>
          <a:p>
            <a:r>
              <a:rPr lang="en-GB" dirty="0"/>
              <a:t>Table of content</a:t>
            </a:r>
            <a:endParaRPr lang="en-US" dirty="0"/>
          </a:p>
        </p:txBody>
      </p:sp>
      <p:sp>
        <p:nvSpPr>
          <p:cNvPr id="3" name="Content Placeholder 2">
            <a:extLst>
              <a:ext uri="{FF2B5EF4-FFF2-40B4-BE49-F238E27FC236}">
                <a16:creationId xmlns:a16="http://schemas.microsoft.com/office/drawing/2014/main" id="{E9A24B7E-E9E9-E70C-2745-FDF7F79AA142}"/>
              </a:ext>
            </a:extLst>
          </p:cNvPr>
          <p:cNvSpPr>
            <a:spLocks noGrp="1"/>
          </p:cNvSpPr>
          <p:nvPr>
            <p:ph idx="1"/>
          </p:nvPr>
        </p:nvSpPr>
        <p:spPr/>
        <p:txBody>
          <a:bodyPr>
            <a:normAutofit/>
          </a:bodyPr>
          <a:lstStyle/>
          <a:p>
            <a:r>
              <a:rPr lang="en-GB" dirty="0"/>
              <a:t>Introduction</a:t>
            </a:r>
          </a:p>
          <a:p>
            <a:r>
              <a:rPr lang="en-US" dirty="0">
                <a:latin typeface="Times New Roman" panose="02020603050405020304" pitchFamily="18" charset="0"/>
                <a:cs typeface="Times New Roman" panose="02020603050405020304" pitchFamily="18" charset="0"/>
              </a:rPr>
              <a:t>360-degree feedback strategy</a:t>
            </a:r>
          </a:p>
          <a:p>
            <a:r>
              <a:rPr lang="en-US" dirty="0">
                <a:latin typeface="Times New Roman" panose="02020603050405020304" pitchFamily="18" charset="0"/>
                <a:cs typeface="Times New Roman" panose="02020603050405020304" pitchFamily="18" charset="0"/>
              </a:rPr>
              <a:t>The importance of the concept to employees</a:t>
            </a:r>
          </a:p>
          <a:p>
            <a:r>
              <a:rPr lang="en-US" dirty="0">
                <a:latin typeface="Times New Roman" panose="02020603050405020304" pitchFamily="18" charset="0"/>
                <a:cs typeface="Times New Roman" panose="02020603050405020304" pitchFamily="18" charset="0"/>
              </a:rPr>
              <a:t>The importance of the concept to employers  </a:t>
            </a:r>
          </a:p>
          <a:p>
            <a:r>
              <a:rPr lang="en-US" dirty="0">
                <a:latin typeface="Times New Roman" panose="02020603050405020304" pitchFamily="18" charset="0"/>
                <a:cs typeface="Times New Roman" panose="02020603050405020304" pitchFamily="18" charset="0"/>
              </a:rPr>
              <a:t>The benefits of the concept to employees </a:t>
            </a:r>
          </a:p>
          <a:p>
            <a:r>
              <a:rPr lang="en-US" dirty="0">
                <a:latin typeface="Times New Roman" panose="02020603050405020304" pitchFamily="18" charset="0"/>
                <a:cs typeface="Times New Roman" panose="02020603050405020304" pitchFamily="18" charset="0"/>
              </a:rPr>
              <a:t>The benefits of the concept to employers </a:t>
            </a:r>
          </a:p>
          <a:p>
            <a:r>
              <a:rPr lang="en-US" dirty="0">
                <a:latin typeface="Times New Roman" panose="02020603050405020304" pitchFamily="18" charset="0"/>
                <a:cs typeface="Times New Roman" panose="02020603050405020304" pitchFamily="18" charset="0"/>
              </a:rPr>
              <a:t>Key issues to focus on whilst implementing 360 – degree feedback. </a:t>
            </a:r>
          </a:p>
          <a:p>
            <a:r>
              <a:rPr lang="en-US" dirty="0">
                <a:latin typeface="Times New Roman" panose="02020603050405020304" pitchFamily="18" charset="0"/>
                <a:cs typeface="Times New Roman" panose="02020603050405020304" pitchFamily="18" charset="0"/>
              </a:rPr>
              <a:t>Conclusion</a:t>
            </a:r>
          </a:p>
          <a:p>
            <a:r>
              <a:rPr lang="en-US" dirty="0">
                <a:latin typeface="Times New Roman" panose="02020603050405020304" pitchFamily="18" charset="0"/>
                <a:cs typeface="Times New Roman" panose="02020603050405020304" pitchFamily="18" charset="0"/>
              </a:rPr>
              <a:t>References</a:t>
            </a:r>
            <a:endParaRPr lang="en-GB" dirty="0"/>
          </a:p>
          <a:p>
            <a:endParaRPr lang="en-US" dirty="0"/>
          </a:p>
        </p:txBody>
      </p:sp>
    </p:spTree>
    <p:extLst>
      <p:ext uri="{BB962C8B-B14F-4D97-AF65-F5344CB8AC3E}">
        <p14:creationId xmlns:p14="http://schemas.microsoft.com/office/powerpoint/2010/main" val="1880585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E6BC46-8F46-69FE-7580-AC15FA826555}"/>
              </a:ext>
            </a:extLst>
          </p:cNvPr>
          <p:cNvSpPr>
            <a:spLocks noGrp="1"/>
          </p:cNvSpPr>
          <p:nvPr>
            <p:ph type="title"/>
          </p:nvPr>
        </p:nvSpPr>
        <p:spPr/>
        <p:txBody>
          <a:bodyPr/>
          <a:lstStyle/>
          <a:p>
            <a:pPr algn="ctr"/>
            <a:r>
              <a:rPr lang="en-US" dirty="0">
                <a:latin typeface="Times New Roman" panose="02020603050405020304" pitchFamily="18" charset="0"/>
                <a:cs typeface="Times New Roman" panose="02020603050405020304" pitchFamily="18" charset="0"/>
              </a:rPr>
              <a:t>Introduction</a:t>
            </a:r>
            <a:r>
              <a:rPr lang="en-US" dirty="0"/>
              <a:t> </a:t>
            </a:r>
            <a:endParaRPr lang="en-KE" dirty="0"/>
          </a:p>
        </p:txBody>
      </p:sp>
      <p:sp>
        <p:nvSpPr>
          <p:cNvPr id="3" name="Content Placeholder 2">
            <a:extLst>
              <a:ext uri="{FF2B5EF4-FFF2-40B4-BE49-F238E27FC236}">
                <a16:creationId xmlns:a16="http://schemas.microsoft.com/office/drawing/2014/main" id="{26694A06-E625-9F08-CE97-30087CA33C90}"/>
              </a:ext>
            </a:extLst>
          </p:cNvPr>
          <p:cNvSpPr>
            <a:spLocks noGrp="1"/>
          </p:cNvSpPr>
          <p:nvPr>
            <p:ph idx="1"/>
          </p:nvPr>
        </p:nvSpPr>
        <p:spPr/>
        <p:txBody>
          <a:bodyPr>
            <a:normAutofit/>
          </a:bodyPr>
          <a:lstStyle/>
          <a:p>
            <a:r>
              <a:rPr lang="en-US" dirty="0">
                <a:latin typeface="Times New Roman" panose="02020603050405020304" pitchFamily="18" charset="0"/>
                <a:cs typeface="Times New Roman" panose="02020603050405020304" pitchFamily="18" charset="0"/>
              </a:rPr>
              <a:t>Workplace achievement is vital to an organization as it increases its productivity</a:t>
            </a:r>
          </a:p>
          <a:p>
            <a:r>
              <a:rPr lang="en-US" dirty="0">
                <a:latin typeface="Times New Roman" panose="02020603050405020304" pitchFamily="18" charset="0"/>
                <a:cs typeface="Times New Roman" panose="02020603050405020304" pitchFamily="18" charset="0"/>
              </a:rPr>
              <a:t>Workplace achievement can be achieved through developing employee capacity (Brown et al., 2016). </a:t>
            </a:r>
          </a:p>
          <a:p>
            <a:r>
              <a:rPr lang="en-US" dirty="0">
                <a:latin typeface="Times New Roman" panose="02020603050405020304" pitchFamily="18" charset="0"/>
                <a:cs typeface="Times New Roman" panose="02020603050405020304" pitchFamily="18" charset="0"/>
              </a:rPr>
              <a:t>One of the most efficient way of developing employee capacity is through 360-degree feedback (Brown et al., 2016).</a:t>
            </a:r>
          </a:p>
          <a:p>
            <a:r>
              <a:rPr lang="en-US" dirty="0">
                <a:latin typeface="Times New Roman" panose="02020603050405020304" pitchFamily="18" charset="0"/>
                <a:cs typeface="Times New Roman" panose="02020603050405020304" pitchFamily="18" charset="0"/>
              </a:rPr>
              <a:t>This presentation demonstrates the importance of the strategy to the employees and employers.</a:t>
            </a:r>
          </a:p>
          <a:p>
            <a:r>
              <a:rPr lang="en-US" dirty="0">
                <a:latin typeface="Times New Roman" panose="02020603050405020304" pitchFamily="18" charset="0"/>
                <a:cs typeface="Times New Roman" panose="02020603050405020304" pitchFamily="18" charset="0"/>
              </a:rPr>
              <a:t>The presentation also discusses the key issues to consider when implementing the 360-degree feedback strategy. </a:t>
            </a:r>
            <a:endParaRPr lang="en-KE"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82949846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33DB44-C8C7-5CA4-EF5D-8D737DE02EE6}"/>
              </a:ext>
            </a:extLst>
          </p:cNvPr>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360-degree feedback strategy</a:t>
            </a:r>
            <a:endParaRPr lang="en-KE"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E79E2108-F63D-1BC4-6F8D-7C56E4CBFB0F}"/>
              </a:ext>
            </a:extLst>
          </p:cNvPr>
          <p:cNvSpPr>
            <a:spLocks noGrp="1"/>
          </p:cNvSpPr>
          <p:nvPr>
            <p:ph idx="1"/>
          </p:nvPr>
        </p:nvSpPr>
        <p:spPr/>
        <p:txBody>
          <a:bodyPr>
            <a:normAutofit/>
          </a:bodyPr>
          <a:lstStyle/>
          <a:p>
            <a:r>
              <a:rPr lang="en-US" dirty="0">
                <a:latin typeface="Times New Roman" panose="02020603050405020304" pitchFamily="18" charset="0"/>
                <a:cs typeface="Times New Roman" panose="02020603050405020304" pitchFamily="18" charset="0"/>
              </a:rPr>
              <a:t>The 360-degree feedback is a strategy used to provide employees with information concerning their level of performance (Bee and Bee, 2004).</a:t>
            </a:r>
          </a:p>
          <a:p>
            <a:r>
              <a:rPr lang="en-US" dirty="0">
                <a:latin typeface="Times New Roman" panose="02020603050405020304" pitchFamily="18" charset="0"/>
                <a:cs typeface="Times New Roman" panose="02020603050405020304" pitchFamily="18" charset="0"/>
              </a:rPr>
              <a:t>The strategy rates an employee’s performance against the set standards.</a:t>
            </a:r>
          </a:p>
          <a:p>
            <a:r>
              <a:rPr lang="en-US" dirty="0">
                <a:latin typeface="Times New Roman" panose="02020603050405020304" pitchFamily="18" charset="0"/>
                <a:cs typeface="Times New Roman" panose="02020603050405020304" pitchFamily="18" charset="0"/>
              </a:rPr>
              <a:t>The strategy is different from individual feedback as it involves anonymity where the identities of the authors of the feedback are withheld hence increasing objectivity (Bee and Bee, 2004).</a:t>
            </a:r>
          </a:p>
          <a:p>
            <a:r>
              <a:rPr lang="en-US" dirty="0">
                <a:latin typeface="Times New Roman" panose="02020603050405020304" pitchFamily="18" charset="0"/>
                <a:cs typeface="Times New Roman" panose="02020603050405020304" pitchFamily="18" charset="0"/>
              </a:rPr>
              <a:t>The strategy is called “360-degree” because an employee receives feedback from all employees around him or her including the managers, peers, and juniors. </a:t>
            </a:r>
            <a:endParaRPr lang="en-KE"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5164297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2609D4-310F-2B86-22B5-4283A7B564EC}"/>
              </a:ext>
            </a:extLst>
          </p:cNvPr>
          <p:cNvSpPr>
            <a:spLocks noGrp="1"/>
          </p:cNvSpPr>
          <p:nvPr>
            <p:ph type="title"/>
          </p:nvPr>
        </p:nvSpPr>
        <p:spPr/>
        <p:txBody>
          <a:bodyPr>
            <a:normAutofit/>
          </a:bodyPr>
          <a:lstStyle/>
          <a:p>
            <a:r>
              <a:rPr lang="en-US" dirty="0">
                <a:latin typeface="Times New Roman" panose="02020603050405020304" pitchFamily="18" charset="0"/>
                <a:cs typeface="Times New Roman" panose="02020603050405020304" pitchFamily="18" charset="0"/>
              </a:rPr>
              <a:t>The importance of the concept to employees </a:t>
            </a:r>
            <a:endParaRPr lang="en-KE"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36C1FCFE-14D8-5C67-297C-08C7B8BCE9DF}"/>
              </a:ext>
            </a:extLst>
          </p:cNvPr>
          <p:cNvSpPr>
            <a:spLocks noGrp="1"/>
          </p:cNvSpPr>
          <p:nvPr>
            <p:ph idx="1"/>
          </p:nvPr>
        </p:nvSpPr>
        <p:spPr/>
        <p:txBody>
          <a:bodyPr>
            <a:normAutofit/>
          </a:bodyPr>
          <a:lstStyle/>
          <a:p>
            <a:pPr marL="0" indent="0">
              <a:buNone/>
            </a:pPr>
            <a:r>
              <a:rPr lang="en-US" dirty="0">
                <a:latin typeface="Times New Roman" panose="02020603050405020304" pitchFamily="18" charset="0"/>
                <a:cs typeface="Times New Roman" panose="02020603050405020304" pitchFamily="18" charset="0"/>
              </a:rPr>
              <a:t>Armstrong and Taylor (2014) Argue that the strategy is important to employees because it affords them the following capacities.</a:t>
            </a:r>
          </a:p>
          <a:p>
            <a:r>
              <a:rPr lang="en-US" b="1" dirty="0">
                <a:latin typeface="Times New Roman" panose="02020603050405020304" pitchFamily="18" charset="0"/>
                <a:cs typeface="Times New Roman" panose="02020603050405020304" pitchFamily="18" charset="0"/>
              </a:rPr>
              <a:t>Affords them more power – </a:t>
            </a:r>
            <a:r>
              <a:rPr lang="en-US" dirty="0">
                <a:latin typeface="Times New Roman" panose="02020603050405020304" pitchFamily="18" charset="0"/>
                <a:cs typeface="Times New Roman" panose="02020603050405020304" pitchFamily="18" charset="0"/>
              </a:rPr>
              <a:t>the strategy is important to employees as it gives them the power to assess the performance of their peers and superiors.</a:t>
            </a:r>
          </a:p>
          <a:p>
            <a:r>
              <a:rPr lang="en-US" b="1" dirty="0">
                <a:latin typeface="Times New Roman" panose="02020603050405020304" pitchFamily="18" charset="0"/>
                <a:cs typeface="Times New Roman" panose="02020603050405020304" pitchFamily="18" charset="0"/>
              </a:rPr>
              <a:t>Informs employees about their strengths and weaknesses – </a:t>
            </a:r>
            <a:r>
              <a:rPr lang="en-US" dirty="0">
                <a:latin typeface="Times New Roman" panose="02020603050405020304" pitchFamily="18" charset="0"/>
                <a:cs typeface="Times New Roman" panose="02020603050405020304" pitchFamily="18" charset="0"/>
              </a:rPr>
              <a:t>the strategy is important to employees as it informs them on the areas, they are good at and those in which they should improve.</a:t>
            </a:r>
          </a:p>
          <a:p>
            <a:r>
              <a:rPr lang="en-US" b="1" dirty="0">
                <a:latin typeface="Times New Roman" panose="02020603050405020304" pitchFamily="18" charset="0"/>
                <a:cs typeface="Times New Roman" panose="02020603050405020304" pitchFamily="18" charset="0"/>
              </a:rPr>
              <a:t>Sets the competencies required – </a:t>
            </a:r>
            <a:r>
              <a:rPr lang="en-US" dirty="0">
                <a:latin typeface="Times New Roman" panose="02020603050405020304" pitchFamily="18" charset="0"/>
                <a:cs typeface="Times New Roman" panose="02020603050405020304" pitchFamily="18" charset="0"/>
              </a:rPr>
              <a:t>the strategy is important to employees as it provides them with the expected competencies.</a:t>
            </a:r>
            <a:endParaRPr lang="en-KE" dirty="0">
              <a:latin typeface="Times New Roman" panose="02020603050405020304" pitchFamily="18" charset="0"/>
              <a:cs typeface="Times New Roman" panose="02020603050405020304" pitchFamily="18" charset="0"/>
            </a:endParaRPr>
          </a:p>
          <a:p>
            <a:endParaRPr lang="en-US" dirty="0"/>
          </a:p>
          <a:p>
            <a:endParaRPr lang="en-US" dirty="0"/>
          </a:p>
          <a:p>
            <a:endParaRPr lang="en-US" dirty="0"/>
          </a:p>
          <a:p>
            <a:endParaRPr lang="en-KE" dirty="0"/>
          </a:p>
        </p:txBody>
      </p:sp>
    </p:spTree>
    <p:extLst>
      <p:ext uri="{BB962C8B-B14F-4D97-AF65-F5344CB8AC3E}">
        <p14:creationId xmlns:p14="http://schemas.microsoft.com/office/powerpoint/2010/main" val="42491005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7911D-1CD5-713B-1C33-44276DD00A8C}"/>
              </a:ext>
            </a:extLst>
          </p:cNvPr>
          <p:cNvSpPr>
            <a:spLocks noGrp="1"/>
          </p:cNvSpPr>
          <p:nvPr>
            <p:ph type="title"/>
          </p:nvPr>
        </p:nvSpPr>
        <p:spPr/>
        <p:txBody>
          <a:bodyPr>
            <a:normAutofit/>
          </a:bodyPr>
          <a:lstStyle/>
          <a:p>
            <a:r>
              <a:rPr lang="en-US" dirty="0">
                <a:latin typeface="Times New Roman" panose="02020603050405020304" pitchFamily="18" charset="0"/>
                <a:cs typeface="Times New Roman" panose="02020603050405020304" pitchFamily="18" charset="0"/>
              </a:rPr>
              <a:t>The importance of the concept to employers </a:t>
            </a:r>
            <a:endParaRPr lang="en-KE"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1F573AE4-2C3E-4BD5-0740-4A67C6995B80}"/>
              </a:ext>
            </a:extLst>
          </p:cNvPr>
          <p:cNvSpPr>
            <a:spLocks noGrp="1"/>
          </p:cNvSpPr>
          <p:nvPr>
            <p:ph idx="1"/>
          </p:nvPr>
        </p:nvSpPr>
        <p:spPr/>
        <p:txBody>
          <a:bodyPr>
            <a:normAutofit/>
          </a:bodyPr>
          <a:lstStyle/>
          <a:p>
            <a:pPr marL="0" indent="0">
              <a:buNone/>
            </a:pPr>
            <a:r>
              <a:rPr lang="en-US" dirty="0">
                <a:latin typeface="Times New Roman" panose="02020603050405020304" pitchFamily="18" charset="0"/>
                <a:cs typeface="Times New Roman" panose="02020603050405020304" pitchFamily="18" charset="0"/>
              </a:rPr>
              <a:t>According to Hutchinson and CIPD (2013), employers need the 360-degree feedback strategy because it affords them the following capacities</a:t>
            </a:r>
          </a:p>
          <a:p>
            <a:r>
              <a:rPr lang="en-US" b="1" dirty="0">
                <a:latin typeface="Times New Roman" panose="02020603050405020304" pitchFamily="18" charset="0"/>
                <a:cs typeface="Times New Roman" panose="02020603050405020304" pitchFamily="18" charset="0"/>
              </a:rPr>
              <a:t>Accountability –</a:t>
            </a:r>
            <a:r>
              <a:rPr lang="en-US" dirty="0">
                <a:latin typeface="Times New Roman" panose="02020603050405020304" pitchFamily="18" charset="0"/>
                <a:cs typeface="Times New Roman" panose="02020603050405020304" pitchFamily="18" charset="0"/>
              </a:rPr>
              <a:t> employers want individual in their organizations to be accountable. The 360-degree feedback strategy is important to employees as it improves levels of accountability among all individuals in the organization. </a:t>
            </a:r>
          </a:p>
          <a:p>
            <a:r>
              <a:rPr lang="en-US" b="1" dirty="0">
                <a:latin typeface="Times New Roman" panose="02020603050405020304" pitchFamily="18" charset="0"/>
                <a:cs typeface="Times New Roman" panose="02020603050405020304" pitchFamily="18" charset="0"/>
              </a:rPr>
              <a:t>Improving organizational performance –</a:t>
            </a:r>
            <a:r>
              <a:rPr lang="en-US" dirty="0">
                <a:latin typeface="Times New Roman" panose="02020603050405020304" pitchFamily="18" charset="0"/>
                <a:cs typeface="Times New Roman" panose="02020603050405020304" pitchFamily="18" charset="0"/>
              </a:rPr>
              <a:t> employees want their organizations to perform well. The 360-degree feedback strategy is important as it improves individual performances, hence improving the organizational performances.</a:t>
            </a:r>
          </a:p>
          <a:p>
            <a:r>
              <a:rPr lang="en-US" b="1" dirty="0">
                <a:latin typeface="Times New Roman" panose="02020603050405020304" pitchFamily="18" charset="0"/>
                <a:cs typeface="Times New Roman" panose="02020603050405020304" pitchFamily="18" charset="0"/>
              </a:rPr>
              <a:t>Informs employers about the organizational needs – </a:t>
            </a:r>
            <a:r>
              <a:rPr lang="en-US" dirty="0">
                <a:latin typeface="Times New Roman" panose="02020603050405020304" pitchFamily="18" charset="0"/>
                <a:cs typeface="Times New Roman" panose="02020603050405020304" pitchFamily="18" charset="0"/>
              </a:rPr>
              <a:t>the 360-degree feedback strategy highlights the shortcomings of each employees hence informing the employer on training needs. </a:t>
            </a:r>
            <a:endParaRPr lang="en-US"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2536449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29363C-8138-1BAA-4F0B-CD6854004D6B}"/>
              </a:ext>
            </a:extLst>
          </p:cNvPr>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The benefits of the concept to employees </a:t>
            </a:r>
            <a:endParaRPr lang="en-KE"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BA288FCC-F0DA-5642-6E7D-3D2CBA901EE8}"/>
              </a:ext>
            </a:extLst>
          </p:cNvPr>
          <p:cNvSpPr>
            <a:spLocks noGrp="1"/>
          </p:cNvSpPr>
          <p:nvPr>
            <p:ph idx="1"/>
          </p:nvPr>
        </p:nvSpPr>
        <p:spPr/>
        <p:txBody>
          <a:bodyPr>
            <a:normAutofit/>
          </a:bodyPr>
          <a:lstStyle/>
          <a:p>
            <a:pPr marL="0" indent="0">
              <a:buNone/>
            </a:pPr>
            <a:r>
              <a:rPr lang="en-US" dirty="0">
                <a:latin typeface="Times New Roman" panose="02020603050405020304" pitchFamily="18" charset="0"/>
                <a:cs typeface="Times New Roman" panose="02020603050405020304" pitchFamily="18" charset="0"/>
              </a:rPr>
              <a:t>The 360-degree feedback strategy has numerous benefits to employees. According to Fleenor et al., (2020), the following are some of the benefits employees get from the strategy.</a:t>
            </a:r>
          </a:p>
          <a:p>
            <a:r>
              <a:rPr lang="en-US" dirty="0">
                <a:latin typeface="Times New Roman" panose="02020603050405020304" pitchFamily="18" charset="0"/>
                <a:cs typeface="Times New Roman" panose="02020603050405020304" pitchFamily="18" charset="0"/>
              </a:rPr>
              <a:t>Provides objective evaluation </a:t>
            </a:r>
          </a:p>
          <a:p>
            <a:r>
              <a:rPr lang="en-US" dirty="0">
                <a:latin typeface="Times New Roman" panose="02020603050405020304" pitchFamily="18" charset="0"/>
                <a:cs typeface="Times New Roman" panose="02020603050405020304" pitchFamily="18" charset="0"/>
              </a:rPr>
              <a:t>Inspires employees to develop</a:t>
            </a:r>
          </a:p>
          <a:p>
            <a:r>
              <a:rPr lang="en-US" dirty="0">
                <a:latin typeface="Times New Roman" panose="02020603050405020304" pitchFamily="18" charset="0"/>
                <a:cs typeface="Times New Roman" panose="02020603050405020304" pitchFamily="18" charset="0"/>
              </a:rPr>
              <a:t>Increases self-awareness</a:t>
            </a:r>
          </a:p>
          <a:p>
            <a:r>
              <a:rPr lang="en-US" dirty="0">
                <a:latin typeface="Times New Roman" panose="02020603050405020304" pitchFamily="18" charset="0"/>
                <a:cs typeface="Times New Roman" panose="02020603050405020304" pitchFamily="18" charset="0"/>
              </a:rPr>
              <a:t>Promotes an open culture</a:t>
            </a:r>
          </a:p>
          <a:p>
            <a:endParaRPr lang="en-US" dirty="0"/>
          </a:p>
          <a:p>
            <a:endParaRPr lang="en-KE" dirty="0"/>
          </a:p>
        </p:txBody>
      </p:sp>
    </p:spTree>
    <p:extLst>
      <p:ext uri="{BB962C8B-B14F-4D97-AF65-F5344CB8AC3E}">
        <p14:creationId xmlns:p14="http://schemas.microsoft.com/office/powerpoint/2010/main" val="5780841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D2CEEF-D8C8-F71F-6AA4-20C97652E280}"/>
              </a:ext>
            </a:extLst>
          </p:cNvPr>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The benefits of the concept to employees </a:t>
            </a:r>
            <a:endParaRPr lang="en-KE"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8818613A-9248-840D-CCFF-9BF533E23072}"/>
              </a:ext>
            </a:extLst>
          </p:cNvPr>
          <p:cNvSpPr>
            <a:spLocks noGrp="1"/>
          </p:cNvSpPr>
          <p:nvPr>
            <p:ph idx="1"/>
          </p:nvPr>
        </p:nvSpPr>
        <p:spPr/>
        <p:txBody>
          <a:bodyPr/>
          <a:lstStyle/>
          <a:p>
            <a:pPr marL="0" indent="0">
              <a:buNone/>
            </a:pPr>
            <a:r>
              <a:rPr lang="en-US" dirty="0">
                <a:latin typeface="Times New Roman" panose="02020603050405020304" pitchFamily="18" charset="0"/>
                <a:cs typeface="Times New Roman" panose="02020603050405020304" pitchFamily="18" charset="0"/>
              </a:rPr>
              <a:t>Fleenor et al., (2020) further discuss the benefits of the 360-degree feedback strategy to employees to include: </a:t>
            </a:r>
          </a:p>
          <a:p>
            <a:r>
              <a:rPr lang="en-US" dirty="0">
                <a:latin typeface="Times New Roman" panose="02020603050405020304" pitchFamily="18" charset="0"/>
                <a:cs typeface="Times New Roman" panose="02020603050405020304" pitchFamily="18" charset="0"/>
              </a:rPr>
              <a:t>Provides them with the opportunity to assess their superiors</a:t>
            </a:r>
          </a:p>
          <a:p>
            <a:r>
              <a:rPr lang="en-US" dirty="0">
                <a:latin typeface="Times New Roman" panose="02020603050405020304" pitchFamily="18" charset="0"/>
                <a:cs typeface="Times New Roman" panose="02020603050405020304" pitchFamily="18" charset="0"/>
              </a:rPr>
              <a:t>Encourages employee development</a:t>
            </a:r>
          </a:p>
          <a:p>
            <a:r>
              <a:rPr lang="en-US" dirty="0">
                <a:latin typeface="Times New Roman" panose="02020603050405020304" pitchFamily="18" charset="0"/>
                <a:cs typeface="Times New Roman" panose="02020603050405020304" pitchFamily="18" charset="0"/>
              </a:rPr>
              <a:t>Increases job satisfaction  </a:t>
            </a:r>
          </a:p>
        </p:txBody>
      </p:sp>
    </p:spTree>
    <p:extLst>
      <p:ext uri="{BB962C8B-B14F-4D97-AF65-F5344CB8AC3E}">
        <p14:creationId xmlns:p14="http://schemas.microsoft.com/office/powerpoint/2010/main" val="23654883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5FF978-0A3C-0AFB-3214-F68144682447}"/>
              </a:ext>
            </a:extLst>
          </p:cNvPr>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The benefits of the concept to employers </a:t>
            </a:r>
            <a:endParaRPr lang="en-KE"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BDAC930C-EBA0-61B8-D7F5-8A4DC2512D54}"/>
              </a:ext>
            </a:extLst>
          </p:cNvPr>
          <p:cNvSpPr>
            <a:spLocks noGrp="1"/>
          </p:cNvSpPr>
          <p:nvPr>
            <p:ph idx="1"/>
          </p:nvPr>
        </p:nvSpPr>
        <p:spPr/>
        <p:txBody>
          <a:bodyPr>
            <a:normAutofit/>
          </a:bodyPr>
          <a:lstStyle/>
          <a:p>
            <a:pPr marL="0" indent="0">
              <a:buNone/>
            </a:pPr>
            <a:r>
              <a:rPr lang="en-US" dirty="0">
                <a:latin typeface="Times New Roman" panose="02020603050405020304" pitchFamily="18" charset="0"/>
                <a:cs typeface="Times New Roman" panose="02020603050405020304" pitchFamily="18" charset="0"/>
              </a:rPr>
              <a:t>The 360-degree feedback strategy is beneficial to employers in several important ways. According to </a:t>
            </a:r>
            <a:r>
              <a:rPr lang="en-US" dirty="0" err="1">
                <a:latin typeface="Times New Roman" panose="02020603050405020304" pitchFamily="18" charset="0"/>
                <a:cs typeface="Times New Roman" panose="02020603050405020304" pitchFamily="18" charset="0"/>
              </a:rPr>
              <a:t>Kopsidas</a:t>
            </a:r>
            <a:r>
              <a:rPr lang="en-US" dirty="0">
                <a:latin typeface="Times New Roman" panose="02020603050405020304" pitchFamily="18" charset="0"/>
                <a:cs typeface="Times New Roman" panose="02020603050405020304" pitchFamily="18" charset="0"/>
              </a:rPr>
              <a:t> (2021), the following are some of the benefits employers enjoy from the strategy</a:t>
            </a:r>
          </a:p>
          <a:p>
            <a:r>
              <a:rPr lang="en-US" dirty="0">
                <a:latin typeface="Times New Roman" panose="02020603050405020304" pitchFamily="18" charset="0"/>
                <a:cs typeface="Times New Roman" panose="02020603050405020304" pitchFamily="18" charset="0"/>
              </a:rPr>
              <a:t>Creates an open organizational culture</a:t>
            </a:r>
          </a:p>
          <a:p>
            <a:r>
              <a:rPr lang="en-US" dirty="0">
                <a:latin typeface="Times New Roman" panose="02020603050405020304" pitchFamily="18" charset="0"/>
                <a:cs typeface="Times New Roman" panose="02020603050405020304" pitchFamily="18" charset="0"/>
              </a:rPr>
              <a:t>Promote team building</a:t>
            </a:r>
          </a:p>
          <a:p>
            <a:r>
              <a:rPr lang="en-US" dirty="0">
                <a:latin typeface="Times New Roman" panose="02020603050405020304" pitchFamily="18" charset="0"/>
                <a:cs typeface="Times New Roman" panose="02020603050405020304" pitchFamily="18" charset="0"/>
              </a:rPr>
              <a:t>Improves decision making</a:t>
            </a:r>
          </a:p>
          <a:p>
            <a:r>
              <a:rPr lang="en-US" dirty="0">
                <a:latin typeface="Times New Roman" panose="02020603050405020304" pitchFamily="18" charset="0"/>
                <a:cs typeface="Times New Roman" panose="02020603050405020304" pitchFamily="18" charset="0"/>
              </a:rPr>
              <a:t>Reduces bias </a:t>
            </a:r>
          </a:p>
          <a:p>
            <a:r>
              <a:rPr lang="en-US" dirty="0">
                <a:latin typeface="Times New Roman" panose="02020603050405020304" pitchFamily="18" charset="0"/>
                <a:cs typeface="Times New Roman" panose="02020603050405020304" pitchFamily="18" charset="0"/>
              </a:rPr>
              <a:t>Lowers employee turnover</a:t>
            </a:r>
          </a:p>
          <a:p>
            <a:r>
              <a:rPr lang="en-US" dirty="0">
                <a:latin typeface="Times New Roman" panose="02020603050405020304" pitchFamily="18" charset="0"/>
                <a:cs typeface="Times New Roman" panose="02020603050405020304" pitchFamily="18" charset="0"/>
              </a:rPr>
              <a:t>Enables the understanding of leadership challenges</a:t>
            </a:r>
          </a:p>
          <a:p>
            <a:endParaRPr lang="en-KE" dirty="0"/>
          </a:p>
          <a:p>
            <a:endParaRPr lang="en-KE" dirty="0"/>
          </a:p>
        </p:txBody>
      </p:sp>
    </p:spTree>
    <p:extLst>
      <p:ext uri="{BB962C8B-B14F-4D97-AF65-F5344CB8AC3E}">
        <p14:creationId xmlns:p14="http://schemas.microsoft.com/office/powerpoint/2010/main" val="10437804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736194-42E4-29D4-BA7E-E80308454173}"/>
              </a:ext>
            </a:extLst>
          </p:cNvPr>
          <p:cNvSpPr>
            <a:spLocks noGrp="1"/>
          </p:cNvSpPr>
          <p:nvPr>
            <p:ph type="title"/>
          </p:nvPr>
        </p:nvSpPr>
        <p:spPr/>
        <p:txBody>
          <a:bodyPr>
            <a:normAutofit/>
          </a:bodyPr>
          <a:lstStyle/>
          <a:p>
            <a:r>
              <a:rPr lang="en-US" dirty="0">
                <a:latin typeface="Times New Roman" panose="02020603050405020304" pitchFamily="18" charset="0"/>
                <a:cs typeface="Times New Roman" panose="02020603050405020304" pitchFamily="18" charset="0"/>
              </a:rPr>
              <a:t>Key issues to focus on whilst implementing 360 – degree feedback. </a:t>
            </a:r>
            <a:endParaRPr lang="en-KE"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BBCE31D9-C005-BAC9-DA30-E2BE58F6E1B7}"/>
              </a:ext>
            </a:extLst>
          </p:cNvPr>
          <p:cNvSpPr>
            <a:spLocks noGrp="1"/>
          </p:cNvSpPr>
          <p:nvPr>
            <p:ph idx="1"/>
          </p:nvPr>
        </p:nvSpPr>
        <p:spPr/>
        <p:txBody>
          <a:bodyPr/>
          <a:lstStyle/>
          <a:p>
            <a:r>
              <a:rPr lang="en-US" b="1" dirty="0">
                <a:latin typeface="Times New Roman" panose="02020603050405020304" pitchFamily="18" charset="0"/>
                <a:cs typeface="Times New Roman" panose="02020603050405020304" pitchFamily="18" charset="0"/>
              </a:rPr>
              <a:t>The goal of the exercise – </a:t>
            </a:r>
            <a:r>
              <a:rPr lang="en-US" dirty="0">
                <a:latin typeface="Times New Roman" panose="02020603050405020304" pitchFamily="18" charset="0"/>
                <a:cs typeface="Times New Roman" panose="02020603050405020304" pitchFamily="18" charset="0"/>
              </a:rPr>
              <a:t>the goal and purpose of the strategy has to be considered as a key issue before and during the implementation of the 360-degree feedback strategy (Fleenor, 2019). </a:t>
            </a:r>
          </a:p>
          <a:p>
            <a:r>
              <a:rPr lang="en-US" b="1" dirty="0">
                <a:latin typeface="Times New Roman" panose="02020603050405020304" pitchFamily="18" charset="0"/>
                <a:cs typeface="Times New Roman" panose="02020603050405020304" pitchFamily="18" charset="0"/>
              </a:rPr>
              <a:t>The rating scale – </a:t>
            </a:r>
            <a:r>
              <a:rPr lang="en-US" dirty="0">
                <a:latin typeface="Times New Roman" panose="02020603050405020304" pitchFamily="18" charset="0"/>
                <a:cs typeface="Times New Roman" panose="02020603050405020304" pitchFamily="18" charset="0"/>
              </a:rPr>
              <a:t>the scale on which the performance of the individuals in an organization is a key issue that must be determined as it informs the nature of feedback that will be provided (Fleenor, 2019). </a:t>
            </a:r>
            <a:endParaRPr lang="en-KE"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21170675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D105C2-3FB4-D4C8-EA8C-10D8F41A65EC}"/>
              </a:ext>
            </a:extLst>
          </p:cNvPr>
          <p:cNvSpPr>
            <a:spLocks noGrp="1"/>
          </p:cNvSpPr>
          <p:nvPr>
            <p:ph type="title"/>
          </p:nvPr>
        </p:nvSpPr>
        <p:spPr/>
        <p:txBody>
          <a:bodyPr>
            <a:normAutofit/>
          </a:bodyPr>
          <a:lstStyle/>
          <a:p>
            <a:r>
              <a:rPr lang="en-US" dirty="0">
                <a:latin typeface="Times New Roman" panose="02020603050405020304" pitchFamily="18" charset="0"/>
                <a:cs typeface="Times New Roman" panose="02020603050405020304" pitchFamily="18" charset="0"/>
              </a:rPr>
              <a:t>Key issues to focus on whilst implementing 360 – degree feedback. </a:t>
            </a:r>
            <a:endParaRPr lang="en-KE"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1D8DA781-324F-426B-C725-953EF1F0E3E0}"/>
              </a:ext>
            </a:extLst>
          </p:cNvPr>
          <p:cNvSpPr>
            <a:spLocks noGrp="1"/>
          </p:cNvSpPr>
          <p:nvPr>
            <p:ph idx="1"/>
          </p:nvPr>
        </p:nvSpPr>
        <p:spPr/>
        <p:txBody>
          <a:bodyPr/>
          <a:lstStyle/>
          <a:p>
            <a:r>
              <a:rPr lang="en-US" b="1" dirty="0">
                <a:latin typeface="Times New Roman" panose="02020603050405020304" pitchFamily="18" charset="0"/>
                <a:cs typeface="Times New Roman" panose="02020603050405020304" pitchFamily="18" charset="0"/>
              </a:rPr>
              <a:t>Scope</a:t>
            </a:r>
            <a:r>
              <a:rPr lang="en-US" dirty="0">
                <a:latin typeface="Times New Roman" panose="02020603050405020304" pitchFamily="18" charset="0"/>
                <a:cs typeface="Times New Roman" panose="02020603050405020304" pitchFamily="18" charset="0"/>
              </a:rPr>
              <a:t> – the scope of the exercise has to be considered while implementing the strategy in order to understand the resources to be spent (</a:t>
            </a:r>
            <a:r>
              <a:rPr lang="en-US" dirty="0" err="1">
                <a:latin typeface="Times New Roman" panose="02020603050405020304" pitchFamily="18" charset="0"/>
                <a:cs typeface="Times New Roman" panose="02020603050405020304" pitchFamily="18" charset="0"/>
              </a:rPr>
              <a:t>Tutik</a:t>
            </a:r>
            <a:r>
              <a:rPr lang="en-US" dirty="0">
                <a:latin typeface="Times New Roman" panose="02020603050405020304" pitchFamily="18" charset="0"/>
                <a:cs typeface="Times New Roman" panose="02020603050405020304" pitchFamily="18" charset="0"/>
              </a:rPr>
              <a:t> and </a:t>
            </a:r>
            <a:r>
              <a:rPr lang="en-US" dirty="0" err="1">
                <a:latin typeface="Times New Roman" panose="02020603050405020304" pitchFamily="18" charset="0"/>
                <a:cs typeface="Times New Roman" panose="02020603050405020304" pitchFamily="18" charset="0"/>
              </a:rPr>
              <a:t>Nathasia</a:t>
            </a:r>
            <a:r>
              <a:rPr lang="en-US" dirty="0">
                <a:latin typeface="Times New Roman" panose="02020603050405020304" pitchFamily="18" charset="0"/>
                <a:cs typeface="Times New Roman" panose="02020603050405020304" pitchFamily="18" charset="0"/>
              </a:rPr>
              <a:t>, 2020).</a:t>
            </a:r>
          </a:p>
          <a:p>
            <a:r>
              <a:rPr lang="en-US" b="1" dirty="0">
                <a:latin typeface="Times New Roman" panose="02020603050405020304" pitchFamily="18" charset="0"/>
                <a:cs typeface="Times New Roman" panose="02020603050405020304" pitchFamily="18" charset="0"/>
              </a:rPr>
              <a:t>The employee qualities under evaluation – </a:t>
            </a:r>
            <a:r>
              <a:rPr lang="en-US" dirty="0">
                <a:latin typeface="Times New Roman" panose="02020603050405020304" pitchFamily="18" charset="0"/>
                <a:cs typeface="Times New Roman" panose="02020603050405020304" pitchFamily="18" charset="0"/>
              </a:rPr>
              <a:t>the qualities that the strategy will seek to assess is an important issue that should be determined before implementing the strategy (</a:t>
            </a:r>
            <a:r>
              <a:rPr lang="en-US" dirty="0" err="1">
                <a:latin typeface="Times New Roman" panose="02020603050405020304" pitchFamily="18" charset="0"/>
                <a:cs typeface="Times New Roman" panose="02020603050405020304" pitchFamily="18" charset="0"/>
              </a:rPr>
              <a:t>Tutik</a:t>
            </a:r>
            <a:r>
              <a:rPr lang="en-US" dirty="0">
                <a:latin typeface="Times New Roman" panose="02020603050405020304" pitchFamily="18" charset="0"/>
                <a:cs typeface="Times New Roman" panose="02020603050405020304" pitchFamily="18" charset="0"/>
              </a:rPr>
              <a:t> and </a:t>
            </a:r>
            <a:r>
              <a:rPr lang="en-US" dirty="0" err="1">
                <a:latin typeface="Times New Roman" panose="02020603050405020304" pitchFamily="18" charset="0"/>
                <a:cs typeface="Times New Roman" panose="02020603050405020304" pitchFamily="18" charset="0"/>
              </a:rPr>
              <a:t>Nathasia</a:t>
            </a:r>
            <a:r>
              <a:rPr lang="en-US" dirty="0">
                <a:latin typeface="Times New Roman" panose="02020603050405020304" pitchFamily="18" charset="0"/>
                <a:cs typeface="Times New Roman" panose="02020603050405020304" pitchFamily="18" charset="0"/>
              </a:rPr>
              <a:t>, 2020).</a:t>
            </a:r>
            <a:endParaRPr lang="en-KE"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63622566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9BF5F5-0F01-119A-C60F-CB0F1EFB3531}"/>
              </a:ext>
            </a:extLst>
          </p:cNvPr>
          <p:cNvSpPr>
            <a:spLocks noGrp="1"/>
          </p:cNvSpPr>
          <p:nvPr>
            <p:ph type="title"/>
          </p:nvPr>
        </p:nvSpPr>
        <p:spPr/>
        <p:txBody>
          <a:bodyPr>
            <a:normAutofit/>
          </a:bodyPr>
          <a:lstStyle/>
          <a:p>
            <a:r>
              <a:rPr lang="en-US" dirty="0">
                <a:latin typeface="Times New Roman" panose="02020603050405020304" pitchFamily="18" charset="0"/>
                <a:cs typeface="Times New Roman" panose="02020603050405020304" pitchFamily="18" charset="0"/>
              </a:rPr>
              <a:t>Key issues to focus on whilst implementing 360 – degree feedback. </a:t>
            </a:r>
            <a:endParaRPr lang="en-KE"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D7EA7D62-70AE-2237-9979-C7D40B0A2DF7}"/>
              </a:ext>
            </a:extLst>
          </p:cNvPr>
          <p:cNvSpPr>
            <a:spLocks noGrp="1"/>
          </p:cNvSpPr>
          <p:nvPr>
            <p:ph idx="1"/>
          </p:nvPr>
        </p:nvSpPr>
        <p:spPr/>
        <p:txBody>
          <a:bodyPr/>
          <a:lstStyle/>
          <a:p>
            <a:r>
              <a:rPr lang="en-US" b="1" dirty="0">
                <a:latin typeface="Times New Roman" panose="02020603050405020304" pitchFamily="18" charset="0"/>
                <a:cs typeface="Times New Roman" panose="02020603050405020304" pitchFamily="18" charset="0"/>
              </a:rPr>
              <a:t>The stakeholders – </a:t>
            </a:r>
            <a:r>
              <a:rPr lang="en-US" dirty="0">
                <a:latin typeface="Times New Roman" panose="02020603050405020304" pitchFamily="18" charset="0"/>
                <a:cs typeface="Times New Roman" panose="02020603050405020304" pitchFamily="18" charset="0"/>
              </a:rPr>
              <a:t>the stakeholders in an organization are important and should be considered when conducting the 360-degree strategy. They should be supplied with information such as the timing of the strategy, the purpose, and the results (Ellison et al., 2022). </a:t>
            </a:r>
            <a:endParaRPr lang="en-US" b="1" dirty="0">
              <a:latin typeface="Times New Roman" panose="02020603050405020304" pitchFamily="18" charset="0"/>
              <a:cs typeface="Times New Roman" panose="02020603050405020304" pitchFamily="18" charset="0"/>
            </a:endParaRPr>
          </a:p>
          <a:p>
            <a:r>
              <a:rPr lang="en-US" b="1" dirty="0">
                <a:latin typeface="Times New Roman" panose="02020603050405020304" pitchFamily="18" charset="0"/>
                <a:cs typeface="Times New Roman" panose="02020603050405020304" pitchFamily="18" charset="0"/>
              </a:rPr>
              <a:t>The time available – </a:t>
            </a:r>
            <a:r>
              <a:rPr lang="en-US" dirty="0">
                <a:latin typeface="Times New Roman" panose="02020603050405020304" pitchFamily="18" charset="0"/>
                <a:cs typeface="Times New Roman" panose="02020603050405020304" pitchFamily="18" charset="0"/>
              </a:rPr>
              <a:t>the time that an organization has to conduct the assessment should be taken into consideration. The organization should ensure that the conducted is completed within the designated timeframe (Ellison et al., 2022). </a:t>
            </a:r>
            <a:endParaRPr lang="en-KE"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94518129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06EFF8-713F-84F1-7E51-DCD1FB9874FD}"/>
              </a:ext>
            </a:extLst>
          </p:cNvPr>
          <p:cNvSpPr>
            <a:spLocks noGrp="1"/>
          </p:cNvSpPr>
          <p:nvPr>
            <p:ph type="title"/>
          </p:nvPr>
        </p:nvSpPr>
        <p:spPr/>
        <p:txBody>
          <a:bodyPr/>
          <a:lstStyle/>
          <a:p>
            <a:r>
              <a:rPr lang="en-GB" dirty="0"/>
              <a:t>Conclusion</a:t>
            </a:r>
            <a:endParaRPr lang="en-US" dirty="0"/>
          </a:p>
        </p:txBody>
      </p:sp>
      <p:sp>
        <p:nvSpPr>
          <p:cNvPr id="3" name="Content Placeholder 2">
            <a:extLst>
              <a:ext uri="{FF2B5EF4-FFF2-40B4-BE49-F238E27FC236}">
                <a16:creationId xmlns:a16="http://schemas.microsoft.com/office/drawing/2014/main" id="{92939000-3E99-9DE6-D6A4-9EE8225FB140}"/>
              </a:ext>
            </a:extLst>
          </p:cNvPr>
          <p:cNvSpPr>
            <a:spLocks noGrp="1"/>
          </p:cNvSpPr>
          <p:nvPr>
            <p:ph idx="1"/>
          </p:nvPr>
        </p:nvSpPr>
        <p:spPr/>
        <p:txBody>
          <a:bodyPr>
            <a:normAutofit/>
          </a:bodyPr>
          <a:lstStyle/>
          <a:p>
            <a:r>
              <a:rPr lang="en-GB" dirty="0"/>
              <a:t>The 360-degree feedback is pivotal for both employees and employers due to its comprehensive assessment involving input from peers, managers, and juniors. It supersedes individual feedback in importance, as it identifies training needs, offers objective evaluation, enhances self-awareness, and improves organizational performance. </a:t>
            </a:r>
          </a:p>
          <a:p>
            <a:r>
              <a:rPr lang="en-GB" dirty="0"/>
              <a:t>Overall, 360-degree feedback is indispensable, delivering a more holistic, objective, and developmental view of employee performance. This makes it significantly more important than individual feedback for the betterment of both individuals and the organization.</a:t>
            </a:r>
          </a:p>
        </p:txBody>
      </p:sp>
    </p:spTree>
    <p:extLst>
      <p:ext uri="{BB962C8B-B14F-4D97-AF65-F5344CB8AC3E}">
        <p14:creationId xmlns:p14="http://schemas.microsoft.com/office/powerpoint/2010/main" val="92780480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BD96E7-5628-3EAB-5898-F2C49B5CE7C2}"/>
              </a:ext>
            </a:extLst>
          </p:cNvPr>
          <p:cNvSpPr>
            <a:spLocks noGrp="1"/>
          </p:cNvSpPr>
          <p:nvPr>
            <p:ph type="title"/>
          </p:nvPr>
        </p:nvSpPr>
        <p:spPr/>
        <p:txBody>
          <a:bodyPr/>
          <a:lstStyle/>
          <a:p>
            <a:pPr algn="ctr"/>
            <a:r>
              <a:rPr lang="en-US" b="1">
                <a:latin typeface="Times New Roman" panose="02020603050405020304" pitchFamily="18" charset="0"/>
                <a:cs typeface="Times New Roman" panose="02020603050405020304" pitchFamily="18" charset="0"/>
              </a:rPr>
              <a:t>References</a:t>
            </a:r>
            <a:r>
              <a:rPr lang="en-US"/>
              <a:t> </a:t>
            </a:r>
            <a:endParaRPr lang="en-KE" dirty="0"/>
          </a:p>
        </p:txBody>
      </p:sp>
      <p:sp>
        <p:nvSpPr>
          <p:cNvPr id="3" name="Content Placeholder 2">
            <a:extLst>
              <a:ext uri="{FF2B5EF4-FFF2-40B4-BE49-F238E27FC236}">
                <a16:creationId xmlns:a16="http://schemas.microsoft.com/office/drawing/2014/main" id="{C7B7310C-346F-36F6-AA82-FE1B87C3DEC4}"/>
              </a:ext>
            </a:extLst>
          </p:cNvPr>
          <p:cNvSpPr>
            <a:spLocks noGrp="1"/>
          </p:cNvSpPr>
          <p:nvPr>
            <p:ph idx="1"/>
          </p:nvPr>
        </p:nvSpPr>
        <p:spPr>
          <a:xfrm>
            <a:off x="838200" y="1825624"/>
            <a:ext cx="10515600" cy="5032375"/>
          </a:xfrm>
        </p:spPr>
        <p:txBody>
          <a:bodyPr>
            <a:normAutofit fontScale="62500" lnSpcReduction="20000"/>
          </a:bodyPr>
          <a:lstStyle/>
          <a:p>
            <a:pPr marL="228600">
              <a:lnSpc>
                <a:spcPct val="107000"/>
              </a:lnSpc>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Armstrong, M. (2012) </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Armstrong’s handbook of performance management: an evidence based guide to delivering high performance </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4th edition. (Online) London, U.K. ; Philadelphia, Pa. : Kogan Page.</a:t>
            </a:r>
            <a:endParaRPr lang="en-KE"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228600">
              <a:lnSpc>
                <a:spcPct val="107000"/>
              </a:lnSpc>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Armstrong, M. and Taylor, S. (2014). </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Armstrong's handbook of human resource management practice</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13th edition. London: Kogan Page.</a:t>
            </a:r>
            <a:endParaRPr lang="en-KE"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228600">
              <a:lnSpc>
                <a:spcPct val="107000"/>
              </a:lnSpc>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Bee, F. and Bee, R. (2004). </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Learning Needs Analysis and Evaluation</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2nd ed. (Online) London: Chartered Institute of Personnel and Development.</a:t>
            </a:r>
            <a:endParaRPr lang="en-KE"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228600">
              <a:lnSpc>
                <a:spcPct val="107000"/>
              </a:lnSpc>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Brown, M., Kulik, C.T. and Lim, V., (2016). Managerial tactics for communicating negative performance feedback. </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Personnel Review</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45</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(5), pp.969-987.</a:t>
            </a:r>
            <a:endParaRPr lang="en-KE"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228600">
              <a:lnSpc>
                <a:spcPct val="107000"/>
              </a:lnSpc>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Ellison, L.J., Steelman, L.A., Young, S.F. and Riordan, B.G., 2022. Setting the stage: Feedback environment improves outcomes for a 360-degree-feedback leader-development program. </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Consulting Psychology Journal</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74</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(4), p.363.</a:t>
            </a:r>
            <a:endParaRPr lang="en-KE"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228600">
              <a:lnSpc>
                <a:spcPct val="107000"/>
              </a:lnSpc>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Fleenor, J.W., 2019. Delivering 360-degree feedback. </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Feedback at work</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pp.227-247.</a:t>
            </a:r>
            <a:endParaRPr lang="en-KE"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228600">
              <a:lnSpc>
                <a:spcPct val="107000"/>
              </a:lnSpc>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Fleenor, J.W., Taylor, S. and Chappelow, C., 2020. </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Leveraging the impact of 360-degree feedback</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Berrett-Koehler Publishers.</a:t>
            </a:r>
            <a:endParaRPr lang="en-KE"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228600">
              <a:lnSpc>
                <a:spcPct val="107000"/>
              </a:lnSpc>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Hutchinson, S., &amp; CIPD. (2013). </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Performance Management</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London: Chartered Institute of Personnel and Development.</a:t>
            </a:r>
            <a:endParaRPr lang="en-KE"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228600">
              <a:lnSpc>
                <a:spcPct val="107000"/>
              </a:lnSpc>
              <a:spcAft>
                <a:spcPts val="800"/>
              </a:spcAft>
            </a:pPr>
            <a:r>
              <a:rPr lang="en-US" sz="1800" kern="100" dirty="0" err="1">
                <a:effectLst/>
                <a:latin typeface="Calibri" panose="020F0502020204030204" pitchFamily="34" charset="0"/>
                <a:ea typeface="Calibri" panose="020F0502020204030204" pitchFamily="34" charset="0"/>
                <a:cs typeface="Times New Roman" panose="02020603050405020304" pitchFamily="18" charset="0"/>
              </a:rPr>
              <a:t>Kopsidas</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O., 2021. The 360-degree feedback model as a tool of total quality management. </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Economics World</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9</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(1), pp.1-11.</a:t>
            </a:r>
            <a:endParaRPr lang="en-KE"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228600">
              <a:lnSpc>
                <a:spcPct val="107000"/>
              </a:lnSpc>
              <a:spcAft>
                <a:spcPts val="800"/>
              </a:spcAft>
            </a:pPr>
            <a:r>
              <a:rPr lang="en-US" sz="1800" kern="100" dirty="0" err="1">
                <a:effectLst/>
                <a:latin typeface="Calibri" panose="020F0502020204030204" pitchFamily="34" charset="0"/>
                <a:ea typeface="Calibri" panose="020F0502020204030204" pitchFamily="34" charset="0"/>
                <a:cs typeface="Times New Roman" panose="02020603050405020304" pitchFamily="18" charset="0"/>
              </a:rPr>
              <a:t>Maund</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L. (2001). </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Introduction to Human Resource Management: Theory and Practice</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(Online) </a:t>
            </a:r>
            <a:r>
              <a:rPr lang="en-US" sz="1800" kern="100" dirty="0" err="1">
                <a:effectLst/>
                <a:latin typeface="Calibri" panose="020F0502020204030204" pitchFamily="34" charset="0"/>
                <a:ea typeface="Calibri" panose="020F0502020204030204" pitchFamily="34" charset="0"/>
                <a:cs typeface="Times New Roman" panose="02020603050405020304" pitchFamily="18" charset="0"/>
              </a:rPr>
              <a:t>Houndmills</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Basingstoke, Hampshire: Palgrave</a:t>
            </a:r>
            <a:endParaRPr lang="en-KE"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228600">
              <a:lnSpc>
                <a:spcPct val="107000"/>
              </a:lnSpc>
              <a:spcAft>
                <a:spcPts val="800"/>
              </a:spcAft>
            </a:pPr>
            <a:r>
              <a:rPr lang="en-US" sz="1800" kern="100" dirty="0" err="1">
                <a:effectLst/>
                <a:latin typeface="Calibri" panose="020F0502020204030204" pitchFamily="34" charset="0"/>
                <a:ea typeface="Calibri" panose="020F0502020204030204" pitchFamily="34" charset="0"/>
                <a:cs typeface="Times New Roman" panose="02020603050405020304" pitchFamily="18" charset="0"/>
              </a:rPr>
              <a:t>Tutik</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S.D. and </a:t>
            </a:r>
            <a:r>
              <a:rPr lang="en-US" sz="1800" kern="100" dirty="0" err="1">
                <a:effectLst/>
                <a:latin typeface="Calibri" panose="020F0502020204030204" pitchFamily="34" charset="0"/>
                <a:ea typeface="Calibri" panose="020F0502020204030204" pitchFamily="34" charset="0"/>
                <a:cs typeface="Times New Roman" panose="02020603050405020304" pitchFamily="18" charset="0"/>
              </a:rPr>
              <a:t>Nathasia</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N.D., 2020. Employee Performance Appraisal by Determining Key Performance Indicators Using the Balanced Scorecard Method and Web-Based 360 Degree Feedback. </a:t>
            </a:r>
            <a:r>
              <a:rPr lang="en-US" sz="1800" i="1" kern="100" dirty="0" err="1">
                <a:effectLst/>
                <a:latin typeface="Calibri" panose="020F0502020204030204" pitchFamily="34" charset="0"/>
                <a:ea typeface="Calibri" panose="020F0502020204030204" pitchFamily="34" charset="0"/>
                <a:cs typeface="Times New Roman" panose="02020603050405020304" pitchFamily="18" charset="0"/>
              </a:rPr>
              <a:t>Jurnal</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 </a:t>
            </a:r>
            <a:r>
              <a:rPr lang="en-US" sz="1800" i="1" kern="100" dirty="0" err="1">
                <a:effectLst/>
                <a:latin typeface="Calibri" panose="020F0502020204030204" pitchFamily="34" charset="0"/>
                <a:ea typeface="Calibri" panose="020F0502020204030204" pitchFamily="34" charset="0"/>
                <a:cs typeface="Times New Roman" panose="02020603050405020304" pitchFamily="18" charset="0"/>
              </a:rPr>
              <a:t>Mantik</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4</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(3), pp.2245-2250.</a:t>
            </a:r>
            <a:endParaRPr lang="en-KE"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US" b="0" i="0" dirty="0">
              <a:solidFill>
                <a:srgbClr val="222222"/>
              </a:solidFill>
              <a:effectLst/>
              <a:latin typeface="Arial" panose="020B0604020202020204" pitchFamily="34" charset="0"/>
            </a:endParaRPr>
          </a:p>
        </p:txBody>
      </p:sp>
    </p:spTree>
    <p:extLst>
      <p:ext uri="{BB962C8B-B14F-4D97-AF65-F5344CB8AC3E}">
        <p14:creationId xmlns:p14="http://schemas.microsoft.com/office/powerpoint/2010/main" val="37045885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TotalTime>268</TotalTime>
  <Words>1356</Words>
  <Application>Microsoft Office PowerPoint</Application>
  <PresentationFormat>Widescreen</PresentationFormat>
  <Paragraphs>82</Paragraphs>
  <Slides>14</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Arial</vt:lpstr>
      <vt:lpstr>Calibri</vt:lpstr>
      <vt:lpstr>Century Gothic</vt:lpstr>
      <vt:lpstr>Times New Roman</vt:lpstr>
      <vt:lpstr>Wingdings 3</vt:lpstr>
      <vt:lpstr>Ion</vt:lpstr>
      <vt:lpstr>Concept of 360 – degree feedback</vt:lpstr>
      <vt:lpstr>Table of content</vt:lpstr>
      <vt:lpstr>Introduction </vt:lpstr>
      <vt:lpstr>360-degree feedback strategy</vt:lpstr>
      <vt:lpstr>The importance of the concept to employees </vt:lpstr>
      <vt:lpstr>The importance of the concept to employers </vt:lpstr>
      <vt:lpstr>The benefits of the concept to employees </vt:lpstr>
      <vt:lpstr>The benefits of the concept to employees </vt:lpstr>
      <vt:lpstr>The benefits of the concept to employers </vt:lpstr>
      <vt:lpstr>Key issues to focus on whilst implementing 360 – degree feedback. </vt:lpstr>
      <vt:lpstr>Key issues to focus on whilst implementing 360 – degree feedback. </vt:lpstr>
      <vt:lpstr>Key issues to focus on whilst implementing 360 – degree feedback. </vt:lpstr>
      <vt:lpstr>Conclusion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Vilcu Gabriel</dc:creator>
  <cp:lastModifiedBy>gabriel-ciprian vilcu</cp:lastModifiedBy>
  <cp:revision>7</cp:revision>
  <dcterms:created xsi:type="dcterms:W3CDTF">2023-10-23T13:52:44Z</dcterms:created>
  <dcterms:modified xsi:type="dcterms:W3CDTF">2023-10-29T14:31:38Z</dcterms:modified>
</cp:coreProperties>
</file>