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4" r:id="rId6"/>
    <p:sldMasterId id="2147483655" r:id="rId7"/>
    <p:sldMasterId id="2147483658" r:id="rId8"/>
    <p:sldMasterId id="2147483660" r:id="rId9"/>
    <p:sldMasterId id="2147483661" r:id="rId10"/>
  </p:sldMasterIdLst>
  <p:notesMasterIdLst>
    <p:notesMasterId r:id="rId57"/>
  </p:notesMasterIdLst>
  <p:sldIdLst>
    <p:sldId id="261" r:id="rId11"/>
    <p:sldId id="301" r:id="rId12"/>
    <p:sldId id="502" r:id="rId13"/>
    <p:sldId id="602" r:id="rId14"/>
    <p:sldId id="603" r:id="rId15"/>
    <p:sldId id="604" r:id="rId16"/>
    <p:sldId id="342" r:id="rId17"/>
    <p:sldId id="432" r:id="rId18"/>
    <p:sldId id="469" r:id="rId19"/>
    <p:sldId id="605" r:id="rId20"/>
    <p:sldId id="470" r:id="rId21"/>
    <p:sldId id="473" r:id="rId22"/>
    <p:sldId id="434" r:id="rId23"/>
    <p:sldId id="472" r:id="rId24"/>
    <p:sldId id="606" r:id="rId25"/>
    <p:sldId id="474" r:id="rId26"/>
    <p:sldId id="478" r:id="rId27"/>
    <p:sldId id="435" r:id="rId28"/>
    <p:sldId id="375" r:id="rId29"/>
    <p:sldId id="479" r:id="rId30"/>
    <p:sldId id="480" r:id="rId31"/>
    <p:sldId id="481" r:id="rId32"/>
    <p:sldId id="482" r:id="rId33"/>
    <p:sldId id="483" r:id="rId34"/>
    <p:sldId id="484" r:id="rId35"/>
    <p:sldId id="607" r:id="rId36"/>
    <p:sldId id="297" r:id="rId37"/>
    <p:sldId id="485" r:id="rId38"/>
    <p:sldId id="486" r:id="rId39"/>
    <p:sldId id="487" r:id="rId40"/>
    <p:sldId id="436" r:id="rId41"/>
    <p:sldId id="488" r:id="rId42"/>
    <p:sldId id="489" r:id="rId43"/>
    <p:sldId id="490" r:id="rId44"/>
    <p:sldId id="491" r:id="rId45"/>
    <p:sldId id="492" r:id="rId46"/>
    <p:sldId id="494" r:id="rId47"/>
    <p:sldId id="495" r:id="rId48"/>
    <p:sldId id="496" r:id="rId49"/>
    <p:sldId id="497" r:id="rId50"/>
    <p:sldId id="498" r:id="rId51"/>
    <p:sldId id="499" r:id="rId52"/>
    <p:sldId id="608" r:id="rId53"/>
    <p:sldId id="270" r:id="rId54"/>
    <p:sldId id="370" r:id="rId55"/>
    <p:sldId id="272"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5B03A2-08E2-4BF8-928D-5AA87F380898}" v="17" dt="2025-04-18T21:05:14.7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971" autoAdjust="0"/>
    <p:restoredTop sz="94364" autoAdjust="0"/>
  </p:normalViewPr>
  <p:slideViewPr>
    <p:cSldViewPr snapToGrid="0">
      <p:cViewPr varScale="1">
        <p:scale>
          <a:sx n="61" d="100"/>
          <a:sy n="61" d="100"/>
        </p:scale>
        <p:origin x="102" y="10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slide" Target="slides/slide45.xml"/><Relationship Id="rId63"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8" Type="http://schemas.openxmlformats.org/officeDocument/2006/relationships/slideMaster" Target="slideMasters/slideMaster5.xml"/><Relationship Id="rId51" Type="http://schemas.openxmlformats.org/officeDocument/2006/relationships/slide" Target="slides/slide4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viewProps" Target="viewProps.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notesMaster" Target="notesMasters/notesMaster1.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jike Udeogu" userId="692df98c-5a84-4ce8-b765-f488e825945b" providerId="ADAL" clId="{7F5B03A2-08E2-4BF8-928D-5AA87F380898}"/>
    <pc:docChg chg="undo custSel addSld delSld modSld">
      <pc:chgData name="Ejike Udeogu" userId="692df98c-5a84-4ce8-b765-f488e825945b" providerId="ADAL" clId="{7F5B03A2-08E2-4BF8-928D-5AA87F380898}" dt="2025-04-18T21:05:29.796" v="1170" actId="1076"/>
      <pc:docMkLst>
        <pc:docMk/>
      </pc:docMkLst>
      <pc:sldChg chg="addSp modSp mod">
        <pc:chgData name="Ejike Udeogu" userId="692df98c-5a84-4ce8-b765-f488e825945b" providerId="ADAL" clId="{7F5B03A2-08E2-4BF8-928D-5AA87F380898}" dt="2025-04-18T21:05:29.796" v="1170" actId="1076"/>
        <pc:sldMkLst>
          <pc:docMk/>
          <pc:sldMk cId="3872427794" sldId="261"/>
        </pc:sldMkLst>
        <pc:spChg chg="add mod">
          <ac:chgData name="Ejike Udeogu" userId="692df98c-5a84-4ce8-b765-f488e825945b" providerId="ADAL" clId="{7F5B03A2-08E2-4BF8-928D-5AA87F380898}" dt="2025-04-18T21:05:25.360" v="1169" actId="1076"/>
          <ac:spMkLst>
            <pc:docMk/>
            <pc:sldMk cId="3872427794" sldId="261"/>
            <ac:spMk id="3" creationId="{AABC56EF-A18F-6A3D-51C7-0AC91D1C7BA4}"/>
          </ac:spMkLst>
        </pc:spChg>
        <pc:spChg chg="mod">
          <ac:chgData name="Ejike Udeogu" userId="692df98c-5a84-4ce8-b765-f488e825945b" providerId="ADAL" clId="{7F5B03A2-08E2-4BF8-928D-5AA87F380898}" dt="2025-04-18T21:05:29.796" v="1170" actId="1076"/>
          <ac:spMkLst>
            <pc:docMk/>
            <pc:sldMk cId="3872427794" sldId="261"/>
            <ac:spMk id="5" creationId="{00000000-0000-0000-0000-000000000000}"/>
          </ac:spMkLst>
        </pc:spChg>
        <pc:spChg chg="mod">
          <ac:chgData name="Ejike Udeogu" userId="692df98c-5a84-4ce8-b765-f488e825945b" providerId="ADAL" clId="{7F5B03A2-08E2-4BF8-928D-5AA87F380898}" dt="2025-04-18T21:05:08.076" v="1166" actId="1076"/>
          <ac:spMkLst>
            <pc:docMk/>
            <pc:sldMk cId="3872427794" sldId="261"/>
            <ac:spMk id="6" creationId="{00000000-0000-0000-0000-000000000000}"/>
          </ac:spMkLst>
        </pc:spChg>
      </pc:sldChg>
      <pc:sldChg chg="modSp add mod">
        <pc:chgData name="Ejike Udeogu" userId="692df98c-5a84-4ce8-b765-f488e825945b" providerId="ADAL" clId="{7F5B03A2-08E2-4BF8-928D-5AA87F380898}" dt="2025-04-18T11:34:41.127" v="563" actId="14100"/>
        <pc:sldMkLst>
          <pc:docMk/>
          <pc:sldMk cId="1310868303" sldId="270"/>
        </pc:sldMkLst>
        <pc:spChg chg="mod">
          <ac:chgData name="Ejike Udeogu" userId="692df98c-5a84-4ce8-b765-f488e825945b" providerId="ADAL" clId="{7F5B03A2-08E2-4BF8-928D-5AA87F380898}" dt="2025-04-18T11:34:24.512" v="559" actId="207"/>
          <ac:spMkLst>
            <pc:docMk/>
            <pc:sldMk cId="1310868303" sldId="270"/>
            <ac:spMk id="3" creationId="{00000000-0000-0000-0000-000000000000}"/>
          </ac:spMkLst>
        </pc:spChg>
        <pc:spChg chg="mod">
          <ac:chgData name="Ejike Udeogu" userId="692df98c-5a84-4ce8-b765-f488e825945b" providerId="ADAL" clId="{7F5B03A2-08E2-4BF8-928D-5AA87F380898}" dt="2025-04-18T11:34:41.127" v="563" actId="14100"/>
          <ac:spMkLst>
            <pc:docMk/>
            <pc:sldMk cId="1310868303" sldId="270"/>
            <ac:spMk id="4" creationId="{00000000-0000-0000-0000-000000000000}"/>
          </ac:spMkLst>
        </pc:spChg>
        <pc:picChg chg="mod ord">
          <ac:chgData name="Ejike Udeogu" userId="692df98c-5a84-4ce8-b765-f488e825945b" providerId="ADAL" clId="{7F5B03A2-08E2-4BF8-928D-5AA87F380898}" dt="2025-04-18T11:34:07.213" v="556" actId="1076"/>
          <ac:picMkLst>
            <pc:docMk/>
            <pc:sldMk cId="1310868303" sldId="270"/>
            <ac:picMk id="2" creationId="{00000000-0000-0000-0000-000000000000}"/>
          </ac:picMkLst>
        </pc:picChg>
      </pc:sldChg>
      <pc:sldChg chg="modSp mod">
        <pc:chgData name="Ejike Udeogu" userId="692df98c-5a84-4ce8-b765-f488e825945b" providerId="ADAL" clId="{7F5B03A2-08E2-4BF8-928D-5AA87F380898}" dt="2025-04-18T10:40:22.436" v="47" actId="1076"/>
        <pc:sldMkLst>
          <pc:docMk/>
          <pc:sldMk cId="3430442837" sldId="301"/>
        </pc:sldMkLst>
        <pc:spChg chg="mod">
          <ac:chgData name="Ejike Udeogu" userId="692df98c-5a84-4ce8-b765-f488e825945b" providerId="ADAL" clId="{7F5B03A2-08E2-4BF8-928D-5AA87F380898}" dt="2025-04-18T10:40:22.436" v="47" actId="1076"/>
          <ac:spMkLst>
            <pc:docMk/>
            <pc:sldMk cId="3430442837" sldId="301"/>
            <ac:spMk id="4" creationId="{00000000-0000-0000-0000-000000000000}"/>
          </ac:spMkLst>
        </pc:spChg>
        <pc:spChg chg="mod">
          <ac:chgData name="Ejike Udeogu" userId="692df98c-5a84-4ce8-b765-f488e825945b" providerId="ADAL" clId="{7F5B03A2-08E2-4BF8-928D-5AA87F380898}" dt="2025-04-18T10:40:12.463" v="44" actId="1076"/>
          <ac:spMkLst>
            <pc:docMk/>
            <pc:sldMk cId="3430442837" sldId="301"/>
            <ac:spMk id="5" creationId="{00000000-0000-0000-0000-000000000000}"/>
          </ac:spMkLst>
        </pc:spChg>
      </pc:sldChg>
      <pc:sldChg chg="modSp add mod">
        <pc:chgData name="Ejike Udeogu" userId="692df98c-5a84-4ce8-b765-f488e825945b" providerId="ADAL" clId="{7F5B03A2-08E2-4BF8-928D-5AA87F380898}" dt="2025-04-18T10:46:45.493" v="216" actId="403"/>
        <pc:sldMkLst>
          <pc:docMk/>
          <pc:sldMk cId="3401285425" sldId="342"/>
        </pc:sldMkLst>
        <pc:spChg chg="mod">
          <ac:chgData name="Ejike Udeogu" userId="692df98c-5a84-4ce8-b765-f488e825945b" providerId="ADAL" clId="{7F5B03A2-08E2-4BF8-928D-5AA87F380898}" dt="2025-04-18T10:45:59.203" v="130" actId="207"/>
          <ac:spMkLst>
            <pc:docMk/>
            <pc:sldMk cId="3401285425" sldId="342"/>
            <ac:spMk id="2" creationId="{00000000-0000-0000-0000-000000000000}"/>
          </ac:spMkLst>
        </pc:spChg>
        <pc:spChg chg="mod">
          <ac:chgData name="Ejike Udeogu" userId="692df98c-5a84-4ce8-b765-f488e825945b" providerId="ADAL" clId="{7F5B03A2-08E2-4BF8-928D-5AA87F380898}" dt="2025-04-18T10:46:45.493" v="216" actId="403"/>
          <ac:spMkLst>
            <pc:docMk/>
            <pc:sldMk cId="3401285425" sldId="342"/>
            <ac:spMk id="3" creationId="{00000000-0000-0000-0000-000000000000}"/>
          </ac:spMkLst>
        </pc:spChg>
      </pc:sldChg>
      <pc:sldChg chg="modSp add mod">
        <pc:chgData name="Ejike Udeogu" userId="692df98c-5a84-4ce8-b765-f488e825945b" providerId="ADAL" clId="{7F5B03A2-08E2-4BF8-928D-5AA87F380898}" dt="2025-04-18T13:15:29.991" v="1147" actId="1076"/>
        <pc:sldMkLst>
          <pc:docMk/>
          <pc:sldMk cId="1899170024" sldId="370"/>
        </pc:sldMkLst>
        <pc:spChg chg="mod">
          <ac:chgData name="Ejike Udeogu" userId="692df98c-5a84-4ce8-b765-f488e825945b" providerId="ADAL" clId="{7F5B03A2-08E2-4BF8-928D-5AA87F380898}" dt="2025-04-18T10:38:39.948" v="24" actId="403"/>
          <ac:spMkLst>
            <pc:docMk/>
            <pc:sldMk cId="1899170024" sldId="370"/>
            <ac:spMk id="2" creationId="{681FC88A-682C-B3A0-0A79-BA9F17F642B2}"/>
          </ac:spMkLst>
        </pc:spChg>
        <pc:spChg chg="mod">
          <ac:chgData name="Ejike Udeogu" userId="692df98c-5a84-4ce8-b765-f488e825945b" providerId="ADAL" clId="{7F5B03A2-08E2-4BF8-928D-5AA87F380898}" dt="2025-04-18T13:15:29.991" v="1147" actId="1076"/>
          <ac:spMkLst>
            <pc:docMk/>
            <pc:sldMk cId="1899170024" sldId="370"/>
            <ac:spMk id="4" creationId="{9D7E4325-449A-2F58-0A1A-73421F6DDD9B}"/>
          </ac:spMkLst>
        </pc:spChg>
      </pc:sldChg>
      <pc:sldChg chg="modSp add mod">
        <pc:chgData name="Ejike Udeogu" userId="692df98c-5a84-4ce8-b765-f488e825945b" providerId="ADAL" clId="{7F5B03A2-08E2-4BF8-928D-5AA87F380898}" dt="2025-04-18T10:52:00.282" v="267" actId="20577"/>
        <pc:sldMkLst>
          <pc:docMk/>
          <pc:sldMk cId="1173413297" sldId="375"/>
        </pc:sldMkLst>
        <pc:spChg chg="mod">
          <ac:chgData name="Ejike Udeogu" userId="692df98c-5a84-4ce8-b765-f488e825945b" providerId="ADAL" clId="{7F5B03A2-08E2-4BF8-928D-5AA87F380898}" dt="2025-04-18T10:52:00.282" v="267" actId="20577"/>
          <ac:spMkLst>
            <pc:docMk/>
            <pc:sldMk cId="1173413297" sldId="375"/>
            <ac:spMk id="2" creationId="{AAA24612-5700-60BA-CADB-1A1AEC87A707}"/>
          </ac:spMkLst>
        </pc:spChg>
        <pc:spChg chg="mod">
          <ac:chgData name="Ejike Udeogu" userId="692df98c-5a84-4ce8-b765-f488e825945b" providerId="ADAL" clId="{7F5B03A2-08E2-4BF8-928D-5AA87F380898}" dt="2025-04-18T10:51:14.173" v="264" actId="14100"/>
          <ac:spMkLst>
            <pc:docMk/>
            <pc:sldMk cId="1173413297" sldId="375"/>
            <ac:spMk id="3" creationId="{2646EA99-2256-3817-36D1-C50BB73803FF}"/>
          </ac:spMkLst>
        </pc:spChg>
      </pc:sldChg>
      <pc:sldChg chg="modSp mod">
        <pc:chgData name="Ejike Udeogu" userId="692df98c-5a84-4ce8-b765-f488e825945b" providerId="ADAL" clId="{7F5B03A2-08E2-4BF8-928D-5AA87F380898}" dt="2025-04-18T10:47:56.035" v="220" actId="948"/>
        <pc:sldMkLst>
          <pc:docMk/>
          <pc:sldMk cId="3792719010" sldId="432"/>
        </pc:sldMkLst>
        <pc:spChg chg="mod">
          <ac:chgData name="Ejike Udeogu" userId="692df98c-5a84-4ce8-b765-f488e825945b" providerId="ADAL" clId="{7F5B03A2-08E2-4BF8-928D-5AA87F380898}" dt="2025-04-18T10:47:56.035" v="220" actId="948"/>
          <ac:spMkLst>
            <pc:docMk/>
            <pc:sldMk cId="3792719010" sldId="432"/>
            <ac:spMk id="5" creationId="{00000000-0000-0000-0000-000000000000}"/>
          </ac:spMkLst>
        </pc:spChg>
      </pc:sldChg>
      <pc:sldChg chg="addSp delSp mod">
        <pc:chgData name="Ejike Udeogu" userId="692df98c-5a84-4ce8-b765-f488e825945b" providerId="ADAL" clId="{7F5B03A2-08E2-4BF8-928D-5AA87F380898}" dt="2025-04-18T10:49:30.826" v="222" actId="22"/>
        <pc:sldMkLst>
          <pc:docMk/>
          <pc:sldMk cId="1356172639" sldId="435"/>
        </pc:sldMkLst>
        <pc:spChg chg="add del">
          <ac:chgData name="Ejike Udeogu" userId="692df98c-5a84-4ce8-b765-f488e825945b" providerId="ADAL" clId="{7F5B03A2-08E2-4BF8-928D-5AA87F380898}" dt="2025-04-18T10:49:30.826" v="222" actId="22"/>
          <ac:spMkLst>
            <pc:docMk/>
            <pc:sldMk cId="1356172639" sldId="435"/>
            <ac:spMk id="3" creationId="{8B577BCB-CF55-6FE5-7BDD-EA7041AACC3F}"/>
          </ac:spMkLst>
        </pc:spChg>
      </pc:sldChg>
      <pc:sldChg chg="modSp mod">
        <pc:chgData name="Ejike Udeogu" userId="692df98c-5a84-4ce8-b765-f488e825945b" providerId="ADAL" clId="{7F5B03A2-08E2-4BF8-928D-5AA87F380898}" dt="2025-04-18T10:56:50.359" v="338" actId="33524"/>
        <pc:sldMkLst>
          <pc:docMk/>
          <pc:sldMk cId="2944553217" sldId="485"/>
        </pc:sldMkLst>
        <pc:spChg chg="mod">
          <ac:chgData name="Ejike Udeogu" userId="692df98c-5a84-4ce8-b765-f488e825945b" providerId="ADAL" clId="{7F5B03A2-08E2-4BF8-928D-5AA87F380898}" dt="2025-04-18T10:56:50.359" v="338" actId="33524"/>
          <ac:spMkLst>
            <pc:docMk/>
            <pc:sldMk cId="2944553217" sldId="485"/>
            <ac:spMk id="5" creationId="{00000000-0000-0000-0000-000000000000}"/>
          </ac:spMkLst>
        </pc:spChg>
      </pc:sldChg>
      <pc:sldChg chg="modSp mod">
        <pc:chgData name="Ejike Udeogu" userId="692df98c-5a84-4ce8-b765-f488e825945b" providerId="ADAL" clId="{7F5B03A2-08E2-4BF8-928D-5AA87F380898}" dt="2025-04-18T11:00:47.332" v="415" actId="20577"/>
        <pc:sldMkLst>
          <pc:docMk/>
          <pc:sldMk cId="606587726" sldId="494"/>
        </pc:sldMkLst>
        <pc:spChg chg="mod">
          <ac:chgData name="Ejike Udeogu" userId="692df98c-5a84-4ce8-b765-f488e825945b" providerId="ADAL" clId="{7F5B03A2-08E2-4BF8-928D-5AA87F380898}" dt="2025-04-18T11:00:47.332" v="415" actId="20577"/>
          <ac:spMkLst>
            <pc:docMk/>
            <pc:sldMk cId="606587726" sldId="494"/>
            <ac:spMk id="4" creationId="{00000000-0000-0000-0000-000000000000}"/>
          </ac:spMkLst>
        </pc:spChg>
      </pc:sldChg>
      <pc:sldChg chg="modSp mod">
        <pc:chgData name="Ejike Udeogu" userId="692df98c-5a84-4ce8-b765-f488e825945b" providerId="ADAL" clId="{7F5B03A2-08E2-4BF8-928D-5AA87F380898}" dt="2025-04-18T11:00:24.732" v="402" actId="403"/>
        <pc:sldMkLst>
          <pc:docMk/>
          <pc:sldMk cId="3885774697" sldId="497"/>
        </pc:sldMkLst>
        <pc:spChg chg="mod">
          <ac:chgData name="Ejike Udeogu" userId="692df98c-5a84-4ce8-b765-f488e825945b" providerId="ADAL" clId="{7F5B03A2-08E2-4BF8-928D-5AA87F380898}" dt="2025-04-18T11:00:24.732" v="402" actId="403"/>
          <ac:spMkLst>
            <pc:docMk/>
            <pc:sldMk cId="3885774697" sldId="497"/>
            <ac:spMk id="4" creationId="{00000000-0000-0000-0000-000000000000}"/>
          </ac:spMkLst>
        </pc:spChg>
      </pc:sldChg>
      <pc:sldChg chg="modSp del mod">
        <pc:chgData name="Ejike Udeogu" userId="692df98c-5a84-4ce8-b765-f488e825945b" providerId="ADAL" clId="{7F5B03A2-08E2-4BF8-928D-5AA87F380898}" dt="2025-04-18T11:25:24.437" v="429" actId="2696"/>
        <pc:sldMkLst>
          <pc:docMk/>
          <pc:sldMk cId="657879328" sldId="502"/>
        </pc:sldMkLst>
        <pc:spChg chg="mod">
          <ac:chgData name="Ejike Udeogu" userId="692df98c-5a84-4ce8-b765-f488e825945b" providerId="ADAL" clId="{7F5B03A2-08E2-4BF8-928D-5AA87F380898}" dt="2025-04-18T11:24:21.768" v="428" actId="27636"/>
          <ac:spMkLst>
            <pc:docMk/>
            <pc:sldMk cId="657879328" sldId="502"/>
            <ac:spMk id="3" creationId="{5C2A8070-B160-467C-9B09-4D00AFB2E8EA}"/>
          </ac:spMkLst>
        </pc:spChg>
      </pc:sldChg>
      <pc:sldChg chg="addSp modSp add mod">
        <pc:chgData name="Ejike Udeogu" userId="692df98c-5a84-4ce8-b765-f488e825945b" providerId="ADAL" clId="{7F5B03A2-08E2-4BF8-928D-5AA87F380898}" dt="2025-04-18T13:13:44.601" v="1144" actId="1076"/>
        <pc:sldMkLst>
          <pc:docMk/>
          <pc:sldMk cId="3401639248" sldId="502"/>
        </pc:sldMkLst>
        <pc:spChg chg="mod">
          <ac:chgData name="Ejike Udeogu" userId="692df98c-5a84-4ce8-b765-f488e825945b" providerId="ADAL" clId="{7F5B03A2-08E2-4BF8-928D-5AA87F380898}" dt="2025-04-18T11:29:27.541" v="535" actId="20577"/>
          <ac:spMkLst>
            <pc:docMk/>
            <pc:sldMk cId="3401639248" sldId="502"/>
            <ac:spMk id="2" creationId="{1489BEFE-3DF8-4EA2-8DF5-C8A898494536}"/>
          </ac:spMkLst>
        </pc:spChg>
        <pc:spChg chg="add mod">
          <ac:chgData name="Ejike Udeogu" userId="692df98c-5a84-4ce8-b765-f488e825945b" providerId="ADAL" clId="{7F5B03A2-08E2-4BF8-928D-5AA87F380898}" dt="2025-04-18T13:13:44.601" v="1144" actId="1076"/>
          <ac:spMkLst>
            <pc:docMk/>
            <pc:sldMk cId="3401639248" sldId="502"/>
            <ac:spMk id="6" creationId="{E67788FE-3FEF-D210-E905-222D6FBBAB4E}"/>
          </ac:spMkLst>
        </pc:spChg>
        <pc:picChg chg="mod">
          <ac:chgData name="Ejike Udeogu" userId="692df98c-5a84-4ce8-b765-f488e825945b" providerId="ADAL" clId="{7F5B03A2-08E2-4BF8-928D-5AA87F380898}" dt="2025-04-18T13:13:32.994" v="1143" actId="1076"/>
          <ac:picMkLst>
            <pc:docMk/>
            <pc:sldMk cId="3401639248" sldId="502"/>
            <ac:picMk id="4" creationId="{749B839C-BE99-43A9-8B15-BBE33C35A557}"/>
          </ac:picMkLst>
        </pc:picChg>
      </pc:sldChg>
      <pc:sldChg chg="modSp mod">
        <pc:chgData name="Ejike Udeogu" userId="692df98c-5a84-4ce8-b765-f488e825945b" providerId="ADAL" clId="{7F5B03A2-08E2-4BF8-928D-5AA87F380898}" dt="2025-04-18T10:41:10.158" v="59" actId="27636"/>
        <pc:sldMkLst>
          <pc:docMk/>
          <pc:sldMk cId="296488194" sldId="602"/>
        </pc:sldMkLst>
        <pc:spChg chg="mod">
          <ac:chgData name="Ejike Udeogu" userId="692df98c-5a84-4ce8-b765-f488e825945b" providerId="ADAL" clId="{7F5B03A2-08E2-4BF8-928D-5AA87F380898}" dt="2025-04-18T10:41:10.158" v="59" actId="27636"/>
          <ac:spMkLst>
            <pc:docMk/>
            <pc:sldMk cId="296488194" sldId="602"/>
            <ac:spMk id="5" creationId="{00000000-0000-0000-0000-000000000000}"/>
          </ac:spMkLst>
        </pc:spChg>
      </pc:sldChg>
      <pc:sldChg chg="modSp mod">
        <pc:chgData name="Ejike Udeogu" userId="692df98c-5a84-4ce8-b765-f488e825945b" providerId="ADAL" clId="{7F5B03A2-08E2-4BF8-928D-5AA87F380898}" dt="2025-04-18T10:44:50.810" v="73" actId="20577"/>
        <pc:sldMkLst>
          <pc:docMk/>
          <pc:sldMk cId="73069895" sldId="603"/>
        </pc:sldMkLst>
        <pc:spChg chg="mod">
          <ac:chgData name="Ejike Udeogu" userId="692df98c-5a84-4ce8-b765-f488e825945b" providerId="ADAL" clId="{7F5B03A2-08E2-4BF8-928D-5AA87F380898}" dt="2025-04-18T10:44:50.810" v="73" actId="20577"/>
          <ac:spMkLst>
            <pc:docMk/>
            <pc:sldMk cId="73069895" sldId="603"/>
            <ac:spMk id="4" creationId="{00000000-0000-0000-0000-000000000000}"/>
          </ac:spMkLst>
        </pc:spChg>
      </pc:sldChg>
      <pc:sldChg chg="modSp add mod">
        <pc:chgData name="Ejike Udeogu" userId="692df98c-5a84-4ce8-b765-f488e825945b" providerId="ADAL" clId="{7F5B03A2-08E2-4BF8-928D-5AA87F380898}" dt="2025-04-18T10:52:54.034" v="305" actId="14100"/>
        <pc:sldMkLst>
          <pc:docMk/>
          <pc:sldMk cId="1255024178" sldId="606"/>
        </pc:sldMkLst>
        <pc:spChg chg="mod">
          <ac:chgData name="Ejike Udeogu" userId="692df98c-5a84-4ce8-b765-f488e825945b" providerId="ADAL" clId="{7F5B03A2-08E2-4BF8-928D-5AA87F380898}" dt="2025-04-18T10:52:21.081" v="287" actId="1076"/>
          <ac:spMkLst>
            <pc:docMk/>
            <pc:sldMk cId="1255024178" sldId="606"/>
            <ac:spMk id="2" creationId="{11D928AE-2FA9-6346-7A5C-CF7E7C8BEDB4}"/>
          </ac:spMkLst>
        </pc:spChg>
        <pc:spChg chg="mod">
          <ac:chgData name="Ejike Udeogu" userId="692df98c-5a84-4ce8-b765-f488e825945b" providerId="ADAL" clId="{7F5B03A2-08E2-4BF8-928D-5AA87F380898}" dt="2025-04-18T10:52:54.034" v="305" actId="14100"/>
          <ac:spMkLst>
            <pc:docMk/>
            <pc:sldMk cId="1255024178" sldId="606"/>
            <ac:spMk id="3" creationId="{6E7FE7D6-2973-FAE6-CBC9-3912E782E0E1}"/>
          </ac:spMkLst>
        </pc:spChg>
      </pc:sldChg>
      <pc:sldChg chg="modSp add mod">
        <pc:chgData name="Ejike Udeogu" userId="692df98c-5a84-4ce8-b765-f488e825945b" providerId="ADAL" clId="{7F5B03A2-08E2-4BF8-928D-5AA87F380898}" dt="2025-04-18T10:55:12.682" v="337" actId="20577"/>
        <pc:sldMkLst>
          <pc:docMk/>
          <pc:sldMk cId="4248390211" sldId="607"/>
        </pc:sldMkLst>
        <pc:spChg chg="mod">
          <ac:chgData name="Ejike Udeogu" userId="692df98c-5a84-4ce8-b765-f488e825945b" providerId="ADAL" clId="{7F5B03A2-08E2-4BF8-928D-5AA87F380898}" dt="2025-04-18T10:54:54.302" v="328" actId="20577"/>
          <ac:spMkLst>
            <pc:docMk/>
            <pc:sldMk cId="4248390211" sldId="607"/>
            <ac:spMk id="2" creationId="{2012C780-0C3A-682A-9F84-409E0F216DCC}"/>
          </ac:spMkLst>
        </pc:spChg>
        <pc:spChg chg="mod">
          <ac:chgData name="Ejike Udeogu" userId="692df98c-5a84-4ce8-b765-f488e825945b" providerId="ADAL" clId="{7F5B03A2-08E2-4BF8-928D-5AA87F380898}" dt="2025-04-18T10:55:12.682" v="337" actId="20577"/>
          <ac:spMkLst>
            <pc:docMk/>
            <pc:sldMk cId="4248390211" sldId="607"/>
            <ac:spMk id="3" creationId="{1A95282B-1D1F-0B05-F0FB-AE2E314B8D11}"/>
          </ac:spMkLst>
        </pc:spChg>
      </pc:sldChg>
      <pc:sldChg chg="modSp add mod">
        <pc:chgData name="Ejike Udeogu" userId="692df98c-5a84-4ce8-b765-f488e825945b" providerId="ADAL" clId="{7F5B03A2-08E2-4BF8-928D-5AA87F380898}" dt="2025-04-18T10:59:49.738" v="377" actId="14100"/>
        <pc:sldMkLst>
          <pc:docMk/>
          <pc:sldMk cId="2237339475" sldId="608"/>
        </pc:sldMkLst>
        <pc:spChg chg="mod">
          <ac:chgData name="Ejike Udeogu" userId="692df98c-5a84-4ce8-b765-f488e825945b" providerId="ADAL" clId="{7F5B03A2-08E2-4BF8-928D-5AA87F380898}" dt="2025-04-18T10:59:09.679" v="369" actId="403"/>
          <ac:spMkLst>
            <pc:docMk/>
            <pc:sldMk cId="2237339475" sldId="608"/>
            <ac:spMk id="2" creationId="{AAA24612-5700-60BA-CADB-1A1AEC87A707}"/>
          </ac:spMkLst>
        </pc:spChg>
        <pc:spChg chg="mod">
          <ac:chgData name="Ejike Udeogu" userId="692df98c-5a84-4ce8-b765-f488e825945b" providerId="ADAL" clId="{7F5B03A2-08E2-4BF8-928D-5AA87F380898}" dt="2025-04-18T10:59:49.738" v="377" actId="14100"/>
          <ac:spMkLst>
            <pc:docMk/>
            <pc:sldMk cId="2237339475" sldId="608"/>
            <ac:spMk id="3" creationId="{2646EA99-2256-3817-36D1-C50BB73803FF}"/>
          </ac:spMkLst>
        </pc:spChg>
        <pc:picChg chg="mod">
          <ac:chgData name="Ejike Udeogu" userId="692df98c-5a84-4ce8-b765-f488e825945b" providerId="ADAL" clId="{7F5B03A2-08E2-4BF8-928D-5AA87F380898}" dt="2025-04-18T10:59:47.162" v="376" actId="1076"/>
          <ac:picMkLst>
            <pc:docMk/>
            <pc:sldMk cId="2237339475" sldId="608"/>
            <ac:picMk id="5" creationId="{CA52939A-D231-4762-CF00-45E586DBDE0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46EC9A-174D-44B9-812B-9B033070DBDC}" type="datetimeFigureOut">
              <a:rPr lang="en-GB" smtClean="0"/>
              <a:t>18/04/2025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7E4384-E1C8-440C-9927-88C0AE6CCBAA}" type="slidenum">
              <a:rPr lang="en-GB" smtClean="0"/>
              <a:t>‹#›</a:t>
            </a:fld>
            <a:endParaRPr lang="en-GB"/>
          </a:p>
        </p:txBody>
      </p:sp>
    </p:spTree>
    <p:extLst>
      <p:ext uri="{BB962C8B-B14F-4D97-AF65-F5344CB8AC3E}">
        <p14:creationId xmlns:p14="http://schemas.microsoft.com/office/powerpoint/2010/main" val="1742254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b7wLZZ33MCA"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Hwb - IT overview – YouTube</a:t>
            </a:r>
            <a:endParaRPr lang="en-GB" dirty="0"/>
          </a:p>
          <a:p>
            <a:endParaRPr lang="en-GB" dirty="0"/>
          </a:p>
          <a:p>
            <a:r>
              <a:rPr lang="en-GB" dirty="0"/>
              <a:t>https://youtu.be/b7wLZZ33MCA</a:t>
            </a:r>
          </a:p>
          <a:p>
            <a:endParaRPr lang="en-GB" dirty="0"/>
          </a:p>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1</a:t>
            </a:fld>
            <a:endParaRPr lang="en-GB"/>
          </a:p>
        </p:txBody>
      </p:sp>
    </p:spTree>
    <p:extLst>
      <p:ext uri="{BB962C8B-B14F-4D97-AF65-F5344CB8AC3E}">
        <p14:creationId xmlns:p14="http://schemas.microsoft.com/office/powerpoint/2010/main" val="317218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Collaboration between leaders and followers: </a:t>
            </a:r>
            <a:r>
              <a:rPr lang="en-US" sz="1200" kern="1200" dirty="0">
                <a:solidFill>
                  <a:schemeClr val="tx1"/>
                </a:solidFill>
                <a:effectLst/>
                <a:latin typeface="+mn-lt"/>
                <a:ea typeface="+mn-ea"/>
                <a:cs typeface="+mn-cs"/>
              </a:rPr>
              <a:t>Leadership is centered on the communication between leaders and followers rather than on the unique qualities of the leader. Thought of as a relationship, leadership becomes a process of collaboration that occurs between leaders and followers.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Interactive event:</a:t>
            </a:r>
            <a:r>
              <a:rPr lang="en-US" sz="1200" kern="1200" dirty="0">
                <a:solidFill>
                  <a:schemeClr val="tx1"/>
                </a:solidFill>
                <a:effectLst/>
                <a:latin typeface="+mn-lt"/>
                <a:ea typeface="+mn-ea"/>
                <a:cs typeface="+mn-cs"/>
              </a:rPr>
              <a:t> Leadership is not a linear one-way event, but rather an interactive event. In traditional leadership, authority is often top down; in the interactive type of leadership, authority and influence are shared. It is not restricted to the formally designated leader in a group.</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2" indent="0" algn="l" defTabSz="914400" rtl="0" eaLnBrk="1" fontAlgn="auto" latinLnBrk="0" hangingPunct="1">
              <a:lnSpc>
                <a:spcPct val="100000"/>
              </a:lnSpc>
              <a:spcBef>
                <a:spcPts val="0"/>
              </a:spcBef>
              <a:spcAft>
                <a:spcPts val="0"/>
              </a:spcAft>
              <a:buClrTx/>
              <a:buSzTx/>
              <a:buFontTx/>
              <a:buNone/>
              <a:tabLst/>
              <a:defRPr/>
            </a:pPr>
            <a:r>
              <a:rPr lang="en-US" dirty="0"/>
              <a:t>Ethical overtone of including followers’ interests: </a:t>
            </a:r>
            <a:r>
              <a:rPr lang="en-US" sz="1200" kern="1200" dirty="0">
                <a:solidFill>
                  <a:schemeClr val="tx1"/>
                </a:solidFill>
                <a:effectLst/>
                <a:latin typeface="+mn-lt"/>
                <a:ea typeface="+mn-ea"/>
                <a:cs typeface="+mn-cs"/>
              </a:rPr>
              <a:t>Thinking of leadership as a relationship suggests that leaders must include followers and their interests in the process of leadership. This approach has an ethical overtone because it stresses the need for leaders to work with followers to achieve their mutual purposes. Stressing mutuality lessens the possibility that leaders might act toward followers in ways that are forced or unethical.</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44</a:t>
            </a:fld>
            <a:endParaRPr lang="en-US" dirty="0"/>
          </a:p>
        </p:txBody>
      </p:sp>
    </p:spTree>
    <p:extLst>
      <p:ext uri="{BB962C8B-B14F-4D97-AF65-F5344CB8AC3E}">
        <p14:creationId xmlns:p14="http://schemas.microsoft.com/office/powerpoint/2010/main" val="69732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make sure you take a note of the contact details on the screen</a:t>
            </a:r>
          </a:p>
          <a:p>
            <a:endParaRPr lang="en-GB" dirty="0"/>
          </a:p>
          <a:p>
            <a:r>
              <a:rPr lang="en-GB" dirty="0"/>
              <a:t>Q&amp;A</a:t>
            </a:r>
          </a:p>
        </p:txBody>
      </p:sp>
      <p:sp>
        <p:nvSpPr>
          <p:cNvPr id="4" name="Slide Number Placeholder 3"/>
          <p:cNvSpPr>
            <a:spLocks noGrp="1"/>
          </p:cNvSpPr>
          <p:nvPr>
            <p:ph type="sldNum" sz="quarter" idx="5"/>
          </p:nvPr>
        </p:nvSpPr>
        <p:spPr/>
        <p:txBody>
          <a:bodyPr/>
          <a:lstStyle/>
          <a:p>
            <a:fld id="{217E4384-E1C8-440C-9927-88C0AE6CCBAA}" type="slidenum">
              <a:rPr lang="en-GB" smtClean="0"/>
              <a:t>46</a:t>
            </a:fld>
            <a:endParaRPr lang="en-GB"/>
          </a:p>
        </p:txBody>
      </p:sp>
    </p:spTree>
    <p:extLst>
      <p:ext uri="{BB962C8B-B14F-4D97-AF65-F5344CB8AC3E}">
        <p14:creationId xmlns:p14="http://schemas.microsoft.com/office/powerpoint/2010/main" val="977468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730784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1" y="408790"/>
            <a:ext cx="10972799" cy="1008848"/>
          </a:xfrm>
        </p:spPr>
        <p:txBody>
          <a:bodyPr/>
          <a:lstStyle>
            <a:lvl1pPr algn="l">
              <a:defRPr sz="3600" b="1">
                <a:solidFill>
                  <a:srgbClr val="231F1F"/>
                </a:solidFill>
              </a:defRPr>
            </a:lvl1pPr>
          </a:lstStyle>
          <a:p>
            <a:endParaRPr lang="en-US" dirty="0"/>
          </a:p>
        </p:txBody>
      </p:sp>
      <p:sp>
        <p:nvSpPr>
          <p:cNvPr id="8" name="Text Placeholder 7"/>
          <p:cNvSpPr>
            <a:spLocks noGrp="1"/>
          </p:cNvSpPr>
          <p:nvPr>
            <p:ph type="body" sz="quarter" idx="10"/>
          </p:nvPr>
        </p:nvSpPr>
        <p:spPr>
          <a:xfrm>
            <a:off x="609600" y="1646238"/>
            <a:ext cx="10972800" cy="4678362"/>
          </a:xfrm>
          <a:solidFill>
            <a:srgbClr val="F0EDE8"/>
          </a:solidFill>
          <a:ln>
            <a:noFill/>
          </a:ln>
        </p:spPr>
        <p:txBody>
          <a:bodyPr/>
          <a:lstStyle>
            <a:lvl1pPr marL="0" indent="0">
              <a:buClr>
                <a:srgbClr val="9FBACB"/>
              </a:buClr>
              <a:buNone/>
              <a:defRPr sz="2800"/>
            </a:lvl1pPr>
          </a:lstStyle>
          <a:p>
            <a:pPr lvl="0"/>
            <a:r>
              <a:rPr lang="en-US" dirty="0"/>
              <a:t>Click to edit Master text styles</a:t>
            </a:r>
          </a:p>
        </p:txBody>
      </p:sp>
      <p:cxnSp>
        <p:nvCxnSpPr>
          <p:cNvPr id="13" name="Straight Connector 12"/>
          <p:cNvCxnSpPr/>
          <p:nvPr userDrawn="1"/>
        </p:nvCxnSpPr>
        <p:spPr bwMode="auto">
          <a:xfrm flipH="1">
            <a:off x="609600" y="1417638"/>
            <a:ext cx="11582400" cy="0"/>
          </a:xfrm>
          <a:prstGeom prst="line">
            <a:avLst/>
          </a:prstGeom>
          <a:noFill/>
          <a:ln w="34925" cap="flat" cmpd="sng" algn="ctr">
            <a:solidFill>
              <a:srgbClr val="F8AB28"/>
            </a:solidFill>
            <a:prstDash val="solid"/>
            <a:round/>
            <a:headEnd type="none" w="med" len="med"/>
            <a:tailEnd type="none" w="med" len="med"/>
          </a:ln>
          <a:effectLst/>
        </p:spPr>
      </p:cxnSp>
    </p:spTree>
    <p:extLst>
      <p:ext uri="{BB962C8B-B14F-4D97-AF65-F5344CB8AC3E}">
        <p14:creationId xmlns:p14="http://schemas.microsoft.com/office/powerpoint/2010/main" val="241896795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1" y="376518"/>
            <a:ext cx="10972799" cy="1041120"/>
          </a:xfrm>
        </p:spPr>
        <p:txBody>
          <a:bodyPr/>
          <a:lstStyle>
            <a:lvl1pPr algn="ctr">
              <a:defRPr sz="3600" b="1">
                <a:solidFill>
                  <a:srgbClr val="231F1F"/>
                </a:solidFill>
              </a:defRPr>
            </a:lvl1pPr>
          </a:lstStyle>
          <a:p>
            <a:endParaRPr lang="en-US" dirty="0"/>
          </a:p>
        </p:txBody>
      </p:sp>
      <p:sp>
        <p:nvSpPr>
          <p:cNvPr id="6" name="Text Placeholder 5"/>
          <p:cNvSpPr>
            <a:spLocks noGrp="1"/>
          </p:cNvSpPr>
          <p:nvPr>
            <p:ph type="body" sz="quarter" idx="10"/>
          </p:nvPr>
        </p:nvSpPr>
        <p:spPr>
          <a:xfrm>
            <a:off x="609600" y="1666876"/>
            <a:ext cx="10972800" cy="4657725"/>
          </a:xfrm>
        </p:spPr>
        <p:txBody>
          <a:bodyPr/>
          <a:lstStyle>
            <a:lvl1pPr>
              <a:buClr>
                <a:srgbClr val="231F1F"/>
              </a:buClr>
              <a:defRPr sz="2800">
                <a:solidFill>
                  <a:srgbClr val="231F1F"/>
                </a:solidFill>
              </a:defRPr>
            </a:lvl1pPr>
            <a:lvl2pPr marL="742950" indent="-285750">
              <a:buClr>
                <a:srgbClr val="231F1F"/>
              </a:buClr>
              <a:buFont typeface="Arial" panose="020B0604020202020204" pitchFamily="34" charset="0"/>
              <a:buChar char="•"/>
              <a:defRPr sz="2400">
                <a:solidFill>
                  <a:srgbClr val="231F1F"/>
                </a:solidFill>
              </a:defRPr>
            </a:lvl2pPr>
            <a:lvl3pPr>
              <a:buClr>
                <a:srgbClr val="231F1F"/>
              </a:buClr>
              <a:defRPr sz="2000">
                <a:solidFill>
                  <a:srgbClr val="231F1F"/>
                </a:solidFill>
              </a:defRPr>
            </a:lvl3pPr>
            <a:lvl4pPr marL="1600200" indent="-228600">
              <a:buClr>
                <a:srgbClr val="231F1F"/>
              </a:buClr>
              <a:buFont typeface="Arial" panose="020B0604020202020204" pitchFamily="34" charset="0"/>
              <a:buChar char="•"/>
              <a:defRPr sz="1800">
                <a:solidFill>
                  <a:srgbClr val="231F1F"/>
                </a:solidFill>
              </a:defRPr>
            </a:lvl4pPr>
            <a:lvl5pPr marL="1828800" indent="0">
              <a:buClr>
                <a:srgbClr val="BE002F"/>
              </a:buClr>
              <a:buNone/>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cxnSp>
        <p:nvCxnSpPr>
          <p:cNvPr id="5" name="Straight Connector 4"/>
          <p:cNvCxnSpPr/>
          <p:nvPr userDrawn="1"/>
        </p:nvCxnSpPr>
        <p:spPr bwMode="auto">
          <a:xfrm flipH="1">
            <a:off x="609600" y="1417638"/>
            <a:ext cx="11582400" cy="0"/>
          </a:xfrm>
          <a:prstGeom prst="line">
            <a:avLst/>
          </a:prstGeom>
          <a:noFill/>
          <a:ln w="34925" cap="flat" cmpd="sng" algn="ctr">
            <a:solidFill>
              <a:srgbClr val="F8AB28"/>
            </a:solidFill>
            <a:prstDash val="solid"/>
            <a:round/>
            <a:headEnd type="none" w="med" len="med"/>
            <a:tailEnd type="none" w="med" len="med"/>
          </a:ln>
          <a:effectLst/>
        </p:spPr>
      </p:cxnSp>
    </p:spTree>
    <p:extLst>
      <p:ext uri="{BB962C8B-B14F-4D97-AF65-F5344CB8AC3E}">
        <p14:creationId xmlns:p14="http://schemas.microsoft.com/office/powerpoint/2010/main" val="357144246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2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3" y="376518"/>
            <a:ext cx="10972797" cy="1041120"/>
          </a:xfrm>
        </p:spPr>
        <p:txBody>
          <a:bodyPr/>
          <a:lstStyle>
            <a:lvl1pPr algn="ctr">
              <a:defRPr sz="3600" b="1">
                <a:solidFill>
                  <a:srgbClr val="231F1F"/>
                </a:solidFill>
              </a:defRPr>
            </a:lvl1pPr>
          </a:lstStyle>
          <a:p>
            <a:endParaRPr lang="en-US" dirty="0"/>
          </a:p>
        </p:txBody>
      </p:sp>
      <p:cxnSp>
        <p:nvCxnSpPr>
          <p:cNvPr id="5" name="Straight Connector 4"/>
          <p:cNvCxnSpPr/>
          <p:nvPr userDrawn="1"/>
        </p:nvCxnSpPr>
        <p:spPr bwMode="auto">
          <a:xfrm flipH="1">
            <a:off x="609602" y="1417638"/>
            <a:ext cx="11582399" cy="0"/>
          </a:xfrm>
          <a:prstGeom prst="line">
            <a:avLst/>
          </a:prstGeom>
          <a:noFill/>
          <a:ln w="34925" cap="flat" cmpd="sng" algn="ctr">
            <a:solidFill>
              <a:srgbClr val="F8AB28"/>
            </a:solidFill>
            <a:prstDash val="solid"/>
            <a:round/>
            <a:headEnd type="none" w="med" len="med"/>
            <a:tailEnd type="none" w="med" len="med"/>
          </a:ln>
          <a:effectLst/>
        </p:spPr>
      </p:cxnSp>
      <p:sp>
        <p:nvSpPr>
          <p:cNvPr id="6" name="Table Placeholder 5"/>
          <p:cNvSpPr>
            <a:spLocks noGrp="1"/>
          </p:cNvSpPr>
          <p:nvPr>
            <p:ph type="tbl" sz="quarter" idx="10"/>
          </p:nvPr>
        </p:nvSpPr>
        <p:spPr>
          <a:xfrm>
            <a:off x="609600" y="1600200"/>
            <a:ext cx="10972800" cy="4800600"/>
          </a:xfrm>
        </p:spPr>
        <p:txBody>
          <a:bodyPr/>
          <a:lstStyle/>
          <a:p>
            <a:endParaRPr lang="en-US" dirty="0"/>
          </a:p>
        </p:txBody>
      </p:sp>
    </p:spTree>
    <p:extLst>
      <p:ext uri="{BB962C8B-B14F-4D97-AF65-F5344CB8AC3E}">
        <p14:creationId xmlns:p14="http://schemas.microsoft.com/office/powerpoint/2010/main" val="2411534917"/>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54D9F0-04AB-9943-BD88-2F95519E01A9}" type="datetimeFigureOut">
              <a:rPr lang="en-US" smtClean="0"/>
              <a:t>4/18/2025</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866575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3" y="376518"/>
            <a:ext cx="10972797" cy="1041120"/>
          </a:xfrm>
        </p:spPr>
        <p:txBody>
          <a:bodyPr/>
          <a:lstStyle>
            <a:lvl1pPr algn="ctr">
              <a:defRPr sz="3600" b="1">
                <a:solidFill>
                  <a:srgbClr val="231F1F"/>
                </a:solidFill>
              </a:defRPr>
            </a:lvl1pPr>
          </a:lstStyle>
          <a:p>
            <a:endParaRPr lang="en-US" dirty="0"/>
          </a:p>
        </p:txBody>
      </p:sp>
      <p:cxnSp>
        <p:nvCxnSpPr>
          <p:cNvPr id="5" name="Straight Connector 4"/>
          <p:cNvCxnSpPr/>
          <p:nvPr userDrawn="1"/>
        </p:nvCxnSpPr>
        <p:spPr bwMode="auto">
          <a:xfrm flipH="1">
            <a:off x="609602" y="1417638"/>
            <a:ext cx="11582399" cy="0"/>
          </a:xfrm>
          <a:prstGeom prst="line">
            <a:avLst/>
          </a:prstGeom>
          <a:noFill/>
          <a:ln w="34925" cap="flat" cmpd="sng" algn="ctr">
            <a:solidFill>
              <a:srgbClr val="F8AB28"/>
            </a:solidFill>
            <a:prstDash val="solid"/>
            <a:round/>
            <a:headEnd type="none" w="med" len="med"/>
            <a:tailEnd type="none" w="med" len="med"/>
          </a:ln>
          <a:effectLst/>
        </p:spPr>
      </p:cxnSp>
      <p:sp>
        <p:nvSpPr>
          <p:cNvPr id="4" name="Picture Placeholder 3"/>
          <p:cNvSpPr>
            <a:spLocks noGrp="1"/>
          </p:cNvSpPr>
          <p:nvPr>
            <p:ph type="pic" sz="quarter" idx="11"/>
          </p:nvPr>
        </p:nvSpPr>
        <p:spPr>
          <a:xfrm>
            <a:off x="609601" y="1600200"/>
            <a:ext cx="10972800" cy="2438400"/>
          </a:xfrm>
        </p:spPr>
        <p:txBody>
          <a:bodyPr/>
          <a:lstStyle/>
          <a:p>
            <a:endParaRPr lang="en-US" dirty="0"/>
          </a:p>
        </p:txBody>
      </p:sp>
      <p:sp>
        <p:nvSpPr>
          <p:cNvPr id="6" name="Picture Placeholder 5"/>
          <p:cNvSpPr>
            <a:spLocks noGrp="1"/>
          </p:cNvSpPr>
          <p:nvPr>
            <p:ph type="pic" sz="quarter" idx="12"/>
          </p:nvPr>
        </p:nvSpPr>
        <p:spPr>
          <a:xfrm>
            <a:off x="609600" y="4191000"/>
            <a:ext cx="10871200" cy="2057400"/>
          </a:xfrm>
        </p:spPr>
        <p:txBody>
          <a:bodyPr/>
          <a:lstStyle/>
          <a:p>
            <a:endParaRPr lang="en-US" dirty="0"/>
          </a:p>
        </p:txBody>
      </p:sp>
    </p:spTree>
    <p:extLst>
      <p:ext uri="{BB962C8B-B14F-4D97-AF65-F5344CB8AC3E}">
        <p14:creationId xmlns:p14="http://schemas.microsoft.com/office/powerpoint/2010/main" val="73403169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4/18/2025</a:t>
            </a:fld>
            <a:endParaRPr lang="en-US"/>
          </a:p>
        </p:txBody>
      </p:sp>
      <p:sp>
        <p:nvSpPr>
          <p:cNvPr id="5" name="Footer Placeholder 4"/>
          <p:cNvSpPr>
            <a:spLocks noGrp="1"/>
          </p:cNvSpPr>
          <p:nvPr>
            <p:ph type="ftr" sz="quarter" idx="11"/>
          </p:nvPr>
        </p:nvSpPr>
        <p:spPr>
          <a:xfrm>
            <a:off x="4175787" y="6461783"/>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4276631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09603" y="376518"/>
            <a:ext cx="10972797" cy="1041120"/>
          </a:xfrm>
        </p:spPr>
        <p:txBody>
          <a:bodyPr/>
          <a:lstStyle>
            <a:lvl1pPr algn="ctr">
              <a:defRPr sz="3600" b="1">
                <a:solidFill>
                  <a:srgbClr val="231F1F"/>
                </a:solidFill>
              </a:defRPr>
            </a:lvl1pPr>
          </a:lstStyle>
          <a:p>
            <a:endParaRPr lang="en-US" dirty="0"/>
          </a:p>
        </p:txBody>
      </p:sp>
      <p:cxnSp>
        <p:nvCxnSpPr>
          <p:cNvPr id="5" name="Straight Connector 4"/>
          <p:cNvCxnSpPr/>
          <p:nvPr userDrawn="1"/>
        </p:nvCxnSpPr>
        <p:spPr bwMode="auto">
          <a:xfrm flipH="1">
            <a:off x="609602" y="1417638"/>
            <a:ext cx="11582399" cy="0"/>
          </a:xfrm>
          <a:prstGeom prst="line">
            <a:avLst/>
          </a:prstGeom>
          <a:noFill/>
          <a:ln w="34925" cap="flat" cmpd="sng" algn="ctr">
            <a:solidFill>
              <a:srgbClr val="F8AB28"/>
            </a:solidFill>
            <a:prstDash val="solid"/>
            <a:round/>
            <a:headEnd type="none" w="med" len="med"/>
            <a:tailEnd type="none" w="med" len="med"/>
          </a:ln>
          <a:effectLst/>
        </p:spPr>
      </p:cxnSp>
      <p:sp>
        <p:nvSpPr>
          <p:cNvPr id="4" name="Picture Placeholder 3"/>
          <p:cNvSpPr>
            <a:spLocks noGrp="1"/>
          </p:cNvSpPr>
          <p:nvPr>
            <p:ph type="pic" sz="quarter" idx="11"/>
          </p:nvPr>
        </p:nvSpPr>
        <p:spPr>
          <a:xfrm>
            <a:off x="609601" y="1600200"/>
            <a:ext cx="10972800" cy="4724400"/>
          </a:xfrm>
        </p:spPr>
        <p:txBody>
          <a:bodyPr/>
          <a:lstStyle/>
          <a:p>
            <a:endParaRPr lang="en-US" dirty="0"/>
          </a:p>
        </p:txBody>
      </p:sp>
    </p:spTree>
    <p:extLst>
      <p:ext uri="{BB962C8B-B14F-4D97-AF65-F5344CB8AC3E}">
        <p14:creationId xmlns:p14="http://schemas.microsoft.com/office/powerpoint/2010/main" val="1186663653"/>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7.png"/><Relationship Id="rId4" Type="http://schemas.openxmlformats.org/officeDocument/2006/relationships/slideLayout" Target="../slideLayouts/slideLayout11.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10"/>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09" r:id="rId2"/>
    <p:sldLayoutId id="2147483710" r:id="rId3"/>
    <p:sldLayoutId id="2147483713" r:id="rId4"/>
    <p:sldLayoutId id="2147483714" r:id="rId5"/>
    <p:sldLayoutId id="2147483717" r:id="rId6"/>
    <p:sldLayoutId id="2147483718" r:id="rId7"/>
    <p:sldLayoutId id="214748371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p:txBody>
          <a:bodyPr/>
          <a:lstStyle/>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p:txBody>
      </p:sp>
      <p:sp>
        <p:nvSpPr>
          <p:cNvPr id="5" name="Rectangle 4"/>
          <p:cNvSpPr/>
          <p:nvPr/>
        </p:nvSpPr>
        <p:spPr>
          <a:xfrm>
            <a:off x="1476375" y="2623000"/>
            <a:ext cx="9239250" cy="830997"/>
          </a:xfrm>
          <a:prstGeom prst="rect">
            <a:avLst/>
          </a:prstGeom>
          <a:noFill/>
        </p:spPr>
        <p:txBody>
          <a:bodyPr wrap="square">
            <a:spAutoFit/>
          </a:bodyPr>
          <a:lstStyle/>
          <a:p>
            <a:pPr algn="ctr">
              <a:defRPr/>
            </a:pPr>
            <a:r>
              <a:rPr lang="en-GB" sz="4800" b="1" dirty="0">
                <a:solidFill>
                  <a:schemeClr val="bg1"/>
                </a:solidFill>
              </a:rPr>
              <a:t>LCMB7003 - Strategic Management</a:t>
            </a:r>
          </a:p>
        </p:txBody>
      </p:sp>
      <p:sp>
        <p:nvSpPr>
          <p:cNvPr id="6" name="Rectangle 5"/>
          <p:cNvSpPr/>
          <p:nvPr/>
        </p:nvSpPr>
        <p:spPr>
          <a:xfrm>
            <a:off x="1413136" y="4038878"/>
            <a:ext cx="9239250" cy="1200329"/>
          </a:xfrm>
          <a:prstGeom prst="rect">
            <a:avLst/>
          </a:prstGeom>
          <a:noFill/>
        </p:spPr>
        <p:txBody>
          <a:bodyPr wrap="square">
            <a:spAutoFit/>
          </a:bodyPr>
          <a:lstStyle/>
          <a:p>
            <a:pPr algn="ctr">
              <a:defRPr/>
            </a:pPr>
            <a:r>
              <a:rPr lang="en-GB" sz="3600" b="1" dirty="0">
                <a:solidFill>
                  <a:schemeClr val="accent4">
                    <a:lumMod val="60000"/>
                    <a:lumOff val="40000"/>
                  </a:schemeClr>
                </a:solidFill>
              </a:rPr>
              <a:t>Lesson 5: </a:t>
            </a:r>
          </a:p>
          <a:p>
            <a:pPr algn="ctr">
              <a:defRPr/>
            </a:pPr>
            <a:r>
              <a:rPr lang="en-GB" sz="3600" b="1" dirty="0">
                <a:solidFill>
                  <a:schemeClr val="accent4">
                    <a:lumMod val="60000"/>
                    <a:lumOff val="40000"/>
                  </a:schemeClr>
                </a:solidFill>
              </a:rPr>
              <a:t>Competitive Rivalry and Competitive Dynamics</a:t>
            </a:r>
          </a:p>
        </p:txBody>
      </p:sp>
      <p:sp>
        <p:nvSpPr>
          <p:cNvPr id="3" name="TextBox 3">
            <a:extLst>
              <a:ext uri="{FF2B5EF4-FFF2-40B4-BE49-F238E27FC236}">
                <a16:creationId xmlns:a16="http://schemas.microsoft.com/office/drawing/2014/main" id="{AABC56EF-A18F-6A3D-51C7-0AC91D1C7BA4}"/>
              </a:ext>
            </a:extLst>
          </p:cNvPr>
          <p:cNvSpPr txBox="1"/>
          <p:nvPr/>
        </p:nvSpPr>
        <p:spPr>
          <a:xfrm>
            <a:off x="1476375" y="1462067"/>
            <a:ext cx="10273553" cy="830997"/>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tLang="en-US" sz="4800" b="1" dirty="0">
                <a:solidFill>
                  <a:srgbClr val="00B0F0"/>
                </a:solidFill>
              </a:rPr>
              <a:t>Master of Business Administration</a:t>
            </a:r>
            <a:endParaRPr lang="en-GB" sz="4800" b="1" dirty="0">
              <a:solidFill>
                <a:srgbClr val="00B0F0"/>
              </a:solidFill>
            </a:endParaRPr>
          </a:p>
        </p:txBody>
      </p:sp>
    </p:spTree>
    <p:extLst>
      <p:ext uri="{BB962C8B-B14F-4D97-AF65-F5344CB8AC3E}">
        <p14:creationId xmlns:p14="http://schemas.microsoft.com/office/powerpoint/2010/main" val="387242779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15133" y="408790"/>
            <a:ext cx="8338868" cy="436599"/>
          </a:xfrm>
        </p:spPr>
        <p:txBody>
          <a:bodyPr>
            <a:noAutofit/>
          </a:bodyPr>
          <a:lstStyle/>
          <a:p>
            <a:r>
              <a:rPr lang="en-US" sz="4000" dirty="0">
                <a:solidFill>
                  <a:schemeClr val="bg1"/>
                </a:solidFill>
              </a:rPr>
              <a:t>LEARNING OBJECTIVES</a:t>
            </a:r>
          </a:p>
        </p:txBody>
      </p:sp>
      <p:sp>
        <p:nvSpPr>
          <p:cNvPr id="5" name="Text Placeholder 4"/>
          <p:cNvSpPr>
            <a:spLocks noGrp="1"/>
          </p:cNvSpPr>
          <p:nvPr>
            <p:ph type="body" sz="quarter" idx="10"/>
          </p:nvPr>
        </p:nvSpPr>
        <p:spPr>
          <a:xfrm>
            <a:off x="437998" y="1697519"/>
            <a:ext cx="11316003" cy="4865094"/>
          </a:xfrm>
          <a:noFill/>
        </p:spPr>
        <p:txBody>
          <a:bodyPr>
            <a:normAutofit/>
          </a:bodyPr>
          <a:lstStyle/>
          <a:p>
            <a:pPr marL="571500" indent="-571500">
              <a:spcBef>
                <a:spcPts val="600"/>
              </a:spcBef>
              <a:tabLst>
                <a:tab pos="571500" algn="l"/>
              </a:tabLst>
            </a:pPr>
            <a:r>
              <a:rPr lang="en-US" sz="2400" b="1" dirty="0"/>
              <a:t>This session should provide you with the strategic management knowledge needed to:</a:t>
            </a:r>
          </a:p>
          <a:p>
            <a:pPr marL="571500" indent="-571500">
              <a:spcBef>
                <a:spcPts val="600"/>
              </a:spcBef>
              <a:buFont typeface="Arial" panose="020B0604020202020204" pitchFamily="34" charset="0"/>
              <a:buChar char="•"/>
              <a:tabLst>
                <a:tab pos="571500" algn="l"/>
              </a:tabLst>
            </a:pPr>
            <a:r>
              <a:rPr lang="en-US" sz="2400" dirty="0"/>
              <a:t>Define competitors, competitive rivalry, competitive behavior, and competitive dynamics.</a:t>
            </a:r>
          </a:p>
          <a:p>
            <a:pPr marL="571500" indent="-571500">
              <a:spcBef>
                <a:spcPts val="600"/>
              </a:spcBef>
              <a:buFont typeface="Arial" panose="020B0604020202020204" pitchFamily="34" charset="0"/>
              <a:buChar char="•"/>
              <a:tabLst>
                <a:tab pos="571500" algn="l"/>
              </a:tabLst>
            </a:pPr>
            <a:r>
              <a:rPr lang="en-US" sz="2400" dirty="0"/>
              <a:t>Describe market commonality and resource similarity as the building blocks of a competitor analysis.</a:t>
            </a:r>
          </a:p>
          <a:p>
            <a:pPr marL="571500" indent="-571500">
              <a:spcBef>
                <a:spcPts val="600"/>
              </a:spcBef>
              <a:buFont typeface="Arial" panose="020B0604020202020204" pitchFamily="34" charset="0"/>
              <a:buChar char="•"/>
              <a:tabLst>
                <a:tab pos="571500" algn="l"/>
              </a:tabLst>
            </a:pPr>
            <a:r>
              <a:rPr lang="en-US" sz="2400" spc="-40" dirty="0"/>
              <a:t>Explain awareness, motivation, and ability as drivers of competitive behavior.</a:t>
            </a:r>
          </a:p>
          <a:p>
            <a:pPr marL="571500" indent="-571500">
              <a:spcBef>
                <a:spcPts val="600"/>
              </a:spcBef>
              <a:buFont typeface="Arial" panose="020B0604020202020204" pitchFamily="34" charset="0"/>
              <a:buChar char="•"/>
              <a:tabLst>
                <a:tab pos="571500" algn="l"/>
              </a:tabLst>
            </a:pPr>
            <a:r>
              <a:rPr lang="en-US" sz="2400" dirty="0"/>
              <a:t>Describe how strategic actions and tactical actions drive competitive rivalry between firms.</a:t>
            </a:r>
          </a:p>
          <a:p>
            <a:pPr marL="571500" indent="-571500">
              <a:spcBef>
                <a:spcPts val="600"/>
              </a:spcBef>
              <a:buFont typeface="Arial" panose="020B0604020202020204" pitchFamily="34" charset="0"/>
              <a:buChar char="•"/>
              <a:tabLst>
                <a:tab pos="571500" algn="l"/>
              </a:tabLst>
            </a:pPr>
            <a:r>
              <a:rPr lang="en-US" sz="2400" dirty="0"/>
              <a:t>Discuss factors affecting the likelihood a firm will take actions to attack or respond to its competitors.</a:t>
            </a:r>
          </a:p>
          <a:p>
            <a:pPr marL="571500" indent="-571500">
              <a:spcBef>
                <a:spcPts val="600"/>
              </a:spcBef>
              <a:buFont typeface="Arial" panose="020B0604020202020204" pitchFamily="34" charset="0"/>
              <a:buChar char="•"/>
              <a:tabLst>
                <a:tab pos="571500" algn="l"/>
              </a:tabLst>
            </a:pPr>
            <a:r>
              <a:rPr lang="en-US" sz="2400" dirty="0"/>
              <a:t>Explain competitive dynamics in slow-cycle, fast-cycle, and standard-cycle markets.</a:t>
            </a:r>
          </a:p>
          <a:p>
            <a:pPr>
              <a:spcBef>
                <a:spcPts val="600"/>
              </a:spcBef>
            </a:pPr>
            <a:endParaRPr lang="en-US" sz="2400" b="1" dirty="0"/>
          </a:p>
        </p:txBody>
      </p:sp>
    </p:spTree>
    <p:extLst>
      <p:ext uri="{BB962C8B-B14F-4D97-AF65-F5344CB8AC3E}">
        <p14:creationId xmlns:p14="http://schemas.microsoft.com/office/powerpoint/2010/main" val="343044283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9BEFE-3DF8-4EA2-8DF5-C8A898494536}"/>
              </a:ext>
            </a:extLst>
          </p:cNvPr>
          <p:cNvSpPr>
            <a:spLocks noGrp="1"/>
          </p:cNvSpPr>
          <p:nvPr>
            <p:ph type="title"/>
          </p:nvPr>
        </p:nvSpPr>
        <p:spPr>
          <a:xfrm>
            <a:off x="3216166" y="0"/>
            <a:ext cx="5612524" cy="1216671"/>
          </a:xfrm>
        </p:spPr>
        <p:txBody>
          <a:bodyPr>
            <a:normAutofit/>
          </a:bodyPr>
          <a:lstStyle/>
          <a:p>
            <a:r>
              <a:rPr lang="en-US" sz="4000" dirty="0">
                <a:solidFill>
                  <a:schemeClr val="bg1"/>
                </a:solidFill>
              </a:rPr>
              <a:t>Previous Week Recap Starter Activity - Discussion</a:t>
            </a:r>
          </a:p>
        </p:txBody>
      </p:sp>
      <p:sp>
        <p:nvSpPr>
          <p:cNvPr id="3" name="Text Placeholder 2">
            <a:extLst>
              <a:ext uri="{FF2B5EF4-FFF2-40B4-BE49-F238E27FC236}">
                <a16:creationId xmlns:a16="http://schemas.microsoft.com/office/drawing/2014/main" id="{5C2A8070-B160-467C-9B09-4D00AFB2E8EA}"/>
              </a:ext>
            </a:extLst>
          </p:cNvPr>
          <p:cNvSpPr>
            <a:spLocks noGrp="1"/>
          </p:cNvSpPr>
          <p:nvPr>
            <p:ph type="body" sz="quarter" idx="10"/>
          </p:nvPr>
        </p:nvSpPr>
        <p:spPr>
          <a:xfrm>
            <a:off x="408633" y="1777408"/>
            <a:ext cx="9770347" cy="4657725"/>
          </a:xfrm>
        </p:spPr>
        <p:txBody>
          <a:bodyPr>
            <a:normAutofit/>
          </a:bodyPr>
          <a:lstStyle/>
          <a:p>
            <a:pPr marL="0" indent="0">
              <a:buNone/>
            </a:pPr>
            <a:endParaRPr lang="en-US" sz="2400" dirty="0"/>
          </a:p>
          <a:p>
            <a:endParaRPr lang="en-US" sz="2400" dirty="0"/>
          </a:p>
          <a:p>
            <a:endParaRPr lang="en-US" sz="2400" dirty="0"/>
          </a:p>
          <a:p>
            <a:endParaRPr lang="en-US" sz="2400" dirty="0"/>
          </a:p>
          <a:p>
            <a:endParaRPr lang="en-US" sz="2400" dirty="0"/>
          </a:p>
          <a:p>
            <a:pPr marL="0" indent="0">
              <a:buNone/>
            </a:pPr>
            <a:endParaRPr lang="en-US" sz="2400" dirty="0"/>
          </a:p>
        </p:txBody>
      </p:sp>
      <p:pic>
        <p:nvPicPr>
          <p:cNvPr id="4" name="Picture 2">
            <a:extLst>
              <a:ext uri="{FF2B5EF4-FFF2-40B4-BE49-F238E27FC236}">
                <a16:creationId xmlns:a16="http://schemas.microsoft.com/office/drawing/2014/main" id="{749B839C-BE99-43A9-8B15-BBE33C35A557}"/>
              </a:ext>
              <a:ext uri="{C183D7F6-B498-43B3-948B-1728B52AA6E4}">
                <adec:decorative xmlns:adec="http://schemas.microsoft.com/office/drawing/2017/decorative" val="1"/>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9929316" y="4106270"/>
            <a:ext cx="2388808" cy="153850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67788FE-3FEF-D210-E905-222D6FBBAB4E}"/>
              </a:ext>
            </a:extLst>
          </p:cNvPr>
          <p:cNvSpPr txBox="1"/>
          <p:nvPr/>
        </p:nvSpPr>
        <p:spPr>
          <a:xfrm>
            <a:off x="408633" y="1658610"/>
            <a:ext cx="9770346" cy="4488216"/>
          </a:xfrm>
          <a:prstGeom prst="rect">
            <a:avLst/>
          </a:prstGeom>
          <a:noFill/>
        </p:spPr>
        <p:txBody>
          <a:bodyPr wrap="square">
            <a:spAutoFit/>
          </a:bodyPr>
          <a:lstStyle/>
          <a:p>
            <a:pPr marL="342900" lvl="0" indent="-342900" algn="just">
              <a:lnSpc>
                <a:spcPct val="107000"/>
              </a:lnSpc>
              <a:spcAft>
                <a:spcPts val="600"/>
              </a:spcAft>
              <a:buFont typeface="Arial" panose="020B0604020202020204" pitchFamily="34" charset="0"/>
              <a:buChar char="•"/>
            </a:pPr>
            <a:r>
              <a:rPr lang="en-GB" sz="2400" dirty="0">
                <a:solidFill>
                  <a:srgbClr val="231F1F"/>
                </a:solidFill>
              </a:rPr>
              <a:t>What is business-level strategy?</a:t>
            </a:r>
          </a:p>
          <a:p>
            <a:pPr marL="342900" lvl="0" indent="-342900" algn="just">
              <a:lnSpc>
                <a:spcPct val="107000"/>
              </a:lnSpc>
              <a:spcAft>
                <a:spcPts val="600"/>
              </a:spcAft>
              <a:buFont typeface="Arial" panose="020B0604020202020204" pitchFamily="34" charset="0"/>
              <a:buChar char="•"/>
            </a:pPr>
            <a:r>
              <a:rPr lang="en-GB" sz="2400" dirty="0">
                <a:solidFill>
                  <a:srgbClr val="231F1F"/>
                </a:solidFill>
              </a:rPr>
              <a:t>What is corporate-level strategy?</a:t>
            </a:r>
          </a:p>
          <a:p>
            <a:pPr marL="342900" lvl="0" indent="-342900" algn="just">
              <a:lnSpc>
                <a:spcPct val="107000"/>
              </a:lnSpc>
              <a:spcAft>
                <a:spcPts val="600"/>
              </a:spcAft>
              <a:buFont typeface="Arial" panose="020B0604020202020204" pitchFamily="34" charset="0"/>
              <a:buChar char="•"/>
            </a:pPr>
            <a:r>
              <a:rPr lang="en-GB" sz="2400" dirty="0">
                <a:solidFill>
                  <a:srgbClr val="231F1F"/>
                </a:solidFill>
              </a:rPr>
              <a:t>What are the differences among the cost leadership. Differentiation, focused cost leadership, focused differentiation, and integrated cost leadership/differentiation business-level strategies?</a:t>
            </a:r>
          </a:p>
          <a:p>
            <a:pPr marL="342900" lvl="0" indent="-342900" algn="just">
              <a:lnSpc>
                <a:spcPct val="107000"/>
              </a:lnSpc>
              <a:spcAft>
                <a:spcPts val="600"/>
              </a:spcAft>
              <a:buFont typeface="Arial" panose="020B0604020202020204" pitchFamily="34" charset="0"/>
              <a:buChar char="•"/>
            </a:pPr>
            <a:r>
              <a:rPr lang="en-GB" sz="2400" dirty="0">
                <a:solidFill>
                  <a:srgbClr val="231F1F"/>
                </a:solidFill>
              </a:rPr>
              <a:t>How can firms use each of the business-level strategies to position themselves favourably relative to the five forces of competition?</a:t>
            </a:r>
          </a:p>
          <a:p>
            <a:pPr marL="342900" lvl="0" indent="-342900" algn="just">
              <a:lnSpc>
                <a:spcPct val="107000"/>
              </a:lnSpc>
              <a:spcAft>
                <a:spcPts val="600"/>
              </a:spcAft>
              <a:buFont typeface="Arial" panose="020B0604020202020204" pitchFamily="34" charset="0"/>
              <a:buChar char="•"/>
            </a:pPr>
            <a:r>
              <a:rPr lang="en-GB" sz="2400" dirty="0">
                <a:solidFill>
                  <a:srgbClr val="231F1F"/>
                </a:solidFill>
              </a:rPr>
              <a:t>How do firms create value when using a related diversification strategy?</a:t>
            </a:r>
          </a:p>
          <a:p>
            <a:pPr marL="342900" lvl="0" indent="-342900" algn="just">
              <a:lnSpc>
                <a:spcPct val="107000"/>
              </a:lnSpc>
              <a:spcAft>
                <a:spcPts val="600"/>
              </a:spcAft>
              <a:buFont typeface="Arial" panose="020B0604020202020204" pitchFamily="34" charset="0"/>
              <a:buChar char="•"/>
            </a:pPr>
            <a:r>
              <a:rPr lang="en-GB" sz="2400" dirty="0">
                <a:solidFill>
                  <a:srgbClr val="231F1F"/>
                </a:solidFill>
              </a:rPr>
              <a:t>What motives might encourage managers to over diversify their firm?</a:t>
            </a:r>
          </a:p>
          <a:p>
            <a:pPr marL="342900" lvl="0" indent="-342900" algn="just">
              <a:lnSpc>
                <a:spcPct val="107000"/>
              </a:lnSpc>
              <a:spcAft>
                <a:spcPts val="600"/>
              </a:spcAft>
              <a:buFont typeface="Arial" panose="020B0604020202020204" pitchFamily="34" charset="0"/>
              <a:buChar char="•"/>
            </a:pPr>
            <a:endParaRPr lang="en-GB" sz="2400" dirty="0">
              <a:solidFill>
                <a:srgbClr val="231F1F"/>
              </a:solidFill>
            </a:endParaRPr>
          </a:p>
        </p:txBody>
      </p:sp>
    </p:spTree>
    <p:extLst>
      <p:ext uri="{BB962C8B-B14F-4D97-AF65-F5344CB8AC3E}">
        <p14:creationId xmlns:p14="http://schemas.microsoft.com/office/powerpoint/2010/main" val="340163924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599" y="135358"/>
            <a:ext cx="10972799" cy="1041120"/>
          </a:xfrm>
        </p:spPr>
        <p:txBody>
          <a:bodyPr>
            <a:normAutofit/>
          </a:bodyPr>
          <a:lstStyle/>
          <a:p>
            <a:r>
              <a:rPr lang="en-US" sz="4400" dirty="0">
                <a:solidFill>
                  <a:schemeClr val="bg1"/>
                </a:solidFill>
              </a:rPr>
              <a:t>Introduction</a:t>
            </a:r>
            <a:endParaRPr lang="en-US" sz="2400" dirty="0">
              <a:solidFill>
                <a:schemeClr val="bg1"/>
              </a:solidFill>
            </a:endParaRPr>
          </a:p>
        </p:txBody>
      </p:sp>
      <p:sp>
        <p:nvSpPr>
          <p:cNvPr id="5" name="Text Placeholder 4"/>
          <p:cNvSpPr>
            <a:spLocks noGrp="1"/>
          </p:cNvSpPr>
          <p:nvPr>
            <p:ph type="body" sz="quarter" idx="10"/>
          </p:nvPr>
        </p:nvSpPr>
        <p:spPr>
          <a:xfrm>
            <a:off x="609599" y="1646780"/>
            <a:ext cx="11324898" cy="4895910"/>
          </a:xfrm>
        </p:spPr>
        <p:txBody>
          <a:bodyPr>
            <a:normAutofit fontScale="92500"/>
          </a:bodyPr>
          <a:lstStyle/>
          <a:p>
            <a:r>
              <a:rPr lang="en-US" sz="2600" b="1" dirty="0"/>
              <a:t>Competitors</a:t>
            </a:r>
            <a:r>
              <a:rPr lang="en-US" sz="2600" dirty="0"/>
              <a:t> are firms operating in the same market, offering similar products, and targeting similar customers.</a:t>
            </a:r>
          </a:p>
          <a:p>
            <a:r>
              <a:rPr lang="en-US" sz="2600" b="1" dirty="0"/>
              <a:t>Competitive rivalry </a:t>
            </a:r>
            <a:r>
              <a:rPr lang="en-US" sz="2600" dirty="0"/>
              <a:t>is the ongoing set of competitive actions and competitive responses that occur among firms as they maneuver for an advantageous market position.</a:t>
            </a:r>
          </a:p>
          <a:p>
            <a:pPr lvl="1"/>
            <a:r>
              <a:rPr lang="en-US" dirty="0"/>
              <a:t>The outcomes of competitive rivalry influence the firm’s:</a:t>
            </a:r>
          </a:p>
          <a:p>
            <a:pPr lvl="2"/>
            <a:r>
              <a:rPr lang="en-US" sz="1900" dirty="0"/>
              <a:t>Ability to develop and then sustain its competitive advantages </a:t>
            </a:r>
          </a:p>
          <a:p>
            <a:pPr lvl="2"/>
            <a:r>
              <a:rPr lang="en-US" sz="1900" dirty="0"/>
              <a:t>Level (average, below average, or above average) of financial returns</a:t>
            </a:r>
          </a:p>
          <a:p>
            <a:r>
              <a:rPr lang="en-US" sz="2600" b="1" dirty="0"/>
              <a:t>Competitive behavior </a:t>
            </a:r>
            <a:r>
              <a:rPr lang="en-US" sz="2600" dirty="0"/>
              <a:t>is the set of competitive actions and responses a firm takes to build or defend its competitive advantages and to improve its market position.</a:t>
            </a:r>
          </a:p>
          <a:p>
            <a:r>
              <a:rPr lang="en-US" sz="2600" b="1" dirty="0"/>
              <a:t>Multimarket competition </a:t>
            </a:r>
            <a:r>
              <a:rPr lang="en-US" sz="2600" dirty="0"/>
              <a:t>occurs when firms compete against each other in several product or geographic markets.</a:t>
            </a:r>
          </a:p>
          <a:p>
            <a:r>
              <a:rPr lang="en-US" sz="2600" b="1" dirty="0"/>
              <a:t>Competitive dynamics </a:t>
            </a:r>
            <a:r>
              <a:rPr lang="en-US" sz="2600" dirty="0"/>
              <a:t>is the total set of competitive actions and responses taken by all firms competing within a market.</a:t>
            </a:r>
          </a:p>
        </p:txBody>
      </p:sp>
    </p:spTree>
    <p:extLst>
      <p:ext uri="{BB962C8B-B14F-4D97-AF65-F5344CB8AC3E}">
        <p14:creationId xmlns:p14="http://schemas.microsoft.com/office/powerpoint/2010/main" val="29648819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75279" y="125310"/>
            <a:ext cx="5677319" cy="1041120"/>
          </a:xfrm>
        </p:spPr>
        <p:txBody>
          <a:bodyPr/>
          <a:lstStyle/>
          <a:p>
            <a:r>
              <a:rPr lang="en-US" sz="2800" dirty="0">
                <a:solidFill>
                  <a:schemeClr val="bg1"/>
                </a:solidFill>
              </a:rPr>
              <a:t>Figure 5.1 - From Competition to Competitive Dynamics</a:t>
            </a:r>
          </a:p>
        </p:txBody>
      </p:sp>
      <p:pic>
        <p:nvPicPr>
          <p:cNvPr id="11" name="Picture Placeholder 10" descr="A flowchart shows how competition turns to competitive dynamics.&#10;&#10;The flowchart begins with a rectangle labeled Competitors. An arrow pointing to the right and labeled Engage in extends from the right of the rectangle and leads to a rectangle labeled Competitive Rivalry. Two arrows pointing to the right extend from the right of this rectangle. The first arrow is labeled Why? and leads to a rectangle with the following text: To gain an advantageous market position. The second arrow is labeled How? and leads to a rectangle with the following text: Through Competitive Behavior, which consists of Competitive actions and Competitive responses. An arrow pointing downward extends from the rectangle labeled Competitive Rivalry, and another arrow pointing downward extends from the rectangle labeled Through Competitive Behavior. Both arrows are labeled What results? and lead to a rectangle labeled Competitive Dynamics, which is competitive actions and responses taken by all firms competing in a market." title="Figure 5.1 – From Competition to Competitive Dynamics"/>
          <p:cNvPicPr>
            <a:picLocks noGrp="1" noChangeAspect="1"/>
          </p:cNvPicPr>
          <p:nvPr>
            <p:ph type="pic" sz="quarter" idx="11"/>
          </p:nvPr>
        </p:nvPicPr>
        <p:blipFill>
          <a:blip r:embed="rId2" cstate="email">
            <a:extLst>
              <a:ext uri="{28A0092B-C50C-407E-A947-70E740481C1C}">
                <a14:useLocalDpi xmlns:a14="http://schemas.microsoft.com/office/drawing/2010/main" val="0"/>
              </a:ext>
            </a:extLst>
          </a:blip>
          <a:stretch>
            <a:fillRect/>
          </a:stretch>
        </p:blipFill>
        <p:spPr>
          <a:xfrm>
            <a:off x="2209800" y="1524002"/>
            <a:ext cx="7772400" cy="4616806"/>
          </a:xfrm>
        </p:spPr>
      </p:pic>
      <p:pic>
        <p:nvPicPr>
          <p:cNvPr id="10" name="Picture Placeholder 9" descr="The following source line is given below the flowchart: Adapted from M. J. Chen, 19 96, Competitor analysis and interfirm rivalry: Toward a theoretical integration, Academy of Management Review, 21, 100 to 134." title="Figure 5.1 Source Line"/>
          <p:cNvPicPr>
            <a:picLocks noGrp="1" noChangeAspect="1"/>
          </p:cNvPicPr>
          <p:nvPr>
            <p:ph type="pic" sz="quarter" idx="12"/>
          </p:nvPr>
        </p:nvPicPr>
        <p:blipFill>
          <a:blip r:embed="rId3" cstate="email">
            <a:extLst>
              <a:ext uri="{28A0092B-C50C-407E-A947-70E740481C1C}">
                <a14:useLocalDpi xmlns:a14="http://schemas.microsoft.com/office/drawing/2010/main" val="0"/>
              </a:ext>
            </a:extLst>
          </a:blip>
          <a:stretch>
            <a:fillRect/>
          </a:stretch>
        </p:blipFill>
        <p:spPr>
          <a:xfrm>
            <a:off x="139840" y="6583392"/>
            <a:ext cx="7772400" cy="191719"/>
          </a:xfrm>
        </p:spPr>
      </p:pic>
    </p:spTree>
    <p:extLst>
      <p:ext uri="{BB962C8B-B14F-4D97-AF65-F5344CB8AC3E}">
        <p14:creationId xmlns:p14="http://schemas.microsoft.com/office/powerpoint/2010/main" val="7306989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262" y="125309"/>
            <a:ext cx="10972799" cy="1041120"/>
          </a:xfrm>
        </p:spPr>
        <p:txBody>
          <a:bodyPr/>
          <a:lstStyle/>
          <a:p>
            <a:r>
              <a:rPr lang="en-US" dirty="0">
                <a:solidFill>
                  <a:schemeClr val="bg1"/>
                </a:solidFill>
              </a:rPr>
              <a:t>Strategy Success</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dirty="0"/>
              <a:t>A strategy’s success is a function of:</a:t>
            </a:r>
          </a:p>
          <a:p>
            <a:pPr lvl="1"/>
            <a:r>
              <a:rPr lang="en-US" dirty="0"/>
              <a:t>The firm’s initial competitive actions</a:t>
            </a:r>
          </a:p>
          <a:p>
            <a:pPr lvl="1"/>
            <a:r>
              <a:rPr lang="en-US" dirty="0"/>
              <a:t>How well the firm anticipates competitors’ responses to them</a:t>
            </a:r>
          </a:p>
          <a:p>
            <a:pPr lvl="1"/>
            <a:r>
              <a:rPr lang="en-US" dirty="0"/>
              <a:t>How well the firm anticipates and responds to its competitors’ initial actions</a:t>
            </a:r>
          </a:p>
          <a:p>
            <a:pPr marL="342900" lvl="1" indent="-342900"/>
            <a:r>
              <a:rPr lang="en-US" sz="2800" dirty="0"/>
              <a:t>Competitive rivalry affects all types of strategies, but its dominant influence is on business-level strategy.</a:t>
            </a:r>
          </a:p>
        </p:txBody>
      </p:sp>
    </p:spTree>
    <p:extLst>
      <p:ext uri="{BB962C8B-B14F-4D97-AF65-F5344CB8AC3E}">
        <p14:creationId xmlns:p14="http://schemas.microsoft.com/office/powerpoint/2010/main" val="146215718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5145" y="125759"/>
            <a:ext cx="5602014" cy="1143000"/>
          </a:xfrm>
        </p:spPr>
        <p:txBody>
          <a:bodyPr anchor="ctr">
            <a:normAutofit fontScale="90000"/>
          </a:bodyPr>
          <a:lstStyle/>
          <a:p>
            <a:pPr algn="ctr"/>
            <a:r>
              <a:rPr lang="en-GB" b="1" dirty="0">
                <a:solidFill>
                  <a:schemeClr val="bg1"/>
                </a:solidFill>
              </a:rPr>
              <a:t>Group Activity – Rivalry Brainstorm (5 mins)</a:t>
            </a:r>
          </a:p>
        </p:txBody>
      </p:sp>
      <p:pic>
        <p:nvPicPr>
          <p:cNvPr id="6" name="Content Placeholder 5" descr="Person watching empty phone">
            <a:extLst>
              <a:ext uri="{FF2B5EF4-FFF2-40B4-BE49-F238E27FC236}">
                <a16:creationId xmlns:a16="http://schemas.microsoft.com/office/drawing/2014/main" id="{35ADCB79-21AA-4851-77F0-CDE01D6BCF9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l="32356" r="64" b="-2"/>
          <a:stretch/>
        </p:blipFill>
        <p:spPr>
          <a:xfrm>
            <a:off x="1981200" y="1600201"/>
            <a:ext cx="4038600" cy="3989040"/>
          </a:xfrm>
          <a:noFill/>
        </p:spPr>
      </p:pic>
      <p:sp>
        <p:nvSpPr>
          <p:cNvPr id="3" name="Content Placeholder 2"/>
          <p:cNvSpPr>
            <a:spLocks noGrp="1"/>
          </p:cNvSpPr>
          <p:nvPr>
            <p:ph sz="half" idx="2"/>
          </p:nvPr>
        </p:nvSpPr>
        <p:spPr>
          <a:xfrm>
            <a:off x="6172200" y="1600201"/>
            <a:ext cx="4038600" cy="3989040"/>
          </a:xfrm>
        </p:spPr>
        <p:txBody>
          <a:bodyPr>
            <a:normAutofit/>
          </a:bodyPr>
          <a:lstStyle/>
          <a:p>
            <a:pPr marL="0" indent="0">
              <a:spcAft>
                <a:spcPts val="600"/>
              </a:spcAft>
              <a:buNone/>
            </a:pPr>
            <a:r>
              <a:rPr lang="en-GB" sz="2800" b="1" dirty="0"/>
              <a:t>Activity 1.1</a:t>
            </a:r>
            <a:endParaRPr lang="en-GB" sz="2800" dirty="0"/>
          </a:p>
          <a:p>
            <a:pPr marL="742950" lvl="1" indent="-285750">
              <a:lnSpc>
                <a:spcPct val="107000"/>
              </a:lnSpc>
              <a:spcAft>
                <a:spcPts val="800"/>
              </a:spcAft>
              <a:buSzPts val="1000"/>
              <a:buFont typeface="Courier New" panose="02070309020205020404" pitchFamily="49" charset="0"/>
              <a:buChar char="o"/>
              <a:tabLst>
                <a:tab pos="914400" algn="l"/>
              </a:tabLst>
            </a:pPr>
            <a:r>
              <a:rPr lang="en-GB" sz="2800" dirty="0"/>
              <a:t>List firms in a familiar industry (e.g., smartphones). Discuss which are competitors and why. Reference Figure 5.1.</a:t>
            </a:r>
          </a:p>
          <a:p>
            <a:pPr marL="0" indent="0">
              <a:spcAft>
                <a:spcPts val="600"/>
              </a:spcAft>
              <a:buNone/>
            </a:pPr>
            <a:endParaRPr lang="en-GB" sz="2800" dirty="0"/>
          </a:p>
        </p:txBody>
      </p:sp>
    </p:spTree>
    <p:extLst>
      <p:ext uri="{BB962C8B-B14F-4D97-AF65-F5344CB8AC3E}">
        <p14:creationId xmlns:p14="http://schemas.microsoft.com/office/powerpoint/2010/main" val="340128542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99069" y="175551"/>
            <a:ext cx="10972799" cy="1041120"/>
          </a:xfrm>
        </p:spPr>
        <p:txBody>
          <a:bodyPr/>
          <a:lstStyle/>
          <a:p>
            <a:r>
              <a:rPr lang="en-US" dirty="0">
                <a:solidFill>
                  <a:schemeClr val="bg1"/>
                </a:solidFill>
              </a:rPr>
              <a:t>A Model of Competitive Rivalry</a:t>
            </a:r>
            <a:endParaRPr lang="en-US" sz="1800" dirty="0">
              <a:solidFill>
                <a:schemeClr val="bg1"/>
              </a:solidFill>
            </a:endParaRPr>
          </a:p>
        </p:txBody>
      </p:sp>
      <p:sp>
        <p:nvSpPr>
          <p:cNvPr id="5" name="Text Placeholder 4"/>
          <p:cNvSpPr>
            <a:spLocks noGrp="1"/>
          </p:cNvSpPr>
          <p:nvPr>
            <p:ph type="body" sz="quarter" idx="10"/>
          </p:nvPr>
        </p:nvSpPr>
        <p:spPr/>
        <p:txBody>
          <a:bodyPr/>
          <a:lstStyle/>
          <a:p>
            <a:pPr>
              <a:spcAft>
                <a:spcPts val="600"/>
              </a:spcAft>
            </a:pPr>
            <a:r>
              <a:rPr lang="en-US" dirty="0"/>
              <a:t>Competitive rivalry evolves from the pattern of actions and responses as one firm’s competitive actions have noticeable effects on competitors, eliciting competitive responses from them.</a:t>
            </a:r>
          </a:p>
          <a:p>
            <a:pPr lvl="1">
              <a:spcAft>
                <a:spcPts val="600"/>
              </a:spcAft>
            </a:pPr>
            <a:r>
              <a:rPr lang="en-US" dirty="0"/>
              <a:t>This pattern suggests that:</a:t>
            </a:r>
          </a:p>
          <a:p>
            <a:pPr lvl="2">
              <a:spcAft>
                <a:spcPts val="600"/>
              </a:spcAft>
            </a:pPr>
            <a:r>
              <a:rPr lang="en-US" sz="2400" dirty="0"/>
              <a:t>Firms are mutually interdependent.</a:t>
            </a:r>
          </a:p>
          <a:p>
            <a:pPr lvl="2">
              <a:spcAft>
                <a:spcPts val="600"/>
              </a:spcAft>
            </a:pPr>
            <a:r>
              <a:rPr lang="en-US" sz="2400" dirty="0"/>
              <a:t>Competitors’ actions and responses affect them.</a:t>
            </a:r>
          </a:p>
          <a:p>
            <a:pPr lvl="2">
              <a:spcAft>
                <a:spcPts val="600"/>
              </a:spcAft>
            </a:pPr>
            <a:r>
              <a:rPr lang="en-US" sz="2400" dirty="0"/>
              <a:t>Marketplace success is a function of both:</a:t>
            </a:r>
          </a:p>
          <a:p>
            <a:pPr lvl="3">
              <a:spcAft>
                <a:spcPts val="600"/>
              </a:spcAft>
            </a:pPr>
            <a:r>
              <a:rPr lang="en-US" sz="2200" dirty="0"/>
              <a:t>Individual strategies</a:t>
            </a:r>
          </a:p>
          <a:p>
            <a:pPr lvl="3">
              <a:spcAft>
                <a:spcPts val="600"/>
              </a:spcAft>
            </a:pPr>
            <a:r>
              <a:rPr lang="en-US" sz="2200" dirty="0"/>
              <a:t>The consequences of their use</a:t>
            </a:r>
          </a:p>
        </p:txBody>
      </p:sp>
    </p:spTree>
    <p:extLst>
      <p:ext uri="{BB962C8B-B14F-4D97-AF65-F5344CB8AC3E}">
        <p14:creationId xmlns:p14="http://schemas.microsoft.com/office/powerpoint/2010/main" val="379271901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2" y="135358"/>
            <a:ext cx="10972797" cy="1041120"/>
          </a:xfrm>
        </p:spPr>
        <p:txBody>
          <a:bodyPr>
            <a:normAutofit/>
          </a:bodyPr>
          <a:lstStyle/>
          <a:p>
            <a:r>
              <a:rPr lang="en-US" sz="3200" dirty="0">
                <a:solidFill>
                  <a:schemeClr val="bg1"/>
                </a:solidFill>
              </a:rPr>
              <a:t>A Model of Competitive Rivalry</a:t>
            </a:r>
          </a:p>
        </p:txBody>
      </p:sp>
      <p:pic>
        <p:nvPicPr>
          <p:cNvPr id="9" name="Picture Placeholder 8" descr="A model presents the sequence of activities occurring as competitors compete against each other.&#10;&#10;The model begins with a rectangle labeled Competitor Analysis. The building blocks of competitor analysis are listed inside the rectangle as bulleted points: Market commonality and Resource similarity. A small arrow pointing to the right extends from the right of this rectangle. To the right of the arrow is a rectangle labeled Drivers of Competitive Behavior. The following three drivers of competitive behavior are listed inside the rectangle as bulleted points: Awareness, Motivation, and Ability. A small arrow pointing to the right extends from the right of this rectangle. To the right of the arrow is a rectangle labeled Competitive Rivalry, which include Likelihood of Attack and Likelihood of Response. The three Likelihood of Attack factors are listed inside the rectangle as bulleted points: First-mover benefits, Organizational size, and Quality. The three Likelihood of Response factors are listed inside the rectangle as bulleted points: Type of competitive action, Actor's reputation, and Market dependence. A small arrow pointing to the right extends from the right of this rectangle. To the right of the arrow is a rectangle labeled Outcomes. The following two bulleted points are listed inside the rectangle: Market position and Financial performance. &#10;&#10;A dashed arrow labeled Feedback extends downward from the bottom-center of the rectangle labeled Outcomes, then extends to the left, and then turns upward to the bottom-center of the first rectangle labeled Competitor Analysis." title="Figure 5.2 – A Model of Competitive Rivalry"/>
          <p:cNvPicPr>
            <a:picLocks noGrp="1" noChangeAspect="1"/>
          </p:cNvPicPr>
          <p:nvPr>
            <p:ph type="pic" sz="quarter" idx="11"/>
          </p:nvPr>
        </p:nvPicPr>
        <p:blipFill>
          <a:blip r:embed="rId2" cstate="email">
            <a:extLst>
              <a:ext uri="{28A0092B-C50C-407E-A947-70E740481C1C}">
                <a14:useLocalDpi xmlns:a14="http://schemas.microsoft.com/office/drawing/2010/main" val="0"/>
              </a:ext>
            </a:extLst>
          </a:blip>
          <a:stretch>
            <a:fillRect/>
          </a:stretch>
        </p:blipFill>
        <p:spPr>
          <a:xfrm>
            <a:off x="1935481" y="2224858"/>
            <a:ext cx="8321040" cy="2956743"/>
          </a:xfrm>
        </p:spPr>
      </p:pic>
      <p:pic>
        <p:nvPicPr>
          <p:cNvPr id="7" name="Picture Placeholder 6" descr="The following source line is given below the model: Adapted from M. J. Chen, 19 96, Competitor analysis and interfirm rivalry: Toward a theoretical integration, Academy of Management Review, 21, 100 to 134." title="Figure 5.2 Source Line"/>
          <p:cNvPicPr>
            <a:picLocks noGrp="1" noChangeAspect="1"/>
          </p:cNvPicPr>
          <p:nvPr>
            <p:ph type="pic" sz="quarter" idx="12"/>
          </p:nvPr>
        </p:nvPicPr>
        <p:blipFill>
          <a:blip r:embed="rId3" cstate="email">
            <a:extLst>
              <a:ext uri="{28A0092B-C50C-407E-A947-70E740481C1C}">
                <a14:useLocalDpi xmlns:a14="http://schemas.microsoft.com/office/drawing/2010/main" val="0"/>
              </a:ext>
            </a:extLst>
          </a:blip>
          <a:stretch>
            <a:fillRect/>
          </a:stretch>
        </p:blipFill>
        <p:spPr>
          <a:xfrm>
            <a:off x="1935480" y="5874936"/>
            <a:ext cx="8321040" cy="205252"/>
          </a:xfrm>
        </p:spPr>
      </p:pic>
    </p:spTree>
    <p:extLst>
      <p:ext uri="{BB962C8B-B14F-4D97-AF65-F5344CB8AC3E}">
        <p14:creationId xmlns:p14="http://schemas.microsoft.com/office/powerpoint/2010/main" val="46076264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75551"/>
            <a:ext cx="10972799" cy="1041120"/>
          </a:xfrm>
        </p:spPr>
        <p:txBody>
          <a:bodyPr/>
          <a:lstStyle/>
          <a:p>
            <a:r>
              <a:rPr lang="en-US" dirty="0">
                <a:solidFill>
                  <a:schemeClr val="bg1"/>
                </a:solidFill>
              </a:rPr>
              <a:t>Competitor Analysis</a:t>
            </a:r>
            <a:endParaRPr lang="en-US" sz="1800" dirty="0">
              <a:solidFill>
                <a:schemeClr val="bg1"/>
              </a:solidFill>
            </a:endParaRPr>
          </a:p>
        </p:txBody>
      </p:sp>
      <p:sp>
        <p:nvSpPr>
          <p:cNvPr id="5" name="Text Placeholder 4"/>
          <p:cNvSpPr>
            <a:spLocks noGrp="1"/>
          </p:cNvSpPr>
          <p:nvPr>
            <p:ph type="body" sz="quarter" idx="10"/>
          </p:nvPr>
        </p:nvSpPr>
        <p:spPr>
          <a:xfrm>
            <a:off x="609601" y="1576441"/>
            <a:ext cx="11207262" cy="4824359"/>
          </a:xfrm>
        </p:spPr>
        <p:txBody>
          <a:bodyPr>
            <a:normAutofit fontScale="92500" lnSpcReduction="10000"/>
          </a:bodyPr>
          <a:lstStyle/>
          <a:p>
            <a:r>
              <a:rPr lang="en-US" dirty="0"/>
              <a:t>A competitor analysis is the first step the firm takes to be able to predict its competitors’ actions and responses.</a:t>
            </a:r>
          </a:p>
          <a:p>
            <a:r>
              <a:rPr lang="en-US" dirty="0"/>
              <a:t>Competitor analysis is a technique firms use to </a:t>
            </a:r>
            <a:r>
              <a:rPr lang="en-US" i="1" dirty="0"/>
              <a:t>understand</a:t>
            </a:r>
            <a:r>
              <a:rPr lang="en-US" dirty="0"/>
              <a:t> their competitive environment by studying competitors’:</a:t>
            </a:r>
          </a:p>
          <a:p>
            <a:pPr lvl="1"/>
            <a:r>
              <a:rPr lang="en-US" dirty="0"/>
              <a:t>Future objectives</a:t>
            </a:r>
          </a:p>
          <a:p>
            <a:pPr lvl="1"/>
            <a:r>
              <a:rPr lang="en-US" dirty="0"/>
              <a:t>Current strategies</a:t>
            </a:r>
          </a:p>
          <a:p>
            <a:pPr lvl="1"/>
            <a:r>
              <a:rPr lang="en-US" dirty="0"/>
              <a:t>Assumptions</a:t>
            </a:r>
          </a:p>
          <a:p>
            <a:pPr lvl="1"/>
            <a:r>
              <a:rPr lang="en-US" dirty="0"/>
              <a:t>Capabilities</a:t>
            </a:r>
          </a:p>
          <a:p>
            <a:r>
              <a:rPr lang="en-US" dirty="0"/>
              <a:t>Once firms understand their competitors, they can use competitor analysis to </a:t>
            </a:r>
            <a:r>
              <a:rPr lang="en-US" i="1" dirty="0"/>
              <a:t>predict</a:t>
            </a:r>
            <a:r>
              <a:rPr lang="en-US" dirty="0"/>
              <a:t> competitors’ behavior in the form of their competitive actions and responses. </a:t>
            </a:r>
          </a:p>
          <a:p>
            <a:pPr lvl="1"/>
            <a:r>
              <a:rPr lang="en-US" dirty="0"/>
              <a:t>Being able to predict rivals’ likely competitive actions and responses accurately helps a firm avoid </a:t>
            </a:r>
            <a:r>
              <a:rPr lang="en-US" i="1" dirty="0"/>
              <a:t>competitive blind spots</a:t>
            </a:r>
            <a:r>
              <a:rPr lang="en-US" dirty="0"/>
              <a:t>—situations in which it is unaware of competitors’ objectives, strategies, assumptions, and capabilities.</a:t>
            </a:r>
          </a:p>
        </p:txBody>
      </p:sp>
    </p:spTree>
    <p:extLst>
      <p:ext uri="{BB962C8B-B14F-4D97-AF65-F5344CB8AC3E}">
        <p14:creationId xmlns:p14="http://schemas.microsoft.com/office/powerpoint/2010/main" val="22329506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215744"/>
            <a:ext cx="10972799" cy="1041120"/>
          </a:xfrm>
        </p:spPr>
        <p:txBody>
          <a:bodyPr/>
          <a:lstStyle/>
          <a:p>
            <a:r>
              <a:rPr lang="en-US" dirty="0">
                <a:solidFill>
                  <a:schemeClr val="bg1"/>
                </a:solidFill>
              </a:rPr>
              <a:t>Competitor Analysis</a:t>
            </a:r>
            <a:endParaRPr lang="en-US" sz="1050" dirty="0">
              <a:solidFill>
                <a:schemeClr val="bg1"/>
              </a:solidFill>
            </a:endParaRPr>
          </a:p>
        </p:txBody>
      </p:sp>
      <p:sp>
        <p:nvSpPr>
          <p:cNvPr id="5" name="Text Placeholder 4"/>
          <p:cNvSpPr>
            <a:spLocks noGrp="1"/>
          </p:cNvSpPr>
          <p:nvPr>
            <p:ph type="body" sz="quarter" idx="10"/>
          </p:nvPr>
        </p:nvSpPr>
        <p:spPr/>
        <p:txBody>
          <a:bodyPr/>
          <a:lstStyle/>
          <a:p>
            <a:r>
              <a:rPr lang="en-US" dirty="0"/>
              <a:t>To complete a competitor analysis, firms study:</a:t>
            </a:r>
          </a:p>
          <a:p>
            <a:pPr lvl="1"/>
            <a:r>
              <a:rPr lang="en-US" dirty="0"/>
              <a:t>Market commonality</a:t>
            </a:r>
          </a:p>
          <a:p>
            <a:pPr lvl="1"/>
            <a:r>
              <a:rPr lang="en-US" dirty="0"/>
              <a:t>Resource similarity</a:t>
            </a:r>
          </a:p>
          <a:p>
            <a:r>
              <a:rPr lang="en-US" dirty="0"/>
              <a:t>In general, the greater the market commonality and resource similarity, the more firms acknowledge that they are direct competitors.</a:t>
            </a:r>
            <a:endParaRPr lang="en-US" sz="2400" dirty="0"/>
          </a:p>
        </p:txBody>
      </p:sp>
    </p:spTree>
    <p:extLst>
      <p:ext uri="{BB962C8B-B14F-4D97-AF65-F5344CB8AC3E}">
        <p14:creationId xmlns:p14="http://schemas.microsoft.com/office/powerpoint/2010/main" val="315637575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78974" y="70050"/>
            <a:ext cx="10972797" cy="1041120"/>
          </a:xfrm>
        </p:spPr>
        <p:txBody>
          <a:bodyPr>
            <a:normAutofit/>
          </a:bodyPr>
          <a:lstStyle/>
          <a:p>
            <a:r>
              <a:rPr lang="en-US" sz="2800" dirty="0">
                <a:solidFill>
                  <a:schemeClr val="bg1"/>
                </a:solidFill>
              </a:rPr>
              <a:t>A Framework of Competitor Analysis</a:t>
            </a:r>
          </a:p>
        </p:txBody>
      </p:sp>
      <p:pic>
        <p:nvPicPr>
          <p:cNvPr id="9" name="Picture Placeholder 8" descr="A graphic shows different hypothetical intersections between the firm and individual competitors in terms of market commonality and resource similarity.&#10;&#10;At the bottom of the graphic is the following legend: The shaded area represents the degree of market commonality between two firms. A rectangle represents the Portfolio of resources A, and a triangle facing toward the left represents the Portfolio of resources B.&#10;&#10;The graphic consists of four quadrants that are placed in two rows. The top-right quadrant is labeled Roman Numeral 1. It contains two rectangles. The second rectangle overlaps about three-fourths of the first rectangle. The part that overlaps is shaded. The top-left quadrant is labeled Roman Numeral 2. It contains a rectangle and a triangle. From the apex to the triangle to about halfway down to the base of the triangle overlaps the rectangle. The part that overlaps is shaded. The bottom-left quadrant is labeled Roman Numeral 3. It contains a rectangle and a triangle. About a fourth of the triangle, starting at its apex, overlaps the rectangle. The part that overlaps is shaded. The bottom-right quadrant is labeled Roman Numeral 4. It contains two rectangles. The second rectangle overlaps about a fourth of the first rectangle. The part that overlaps is shaded.&#10;&#10;To the left of the quadrants is the label Market Commonality centered in bold. The two types of Market Commonality are listed. To the left of the first row of quadrants (Quadrants 2 and 1) is the label High. To the left of the second row of quadrants (Quadrants 3 and 4) is the label Low.&#10;&#10;Below the quadrants is the label Resource Similarity centered in bold. The type of Resource Similarity are listed. Below the first column of quadrants (Quadrants 2 and 3) is the label Low. Below the second column of quadrants (Quadrants 1 and 4) is the label High." title="Figure 5.3 – A Framework of Competitor Analysis"/>
          <p:cNvPicPr>
            <a:picLocks noGrp="1" noChangeAspect="1"/>
          </p:cNvPicPr>
          <p:nvPr>
            <p:ph type="pic" sz="quarter" idx="11"/>
          </p:nvPr>
        </p:nvPicPr>
        <p:blipFill>
          <a:blip r:embed="rId2" cstate="email">
            <a:extLst>
              <a:ext uri="{28A0092B-C50C-407E-A947-70E740481C1C}">
                <a14:useLocalDpi xmlns:a14="http://schemas.microsoft.com/office/drawing/2010/main" val="0"/>
              </a:ext>
            </a:extLst>
          </a:blip>
          <a:stretch>
            <a:fillRect/>
          </a:stretch>
        </p:blipFill>
        <p:spPr>
          <a:xfrm>
            <a:off x="2178134" y="1643111"/>
            <a:ext cx="7315200" cy="4257446"/>
          </a:xfrm>
        </p:spPr>
      </p:pic>
      <p:pic>
        <p:nvPicPr>
          <p:cNvPr id="7" name="Picture Placeholder 6" descr="Below the graphic is the following source line: Adapted from M. J. Chen, 19 96, Competitor analysis and interfirm rivalry: Toward a theoretical integration, Academy of Management Review, 21, 100 to 134." title="Figure 5.3 Source Line"/>
          <p:cNvPicPr>
            <a:picLocks noGrp="1" noChangeAspect="1"/>
          </p:cNvPicPr>
          <p:nvPr>
            <p:ph type="pic" sz="quarter" idx="12"/>
          </p:nvPr>
        </p:nvPicPr>
        <p:blipFill>
          <a:blip r:embed="rId3" cstate="email">
            <a:extLst>
              <a:ext uri="{28A0092B-C50C-407E-A947-70E740481C1C}">
                <a14:useLocalDpi xmlns:a14="http://schemas.microsoft.com/office/drawing/2010/main" val="0"/>
              </a:ext>
            </a:extLst>
          </a:blip>
          <a:stretch>
            <a:fillRect/>
          </a:stretch>
        </p:blipFill>
        <p:spPr>
          <a:xfrm>
            <a:off x="2178134" y="5923319"/>
            <a:ext cx="7315200" cy="434035"/>
          </a:xfrm>
        </p:spPr>
      </p:pic>
    </p:spTree>
    <p:extLst>
      <p:ext uri="{BB962C8B-B14F-4D97-AF65-F5344CB8AC3E}">
        <p14:creationId xmlns:p14="http://schemas.microsoft.com/office/powerpoint/2010/main" val="190976198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55455"/>
            <a:ext cx="10972799" cy="1041120"/>
          </a:xfrm>
        </p:spPr>
        <p:txBody>
          <a:bodyPr/>
          <a:lstStyle/>
          <a:p>
            <a:r>
              <a:rPr lang="en-US" dirty="0">
                <a:solidFill>
                  <a:schemeClr val="bg1"/>
                </a:solidFill>
              </a:rPr>
              <a:t>Market Commonality</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b="1" dirty="0"/>
              <a:t>Market commonality </a:t>
            </a:r>
            <a:r>
              <a:rPr lang="en-US" dirty="0"/>
              <a:t>is concerned with the number of markets with which the firm and a competitor are jointly involved and the degree of importance of the individual markets to each.</a:t>
            </a:r>
          </a:p>
          <a:p>
            <a:r>
              <a:rPr lang="en-US" dirty="0"/>
              <a:t>Firms competing against one another in several markets engage in multimarket competition.</a:t>
            </a:r>
          </a:p>
          <a:p>
            <a:pPr lvl="1"/>
            <a:r>
              <a:rPr lang="en-US" dirty="0"/>
              <a:t>In general, multimarket competition reduces competitive rivalry, but some firms will still compete when the potential rewards (e.g., potential market share gain) are high.</a:t>
            </a:r>
          </a:p>
        </p:txBody>
      </p:sp>
    </p:spTree>
    <p:extLst>
      <p:ext uri="{BB962C8B-B14F-4D97-AF65-F5344CB8AC3E}">
        <p14:creationId xmlns:p14="http://schemas.microsoft.com/office/powerpoint/2010/main" val="1750267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45406"/>
            <a:ext cx="10972799" cy="1041120"/>
          </a:xfrm>
        </p:spPr>
        <p:txBody>
          <a:bodyPr/>
          <a:lstStyle/>
          <a:p>
            <a:r>
              <a:rPr lang="en-US" dirty="0">
                <a:solidFill>
                  <a:schemeClr val="bg1"/>
                </a:solidFill>
              </a:rPr>
              <a:t>Resource Similarity</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b="1" dirty="0"/>
              <a:t>Resource similarity </a:t>
            </a:r>
            <a:r>
              <a:rPr lang="en-US" dirty="0"/>
              <a:t>is the extent to which the firm’s tangible and intangible resources compare favorably to a competitor’s in terms of type and amount.</a:t>
            </a:r>
          </a:p>
          <a:p>
            <a:r>
              <a:rPr lang="en-US" dirty="0"/>
              <a:t>Firms with similar types and amounts of resources tend to:</a:t>
            </a:r>
          </a:p>
          <a:p>
            <a:pPr lvl="1"/>
            <a:r>
              <a:rPr lang="en-US" dirty="0"/>
              <a:t>Have similar strengths and weaknesses</a:t>
            </a:r>
          </a:p>
          <a:p>
            <a:pPr lvl="1"/>
            <a:r>
              <a:rPr lang="en-US" dirty="0"/>
              <a:t>Use similar strategies in light of their strengths to pursue what may be similar opportunities in the external environment</a:t>
            </a:r>
          </a:p>
        </p:txBody>
      </p:sp>
    </p:spTree>
    <p:extLst>
      <p:ext uri="{BB962C8B-B14F-4D97-AF65-F5344CB8AC3E}">
        <p14:creationId xmlns:p14="http://schemas.microsoft.com/office/powerpoint/2010/main" val="206753806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03E2C-E3DE-B819-B649-F79D03BE71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D928AE-2FA9-6346-7A5C-CF7E7C8BEDB4}"/>
              </a:ext>
            </a:extLst>
          </p:cNvPr>
          <p:cNvSpPr>
            <a:spLocks noGrp="1"/>
          </p:cNvSpPr>
          <p:nvPr>
            <p:ph type="title"/>
          </p:nvPr>
        </p:nvSpPr>
        <p:spPr>
          <a:xfrm>
            <a:off x="3663731" y="111291"/>
            <a:ext cx="4864537" cy="1041120"/>
          </a:xfrm>
        </p:spPr>
        <p:txBody>
          <a:bodyPr>
            <a:noAutofit/>
          </a:bodyPr>
          <a:lstStyle/>
          <a:p>
            <a:r>
              <a:rPr lang="en-GB" sz="2800" dirty="0">
                <a:solidFill>
                  <a:schemeClr val="bg1"/>
                </a:solidFill>
              </a:rPr>
              <a:t>Activity 1.2 – Competitor Mapping (10 Mins)</a:t>
            </a:r>
          </a:p>
        </p:txBody>
      </p:sp>
      <p:sp>
        <p:nvSpPr>
          <p:cNvPr id="3" name="Picture Placeholder 2">
            <a:extLst>
              <a:ext uri="{FF2B5EF4-FFF2-40B4-BE49-F238E27FC236}">
                <a16:creationId xmlns:a16="http://schemas.microsoft.com/office/drawing/2014/main" id="{6E7FE7D6-2973-FAE6-CBC9-3912E782E0E1}"/>
              </a:ext>
            </a:extLst>
          </p:cNvPr>
          <p:cNvSpPr>
            <a:spLocks noGrp="1"/>
          </p:cNvSpPr>
          <p:nvPr>
            <p:ph type="pic" sz="quarter" idx="11"/>
          </p:nvPr>
        </p:nvSpPr>
        <p:spPr>
          <a:xfrm>
            <a:off x="562305" y="1641440"/>
            <a:ext cx="4624550" cy="4724400"/>
          </a:xfrm>
        </p:spPr>
        <p:txBody>
          <a:bodyPr>
            <a:normAutofit/>
          </a:bodyPr>
          <a:lstStyle/>
          <a:p>
            <a:pPr marL="742950" lvl="1" indent="-285750">
              <a:lnSpc>
                <a:spcPct val="107000"/>
              </a:lnSpc>
              <a:spcAft>
                <a:spcPts val="800"/>
              </a:spcAft>
              <a:buSzPts val="1000"/>
              <a:buFont typeface="Courier New" panose="02070309020205020404" pitchFamily="49" charset="0"/>
              <a:buChar char="o"/>
              <a:tabLst>
                <a:tab pos="914400" algn="l"/>
              </a:tabLst>
            </a:pPr>
            <a:r>
              <a:rPr lang="en-GB" sz="2800" dirty="0">
                <a:solidFill>
                  <a:srgbClr val="231F1F"/>
                </a:solidFill>
              </a:rPr>
              <a:t>In pairs, students pick two firms (e.g., Nike vs. Adidas). Plot them on a 2x2 grid (high/low market commonality vs. resource similarity). Discuss rivalry intensity.</a:t>
            </a:r>
          </a:p>
        </p:txBody>
      </p:sp>
      <p:pic>
        <p:nvPicPr>
          <p:cNvPr id="5" name="Picture 4" descr="3D box skeletons">
            <a:extLst>
              <a:ext uri="{FF2B5EF4-FFF2-40B4-BE49-F238E27FC236}">
                <a16:creationId xmlns:a16="http://schemas.microsoft.com/office/drawing/2014/main" id="{96BA0940-70B9-9AB5-BCCB-D0D0AC248B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2663" y="1751799"/>
            <a:ext cx="4864537" cy="3242233"/>
          </a:xfrm>
          <a:prstGeom prst="rect">
            <a:avLst/>
          </a:prstGeom>
        </p:spPr>
      </p:pic>
    </p:spTree>
    <p:extLst>
      <p:ext uri="{BB962C8B-B14F-4D97-AF65-F5344CB8AC3E}">
        <p14:creationId xmlns:p14="http://schemas.microsoft.com/office/powerpoint/2010/main" val="125502417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9021" y="155454"/>
            <a:ext cx="10972799" cy="1041120"/>
          </a:xfrm>
        </p:spPr>
        <p:txBody>
          <a:bodyPr/>
          <a:lstStyle/>
          <a:p>
            <a:r>
              <a:rPr lang="en-US" dirty="0">
                <a:solidFill>
                  <a:schemeClr val="bg1"/>
                </a:solidFill>
              </a:rPr>
              <a:t>Drivers of Competitive Behavior</a:t>
            </a:r>
            <a:endParaRPr lang="en-US" sz="1050" dirty="0">
              <a:solidFill>
                <a:schemeClr val="bg1"/>
              </a:solidFill>
            </a:endParaRPr>
          </a:p>
        </p:txBody>
      </p:sp>
      <p:sp>
        <p:nvSpPr>
          <p:cNvPr id="5" name="Text Placeholder 4"/>
          <p:cNvSpPr>
            <a:spLocks noGrp="1"/>
          </p:cNvSpPr>
          <p:nvPr>
            <p:ph type="body" sz="quarter" idx="10"/>
          </p:nvPr>
        </p:nvSpPr>
        <p:spPr>
          <a:xfrm>
            <a:off x="609600" y="1566393"/>
            <a:ext cx="10972800" cy="4657725"/>
          </a:xfrm>
        </p:spPr>
        <p:txBody>
          <a:bodyPr>
            <a:normAutofit/>
          </a:bodyPr>
          <a:lstStyle/>
          <a:p>
            <a:r>
              <a:rPr lang="en-US" sz="2400" dirty="0"/>
              <a:t>Market commonality and resource similarity shape the firm’s:</a:t>
            </a:r>
          </a:p>
          <a:p>
            <a:pPr lvl="1"/>
            <a:r>
              <a:rPr lang="en-US" sz="2000" dirty="0"/>
              <a:t>Awareness</a:t>
            </a:r>
          </a:p>
          <a:p>
            <a:pPr lvl="1"/>
            <a:r>
              <a:rPr lang="en-US" sz="2000" dirty="0"/>
              <a:t>Motivation</a:t>
            </a:r>
          </a:p>
          <a:p>
            <a:pPr lvl="1"/>
            <a:r>
              <a:rPr lang="en-US" sz="2000" dirty="0"/>
              <a:t>Ability</a:t>
            </a:r>
          </a:p>
          <a:p>
            <a:r>
              <a:rPr lang="en-US" sz="2000" i="1" dirty="0"/>
              <a:t>Awareness</a:t>
            </a:r>
            <a:r>
              <a:rPr lang="en-US" sz="2000" dirty="0"/>
              <a:t> refers to the extent to which competitors recognize the degree of their mutual interdependence.</a:t>
            </a:r>
          </a:p>
          <a:p>
            <a:pPr lvl="1"/>
            <a:r>
              <a:rPr lang="en-US" sz="1800" dirty="0"/>
              <a:t>Awareness tends to be greatest when firms have highly similar resources (in terms of types and amounts) to use when competing against each other in multiple markets.</a:t>
            </a:r>
          </a:p>
          <a:p>
            <a:r>
              <a:rPr lang="en-US" sz="2000" i="1" dirty="0"/>
              <a:t>Motivation</a:t>
            </a:r>
            <a:r>
              <a:rPr lang="en-US" sz="2000" dirty="0"/>
              <a:t> concerns the firm’s incentive to take action or to respond to a competitor’s attack.</a:t>
            </a:r>
          </a:p>
          <a:p>
            <a:pPr lvl="1"/>
            <a:r>
              <a:rPr lang="en-US" sz="1800" dirty="0"/>
              <a:t>A firm may not be motivated to engage in competitive rivalry if it perceives that its market position will neither improve nor suffer if it does not respond.</a:t>
            </a:r>
          </a:p>
          <a:p>
            <a:r>
              <a:rPr lang="en-US" sz="2000" i="1" dirty="0"/>
              <a:t>Ability</a:t>
            </a:r>
            <a:r>
              <a:rPr lang="en-US" sz="2000" dirty="0"/>
              <a:t> refers to the quality of the resources available to the firm to attack and respond.</a:t>
            </a:r>
          </a:p>
          <a:p>
            <a:pPr lvl="1"/>
            <a:r>
              <a:rPr lang="en-US" sz="1800" dirty="0"/>
              <a:t>Without available resources (such as financial capital and people), the firm is not able to attack a competitor or respond to its action.</a:t>
            </a:r>
          </a:p>
        </p:txBody>
      </p:sp>
    </p:spTree>
    <p:extLst>
      <p:ext uri="{BB962C8B-B14F-4D97-AF65-F5344CB8AC3E}">
        <p14:creationId xmlns:p14="http://schemas.microsoft.com/office/powerpoint/2010/main" val="1601786385"/>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9118" y="125309"/>
            <a:ext cx="10972799" cy="1041120"/>
          </a:xfrm>
        </p:spPr>
        <p:txBody>
          <a:bodyPr/>
          <a:lstStyle/>
          <a:p>
            <a:r>
              <a:rPr lang="en-US" dirty="0">
                <a:solidFill>
                  <a:schemeClr val="bg1"/>
                </a:solidFill>
              </a:rPr>
              <a:t>Drivers of Competitive Behavior</a:t>
            </a:r>
            <a:endParaRPr lang="en-US" sz="1050" dirty="0">
              <a:solidFill>
                <a:schemeClr val="bg1"/>
              </a:solidFill>
            </a:endParaRPr>
          </a:p>
        </p:txBody>
      </p:sp>
      <p:sp>
        <p:nvSpPr>
          <p:cNvPr id="5" name="Text Placeholder 4"/>
          <p:cNvSpPr>
            <a:spLocks noGrp="1"/>
          </p:cNvSpPr>
          <p:nvPr>
            <p:ph type="body" sz="quarter" idx="10"/>
          </p:nvPr>
        </p:nvSpPr>
        <p:spPr/>
        <p:txBody>
          <a:bodyPr/>
          <a:lstStyle/>
          <a:p>
            <a:r>
              <a:rPr lang="en-US" sz="2400" dirty="0"/>
              <a:t>Resource </a:t>
            </a:r>
            <a:r>
              <a:rPr lang="en-US" sz="2400" i="1" dirty="0"/>
              <a:t>dissimilarity</a:t>
            </a:r>
            <a:r>
              <a:rPr lang="en-US" sz="2400" dirty="0"/>
              <a:t> also influences the competitive actions and responses firms choose to take.</a:t>
            </a:r>
          </a:p>
          <a:p>
            <a:pPr lvl="1"/>
            <a:r>
              <a:rPr lang="en-US" sz="2000" dirty="0"/>
              <a:t>The more significant the difference between resources, the longer is the delay by the firm with a resource disadvantage.</a:t>
            </a:r>
          </a:p>
          <a:p>
            <a:r>
              <a:rPr lang="en-US" sz="2400" dirty="0"/>
              <a:t>Even when facing competitors with greater resources or more attractive market positions, firms should eventually respond, no matter how daunting the task seems.</a:t>
            </a:r>
          </a:p>
          <a:p>
            <a:pPr lvl="1"/>
            <a:r>
              <a:rPr lang="en-US" sz="2000" dirty="0"/>
              <a:t>Choosing not to respond can ultimately result in failure.</a:t>
            </a:r>
          </a:p>
        </p:txBody>
      </p:sp>
    </p:spTree>
    <p:extLst>
      <p:ext uri="{BB962C8B-B14F-4D97-AF65-F5344CB8AC3E}">
        <p14:creationId xmlns:p14="http://schemas.microsoft.com/office/powerpoint/2010/main" val="1415997437"/>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55454"/>
            <a:ext cx="10972799" cy="1041120"/>
          </a:xfrm>
        </p:spPr>
        <p:txBody>
          <a:bodyPr/>
          <a:lstStyle/>
          <a:p>
            <a:r>
              <a:rPr lang="en-US" dirty="0">
                <a:solidFill>
                  <a:schemeClr val="bg1"/>
                </a:solidFill>
              </a:rPr>
              <a:t>Competitive Rivalry</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dirty="0"/>
              <a:t>The ongoing competitive action</a:t>
            </a:r>
            <a:r>
              <a:rPr lang="en-US" spc="-1000" dirty="0"/>
              <a:t> </a:t>
            </a:r>
            <a:r>
              <a:rPr lang="en-US" dirty="0"/>
              <a:t>/</a:t>
            </a:r>
            <a:r>
              <a:rPr lang="en-US" spc="-1000" dirty="0"/>
              <a:t> </a:t>
            </a:r>
            <a:r>
              <a:rPr lang="en-US" dirty="0"/>
              <a:t>response sequence between a firm and a competitor affects the performance of both companies.</a:t>
            </a:r>
          </a:p>
          <a:p>
            <a:pPr lvl="1"/>
            <a:r>
              <a:rPr lang="en-US" dirty="0"/>
              <a:t>Thus, it is important for companies to carefully analyze and understand the competitive rivalry present in the markets in which they compete.</a:t>
            </a:r>
          </a:p>
        </p:txBody>
      </p:sp>
    </p:spTree>
    <p:extLst>
      <p:ext uri="{BB962C8B-B14F-4D97-AF65-F5344CB8AC3E}">
        <p14:creationId xmlns:p14="http://schemas.microsoft.com/office/powerpoint/2010/main" val="135617263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24612-5700-60BA-CADB-1A1AEC87A707}"/>
              </a:ext>
            </a:extLst>
          </p:cNvPr>
          <p:cNvSpPr>
            <a:spLocks noGrp="1"/>
          </p:cNvSpPr>
          <p:nvPr>
            <p:ph type="title"/>
          </p:nvPr>
        </p:nvSpPr>
        <p:spPr>
          <a:xfrm>
            <a:off x="3663731" y="190118"/>
            <a:ext cx="4864537" cy="1041120"/>
          </a:xfrm>
        </p:spPr>
        <p:txBody>
          <a:bodyPr>
            <a:noAutofit/>
          </a:bodyPr>
          <a:lstStyle/>
          <a:p>
            <a:r>
              <a:rPr lang="en-GB" sz="2800" dirty="0">
                <a:solidFill>
                  <a:schemeClr val="bg1"/>
                </a:solidFill>
              </a:rPr>
              <a:t>Activity 1.3 – Scenario Analysis (10 Mins)</a:t>
            </a:r>
          </a:p>
        </p:txBody>
      </p:sp>
      <p:sp>
        <p:nvSpPr>
          <p:cNvPr id="3" name="Picture Placeholder 2">
            <a:extLst>
              <a:ext uri="{FF2B5EF4-FFF2-40B4-BE49-F238E27FC236}">
                <a16:creationId xmlns:a16="http://schemas.microsoft.com/office/drawing/2014/main" id="{2646EA99-2256-3817-36D1-C50BB73803FF}"/>
              </a:ext>
            </a:extLst>
          </p:cNvPr>
          <p:cNvSpPr>
            <a:spLocks noGrp="1"/>
          </p:cNvSpPr>
          <p:nvPr>
            <p:ph type="pic" sz="quarter" idx="11"/>
          </p:nvPr>
        </p:nvSpPr>
        <p:spPr>
          <a:xfrm>
            <a:off x="1035270" y="1751799"/>
            <a:ext cx="4120053" cy="4724400"/>
          </a:xfrm>
        </p:spPr>
        <p:txBody>
          <a:bodyPr>
            <a:normAutofit/>
          </a:bodyPr>
          <a:lstStyle/>
          <a:p>
            <a:r>
              <a:rPr lang="en-GB" dirty="0">
                <a:solidFill>
                  <a:srgbClr val="231F1F"/>
                </a:solidFill>
              </a:rPr>
              <a:t>Groups </a:t>
            </a:r>
            <a:r>
              <a:rPr lang="en-GB" dirty="0" err="1">
                <a:solidFill>
                  <a:srgbClr val="231F1F"/>
                </a:solidFill>
              </a:rPr>
              <a:t>analyze</a:t>
            </a:r>
            <a:r>
              <a:rPr lang="en-GB" dirty="0">
                <a:solidFill>
                  <a:srgbClr val="231F1F"/>
                </a:solidFill>
              </a:rPr>
              <a:t> a scenario (e.g., Tesla entering battery storage). Identify one driver (awareness, motivation, ability) inducing a competitor’s response. Share findings.</a:t>
            </a:r>
          </a:p>
        </p:txBody>
      </p:sp>
      <p:pic>
        <p:nvPicPr>
          <p:cNvPr id="5" name="Picture 4" descr="3D box skeletons">
            <a:extLst>
              <a:ext uri="{FF2B5EF4-FFF2-40B4-BE49-F238E27FC236}">
                <a16:creationId xmlns:a16="http://schemas.microsoft.com/office/drawing/2014/main" id="{CA52939A-D231-4762-CF00-45E586DBDE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2663" y="1751799"/>
            <a:ext cx="4864537" cy="3242233"/>
          </a:xfrm>
          <a:prstGeom prst="rect">
            <a:avLst/>
          </a:prstGeom>
        </p:spPr>
      </p:pic>
    </p:spTree>
    <p:extLst>
      <p:ext uri="{BB962C8B-B14F-4D97-AF65-F5344CB8AC3E}">
        <p14:creationId xmlns:p14="http://schemas.microsoft.com/office/powerpoint/2010/main" val="117341329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9021" y="135358"/>
            <a:ext cx="10972799" cy="1041120"/>
          </a:xfrm>
        </p:spPr>
        <p:txBody>
          <a:bodyPr/>
          <a:lstStyle/>
          <a:p>
            <a:r>
              <a:rPr lang="en-US" dirty="0">
                <a:solidFill>
                  <a:schemeClr val="bg1"/>
                </a:solidFill>
              </a:rPr>
              <a:t>Strategic and Tactical Actions</a:t>
            </a:r>
            <a:endParaRPr lang="en-US" sz="1800" dirty="0">
              <a:solidFill>
                <a:schemeClr val="bg1"/>
              </a:solidFill>
            </a:endParaRPr>
          </a:p>
        </p:txBody>
      </p:sp>
      <p:sp>
        <p:nvSpPr>
          <p:cNvPr id="5" name="Text Placeholder 4"/>
          <p:cNvSpPr>
            <a:spLocks noGrp="1"/>
          </p:cNvSpPr>
          <p:nvPr>
            <p:ph type="body" sz="quarter" idx="10"/>
          </p:nvPr>
        </p:nvSpPr>
        <p:spPr/>
        <p:txBody>
          <a:bodyPr>
            <a:normAutofit lnSpcReduction="10000"/>
          </a:bodyPr>
          <a:lstStyle/>
          <a:p>
            <a:r>
              <a:rPr lang="en-US" dirty="0"/>
              <a:t>Firms use both strategic and tactical actions when forming their competitive actions and competitive responses in the course of engaging in competitive rivalry.</a:t>
            </a:r>
          </a:p>
          <a:p>
            <a:pPr lvl="1"/>
            <a:r>
              <a:rPr lang="en-US" dirty="0"/>
              <a:t>A </a:t>
            </a:r>
            <a:r>
              <a:rPr lang="en-US" b="1" dirty="0"/>
              <a:t>strategic action </a:t>
            </a:r>
            <a:r>
              <a:rPr lang="en-US" dirty="0"/>
              <a:t>or a </a:t>
            </a:r>
            <a:r>
              <a:rPr lang="en-US" b="1" dirty="0"/>
              <a:t>strategic response </a:t>
            </a:r>
            <a:r>
              <a:rPr lang="en-US" dirty="0"/>
              <a:t>is a market-based move that involves a significant commitment of organizational resources and is difficult to implement and reverse.</a:t>
            </a:r>
          </a:p>
          <a:p>
            <a:pPr lvl="1"/>
            <a:r>
              <a:rPr lang="en-US" dirty="0"/>
              <a:t>A </a:t>
            </a:r>
            <a:r>
              <a:rPr lang="en-US" b="1" dirty="0"/>
              <a:t>tactical action </a:t>
            </a:r>
            <a:r>
              <a:rPr lang="en-US" dirty="0"/>
              <a:t>or a </a:t>
            </a:r>
            <a:r>
              <a:rPr lang="en-US" b="1" dirty="0"/>
              <a:t>tactical response </a:t>
            </a:r>
            <a:r>
              <a:rPr lang="en-US" dirty="0"/>
              <a:t>is a market-based move that firms take to fine-tune a strategy; these actions and responses involve fewer resources and are relatively easy to implement and reverse.</a:t>
            </a:r>
          </a:p>
          <a:p>
            <a:pPr lvl="1"/>
            <a:r>
              <a:rPr lang="en-US" dirty="0"/>
              <a:t>A </a:t>
            </a:r>
            <a:r>
              <a:rPr lang="en-US" b="1" dirty="0"/>
              <a:t>competitive action </a:t>
            </a:r>
            <a:r>
              <a:rPr lang="en-US" dirty="0"/>
              <a:t>is a strategic or tactical action the firm takes to build or defend its competitive advantages or improve its market position.</a:t>
            </a:r>
          </a:p>
          <a:p>
            <a:pPr lvl="1"/>
            <a:r>
              <a:rPr lang="en-US" dirty="0"/>
              <a:t>A </a:t>
            </a:r>
            <a:r>
              <a:rPr lang="en-US" b="1" dirty="0"/>
              <a:t>competitive response </a:t>
            </a:r>
            <a:r>
              <a:rPr lang="en-US" dirty="0"/>
              <a:t>is a strategic or tactical action the firm takes to counter the effects of a competitor’s competitive action.</a:t>
            </a:r>
          </a:p>
        </p:txBody>
      </p:sp>
    </p:spTree>
    <p:extLst>
      <p:ext uri="{BB962C8B-B14F-4D97-AF65-F5344CB8AC3E}">
        <p14:creationId xmlns:p14="http://schemas.microsoft.com/office/powerpoint/2010/main" val="1160410180"/>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245890"/>
            <a:ext cx="10972799" cy="1041120"/>
          </a:xfrm>
        </p:spPr>
        <p:txBody>
          <a:bodyPr/>
          <a:lstStyle/>
          <a:p>
            <a:r>
              <a:rPr lang="en-US" dirty="0">
                <a:solidFill>
                  <a:schemeClr val="bg1"/>
                </a:solidFill>
              </a:rPr>
              <a:t>Likelihood of Attack</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dirty="0"/>
              <a:t>In addition to market commonality, resource similarity, and the drivers of awareness, motivation, and ability, three more specific factors affect the likelihood a competitor will take competitive actions:</a:t>
            </a:r>
          </a:p>
          <a:p>
            <a:pPr marL="857250" lvl="1" indent="-400050">
              <a:buFont typeface="+mj-lt"/>
              <a:buAutoNum type="arabicPeriod"/>
            </a:pPr>
            <a:r>
              <a:rPr lang="en-US" dirty="0"/>
              <a:t>First-mover benefits</a:t>
            </a:r>
          </a:p>
          <a:p>
            <a:pPr marL="857250" lvl="1" indent="-400050">
              <a:buFont typeface="+mj-lt"/>
              <a:buAutoNum type="arabicPeriod"/>
            </a:pPr>
            <a:r>
              <a:rPr lang="en-US" dirty="0"/>
              <a:t>Organizational size</a:t>
            </a:r>
          </a:p>
          <a:p>
            <a:pPr marL="857250" lvl="1" indent="-400050">
              <a:buFont typeface="+mj-lt"/>
              <a:buAutoNum type="arabicPeriod"/>
            </a:pPr>
            <a:r>
              <a:rPr lang="en-US" dirty="0"/>
              <a:t>Quality</a:t>
            </a:r>
            <a:endParaRPr lang="en-US" sz="2000" dirty="0"/>
          </a:p>
        </p:txBody>
      </p:sp>
    </p:spTree>
    <p:extLst>
      <p:ext uri="{BB962C8B-B14F-4D97-AF65-F5344CB8AC3E}">
        <p14:creationId xmlns:p14="http://schemas.microsoft.com/office/powerpoint/2010/main" val="2223363196"/>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35358"/>
            <a:ext cx="10972799" cy="1041120"/>
          </a:xfrm>
        </p:spPr>
        <p:txBody>
          <a:bodyPr/>
          <a:lstStyle/>
          <a:p>
            <a:r>
              <a:rPr lang="en-US" dirty="0">
                <a:solidFill>
                  <a:schemeClr val="bg1"/>
                </a:solidFill>
              </a:rPr>
              <a:t>First-Mover Benefits</a:t>
            </a:r>
            <a:endParaRPr lang="en-US" sz="1050" dirty="0">
              <a:solidFill>
                <a:schemeClr val="bg1"/>
              </a:solidFill>
            </a:endParaRPr>
          </a:p>
        </p:txBody>
      </p:sp>
      <p:sp>
        <p:nvSpPr>
          <p:cNvPr id="5" name="Text Placeholder 4"/>
          <p:cNvSpPr>
            <a:spLocks noGrp="1"/>
          </p:cNvSpPr>
          <p:nvPr>
            <p:ph type="body" sz="quarter" idx="10"/>
          </p:nvPr>
        </p:nvSpPr>
        <p:spPr/>
        <p:txBody>
          <a:bodyPr>
            <a:normAutofit lnSpcReduction="10000"/>
          </a:bodyPr>
          <a:lstStyle/>
          <a:p>
            <a:r>
              <a:rPr lang="en-US" spc="-20" dirty="0"/>
              <a:t>A </a:t>
            </a:r>
            <a:r>
              <a:rPr lang="en-US" b="1" spc="-20" dirty="0"/>
              <a:t>first mover </a:t>
            </a:r>
            <a:r>
              <a:rPr lang="en-US" spc="-20" dirty="0"/>
              <a:t>is a firm that takes an initial competitive action to build or defend its competitive advantages or to improve its market position.</a:t>
            </a:r>
          </a:p>
          <a:p>
            <a:r>
              <a:rPr lang="en-US" dirty="0"/>
              <a:t>First movers emphasize research and development (R</a:t>
            </a:r>
            <a:r>
              <a:rPr lang="en-US" spc="-1000" dirty="0"/>
              <a:t> </a:t>
            </a:r>
            <a:r>
              <a:rPr lang="en-US" dirty="0"/>
              <a:t>&amp;</a:t>
            </a:r>
            <a:r>
              <a:rPr lang="en-US" spc="-1000" dirty="0"/>
              <a:t> </a:t>
            </a:r>
            <a:r>
              <a:rPr lang="en-US" dirty="0"/>
              <a:t>D) as a path to developing innovative products that customers will value.</a:t>
            </a:r>
          </a:p>
          <a:p>
            <a:r>
              <a:rPr lang="en-US" dirty="0"/>
              <a:t>First-mover benefits are often critical to a firm’s success in industries:</a:t>
            </a:r>
          </a:p>
          <a:p>
            <a:pPr lvl="1"/>
            <a:r>
              <a:rPr lang="en-US" dirty="0"/>
              <a:t>Experiencing rapid technological developments</a:t>
            </a:r>
          </a:p>
          <a:p>
            <a:pPr lvl="1"/>
            <a:r>
              <a:rPr lang="en-US" dirty="0"/>
              <a:t>With relatively short product life cycles</a:t>
            </a:r>
          </a:p>
          <a:p>
            <a:r>
              <a:rPr lang="en-US" spc="-10" dirty="0"/>
              <a:t>In addition to earning above-average returns until its competitors respond to its successful competitive action, the first mover can gain:</a:t>
            </a:r>
          </a:p>
          <a:p>
            <a:pPr lvl="1"/>
            <a:r>
              <a:rPr lang="en-US" dirty="0"/>
              <a:t>The loyalty of customers</a:t>
            </a:r>
          </a:p>
          <a:p>
            <a:pPr lvl="1"/>
            <a:r>
              <a:rPr lang="en-US" dirty="0"/>
              <a:t>Market share</a:t>
            </a:r>
            <a:endParaRPr lang="en-US" sz="1800" dirty="0"/>
          </a:p>
        </p:txBody>
      </p:sp>
    </p:spTree>
    <p:extLst>
      <p:ext uri="{BB962C8B-B14F-4D97-AF65-F5344CB8AC3E}">
        <p14:creationId xmlns:p14="http://schemas.microsoft.com/office/powerpoint/2010/main" val="129576040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55454"/>
            <a:ext cx="10972799" cy="1041120"/>
          </a:xfrm>
        </p:spPr>
        <p:txBody>
          <a:bodyPr/>
          <a:lstStyle/>
          <a:p>
            <a:r>
              <a:rPr lang="en-US" dirty="0">
                <a:solidFill>
                  <a:schemeClr val="bg1"/>
                </a:solidFill>
              </a:rPr>
              <a:t>First-Mover Benefits</a:t>
            </a:r>
            <a:endParaRPr lang="en-US" sz="1050" dirty="0">
              <a:solidFill>
                <a:schemeClr val="bg1"/>
              </a:solidFill>
            </a:endParaRPr>
          </a:p>
        </p:txBody>
      </p:sp>
      <p:sp>
        <p:nvSpPr>
          <p:cNvPr id="5" name="Text Placeholder 4"/>
          <p:cNvSpPr>
            <a:spLocks noGrp="1"/>
          </p:cNvSpPr>
          <p:nvPr>
            <p:ph type="body" sz="quarter" idx="10"/>
          </p:nvPr>
        </p:nvSpPr>
        <p:spPr/>
        <p:txBody>
          <a:bodyPr>
            <a:normAutofit lnSpcReduction="10000"/>
          </a:bodyPr>
          <a:lstStyle/>
          <a:p>
            <a:r>
              <a:rPr lang="en-US" dirty="0"/>
              <a:t>First movers tend to:</a:t>
            </a:r>
          </a:p>
          <a:p>
            <a:pPr lvl="1"/>
            <a:r>
              <a:rPr lang="en-US" dirty="0"/>
              <a:t>Be aggressive</a:t>
            </a:r>
          </a:p>
          <a:p>
            <a:pPr lvl="1"/>
            <a:r>
              <a:rPr lang="en-US" dirty="0"/>
              <a:t>Be willing to experiment with innovation</a:t>
            </a:r>
          </a:p>
          <a:p>
            <a:pPr lvl="1"/>
            <a:r>
              <a:rPr lang="en-US" dirty="0"/>
              <a:t>Take higher yet reasonable levels of risk</a:t>
            </a:r>
          </a:p>
          <a:p>
            <a:r>
              <a:rPr lang="en-US" dirty="0"/>
              <a:t>To be a first mover, the firm must have the readily available resources to:</a:t>
            </a:r>
          </a:p>
          <a:p>
            <a:pPr lvl="1"/>
            <a:r>
              <a:rPr lang="en-US" dirty="0"/>
              <a:t>Invest significantly in R</a:t>
            </a:r>
            <a:r>
              <a:rPr lang="en-US" spc="-1000" dirty="0"/>
              <a:t> </a:t>
            </a:r>
            <a:r>
              <a:rPr lang="en-US" dirty="0"/>
              <a:t>&amp;</a:t>
            </a:r>
            <a:r>
              <a:rPr lang="en-US" spc="-1000" dirty="0"/>
              <a:t> </a:t>
            </a:r>
            <a:r>
              <a:rPr lang="en-US" dirty="0"/>
              <a:t>D</a:t>
            </a:r>
          </a:p>
          <a:p>
            <a:pPr lvl="1"/>
            <a:r>
              <a:rPr lang="en-US" dirty="0"/>
              <a:t>Rapidly and successfully produce and market a stream of innovative products</a:t>
            </a:r>
          </a:p>
          <a:p>
            <a:r>
              <a:rPr lang="en-US" dirty="0"/>
              <a:t>Organizational slack makes it possible for firms to have the ability to be first movers.</a:t>
            </a:r>
          </a:p>
          <a:p>
            <a:pPr lvl="1"/>
            <a:r>
              <a:rPr lang="en-US" i="1" dirty="0"/>
              <a:t>Slack</a:t>
            </a:r>
            <a:r>
              <a:rPr lang="en-US" dirty="0"/>
              <a:t> is the buffer provided by actual or obtainable resources not in use currently and that exceed the minimum resources needed to produce a given level of organizational output.</a:t>
            </a:r>
            <a:endParaRPr lang="en-US" sz="1200" dirty="0"/>
          </a:p>
        </p:txBody>
      </p:sp>
    </p:spTree>
    <p:extLst>
      <p:ext uri="{BB962C8B-B14F-4D97-AF65-F5344CB8AC3E}">
        <p14:creationId xmlns:p14="http://schemas.microsoft.com/office/powerpoint/2010/main" val="1812939017"/>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45406"/>
            <a:ext cx="10972799" cy="1041120"/>
          </a:xfrm>
        </p:spPr>
        <p:txBody>
          <a:bodyPr/>
          <a:lstStyle/>
          <a:p>
            <a:r>
              <a:rPr lang="en-US" dirty="0">
                <a:solidFill>
                  <a:schemeClr val="bg1"/>
                </a:solidFill>
              </a:rPr>
              <a:t>First-Mover Benefits</a:t>
            </a:r>
            <a:endParaRPr lang="en-US" sz="1050" dirty="0">
              <a:solidFill>
                <a:schemeClr val="bg1"/>
              </a:solidFill>
            </a:endParaRPr>
          </a:p>
        </p:txBody>
      </p:sp>
      <p:sp>
        <p:nvSpPr>
          <p:cNvPr id="5" name="Text Placeholder 4"/>
          <p:cNvSpPr>
            <a:spLocks noGrp="1"/>
          </p:cNvSpPr>
          <p:nvPr>
            <p:ph type="body" sz="quarter" idx="10"/>
          </p:nvPr>
        </p:nvSpPr>
        <p:spPr/>
        <p:txBody>
          <a:bodyPr>
            <a:normAutofit lnSpcReduction="10000"/>
          </a:bodyPr>
          <a:lstStyle/>
          <a:p>
            <a:r>
              <a:rPr lang="en-US" dirty="0"/>
              <a:t>A </a:t>
            </a:r>
            <a:r>
              <a:rPr lang="en-US" b="1" dirty="0"/>
              <a:t>second mover </a:t>
            </a:r>
            <a:r>
              <a:rPr lang="en-US" dirty="0"/>
              <a:t>is a firm that responds to the first mover’s competitive action, typically through imitation.</a:t>
            </a:r>
          </a:p>
          <a:p>
            <a:r>
              <a:rPr lang="en-US" dirty="0"/>
              <a:t>The second mover:</a:t>
            </a:r>
          </a:p>
          <a:p>
            <a:pPr lvl="1"/>
            <a:r>
              <a:rPr lang="en-US" dirty="0"/>
              <a:t>Studies customers’ reactions to product innovations</a:t>
            </a:r>
          </a:p>
          <a:p>
            <a:pPr lvl="1"/>
            <a:r>
              <a:rPr lang="en-US" dirty="0"/>
              <a:t>Tries to find any mistakes the first mover made so that it can avoid them and the problems they created</a:t>
            </a:r>
          </a:p>
          <a:p>
            <a:pPr lvl="1"/>
            <a:r>
              <a:rPr lang="en-US" dirty="0"/>
              <a:t>Has the time to develop processes and technologies that:</a:t>
            </a:r>
          </a:p>
          <a:p>
            <a:pPr lvl="2"/>
            <a:r>
              <a:rPr lang="en-US" dirty="0"/>
              <a:t>Are more efficient than those the first mover used</a:t>
            </a:r>
          </a:p>
          <a:p>
            <a:pPr lvl="2"/>
            <a:r>
              <a:rPr lang="en-US" dirty="0"/>
              <a:t>Create additional value for consumers</a:t>
            </a:r>
          </a:p>
          <a:p>
            <a:pPr marL="342900" lvl="2" indent="-342900"/>
            <a:r>
              <a:rPr lang="en-US" sz="2800" spc="-10" dirty="0"/>
              <a:t>The most successful second movers can interpret market feedback with precision in order to respond quickly yet successfully to first movers’ successful innovations.</a:t>
            </a:r>
          </a:p>
        </p:txBody>
      </p:sp>
    </p:spTree>
    <p:extLst>
      <p:ext uri="{BB962C8B-B14F-4D97-AF65-F5344CB8AC3E}">
        <p14:creationId xmlns:p14="http://schemas.microsoft.com/office/powerpoint/2010/main" val="1479868360"/>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45406"/>
            <a:ext cx="10972799" cy="1041120"/>
          </a:xfrm>
        </p:spPr>
        <p:txBody>
          <a:bodyPr/>
          <a:lstStyle/>
          <a:p>
            <a:r>
              <a:rPr lang="en-US" dirty="0">
                <a:solidFill>
                  <a:schemeClr val="bg1"/>
                </a:solidFill>
              </a:rPr>
              <a:t>First-Mover Benefits</a:t>
            </a:r>
            <a:endParaRPr lang="en-US" sz="1050" dirty="0">
              <a:solidFill>
                <a:schemeClr val="bg1"/>
              </a:solidFill>
            </a:endParaRPr>
          </a:p>
        </p:txBody>
      </p:sp>
      <p:sp>
        <p:nvSpPr>
          <p:cNvPr id="5" name="Text Placeholder 4"/>
          <p:cNvSpPr>
            <a:spLocks noGrp="1"/>
          </p:cNvSpPr>
          <p:nvPr>
            <p:ph type="body" sz="quarter" idx="10"/>
          </p:nvPr>
        </p:nvSpPr>
        <p:spPr/>
        <p:txBody>
          <a:bodyPr>
            <a:normAutofit/>
          </a:bodyPr>
          <a:lstStyle/>
          <a:p>
            <a:r>
              <a:rPr lang="en-US" sz="3200" dirty="0"/>
              <a:t>A </a:t>
            </a:r>
            <a:r>
              <a:rPr lang="en-US" sz="3200" b="1" dirty="0"/>
              <a:t>late mover </a:t>
            </a:r>
            <a:r>
              <a:rPr lang="en-US" sz="3200" dirty="0"/>
              <a:t>is a firm that responds to a competitive action a significant amount of time after the first mover’s action and the second mover’s response.</a:t>
            </a:r>
          </a:p>
          <a:p>
            <a:r>
              <a:rPr lang="en-US" sz="3200" dirty="0"/>
              <a:t>Late movers:</a:t>
            </a:r>
          </a:p>
          <a:p>
            <a:pPr lvl="1"/>
            <a:r>
              <a:rPr lang="en-US" sz="2800" dirty="0"/>
              <a:t>Achieve considerably less success than do first and second movers</a:t>
            </a:r>
          </a:p>
          <a:p>
            <a:pPr lvl="1"/>
            <a:r>
              <a:rPr lang="en-US" sz="2800" dirty="0">
                <a:ea typeface="+mn-ea"/>
                <a:cs typeface="+mn-cs"/>
              </a:rPr>
              <a:t>Require considerable time to understand how to create at least as much customer value as that offered by the first and second movers’ products</a:t>
            </a:r>
          </a:p>
          <a:p>
            <a:pPr lvl="2"/>
            <a:r>
              <a:rPr lang="en-US" sz="2400" dirty="0">
                <a:ea typeface="+mn-ea"/>
                <a:cs typeface="+mn-cs"/>
              </a:rPr>
              <a:t>Thus, late movers typically only earn average returns.</a:t>
            </a:r>
          </a:p>
        </p:txBody>
      </p:sp>
    </p:spTree>
    <p:extLst>
      <p:ext uri="{BB962C8B-B14F-4D97-AF65-F5344CB8AC3E}">
        <p14:creationId xmlns:p14="http://schemas.microsoft.com/office/powerpoint/2010/main" val="818782792"/>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F8A24-8711-8504-2B05-5EB41557A3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12C780-0C3A-682A-9F84-409E0F216DCC}"/>
              </a:ext>
            </a:extLst>
          </p:cNvPr>
          <p:cNvSpPr>
            <a:spLocks noGrp="1"/>
          </p:cNvSpPr>
          <p:nvPr>
            <p:ph type="title"/>
          </p:nvPr>
        </p:nvSpPr>
        <p:spPr>
          <a:xfrm>
            <a:off x="3663731" y="190118"/>
            <a:ext cx="4864537" cy="1041120"/>
          </a:xfrm>
        </p:spPr>
        <p:txBody>
          <a:bodyPr>
            <a:noAutofit/>
          </a:bodyPr>
          <a:lstStyle/>
          <a:p>
            <a:r>
              <a:rPr lang="en-GB" sz="2800" dirty="0">
                <a:solidFill>
                  <a:schemeClr val="bg1"/>
                </a:solidFill>
              </a:rPr>
              <a:t>Activity 1.4 – Response Prediction (10 Mins)</a:t>
            </a:r>
          </a:p>
        </p:txBody>
      </p:sp>
      <p:sp>
        <p:nvSpPr>
          <p:cNvPr id="3" name="Picture Placeholder 2">
            <a:extLst>
              <a:ext uri="{FF2B5EF4-FFF2-40B4-BE49-F238E27FC236}">
                <a16:creationId xmlns:a16="http://schemas.microsoft.com/office/drawing/2014/main" id="{1A95282B-1D1F-0B05-F0FB-AE2E314B8D11}"/>
              </a:ext>
            </a:extLst>
          </p:cNvPr>
          <p:cNvSpPr>
            <a:spLocks noGrp="1"/>
          </p:cNvSpPr>
          <p:nvPr>
            <p:ph type="pic" sz="quarter" idx="11"/>
          </p:nvPr>
        </p:nvSpPr>
        <p:spPr>
          <a:xfrm>
            <a:off x="1035270" y="1751799"/>
            <a:ext cx="4120053" cy="4724400"/>
          </a:xfrm>
        </p:spPr>
        <p:txBody>
          <a:bodyPr>
            <a:normAutofit/>
          </a:bodyPr>
          <a:lstStyle/>
          <a:p>
            <a:r>
              <a:rPr lang="en-GB" dirty="0">
                <a:solidFill>
                  <a:srgbClr val="231F1F"/>
                </a:solidFill>
              </a:rPr>
              <a:t>Groups pick a firm’s action (e.g., Aldi’s U.S. expansion). Predict competitor response based on one factor (action type, reputation, dependence). Share with class.</a:t>
            </a:r>
          </a:p>
        </p:txBody>
      </p:sp>
      <p:pic>
        <p:nvPicPr>
          <p:cNvPr id="5" name="Picture 4" descr="3D box skeletons">
            <a:extLst>
              <a:ext uri="{FF2B5EF4-FFF2-40B4-BE49-F238E27FC236}">
                <a16:creationId xmlns:a16="http://schemas.microsoft.com/office/drawing/2014/main" id="{6D8D0CD0-4577-72BD-25B3-3BFDDD0C7B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2663" y="1751799"/>
            <a:ext cx="4864537" cy="3242233"/>
          </a:xfrm>
          <a:prstGeom prst="rect">
            <a:avLst/>
          </a:prstGeom>
        </p:spPr>
      </p:pic>
    </p:spTree>
    <p:extLst>
      <p:ext uri="{BB962C8B-B14F-4D97-AF65-F5344CB8AC3E}">
        <p14:creationId xmlns:p14="http://schemas.microsoft.com/office/powerpoint/2010/main" val="4248390211"/>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45659" y="-2458"/>
            <a:ext cx="11723427" cy="6755683"/>
          </a:xfrm>
          <a:prstGeom prst="rect">
            <a:avLst/>
          </a:prstGeom>
        </p:spPr>
      </p:pic>
    </p:spTree>
    <p:extLst>
      <p:ext uri="{BB962C8B-B14F-4D97-AF65-F5344CB8AC3E}">
        <p14:creationId xmlns:p14="http://schemas.microsoft.com/office/powerpoint/2010/main" val="3059051799"/>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25309"/>
            <a:ext cx="10972799" cy="1041120"/>
          </a:xfrm>
        </p:spPr>
        <p:txBody>
          <a:bodyPr/>
          <a:lstStyle/>
          <a:p>
            <a:r>
              <a:rPr lang="en-US" dirty="0">
                <a:solidFill>
                  <a:schemeClr val="bg1"/>
                </a:solidFill>
              </a:rPr>
              <a:t>Organizational Size</a:t>
            </a:r>
            <a:endParaRPr lang="en-US" sz="1050" dirty="0">
              <a:solidFill>
                <a:schemeClr val="bg1"/>
              </a:solidFill>
            </a:endParaRPr>
          </a:p>
        </p:txBody>
      </p:sp>
      <p:sp>
        <p:nvSpPr>
          <p:cNvPr id="5" name="Text Placeholder 4"/>
          <p:cNvSpPr>
            <a:spLocks noGrp="1"/>
          </p:cNvSpPr>
          <p:nvPr>
            <p:ph type="body" sz="quarter" idx="10"/>
          </p:nvPr>
        </p:nvSpPr>
        <p:spPr/>
        <p:txBody>
          <a:bodyPr>
            <a:normAutofit lnSpcReduction="10000"/>
          </a:bodyPr>
          <a:lstStyle/>
          <a:p>
            <a:r>
              <a:rPr lang="en-US" sz="3200" dirty="0"/>
              <a:t>An organization’s size affects the likelihood it will take competitive actions as well as the types and timing of those actions.</a:t>
            </a:r>
          </a:p>
          <a:p>
            <a:pPr lvl="1"/>
            <a:r>
              <a:rPr lang="en-US" sz="2800" dirty="0"/>
              <a:t>Small firms:</a:t>
            </a:r>
          </a:p>
          <a:p>
            <a:pPr lvl="2"/>
            <a:r>
              <a:rPr lang="en-US" sz="2400" dirty="0"/>
              <a:t>Are more likely to launch competitive actions</a:t>
            </a:r>
          </a:p>
          <a:p>
            <a:pPr lvl="2"/>
            <a:r>
              <a:rPr lang="en-US" sz="2400" dirty="0"/>
              <a:t>Tend to launch competitive actions more quickly</a:t>
            </a:r>
          </a:p>
          <a:p>
            <a:pPr lvl="2"/>
            <a:r>
              <a:rPr lang="en-US" sz="2400" dirty="0"/>
              <a:t>Have the capacity to be nimble and flexible competitors</a:t>
            </a:r>
          </a:p>
          <a:p>
            <a:pPr lvl="2"/>
            <a:r>
              <a:rPr lang="en-US" sz="2400" dirty="0"/>
              <a:t>Tend to rely on speed and surprise to defend their competitive advantages</a:t>
            </a:r>
          </a:p>
          <a:p>
            <a:pPr lvl="2"/>
            <a:r>
              <a:rPr lang="en-US" sz="2400" dirty="0"/>
              <a:t>Develop variety in their competitive actions</a:t>
            </a:r>
          </a:p>
          <a:p>
            <a:pPr lvl="1"/>
            <a:r>
              <a:rPr lang="en-US" sz="2800" dirty="0"/>
              <a:t>Large firms typically have a greater number of slack resources that allows them to initiate a larger total number of competitive actions and strategic actions during a given period.</a:t>
            </a:r>
          </a:p>
        </p:txBody>
      </p:sp>
    </p:spTree>
    <p:extLst>
      <p:ext uri="{BB962C8B-B14F-4D97-AF65-F5344CB8AC3E}">
        <p14:creationId xmlns:p14="http://schemas.microsoft.com/office/powerpoint/2010/main" val="2944553217"/>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225793"/>
            <a:ext cx="10972799" cy="1041120"/>
          </a:xfrm>
        </p:spPr>
        <p:txBody>
          <a:bodyPr>
            <a:normAutofit/>
          </a:bodyPr>
          <a:lstStyle/>
          <a:p>
            <a:r>
              <a:rPr lang="en-US" sz="4000" dirty="0">
                <a:solidFill>
                  <a:schemeClr val="bg1"/>
                </a:solidFill>
              </a:rPr>
              <a:t>Quality</a:t>
            </a:r>
            <a:endParaRPr lang="en-US" sz="1100" dirty="0">
              <a:solidFill>
                <a:schemeClr val="bg1"/>
              </a:solidFill>
            </a:endParaRPr>
          </a:p>
        </p:txBody>
      </p:sp>
      <p:sp>
        <p:nvSpPr>
          <p:cNvPr id="5" name="Text Placeholder 4"/>
          <p:cNvSpPr>
            <a:spLocks noGrp="1"/>
          </p:cNvSpPr>
          <p:nvPr>
            <p:ph type="body" sz="quarter" idx="10"/>
          </p:nvPr>
        </p:nvSpPr>
        <p:spPr/>
        <p:txBody>
          <a:bodyPr>
            <a:normAutofit/>
          </a:bodyPr>
          <a:lstStyle/>
          <a:p>
            <a:r>
              <a:rPr lang="en-US" sz="2400" b="1" dirty="0"/>
              <a:t>Quality</a:t>
            </a:r>
            <a:r>
              <a:rPr lang="en-US" sz="2400" dirty="0"/>
              <a:t> exists when the firm’s products meet or exceed customers’ expectations.</a:t>
            </a:r>
          </a:p>
          <a:p>
            <a:r>
              <a:rPr lang="en-US" sz="2400" dirty="0"/>
              <a:t>Customers:</a:t>
            </a:r>
          </a:p>
          <a:p>
            <a:pPr lvl="1"/>
            <a:r>
              <a:rPr lang="en-US" sz="2000" dirty="0"/>
              <a:t>Perceive quality as doing the right things relative to performance measures that are important to them</a:t>
            </a:r>
          </a:p>
          <a:p>
            <a:pPr lvl="1"/>
            <a:r>
              <a:rPr lang="en-US" sz="2000" dirty="0"/>
              <a:t>Measure the quality of products against a broad range of dimensions</a:t>
            </a:r>
          </a:p>
          <a:p>
            <a:pPr lvl="1"/>
            <a:r>
              <a:rPr lang="en-US" sz="2000" dirty="0"/>
              <a:t>Will not buy a product or use a service until they believe it can satisfy at least their base-level expectations in terms of quality dimensions that are important to them</a:t>
            </a:r>
          </a:p>
          <a:p>
            <a:r>
              <a:rPr lang="en-US" sz="2400" dirty="0"/>
              <a:t>Quality is a base denominator for:</a:t>
            </a:r>
          </a:p>
          <a:p>
            <a:pPr lvl="1"/>
            <a:r>
              <a:rPr lang="en-US" sz="2000" dirty="0"/>
              <a:t>Competing successfully in the global economy</a:t>
            </a:r>
          </a:p>
          <a:p>
            <a:pPr lvl="1"/>
            <a:r>
              <a:rPr lang="en-US" sz="2000" dirty="0"/>
              <a:t>Achieving competitive parity, at a minimum</a:t>
            </a:r>
          </a:p>
          <a:p>
            <a:pPr marL="342900" lvl="1" indent="-342900"/>
            <a:r>
              <a:rPr lang="en-US" dirty="0"/>
              <a:t>Quality is a necessary but insufficient condition for achieving an advantage.</a:t>
            </a:r>
          </a:p>
        </p:txBody>
      </p:sp>
    </p:spTree>
    <p:extLst>
      <p:ext uri="{BB962C8B-B14F-4D97-AF65-F5344CB8AC3E}">
        <p14:creationId xmlns:p14="http://schemas.microsoft.com/office/powerpoint/2010/main" val="1960686519"/>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99071" y="83316"/>
            <a:ext cx="10972797" cy="1041120"/>
          </a:xfrm>
        </p:spPr>
        <p:txBody>
          <a:bodyPr/>
          <a:lstStyle/>
          <a:p>
            <a:r>
              <a:rPr lang="en-US" sz="2400" dirty="0">
                <a:solidFill>
                  <a:schemeClr val="bg1"/>
                </a:solidFill>
              </a:rPr>
              <a:t>Quality Dimensions of Products and Services</a:t>
            </a:r>
            <a:endParaRPr lang="en-US" sz="1800" dirty="0">
              <a:solidFill>
                <a:schemeClr val="bg1"/>
              </a:solidFill>
            </a:endParaRPr>
          </a:p>
        </p:txBody>
      </p:sp>
      <p:graphicFrame>
        <p:nvGraphicFramePr>
          <p:cNvPr id="7" name="Table Placeholder 6" descr="A table lists the various dimensions of product quality." title="Table 5.1 – Quality Dimensions of Products and Services"/>
          <p:cNvGraphicFramePr>
            <a:graphicFrameLocks noGrp="1"/>
          </p:cNvGraphicFramePr>
          <p:nvPr>
            <p:ph type="tbl" sz="quarter" idx="10"/>
            <p:extLst>
              <p:ext uri="{D42A27DB-BD31-4B8C-83A1-F6EECF244321}">
                <p14:modId xmlns:p14="http://schemas.microsoft.com/office/powerpoint/2010/main" val="423518895"/>
              </p:ext>
            </p:extLst>
          </p:nvPr>
        </p:nvGraphicFramePr>
        <p:xfrm>
          <a:off x="586158" y="1636066"/>
          <a:ext cx="5509843" cy="3746500"/>
        </p:xfrm>
        <a:graphic>
          <a:graphicData uri="http://schemas.openxmlformats.org/drawingml/2006/table">
            <a:tbl>
              <a:tblPr firstRow="1" bandRow="1">
                <a:tableStyleId>{5C22544A-7EE6-4342-B048-85BDC9FD1C3A}</a:tableStyleId>
              </a:tblPr>
              <a:tblGrid>
                <a:gridCol w="5509843">
                  <a:extLst>
                    <a:ext uri="{9D8B030D-6E8A-4147-A177-3AD203B41FA5}">
                      <a16:colId xmlns:a16="http://schemas.microsoft.com/office/drawing/2014/main" val="20000"/>
                    </a:ext>
                  </a:extLst>
                </a:gridCol>
              </a:tblGrid>
              <a:tr h="370840">
                <a:tc>
                  <a:txBody>
                    <a:bodyPr/>
                    <a:lstStyle/>
                    <a:p>
                      <a:pPr>
                        <a:spcBef>
                          <a:spcPts val="300"/>
                        </a:spcBef>
                      </a:pPr>
                      <a:r>
                        <a:rPr lang="en-US" dirty="0"/>
                        <a:t>Product Quality Dimensions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rgbClr val="60498D"/>
                    </a:solidFill>
                  </a:tcPr>
                </a:tc>
                <a:extLst>
                  <a:ext uri="{0D108BD9-81ED-4DB2-BD59-A6C34878D82A}">
                    <a16:rowId xmlns:a16="http://schemas.microsoft.com/office/drawing/2014/main" val="10000"/>
                  </a:ext>
                </a:extLst>
              </a:tr>
              <a:tr h="370840">
                <a:tc>
                  <a:txBody>
                    <a:bodyPr/>
                    <a:lstStyle/>
                    <a:p>
                      <a:pPr marL="0" indent="0">
                        <a:spcBef>
                          <a:spcPts val="300"/>
                        </a:spcBef>
                        <a:buNone/>
                      </a:pPr>
                      <a:r>
                        <a:rPr lang="en-US" b="0" i="0" dirty="0"/>
                        <a:t>1.  </a:t>
                      </a:r>
                      <a:r>
                        <a:rPr lang="en-US" b="1" i="1" dirty="0"/>
                        <a:t>Performance</a:t>
                      </a:r>
                      <a:r>
                        <a:rPr lang="en-US" dirty="0"/>
                        <a:t>—Operating characteristics</a:t>
                      </a:r>
                    </a:p>
                    <a:p>
                      <a:pPr marL="0" indent="0">
                        <a:spcBef>
                          <a:spcPts val="300"/>
                        </a:spcBef>
                        <a:buNone/>
                      </a:pPr>
                      <a:r>
                        <a:rPr lang="en-US" b="0" i="0" dirty="0"/>
                        <a:t>2.  </a:t>
                      </a:r>
                      <a:r>
                        <a:rPr lang="en-US" b="1" i="1" dirty="0"/>
                        <a:t>Features</a:t>
                      </a:r>
                      <a:r>
                        <a:rPr lang="en-US" dirty="0"/>
                        <a:t>—Important special characteristics</a:t>
                      </a:r>
                    </a:p>
                    <a:p>
                      <a:pPr marL="0" indent="0">
                        <a:spcBef>
                          <a:spcPts val="300"/>
                        </a:spcBef>
                        <a:buNone/>
                      </a:pPr>
                      <a:r>
                        <a:rPr lang="en-US" b="0" i="0" dirty="0"/>
                        <a:t>3.  </a:t>
                      </a:r>
                      <a:r>
                        <a:rPr lang="en-US" b="1" i="1" dirty="0"/>
                        <a:t>Flexibility</a:t>
                      </a:r>
                      <a:r>
                        <a:rPr lang="en-US" dirty="0"/>
                        <a:t>—Meeting operating specifications over some period of time</a:t>
                      </a:r>
                    </a:p>
                    <a:p>
                      <a:pPr marL="0" indent="0">
                        <a:spcBef>
                          <a:spcPts val="300"/>
                        </a:spcBef>
                        <a:buNone/>
                      </a:pPr>
                      <a:r>
                        <a:rPr lang="en-US" b="0" i="0" dirty="0"/>
                        <a:t>4.  </a:t>
                      </a:r>
                      <a:r>
                        <a:rPr lang="en-US" b="1" i="1" dirty="0"/>
                        <a:t>Durability</a:t>
                      </a:r>
                      <a:r>
                        <a:rPr lang="en-US" dirty="0"/>
                        <a:t>—Amount of use before performance deteriorates</a:t>
                      </a:r>
                    </a:p>
                    <a:p>
                      <a:pPr marL="0" indent="0">
                        <a:spcBef>
                          <a:spcPts val="300"/>
                        </a:spcBef>
                        <a:buNone/>
                      </a:pPr>
                      <a:r>
                        <a:rPr lang="en-US" b="0" i="0" dirty="0"/>
                        <a:t>5.  </a:t>
                      </a:r>
                      <a:r>
                        <a:rPr lang="en-US" b="1" i="1" dirty="0"/>
                        <a:t>Conformance</a:t>
                      </a:r>
                      <a:r>
                        <a:rPr lang="en-US" dirty="0"/>
                        <a:t>—Match with pre-established standards</a:t>
                      </a:r>
                    </a:p>
                    <a:p>
                      <a:pPr marL="0" indent="0">
                        <a:spcBef>
                          <a:spcPts val="300"/>
                        </a:spcBef>
                        <a:buNone/>
                      </a:pPr>
                      <a:r>
                        <a:rPr lang="en-US" b="0" i="0" dirty="0"/>
                        <a:t>6.  </a:t>
                      </a:r>
                      <a:r>
                        <a:rPr lang="en-US" b="1" i="1" dirty="0"/>
                        <a:t>Serviceability</a:t>
                      </a:r>
                      <a:r>
                        <a:rPr lang="en-US" dirty="0"/>
                        <a:t>—Ease and speed of repair</a:t>
                      </a:r>
                    </a:p>
                    <a:p>
                      <a:pPr marL="0" indent="0">
                        <a:spcBef>
                          <a:spcPts val="300"/>
                        </a:spcBef>
                        <a:buNone/>
                      </a:pPr>
                      <a:r>
                        <a:rPr lang="en-US" b="0" i="0" dirty="0"/>
                        <a:t>7.  </a:t>
                      </a:r>
                      <a:r>
                        <a:rPr lang="en-US" b="1" i="1" dirty="0"/>
                        <a:t>Aesthetics</a:t>
                      </a:r>
                      <a:r>
                        <a:rPr lang="en-US" dirty="0"/>
                        <a:t>—How a product looks and feels</a:t>
                      </a:r>
                    </a:p>
                    <a:p>
                      <a:pPr marL="285750" indent="-285750">
                        <a:spcBef>
                          <a:spcPts val="300"/>
                        </a:spcBef>
                        <a:buNone/>
                      </a:pPr>
                      <a:r>
                        <a:rPr lang="en-US" b="0" i="0" dirty="0"/>
                        <a:t>8.  </a:t>
                      </a:r>
                      <a:r>
                        <a:rPr lang="en-US" b="1" i="1" dirty="0"/>
                        <a:t>Perceived quality</a:t>
                      </a:r>
                      <a:r>
                        <a:rPr lang="en-US" dirty="0"/>
                        <a:t>—Subjective assessment of characteristics</a:t>
                      </a:r>
                      <a:r>
                        <a:rPr lang="en-US" baseline="0" dirty="0"/>
                        <a:t> (product image)</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FCD2AB"/>
                    </a:solidFill>
                  </a:tcPr>
                </a:tc>
                <a:extLst>
                  <a:ext uri="{0D108BD9-81ED-4DB2-BD59-A6C34878D82A}">
                    <a16:rowId xmlns:a16="http://schemas.microsoft.com/office/drawing/2014/main" val="10001"/>
                  </a:ext>
                </a:extLst>
              </a:tr>
            </a:tbl>
          </a:graphicData>
        </a:graphic>
      </p:graphicFrame>
      <p:graphicFrame>
        <p:nvGraphicFramePr>
          <p:cNvPr id="5" name="Table Placeholder 1" descr="A table lists the various dimensions of service quality." title="Table 5.1 – Quality Dimensions of Products and Services">
            <a:extLst>
              <a:ext uri="{FF2B5EF4-FFF2-40B4-BE49-F238E27FC236}">
                <a16:creationId xmlns:a16="http://schemas.microsoft.com/office/drawing/2014/main" id="{5D3BEBFA-1700-C74F-BD2C-F49D3B12D238}"/>
              </a:ext>
            </a:extLst>
          </p:cNvPr>
          <p:cNvGraphicFramePr>
            <a:graphicFrameLocks/>
          </p:cNvGraphicFramePr>
          <p:nvPr>
            <p:extLst>
              <p:ext uri="{D42A27DB-BD31-4B8C-83A1-F6EECF244321}">
                <p14:modId xmlns:p14="http://schemas.microsoft.com/office/powerpoint/2010/main" val="2488379010"/>
              </p:ext>
            </p:extLst>
          </p:nvPr>
        </p:nvGraphicFramePr>
        <p:xfrm>
          <a:off x="6437648" y="1636066"/>
          <a:ext cx="5409360" cy="3746500"/>
        </p:xfrm>
        <a:graphic>
          <a:graphicData uri="http://schemas.openxmlformats.org/drawingml/2006/table">
            <a:tbl>
              <a:tblPr firstRow="1" bandRow="1">
                <a:tableStyleId>{5C22544A-7EE6-4342-B048-85BDC9FD1C3A}</a:tableStyleId>
              </a:tblPr>
              <a:tblGrid>
                <a:gridCol w="5409360">
                  <a:extLst>
                    <a:ext uri="{9D8B030D-6E8A-4147-A177-3AD203B41FA5}">
                      <a16:colId xmlns:a16="http://schemas.microsoft.com/office/drawing/2014/main" val="20000"/>
                    </a:ext>
                  </a:extLst>
                </a:gridCol>
              </a:tblGrid>
              <a:tr h="539969">
                <a:tc>
                  <a:txBody>
                    <a:bodyPr/>
                    <a:lstStyle/>
                    <a:p>
                      <a:pPr>
                        <a:spcBef>
                          <a:spcPts val="300"/>
                        </a:spcBef>
                      </a:pPr>
                      <a:r>
                        <a:rPr lang="en-US" dirty="0"/>
                        <a:t>Service Quality Dimensions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rgbClr val="60498D"/>
                    </a:solidFill>
                  </a:tcPr>
                </a:tc>
                <a:extLst>
                  <a:ext uri="{0D108BD9-81ED-4DB2-BD59-A6C34878D82A}">
                    <a16:rowId xmlns:a16="http://schemas.microsoft.com/office/drawing/2014/main" val="10000"/>
                  </a:ext>
                </a:extLst>
              </a:tr>
              <a:tr h="3206531">
                <a:tc>
                  <a:txBody>
                    <a:bodyPr/>
                    <a:lstStyle/>
                    <a:p>
                      <a:pPr marL="0" indent="0">
                        <a:spcBef>
                          <a:spcPts val="300"/>
                        </a:spcBef>
                        <a:buFont typeface="+mj-lt"/>
                        <a:buNone/>
                      </a:pPr>
                      <a:r>
                        <a:rPr lang="en-US" b="0" i="0" dirty="0"/>
                        <a:t>1.  </a:t>
                      </a:r>
                      <a:r>
                        <a:rPr lang="en-US" b="1" i="1" dirty="0"/>
                        <a:t>Timeliness</a:t>
                      </a:r>
                      <a:r>
                        <a:rPr lang="en-US" dirty="0"/>
                        <a:t>—Performed in the promised period of time</a:t>
                      </a:r>
                    </a:p>
                    <a:p>
                      <a:pPr marL="0" indent="0">
                        <a:spcBef>
                          <a:spcPts val="300"/>
                        </a:spcBef>
                        <a:buFont typeface="+mj-lt"/>
                        <a:buNone/>
                      </a:pPr>
                      <a:r>
                        <a:rPr lang="en-US" b="0" i="0" dirty="0"/>
                        <a:t>2.  </a:t>
                      </a:r>
                      <a:r>
                        <a:rPr lang="en-US" b="1" i="1" dirty="0"/>
                        <a:t>Courtesy</a:t>
                      </a:r>
                      <a:r>
                        <a:rPr lang="en-US" dirty="0"/>
                        <a:t>—Performed cheerfully</a:t>
                      </a:r>
                    </a:p>
                    <a:p>
                      <a:pPr marL="0" indent="0">
                        <a:spcBef>
                          <a:spcPts val="300"/>
                        </a:spcBef>
                        <a:buFont typeface="+mj-lt"/>
                        <a:buNone/>
                      </a:pPr>
                      <a:r>
                        <a:rPr lang="en-US" b="0" i="0" dirty="0"/>
                        <a:t>3.  </a:t>
                      </a:r>
                      <a:r>
                        <a:rPr lang="en-US" b="1" i="1" dirty="0"/>
                        <a:t>Consistency</a:t>
                      </a:r>
                      <a:r>
                        <a:rPr lang="en-US" dirty="0"/>
                        <a:t>—Giving all customers similar experiences each</a:t>
                      </a:r>
                      <a:r>
                        <a:rPr lang="en-US" baseline="0" dirty="0"/>
                        <a:t> time</a:t>
                      </a:r>
                    </a:p>
                    <a:p>
                      <a:pPr marL="0" indent="0">
                        <a:spcBef>
                          <a:spcPts val="300"/>
                        </a:spcBef>
                        <a:buFont typeface="+mj-lt"/>
                        <a:buNone/>
                      </a:pPr>
                      <a:r>
                        <a:rPr lang="en-US" b="0" i="0" baseline="0" dirty="0"/>
                        <a:t>4.  </a:t>
                      </a:r>
                      <a:r>
                        <a:rPr lang="en-US" b="1" i="1" baseline="0" dirty="0"/>
                        <a:t>Convenience</a:t>
                      </a:r>
                      <a:r>
                        <a:rPr lang="en-US" baseline="0" dirty="0"/>
                        <a:t>—Accessibility to customers</a:t>
                      </a:r>
                    </a:p>
                    <a:p>
                      <a:pPr marL="0" indent="0">
                        <a:spcBef>
                          <a:spcPts val="300"/>
                        </a:spcBef>
                        <a:buFont typeface="+mj-lt"/>
                        <a:buNone/>
                      </a:pPr>
                      <a:r>
                        <a:rPr lang="en-US" b="0" i="0" baseline="0" dirty="0"/>
                        <a:t>5.  </a:t>
                      </a:r>
                      <a:r>
                        <a:rPr lang="en-US" b="1" i="1" baseline="0" dirty="0"/>
                        <a:t>Completeness</a:t>
                      </a:r>
                      <a:r>
                        <a:rPr lang="en-US" baseline="0" dirty="0"/>
                        <a:t>—Fully serviced, as required</a:t>
                      </a:r>
                    </a:p>
                    <a:p>
                      <a:pPr marL="0" indent="0">
                        <a:spcBef>
                          <a:spcPts val="300"/>
                        </a:spcBef>
                        <a:buFont typeface="+mj-lt"/>
                        <a:buNone/>
                      </a:pPr>
                      <a:r>
                        <a:rPr lang="en-US" b="0" i="0" baseline="0" dirty="0"/>
                        <a:t>6.  </a:t>
                      </a:r>
                      <a:r>
                        <a:rPr lang="en-US" b="1" i="1" baseline="0" dirty="0"/>
                        <a:t>Accuracy</a:t>
                      </a:r>
                      <a:r>
                        <a:rPr lang="en-US" baseline="0" dirty="0"/>
                        <a:t>—Performed correctly each time</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FCD2AB"/>
                    </a:solidFill>
                  </a:tcPr>
                </a:tc>
                <a:extLst>
                  <a:ext uri="{0D108BD9-81ED-4DB2-BD59-A6C34878D82A}">
                    <a16:rowId xmlns:a16="http://schemas.microsoft.com/office/drawing/2014/main" val="10001"/>
                  </a:ext>
                </a:extLst>
              </a:tr>
            </a:tbl>
          </a:graphicData>
        </a:graphic>
      </p:graphicFrame>
      <p:sp>
        <p:nvSpPr>
          <p:cNvPr id="6" name="Text Placeholder 5" descr="The source line for Table 5.1 is given." title="Table 5.1 Source Line">
            <a:extLst>
              <a:ext uri="{FF2B5EF4-FFF2-40B4-BE49-F238E27FC236}">
                <a16:creationId xmlns:a16="http://schemas.microsoft.com/office/drawing/2014/main" id="{AF5AE762-5B19-2748-89B3-647B9234F0C1}"/>
              </a:ext>
            </a:extLst>
          </p:cNvPr>
          <p:cNvSpPr txBox="1">
            <a:spLocks/>
          </p:cNvSpPr>
          <p:nvPr/>
        </p:nvSpPr>
        <p:spPr>
          <a:xfrm>
            <a:off x="383512" y="5894196"/>
            <a:ext cx="8229600" cy="6096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a:t>Source: Adapted from J. Evans, 2008, </a:t>
            </a:r>
            <a:r>
              <a:rPr lang="en-US" sz="1400" i="1"/>
              <a:t>Managing for Quality and Performance</a:t>
            </a:r>
            <a:r>
              <a:rPr lang="en-US" sz="1400"/>
              <a:t>, 7th Ed., Mason, OH: Thomson Publishing.</a:t>
            </a:r>
            <a:endParaRPr lang="en-US" sz="1400" dirty="0"/>
          </a:p>
        </p:txBody>
      </p:sp>
    </p:spTree>
    <p:extLst>
      <p:ext uri="{BB962C8B-B14F-4D97-AF65-F5344CB8AC3E}">
        <p14:creationId xmlns:p14="http://schemas.microsoft.com/office/powerpoint/2010/main" val="3716997595"/>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65503"/>
            <a:ext cx="10972799" cy="1041120"/>
          </a:xfrm>
        </p:spPr>
        <p:txBody>
          <a:bodyPr/>
          <a:lstStyle/>
          <a:p>
            <a:r>
              <a:rPr lang="en-US" dirty="0">
                <a:solidFill>
                  <a:schemeClr val="bg1"/>
                </a:solidFill>
              </a:rPr>
              <a:t>Likelihood of Response</a:t>
            </a:r>
            <a:endParaRPr lang="en-US" sz="1800" dirty="0">
              <a:solidFill>
                <a:schemeClr val="bg1"/>
              </a:solidFill>
            </a:endParaRPr>
          </a:p>
        </p:txBody>
      </p:sp>
      <p:sp>
        <p:nvSpPr>
          <p:cNvPr id="5" name="Text Placeholder 4"/>
          <p:cNvSpPr>
            <a:spLocks noGrp="1"/>
          </p:cNvSpPr>
          <p:nvPr>
            <p:ph type="body" sz="quarter" idx="10"/>
          </p:nvPr>
        </p:nvSpPr>
        <p:spPr/>
        <p:txBody>
          <a:bodyPr>
            <a:normAutofit fontScale="85000" lnSpcReduction="10000"/>
          </a:bodyPr>
          <a:lstStyle/>
          <a:p>
            <a:r>
              <a:rPr lang="en-US" sz="3200" dirty="0"/>
              <a:t>In general, a firm is likely to respond to a competitor’s action when either:</a:t>
            </a:r>
          </a:p>
          <a:p>
            <a:pPr lvl="1"/>
            <a:r>
              <a:rPr lang="en-US" sz="2800" dirty="0"/>
              <a:t>The action leads to better use of the competitor’s capabilities to develop a stronger competitive advantage or an improvement in its market position.</a:t>
            </a:r>
          </a:p>
          <a:p>
            <a:pPr lvl="1"/>
            <a:r>
              <a:rPr lang="en-US" sz="2800" dirty="0"/>
              <a:t>The action damages the firm’s ability to use its core competencies to create or maintain an advantage.</a:t>
            </a:r>
          </a:p>
          <a:p>
            <a:pPr lvl="1"/>
            <a:r>
              <a:rPr lang="en-US" sz="2800" dirty="0"/>
              <a:t>The firm’s market position becomes harder to defend.</a:t>
            </a:r>
          </a:p>
          <a:p>
            <a:r>
              <a:rPr lang="en-US" sz="3200" dirty="0"/>
              <a:t>In addition to market commonality, resource similarity, and awareness, motivation, and ability, firms evaluate three other factors to predict how a competitor is likely to respond to competitive actions:</a:t>
            </a:r>
          </a:p>
          <a:p>
            <a:pPr lvl="1">
              <a:buFont typeface="+mj-lt"/>
              <a:buAutoNum type="arabicPeriod"/>
            </a:pPr>
            <a:r>
              <a:rPr lang="en-US" sz="2800" dirty="0"/>
              <a:t>Type of competitive action</a:t>
            </a:r>
          </a:p>
          <a:p>
            <a:pPr lvl="1">
              <a:buFont typeface="+mj-lt"/>
              <a:buAutoNum type="arabicPeriod"/>
            </a:pPr>
            <a:r>
              <a:rPr lang="en-US" sz="2800" dirty="0"/>
              <a:t>Actor’s reputation</a:t>
            </a:r>
          </a:p>
          <a:p>
            <a:pPr lvl="1">
              <a:buFont typeface="+mj-lt"/>
              <a:buAutoNum type="arabicPeriod"/>
            </a:pPr>
            <a:r>
              <a:rPr lang="en-US" sz="2800" dirty="0"/>
              <a:t>Market dependence</a:t>
            </a:r>
          </a:p>
        </p:txBody>
      </p:sp>
    </p:spTree>
    <p:extLst>
      <p:ext uri="{BB962C8B-B14F-4D97-AF65-F5344CB8AC3E}">
        <p14:creationId xmlns:p14="http://schemas.microsoft.com/office/powerpoint/2010/main" val="314299802"/>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0"/>
            <a:ext cx="10972799" cy="1041120"/>
          </a:xfrm>
        </p:spPr>
        <p:txBody>
          <a:bodyPr/>
          <a:lstStyle/>
          <a:p>
            <a:r>
              <a:rPr lang="en-US" dirty="0">
                <a:solidFill>
                  <a:schemeClr val="bg1"/>
                </a:solidFill>
              </a:rPr>
              <a:t>Type of Competitive Action</a:t>
            </a:r>
            <a:endParaRPr lang="en-US" sz="1800" dirty="0">
              <a:solidFill>
                <a:schemeClr val="bg1"/>
              </a:solidFill>
            </a:endParaRPr>
          </a:p>
        </p:txBody>
      </p:sp>
      <p:sp>
        <p:nvSpPr>
          <p:cNvPr id="5" name="Text Placeholder 4"/>
          <p:cNvSpPr>
            <a:spLocks noGrp="1"/>
          </p:cNvSpPr>
          <p:nvPr>
            <p:ph type="body" sz="quarter" idx="10"/>
          </p:nvPr>
        </p:nvSpPr>
        <p:spPr/>
        <p:txBody>
          <a:bodyPr>
            <a:normAutofit/>
          </a:bodyPr>
          <a:lstStyle/>
          <a:p>
            <a:r>
              <a:rPr lang="en-US" sz="3200" dirty="0"/>
              <a:t>In general, the number of tactical responses firms take exceed the number of strategic responses they take.</a:t>
            </a:r>
          </a:p>
          <a:p>
            <a:pPr lvl="1"/>
            <a:r>
              <a:rPr lang="en-US" sz="2800" dirty="0"/>
              <a:t>This is because:</a:t>
            </a:r>
          </a:p>
          <a:p>
            <a:pPr lvl="2"/>
            <a:r>
              <a:rPr lang="en-US" sz="2400" dirty="0"/>
              <a:t>Strategic responses involve a significant commitment of resources.</a:t>
            </a:r>
          </a:p>
          <a:p>
            <a:pPr lvl="2"/>
            <a:r>
              <a:rPr lang="en-US" sz="2400" dirty="0"/>
              <a:t>Strategic responses are difficult to implement and reverse.</a:t>
            </a:r>
          </a:p>
          <a:p>
            <a:pPr lvl="2"/>
            <a:r>
              <a:rPr lang="en-US" sz="2400" dirty="0"/>
              <a:t>The time needed to implement a strategic action and to assess its effectiveness can delay the competitor’s response to that action.</a:t>
            </a:r>
          </a:p>
        </p:txBody>
      </p:sp>
    </p:spTree>
    <p:extLst>
      <p:ext uri="{BB962C8B-B14F-4D97-AF65-F5344CB8AC3E}">
        <p14:creationId xmlns:p14="http://schemas.microsoft.com/office/powerpoint/2010/main" val="4067912203"/>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55455"/>
            <a:ext cx="10972799" cy="1041120"/>
          </a:xfrm>
        </p:spPr>
        <p:txBody>
          <a:bodyPr/>
          <a:lstStyle/>
          <a:p>
            <a:r>
              <a:rPr lang="en-US" dirty="0">
                <a:solidFill>
                  <a:schemeClr val="bg1"/>
                </a:solidFill>
              </a:rPr>
              <a:t>Actor’s Reputation</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dirty="0"/>
              <a:t>An </a:t>
            </a:r>
            <a:r>
              <a:rPr lang="en-US" i="1" dirty="0"/>
              <a:t>actor</a:t>
            </a:r>
            <a:r>
              <a:rPr lang="en-US" dirty="0"/>
              <a:t> is the firm taking an action or a response.</a:t>
            </a:r>
          </a:p>
          <a:p>
            <a:r>
              <a:rPr lang="en-US" i="1" dirty="0"/>
              <a:t>Reputation</a:t>
            </a:r>
            <a:r>
              <a:rPr lang="en-US" dirty="0"/>
              <a:t> is the positive or negative attribute ascribed by one rival to another based on past competitive behavior.</a:t>
            </a:r>
          </a:p>
          <a:p>
            <a:r>
              <a:rPr lang="en-US" dirty="0"/>
              <a:t>Competitors respond more frequently to the actions taken by the firm with a reputation for predictable and understandable competitive behavior, especially if that firm is a market leader.</a:t>
            </a:r>
          </a:p>
        </p:txBody>
      </p:sp>
    </p:spTree>
    <p:extLst>
      <p:ext uri="{BB962C8B-B14F-4D97-AF65-F5344CB8AC3E}">
        <p14:creationId xmlns:p14="http://schemas.microsoft.com/office/powerpoint/2010/main" val="78601282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85599"/>
            <a:ext cx="10972799" cy="1041120"/>
          </a:xfrm>
        </p:spPr>
        <p:txBody>
          <a:bodyPr/>
          <a:lstStyle/>
          <a:p>
            <a:r>
              <a:rPr lang="en-US" dirty="0">
                <a:solidFill>
                  <a:schemeClr val="bg1"/>
                </a:solidFill>
              </a:rPr>
              <a:t>Market Dependence</a:t>
            </a:r>
            <a:endParaRPr lang="en-US" sz="1800" dirty="0">
              <a:solidFill>
                <a:schemeClr val="bg1"/>
              </a:solidFill>
            </a:endParaRPr>
          </a:p>
        </p:txBody>
      </p:sp>
      <p:sp>
        <p:nvSpPr>
          <p:cNvPr id="5" name="Text Placeholder 4"/>
          <p:cNvSpPr>
            <a:spLocks noGrp="1"/>
          </p:cNvSpPr>
          <p:nvPr>
            <p:ph type="body" sz="quarter" idx="10"/>
          </p:nvPr>
        </p:nvSpPr>
        <p:spPr/>
        <p:txBody>
          <a:bodyPr/>
          <a:lstStyle/>
          <a:p>
            <a:r>
              <a:rPr lang="en-US" i="1" dirty="0"/>
              <a:t>Market dependence </a:t>
            </a:r>
            <a:r>
              <a:rPr lang="en-US" dirty="0"/>
              <a:t>denotes the extent to which a firm derives its revenues or profits from a particular market.</a:t>
            </a:r>
          </a:p>
          <a:p>
            <a:r>
              <a:rPr lang="en-US" dirty="0"/>
              <a:t>In general, competitors with high market dependence are likely to respond strongly to attacks threatening their market position.</a:t>
            </a:r>
          </a:p>
        </p:txBody>
      </p:sp>
    </p:spTree>
    <p:extLst>
      <p:ext uri="{BB962C8B-B14F-4D97-AF65-F5344CB8AC3E}">
        <p14:creationId xmlns:p14="http://schemas.microsoft.com/office/powerpoint/2010/main" val="3065961824"/>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35358"/>
            <a:ext cx="10972799" cy="1041120"/>
          </a:xfrm>
        </p:spPr>
        <p:txBody>
          <a:bodyPr/>
          <a:lstStyle/>
          <a:p>
            <a:r>
              <a:rPr lang="en-US" dirty="0">
                <a:solidFill>
                  <a:schemeClr val="bg1"/>
                </a:solidFill>
              </a:rPr>
              <a:t>Competitive Dynamics</a:t>
            </a:r>
            <a:endParaRPr lang="en-US" sz="1800" dirty="0">
              <a:solidFill>
                <a:schemeClr val="bg1"/>
              </a:solidFill>
            </a:endParaRPr>
          </a:p>
        </p:txBody>
      </p:sp>
      <p:sp>
        <p:nvSpPr>
          <p:cNvPr id="5" name="Text Placeholder 4"/>
          <p:cNvSpPr>
            <a:spLocks noGrp="1"/>
          </p:cNvSpPr>
          <p:nvPr>
            <p:ph type="body" sz="quarter" idx="10"/>
          </p:nvPr>
        </p:nvSpPr>
        <p:spPr/>
        <p:txBody>
          <a:bodyPr>
            <a:normAutofit/>
          </a:bodyPr>
          <a:lstStyle/>
          <a:p>
            <a:r>
              <a:rPr lang="en-US" dirty="0"/>
              <a:t>Whereas competitive rivalry concerns the ongoing actions and responses between a firm and its direct competitors for an advantageous market position, </a:t>
            </a:r>
            <a:r>
              <a:rPr lang="en-US" i="1" dirty="0"/>
              <a:t>competitive dynamics </a:t>
            </a:r>
            <a:r>
              <a:rPr lang="en-US" dirty="0"/>
              <a:t>concerns the ongoing actions and responses among </a:t>
            </a:r>
            <a:r>
              <a:rPr lang="en-US" i="1" dirty="0"/>
              <a:t>all</a:t>
            </a:r>
            <a:r>
              <a:rPr lang="en-US" dirty="0"/>
              <a:t> firms competing within a market for advantageous positions.</a:t>
            </a:r>
          </a:p>
          <a:p>
            <a:r>
              <a:rPr lang="en-US" dirty="0"/>
              <a:t>Competitive dynamics differ in slow-, fast-, and standard-cycle markets.</a:t>
            </a:r>
          </a:p>
          <a:p>
            <a:pPr lvl="1"/>
            <a:r>
              <a:rPr lang="en-US" dirty="0"/>
              <a:t>The sustainability of the firm’s competitive advantages differs by market type.</a:t>
            </a:r>
          </a:p>
        </p:txBody>
      </p:sp>
    </p:spTree>
    <p:extLst>
      <p:ext uri="{BB962C8B-B14F-4D97-AF65-F5344CB8AC3E}">
        <p14:creationId xmlns:p14="http://schemas.microsoft.com/office/powerpoint/2010/main" val="952342802"/>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19165" y="145406"/>
            <a:ext cx="10972799" cy="1041120"/>
          </a:xfrm>
        </p:spPr>
        <p:txBody>
          <a:bodyPr/>
          <a:lstStyle/>
          <a:p>
            <a:r>
              <a:rPr lang="en-US" dirty="0">
                <a:solidFill>
                  <a:schemeClr val="bg1"/>
                </a:solidFill>
              </a:rPr>
              <a:t>Slow-Cycle Markets</a:t>
            </a:r>
            <a:endParaRPr lang="en-US" sz="1050" dirty="0">
              <a:solidFill>
                <a:schemeClr val="bg1"/>
              </a:solidFill>
            </a:endParaRPr>
          </a:p>
        </p:txBody>
      </p:sp>
      <p:sp>
        <p:nvSpPr>
          <p:cNvPr id="5" name="Text Placeholder 4"/>
          <p:cNvSpPr>
            <a:spLocks noGrp="1"/>
          </p:cNvSpPr>
          <p:nvPr>
            <p:ph type="body" sz="quarter" idx="10"/>
          </p:nvPr>
        </p:nvSpPr>
        <p:spPr>
          <a:xfrm>
            <a:off x="398585" y="1737213"/>
            <a:ext cx="11438374" cy="4657725"/>
          </a:xfrm>
        </p:spPr>
        <p:txBody>
          <a:bodyPr>
            <a:normAutofit fontScale="92500" lnSpcReduction="20000"/>
          </a:bodyPr>
          <a:lstStyle/>
          <a:p>
            <a:r>
              <a:rPr lang="en-US" sz="2400" b="1" dirty="0"/>
              <a:t>Slow-cycle markets </a:t>
            </a:r>
            <a:r>
              <a:rPr lang="en-US" sz="2400" dirty="0"/>
              <a:t>are markets in which competitors lack the ability to imitate the focal firm’s competitive advantages that commonly last for long periods, and where imitation would be costly.</a:t>
            </a:r>
          </a:p>
          <a:p>
            <a:r>
              <a:rPr lang="en-US" sz="2400" dirty="0"/>
              <a:t>In a slow-cycle market:</a:t>
            </a:r>
          </a:p>
          <a:p>
            <a:pPr lvl="1"/>
            <a:r>
              <a:rPr lang="en-US" sz="2000" dirty="0"/>
              <a:t>Firms may be able to sustain a competitive advantage over longer periods.</a:t>
            </a:r>
          </a:p>
          <a:p>
            <a:pPr lvl="1"/>
            <a:r>
              <a:rPr lang="en-US" sz="2000" dirty="0"/>
              <a:t>Building a unique and proprietary capability produces a competitive advantage and success.</a:t>
            </a:r>
          </a:p>
          <a:p>
            <a:pPr lvl="2"/>
            <a:r>
              <a:rPr lang="en-US" sz="1800" b="1" dirty="0"/>
              <a:t>Examples:</a:t>
            </a:r>
            <a:r>
              <a:rPr lang="en-US" sz="1800" dirty="0"/>
              <a:t> Copyrights and patents</a:t>
            </a:r>
          </a:p>
          <a:p>
            <a:pPr marL="742950" lvl="2" indent="-342900"/>
            <a:r>
              <a:rPr lang="en-US" dirty="0">
                <a:ea typeface="+mn-ea"/>
                <a:cs typeface="+mn-cs"/>
              </a:rPr>
              <a:t>The competitive actions and responses a firm takes are oriented to protecting, maintaining, and extending that advantage.</a:t>
            </a:r>
          </a:p>
          <a:p>
            <a:pPr marL="742950" lvl="2" indent="-342900"/>
            <a:r>
              <a:rPr lang="en-US" dirty="0">
                <a:ea typeface="+mn-ea"/>
                <a:cs typeface="+mn-cs"/>
              </a:rPr>
              <a:t>Major strategic actions usually carry less risk.</a:t>
            </a:r>
          </a:p>
          <a:p>
            <a:r>
              <a:rPr lang="en-US" dirty="0"/>
              <a:t>In slow-cycle markets, the competitive advantage generated by a firm gradually erodes over time.</a:t>
            </a:r>
          </a:p>
          <a:p>
            <a:pPr lvl="1"/>
            <a:r>
              <a:rPr lang="en-US" dirty="0"/>
              <a:t>The firm launches a product it developed through a proprietary advantage.</a:t>
            </a:r>
          </a:p>
          <a:p>
            <a:pPr lvl="1"/>
            <a:r>
              <a:rPr lang="en-US" dirty="0"/>
              <a:t>It then exploits that advantage for as long as possible while the product’s uniqueness shields it from competition.</a:t>
            </a:r>
          </a:p>
          <a:p>
            <a:pPr lvl="1"/>
            <a:r>
              <a:rPr lang="en-US" dirty="0"/>
              <a:t>Eventually, competitors respond to the action with a counterattack.</a:t>
            </a:r>
          </a:p>
        </p:txBody>
      </p:sp>
    </p:spTree>
    <p:extLst>
      <p:ext uri="{BB962C8B-B14F-4D97-AF65-F5344CB8AC3E}">
        <p14:creationId xmlns:p14="http://schemas.microsoft.com/office/powerpoint/2010/main" val="3499227651"/>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0580" y="155455"/>
            <a:ext cx="6233324" cy="1041120"/>
          </a:xfrm>
        </p:spPr>
        <p:txBody>
          <a:bodyPr>
            <a:normAutofit/>
          </a:bodyPr>
          <a:lstStyle/>
          <a:p>
            <a:r>
              <a:rPr lang="en-US" sz="3200" b="0" dirty="0">
                <a:solidFill>
                  <a:schemeClr val="bg1"/>
                </a:solidFill>
              </a:rPr>
              <a:t>Figure 5.4 - Gradual Erosion of a Sustained Competitive Advantage</a:t>
            </a:r>
          </a:p>
        </p:txBody>
      </p:sp>
      <p:pic>
        <p:nvPicPr>
          <p:cNvPr id="10" name="Picture Placeholder 9" descr="A line graph shows the gradual erosion of a product's sustained competitive advantage. The horizontal, or x, axis is labeled Time, left parenthesis, years, right parenthesis, and has a range of numbers from 0 to 10 in increments of 5. The vertical, or y, axis is labeled Returns from a Sustained Competitive Advantage.&#10;&#10;The line begins at the intersection of the x and y axis at 0 years and has a steep upward slope until approximately 3 years. This upward slope is labeled Launch. The line then plateaus from approximately 3 years to approximately 7 years. This plateau is labeled Exploitation. The line then begins a steady decline at approximately 7 years and ends back at the base in year 10. This downward slope is labeled Counterattack." title="Figure 5.4 – Gradual Erosion of a Sustained Competitive Advantage"/>
          <p:cNvPicPr>
            <a:picLocks noGrp="1" noChangeAspect="1"/>
          </p:cNvPicPr>
          <p:nvPr>
            <p:ph type="pic" sz="quarter" idx="11"/>
          </p:nvPr>
        </p:nvPicPr>
        <p:blipFill>
          <a:blip r:embed="rId2" cstate="email">
            <a:extLst>
              <a:ext uri="{28A0092B-C50C-407E-A947-70E740481C1C}">
                <a14:useLocalDpi xmlns:a14="http://schemas.microsoft.com/office/drawing/2010/main" val="0"/>
              </a:ext>
            </a:extLst>
          </a:blip>
          <a:stretch>
            <a:fillRect/>
          </a:stretch>
        </p:blipFill>
        <p:spPr>
          <a:xfrm>
            <a:off x="1981200" y="1524001"/>
            <a:ext cx="8229600" cy="4295851"/>
          </a:xfrm>
        </p:spPr>
      </p:pic>
      <p:pic>
        <p:nvPicPr>
          <p:cNvPr id="9" name="Picture Placeholder 8" descr="Below the graph is the following source line: Adapted from I. C. MacMillian, 19 88, Controlling competitive dynamics by taking strategic initiative, Academy of Management Executive, Roman Numeral 2, left parenthesis, 2, right parenthesis, 111 to 118. " title="Figure 5.4 Source Line"/>
          <p:cNvPicPr>
            <a:picLocks noGrp="1" noChangeAspect="1"/>
          </p:cNvPicPr>
          <p:nvPr>
            <p:ph type="pic" sz="quarter" idx="12"/>
          </p:nvPr>
        </p:nvPicPr>
        <p:blipFill>
          <a:blip r:embed="rId3" cstate="email">
            <a:extLst>
              <a:ext uri="{28A0092B-C50C-407E-A947-70E740481C1C}">
                <a14:useLocalDpi xmlns:a14="http://schemas.microsoft.com/office/drawing/2010/main" val="0"/>
              </a:ext>
            </a:extLst>
          </a:blip>
          <a:stretch>
            <a:fillRect/>
          </a:stretch>
        </p:blipFill>
        <p:spPr>
          <a:xfrm>
            <a:off x="1981200" y="5819851"/>
            <a:ext cx="8229600" cy="488290"/>
          </a:xfrm>
        </p:spPr>
      </p:pic>
    </p:spTree>
    <p:extLst>
      <p:ext uri="{BB962C8B-B14F-4D97-AF65-F5344CB8AC3E}">
        <p14:creationId xmlns:p14="http://schemas.microsoft.com/office/powerpoint/2010/main" val="606587726"/>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215744"/>
            <a:ext cx="10972799" cy="1041120"/>
          </a:xfrm>
        </p:spPr>
        <p:txBody>
          <a:bodyPr/>
          <a:lstStyle/>
          <a:p>
            <a:r>
              <a:rPr lang="en-US" dirty="0">
                <a:solidFill>
                  <a:schemeClr val="bg1"/>
                </a:solidFill>
              </a:rPr>
              <a:t>Fast-Cycle Markets</a:t>
            </a:r>
            <a:endParaRPr lang="en-US" sz="1050" dirty="0">
              <a:solidFill>
                <a:schemeClr val="bg1"/>
              </a:solidFill>
            </a:endParaRPr>
          </a:p>
        </p:txBody>
      </p:sp>
      <p:sp>
        <p:nvSpPr>
          <p:cNvPr id="5" name="Text Placeholder 4"/>
          <p:cNvSpPr>
            <a:spLocks noGrp="1"/>
          </p:cNvSpPr>
          <p:nvPr>
            <p:ph type="body" sz="quarter" idx="10"/>
          </p:nvPr>
        </p:nvSpPr>
        <p:spPr/>
        <p:txBody>
          <a:bodyPr>
            <a:normAutofit/>
          </a:bodyPr>
          <a:lstStyle/>
          <a:p>
            <a:r>
              <a:rPr lang="en-US" sz="2400" b="1" dirty="0"/>
              <a:t>Fast-cycle markets </a:t>
            </a:r>
            <a:r>
              <a:rPr lang="en-US" sz="2400" dirty="0"/>
              <a:t>are markets in which competitors can imitate the focal firm’s capabilities that contribute to its competitive advantages and where that imitation is often rapid and inexpensive.</a:t>
            </a:r>
          </a:p>
          <a:p>
            <a:r>
              <a:rPr lang="en-US" sz="2400" dirty="0"/>
              <a:t>In a fast-cycle market:</a:t>
            </a:r>
          </a:p>
          <a:p>
            <a:pPr lvl="1"/>
            <a:r>
              <a:rPr lang="en-US" sz="2000" dirty="0"/>
              <a:t>Competitive advantages are not sustainable.</a:t>
            </a:r>
          </a:p>
          <a:p>
            <a:pPr lvl="1"/>
            <a:r>
              <a:rPr lang="en-US" sz="2000" dirty="0"/>
              <a:t>The velocity of change places considerable pressure on top-level managers to make quick and effective strategic decisions.</a:t>
            </a:r>
          </a:p>
          <a:p>
            <a:pPr lvl="1"/>
            <a:r>
              <a:rPr lang="en-US" sz="2000" dirty="0"/>
              <a:t>Reverse engineering is often used to gain quick access to the knowledge required to imitate or improve the firm’s products.</a:t>
            </a:r>
          </a:p>
          <a:p>
            <a:pPr lvl="1"/>
            <a:r>
              <a:rPr lang="en-US" sz="2000" dirty="0"/>
              <a:t>Technology diffuses rapidly.</a:t>
            </a:r>
          </a:p>
          <a:p>
            <a:pPr lvl="1"/>
            <a:r>
              <a:rPr lang="en-US" sz="2000" dirty="0"/>
              <a:t>The technology firms use often is not proprietary.</a:t>
            </a:r>
          </a:p>
          <a:p>
            <a:pPr lvl="1"/>
            <a:r>
              <a:rPr lang="en-US" sz="2000" dirty="0"/>
              <a:t>Companies focus on forming the capabilities and core competencies that will allow them to develop new competitive advantages continuously and rapidly.</a:t>
            </a:r>
          </a:p>
        </p:txBody>
      </p:sp>
    </p:spTree>
    <p:extLst>
      <p:ext uri="{BB962C8B-B14F-4D97-AF65-F5344CB8AC3E}">
        <p14:creationId xmlns:p14="http://schemas.microsoft.com/office/powerpoint/2010/main" val="272574708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15745"/>
            <a:ext cx="10972799" cy="1041120"/>
          </a:xfrm>
        </p:spPr>
        <p:txBody>
          <a:bodyPr/>
          <a:lstStyle/>
          <a:p>
            <a:r>
              <a:rPr lang="en-US" dirty="0">
                <a:solidFill>
                  <a:schemeClr val="bg1"/>
                </a:solidFill>
              </a:rPr>
              <a:t>Fast-Cycle Markets</a:t>
            </a:r>
            <a:endParaRPr lang="en-US" sz="1050" dirty="0">
              <a:solidFill>
                <a:schemeClr val="bg1"/>
              </a:solidFill>
            </a:endParaRPr>
          </a:p>
        </p:txBody>
      </p:sp>
      <p:sp>
        <p:nvSpPr>
          <p:cNvPr id="5" name="Text Placeholder 4"/>
          <p:cNvSpPr>
            <a:spLocks noGrp="1"/>
          </p:cNvSpPr>
          <p:nvPr>
            <p:ph type="body" sz="quarter" idx="10"/>
          </p:nvPr>
        </p:nvSpPr>
        <p:spPr/>
        <p:txBody>
          <a:bodyPr/>
          <a:lstStyle/>
          <a:p>
            <a:r>
              <a:rPr lang="en-US" dirty="0"/>
              <a:t>In fast-cycle markets, competition is substantial as firms concentrate on developing a series of temporary competitive advantages.</a:t>
            </a:r>
          </a:p>
          <a:p>
            <a:pPr lvl="1"/>
            <a:r>
              <a:rPr lang="en-US" dirty="0"/>
              <a:t>The firm launches a product to achieve a competitive advantage.</a:t>
            </a:r>
          </a:p>
          <a:p>
            <a:pPr lvl="1"/>
            <a:r>
              <a:rPr lang="en-US" dirty="0"/>
              <a:t>It then exploits that advantage for as long as possible.</a:t>
            </a:r>
          </a:p>
          <a:p>
            <a:pPr lvl="1"/>
            <a:r>
              <a:rPr lang="en-US" dirty="0"/>
              <a:t>It also tries to develop another competitive advantage before competitors can respond to the first one.</a:t>
            </a:r>
          </a:p>
        </p:txBody>
      </p:sp>
    </p:spTree>
    <p:extLst>
      <p:ext uri="{BB962C8B-B14F-4D97-AF65-F5344CB8AC3E}">
        <p14:creationId xmlns:p14="http://schemas.microsoft.com/office/powerpoint/2010/main" val="1185991354"/>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58509" y="40533"/>
            <a:ext cx="5707119" cy="1041120"/>
          </a:xfrm>
        </p:spPr>
        <p:txBody>
          <a:bodyPr>
            <a:normAutofit fontScale="90000"/>
          </a:bodyPr>
          <a:lstStyle/>
          <a:p>
            <a:r>
              <a:rPr lang="en-US" sz="2800" dirty="0">
                <a:solidFill>
                  <a:schemeClr val="bg1"/>
                </a:solidFill>
              </a:rPr>
              <a:t>Figure 5.5 - Developing Temporary Advantages to Create Sustained Advantage</a:t>
            </a:r>
          </a:p>
        </p:txBody>
      </p:sp>
      <p:pic>
        <p:nvPicPr>
          <p:cNvPr id="10" name="Picture Placeholder 9" descr="A line graph shows how firms introduce products rapidly and continuously to create a sustained competitive advantage. The horizontal, or x, axis is labeled Time, left parenthesis, years, right parenthesis, and has a range of numbers from 5 to 20 in increments of 5. The vertical, or y, axis is labeled Returns from a Series of Replicable Actions.&#10;&#10;The first line represents the first product introduced. It begins at the intersection of the x and y axis at 0 years and has a steep upward slope until approximately 1 and a half years. This upward slope is labeled Launch. The line then plateaus from approximately 1 and a half years to approximately 2 and a half years. This plateau is labeled Exploitation. The line than begins a sharp decline at approximately 2 and a half years and ends back at the base at approximately 4 years. This downward slope is labeled Counterattack.&#10;&#10;The second line represents the second product introduced. It begins at 3 and a half years and has a steep upward slope until approximately 4 and a half years. It intersects the downward slope of the first line. The line then plateaus from approximately 4 and a half years to approximately 6 and a half years. Above the plateau is the following text: Firm Has Already Advanced to Advantage Number 2. The line then begins a sharp decline at approximately 6 and a half years and ends back at the base at approximately 8 years.&#10;&#10;The third line represents the third product introduced. It begins at 7 and a half years and has a steep upward slope until approximately 9 years. It intersects the downward slope of the second line. The line then plateaus from approximately 9 years to 11 and a half years. The line then begins a sharp decline at approximately 11 and a half years and ends back at the base at approximately 13 years.&#10;&#10;The fourth line represents the fourth product introduced. It begins at 12 and a half years and has a steep upward slope until approximately 14 years. It intersects the downward slope of the third line. The line then plateaus from approximately 14 years to 16 and a half years. The line then begins a sharp decline at approximately 16 and a half years and ends back at the base at approximately 18 years.&#10;&#10;The fifth line represents the fifth product introduced. It begins at approximately 17 and a half years and has a steep upward slope until approximately 19 years. It intersects the downward slope of the fourth line. The line then plateaus from approximately 19 years to 21 years. The line than begins a sharp decline at approximately 21 years and ends back at the base at approximately 23 years.&#10;&#10;The sixth line represents the sixth product introduced. It begins at approximately 22 and a half years and has a steep upward slope until approximately 25 years. It intersects the downward slope of the fifth line. The line then plateaus from approximately 25 years until the edge of the graph. The abbreviation e t c period is given to show that the introduction of the next product before the preceding product's competitive advantage is completely depleted will continue beyond this point." title="Figure 5.5 – Developing Temporary Advantages to Create Sustained Advantage"/>
          <p:cNvPicPr>
            <a:picLocks noGrp="1" noChangeAspect="1"/>
          </p:cNvPicPr>
          <p:nvPr>
            <p:ph type="pic" sz="quarter" idx="11"/>
          </p:nvPr>
        </p:nvPicPr>
        <p:blipFill>
          <a:blip r:embed="rId2" cstate="email">
            <a:extLst>
              <a:ext uri="{28A0092B-C50C-407E-A947-70E740481C1C}">
                <a14:useLocalDpi xmlns:a14="http://schemas.microsoft.com/office/drawing/2010/main" val="0"/>
              </a:ext>
            </a:extLst>
          </a:blip>
          <a:stretch>
            <a:fillRect/>
          </a:stretch>
        </p:blipFill>
        <p:spPr>
          <a:xfrm>
            <a:off x="1981200" y="1524000"/>
            <a:ext cx="8229600" cy="4273906"/>
          </a:xfrm>
        </p:spPr>
      </p:pic>
      <p:pic>
        <p:nvPicPr>
          <p:cNvPr id="9" name="Picture Placeholder 8" descr="Below the graph is the following source line: Adapted from I. C. MacMillian, 19 88, Controlling competitive dynamics by taking strategic initiative, Academy of Management Executive, Roman Numeral 2, left parenthesis, 2, right parenthesis, 111 to 118. " title="Figure 5.5 Source Line"/>
          <p:cNvPicPr>
            <a:picLocks noGrp="1" noChangeAspect="1"/>
          </p:cNvPicPr>
          <p:nvPr>
            <p:ph type="pic" sz="quarter" idx="12"/>
          </p:nvPr>
        </p:nvPicPr>
        <p:blipFill>
          <a:blip r:embed="rId3" cstate="email">
            <a:extLst>
              <a:ext uri="{28A0092B-C50C-407E-A947-70E740481C1C}">
                <a14:useLocalDpi xmlns:a14="http://schemas.microsoft.com/office/drawing/2010/main" val="0"/>
              </a:ext>
            </a:extLst>
          </a:blip>
          <a:stretch>
            <a:fillRect/>
          </a:stretch>
        </p:blipFill>
        <p:spPr>
          <a:xfrm>
            <a:off x="1985158" y="5830563"/>
            <a:ext cx="8229600" cy="466344"/>
          </a:xfrm>
        </p:spPr>
      </p:pic>
    </p:spTree>
    <p:extLst>
      <p:ext uri="{BB962C8B-B14F-4D97-AF65-F5344CB8AC3E}">
        <p14:creationId xmlns:p14="http://schemas.microsoft.com/office/powerpoint/2010/main" val="3885774697"/>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85599"/>
            <a:ext cx="10972799" cy="1041120"/>
          </a:xfrm>
        </p:spPr>
        <p:txBody>
          <a:bodyPr/>
          <a:lstStyle/>
          <a:p>
            <a:r>
              <a:rPr lang="en-US" dirty="0">
                <a:solidFill>
                  <a:schemeClr val="bg1"/>
                </a:solidFill>
              </a:rPr>
              <a:t>Standard-Cycle Markets</a:t>
            </a:r>
            <a:endParaRPr lang="en-US" sz="1050" dirty="0">
              <a:solidFill>
                <a:schemeClr val="bg1"/>
              </a:solidFill>
            </a:endParaRPr>
          </a:p>
        </p:txBody>
      </p:sp>
      <p:sp>
        <p:nvSpPr>
          <p:cNvPr id="5" name="Text Placeholder 4"/>
          <p:cNvSpPr>
            <a:spLocks noGrp="1"/>
          </p:cNvSpPr>
          <p:nvPr>
            <p:ph type="body" sz="quarter" idx="10"/>
          </p:nvPr>
        </p:nvSpPr>
        <p:spPr/>
        <p:txBody>
          <a:bodyPr>
            <a:normAutofit lnSpcReduction="10000"/>
          </a:bodyPr>
          <a:lstStyle/>
          <a:p>
            <a:r>
              <a:rPr lang="en-US" b="1" dirty="0"/>
              <a:t>Standard-cycle markets </a:t>
            </a:r>
            <a:r>
              <a:rPr lang="en-US" dirty="0"/>
              <a:t>are markets in which some competitors may be able to imitate the focal firm’s competitive advantages and where that imitation is moderately costly.</a:t>
            </a:r>
          </a:p>
          <a:p>
            <a:r>
              <a:rPr lang="en-US" dirty="0"/>
              <a:t>In a standard-cycle market:</a:t>
            </a:r>
          </a:p>
          <a:p>
            <a:pPr lvl="1"/>
            <a:r>
              <a:rPr lang="en-US" dirty="0"/>
              <a:t>Competitive advantages are partially sustainable but only if the firm can upgrade the quality of its capabilities continuously.</a:t>
            </a:r>
          </a:p>
          <a:p>
            <a:pPr lvl="1"/>
            <a:r>
              <a:rPr lang="en-US" dirty="0"/>
              <a:t>The capabilities and core competencies in which firms base their competitive advantages are less specialized.</a:t>
            </a:r>
          </a:p>
          <a:p>
            <a:pPr lvl="1"/>
            <a:r>
              <a:rPr lang="en-US" dirty="0"/>
              <a:t>Imitation is faster and less costly than in slow-cycle markets.</a:t>
            </a:r>
          </a:p>
          <a:p>
            <a:pPr lvl="1"/>
            <a:r>
              <a:rPr lang="en-US" dirty="0"/>
              <a:t>Imitation is slower and more expensive than in fast-cycle markets.</a:t>
            </a:r>
          </a:p>
          <a:p>
            <a:pPr lvl="1"/>
            <a:r>
              <a:rPr lang="en-US" dirty="0"/>
              <a:t>Both incremental and radical innovations are critical to firms’ efforts to achieve strategic competitiveness.</a:t>
            </a:r>
          </a:p>
        </p:txBody>
      </p:sp>
    </p:spTree>
    <p:extLst>
      <p:ext uri="{BB962C8B-B14F-4D97-AF65-F5344CB8AC3E}">
        <p14:creationId xmlns:p14="http://schemas.microsoft.com/office/powerpoint/2010/main" val="2305230241"/>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1" y="165502"/>
            <a:ext cx="10972799" cy="1041120"/>
          </a:xfrm>
        </p:spPr>
        <p:txBody>
          <a:bodyPr/>
          <a:lstStyle/>
          <a:p>
            <a:r>
              <a:rPr lang="en-US" dirty="0">
                <a:solidFill>
                  <a:schemeClr val="bg1"/>
                </a:solidFill>
              </a:rPr>
              <a:t>Standard-Cycle Markets</a:t>
            </a:r>
            <a:endParaRPr lang="en-US" sz="1050" dirty="0">
              <a:solidFill>
                <a:schemeClr val="bg1"/>
              </a:solidFill>
            </a:endParaRPr>
          </a:p>
        </p:txBody>
      </p:sp>
      <p:sp>
        <p:nvSpPr>
          <p:cNvPr id="5" name="Text Placeholder 4"/>
          <p:cNvSpPr>
            <a:spLocks noGrp="1"/>
          </p:cNvSpPr>
          <p:nvPr>
            <p:ph type="body" sz="quarter" idx="10"/>
          </p:nvPr>
        </p:nvSpPr>
        <p:spPr/>
        <p:txBody>
          <a:bodyPr/>
          <a:lstStyle/>
          <a:p>
            <a:r>
              <a:rPr lang="en-US" dirty="0"/>
              <a:t>Firms imitate competitive actions and responses in standard-cycle markets to:</a:t>
            </a:r>
          </a:p>
          <a:p>
            <a:pPr lvl="1"/>
            <a:r>
              <a:rPr lang="en-US" dirty="0"/>
              <a:t>Seek large market shares</a:t>
            </a:r>
          </a:p>
          <a:p>
            <a:pPr lvl="1"/>
            <a:r>
              <a:rPr lang="en-US" dirty="0"/>
              <a:t>Gain customer loyalty through brand names</a:t>
            </a:r>
          </a:p>
          <a:p>
            <a:pPr lvl="1"/>
            <a:r>
              <a:rPr lang="en-US" dirty="0"/>
              <a:t>Control a firm’s operations carefully</a:t>
            </a:r>
          </a:p>
          <a:p>
            <a:pPr marL="342900" lvl="1" indent="-342900"/>
            <a:r>
              <a:rPr lang="en-US" sz="2800" dirty="0"/>
              <a:t>The competition for market share is intense in standard-cycle markets because of:</a:t>
            </a:r>
          </a:p>
          <a:p>
            <a:pPr lvl="1"/>
            <a:r>
              <a:rPr lang="en-US" dirty="0"/>
              <a:t>Large volumes</a:t>
            </a:r>
          </a:p>
          <a:p>
            <a:pPr lvl="1"/>
            <a:r>
              <a:rPr lang="en-US" dirty="0"/>
              <a:t>The size of mass markets</a:t>
            </a:r>
          </a:p>
          <a:p>
            <a:pPr lvl="1"/>
            <a:r>
              <a:rPr lang="en-US" dirty="0"/>
              <a:t>The need to develop scale economies</a:t>
            </a:r>
          </a:p>
        </p:txBody>
      </p:sp>
    </p:spTree>
    <p:extLst>
      <p:ext uri="{BB962C8B-B14F-4D97-AF65-F5344CB8AC3E}">
        <p14:creationId xmlns:p14="http://schemas.microsoft.com/office/powerpoint/2010/main" val="1333977247"/>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24612-5700-60BA-CADB-1A1AEC87A707}"/>
              </a:ext>
            </a:extLst>
          </p:cNvPr>
          <p:cNvSpPr>
            <a:spLocks noGrp="1"/>
          </p:cNvSpPr>
          <p:nvPr>
            <p:ph type="title"/>
          </p:nvPr>
        </p:nvSpPr>
        <p:spPr>
          <a:xfrm>
            <a:off x="3663731" y="190118"/>
            <a:ext cx="4864537" cy="1041120"/>
          </a:xfrm>
        </p:spPr>
        <p:txBody>
          <a:bodyPr>
            <a:noAutofit/>
          </a:bodyPr>
          <a:lstStyle/>
          <a:p>
            <a:r>
              <a:rPr lang="en-GB" sz="3200" dirty="0">
                <a:solidFill>
                  <a:schemeClr val="bg1"/>
                </a:solidFill>
              </a:rPr>
              <a:t>Activity 1.5 – Market Type Match (10 Mins)</a:t>
            </a:r>
          </a:p>
        </p:txBody>
      </p:sp>
      <p:sp>
        <p:nvSpPr>
          <p:cNvPr id="3" name="Picture Placeholder 2">
            <a:extLst>
              <a:ext uri="{FF2B5EF4-FFF2-40B4-BE49-F238E27FC236}">
                <a16:creationId xmlns:a16="http://schemas.microsoft.com/office/drawing/2014/main" id="{2646EA99-2256-3817-36D1-C50BB73803FF}"/>
              </a:ext>
            </a:extLst>
          </p:cNvPr>
          <p:cNvSpPr>
            <a:spLocks noGrp="1"/>
          </p:cNvSpPr>
          <p:nvPr>
            <p:ph type="pic" sz="quarter" idx="11"/>
          </p:nvPr>
        </p:nvSpPr>
        <p:spPr>
          <a:xfrm>
            <a:off x="401146" y="1737860"/>
            <a:ext cx="5164082" cy="4724400"/>
          </a:xfrm>
        </p:spPr>
        <p:txBody>
          <a:bodyPr>
            <a:normAutofit/>
          </a:bodyPr>
          <a:lstStyle/>
          <a:p>
            <a:pPr marL="742950" lvl="1" indent="-285750">
              <a:buClr>
                <a:srgbClr val="231F1F"/>
              </a:buClr>
            </a:pPr>
            <a:r>
              <a:rPr lang="en-GB" sz="2800" dirty="0">
                <a:solidFill>
                  <a:srgbClr val="231F1F"/>
                </a:solidFill>
              </a:rPr>
              <a:t>Provide industries (e.g., luxury watches, smartphones, detergents). In pairs, classify as slow-, fast-, or standard-cycle and explain. Discuss using Figures 5.4-5.5.</a:t>
            </a:r>
          </a:p>
        </p:txBody>
      </p:sp>
      <p:pic>
        <p:nvPicPr>
          <p:cNvPr id="5" name="Picture 4" descr="3D box skeletons">
            <a:extLst>
              <a:ext uri="{FF2B5EF4-FFF2-40B4-BE49-F238E27FC236}">
                <a16:creationId xmlns:a16="http://schemas.microsoft.com/office/drawing/2014/main" id="{CA52939A-D231-4762-CF00-45E586DBDE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9" y="1737860"/>
            <a:ext cx="4864537" cy="3242233"/>
          </a:xfrm>
          <a:prstGeom prst="rect">
            <a:avLst/>
          </a:prstGeom>
        </p:spPr>
      </p:pic>
    </p:spTree>
    <p:extLst>
      <p:ext uri="{BB962C8B-B14F-4D97-AF65-F5344CB8AC3E}">
        <p14:creationId xmlns:p14="http://schemas.microsoft.com/office/powerpoint/2010/main" val="2237339475"/>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1194362"/>
            <a:ext cx="12192000" cy="5655755"/>
          </a:xfrm>
          <a:prstGeom prst="rect">
            <a:avLst/>
          </a:prstGeom>
        </p:spPr>
      </p:pic>
      <p:sp>
        <p:nvSpPr>
          <p:cNvPr id="3" name="Title 2"/>
          <p:cNvSpPr>
            <a:spLocks noGrp="1"/>
          </p:cNvSpPr>
          <p:nvPr>
            <p:ph type="title"/>
          </p:nvPr>
        </p:nvSpPr>
        <p:spPr>
          <a:xfrm>
            <a:off x="3153104" y="3429000"/>
            <a:ext cx="5571276" cy="857250"/>
          </a:xfrm>
        </p:spPr>
        <p:txBody>
          <a:bodyPr>
            <a:noAutofit/>
          </a:bodyPr>
          <a:lstStyle/>
          <a:p>
            <a:pPr lvl="0" algn="ctr"/>
            <a:r>
              <a:rPr lang="en-US" sz="8000" b="1" dirty="0">
                <a:solidFill>
                  <a:srgbClr val="FFFF00"/>
                </a:solidFill>
                <a:latin typeface="Corbel" panose="020B0503020204020204" pitchFamily="34" charset="0"/>
              </a:rPr>
              <a:t>Exit Quiz</a:t>
            </a:r>
            <a:endParaRPr lang="en-US" sz="6000" b="1" dirty="0">
              <a:solidFill>
                <a:srgbClr val="FFFF00"/>
              </a:solidFill>
              <a:latin typeface="Corbel" panose="020B0503020204020204" pitchFamily="34" charset="0"/>
            </a:endParaRPr>
          </a:p>
        </p:txBody>
      </p:sp>
      <p:sp>
        <p:nvSpPr>
          <p:cNvPr id="4" name="Content Placeholder 3"/>
          <p:cNvSpPr>
            <a:spLocks noGrp="1"/>
          </p:cNvSpPr>
          <p:nvPr>
            <p:ph idx="1"/>
          </p:nvPr>
        </p:nvSpPr>
        <p:spPr>
          <a:xfrm>
            <a:off x="1166648" y="5201320"/>
            <a:ext cx="10058400" cy="924635"/>
          </a:xfrm>
        </p:spPr>
        <p:txBody>
          <a:bodyPr>
            <a:noAutofit/>
          </a:bodyPr>
          <a:lstStyle/>
          <a:p>
            <a:pPr marL="0" lvl="1" indent="0" algn="ctr">
              <a:buNone/>
            </a:pPr>
            <a:r>
              <a:rPr lang="en-US" sz="4000" i="1" dirty="0">
                <a:solidFill>
                  <a:srgbClr val="FFFF00"/>
                </a:solidFill>
                <a:latin typeface="Corbel" panose="020B0503020204020204" pitchFamily="34" charset="0"/>
              </a:rPr>
              <a:t>Please complete the week 5 quiz on Moodle:</a:t>
            </a:r>
            <a:endParaRPr lang="en-US" sz="4000" dirty="0">
              <a:solidFill>
                <a:srgbClr val="FFFF00"/>
              </a:solidFill>
              <a:latin typeface="Corbel" panose="020B0503020204020204" pitchFamily="34" charset="0"/>
            </a:endParaRPr>
          </a:p>
          <a:p>
            <a:pPr marL="342900" lvl="1" indent="0">
              <a:buNone/>
            </a:pPr>
            <a:endParaRPr lang="en-US" sz="4400" dirty="0">
              <a:solidFill>
                <a:srgbClr val="FFFF00"/>
              </a:solidFill>
              <a:latin typeface="Corbel" panose="020B0503020204020204" pitchFamily="34" charset="0"/>
            </a:endParaRPr>
          </a:p>
          <a:p>
            <a:pPr marL="0" indent="0">
              <a:buNone/>
            </a:pPr>
            <a:endParaRPr lang="en-US" sz="4400" dirty="0">
              <a:solidFill>
                <a:srgbClr val="FFFF00"/>
              </a:solidFill>
              <a:latin typeface="Corbel" panose="020B0503020204020204" pitchFamily="34" charset="0"/>
            </a:endParaRPr>
          </a:p>
          <a:p>
            <a:pPr marL="0" indent="0">
              <a:buNone/>
            </a:pPr>
            <a:endParaRPr lang="en-US" sz="4400" dirty="0">
              <a:solidFill>
                <a:srgbClr val="FFFF00"/>
              </a:solidFill>
              <a:latin typeface="Corbel" panose="020B0503020204020204" pitchFamily="34" charset="0"/>
            </a:endParaRPr>
          </a:p>
        </p:txBody>
      </p:sp>
    </p:spTree>
    <p:extLst>
      <p:ext uri="{BB962C8B-B14F-4D97-AF65-F5344CB8AC3E}">
        <p14:creationId xmlns:p14="http://schemas.microsoft.com/office/powerpoint/2010/main" val="13108683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5EBD7-87D4-DCA4-A692-A0D973D074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1FC88A-682C-B3A0-0A79-BA9F17F642B2}"/>
              </a:ext>
            </a:extLst>
          </p:cNvPr>
          <p:cNvSpPr>
            <a:spLocks noGrp="1"/>
          </p:cNvSpPr>
          <p:nvPr>
            <p:ph type="title"/>
          </p:nvPr>
        </p:nvSpPr>
        <p:spPr>
          <a:xfrm>
            <a:off x="3778468" y="274639"/>
            <a:ext cx="3284483" cy="562074"/>
          </a:xfrm>
        </p:spPr>
        <p:txBody>
          <a:bodyPr>
            <a:noAutofit/>
          </a:bodyPr>
          <a:lstStyle/>
          <a:p>
            <a:r>
              <a:rPr lang="en-GB" sz="4800" b="1" dirty="0">
                <a:solidFill>
                  <a:schemeClr val="bg1"/>
                </a:solidFill>
              </a:rPr>
              <a:t>References</a:t>
            </a:r>
          </a:p>
        </p:txBody>
      </p:sp>
      <p:sp>
        <p:nvSpPr>
          <p:cNvPr id="4" name="Content Placeholder 3">
            <a:extLst>
              <a:ext uri="{FF2B5EF4-FFF2-40B4-BE49-F238E27FC236}">
                <a16:creationId xmlns:a16="http://schemas.microsoft.com/office/drawing/2014/main" id="{9D7E4325-449A-2F58-0A1A-73421F6DDD9B}"/>
              </a:ext>
            </a:extLst>
          </p:cNvPr>
          <p:cNvSpPr>
            <a:spLocks noGrp="1"/>
          </p:cNvSpPr>
          <p:nvPr>
            <p:ph idx="1"/>
          </p:nvPr>
        </p:nvSpPr>
        <p:spPr>
          <a:xfrm>
            <a:off x="333703" y="1567411"/>
            <a:ext cx="11524594" cy="5290589"/>
          </a:xfrm>
        </p:spPr>
        <p:txBody>
          <a:bodyPr>
            <a:normAutofit/>
          </a:bodyPr>
          <a:lstStyle/>
          <a:p>
            <a:pPr marL="0" indent="0">
              <a:spcBef>
                <a:spcPts val="0"/>
              </a:spcBef>
              <a:spcAft>
                <a:spcPts val="600"/>
              </a:spcAft>
              <a:buNone/>
            </a:pPr>
            <a:r>
              <a:rPr lang="en-GB" sz="2400" b="1" dirty="0"/>
              <a:t>Essential: </a:t>
            </a:r>
          </a:p>
          <a:p>
            <a:pPr>
              <a:spcBef>
                <a:spcPts val="0"/>
              </a:spcBef>
              <a:spcAft>
                <a:spcPts val="600"/>
              </a:spcAft>
            </a:pPr>
            <a:r>
              <a:rPr lang="en-GB" sz="2400" dirty="0"/>
              <a:t>Hitt, M. A., Ireland, R. D. and </a:t>
            </a:r>
            <a:r>
              <a:rPr lang="en-GB" sz="2400" dirty="0" err="1"/>
              <a:t>Hoskisson</a:t>
            </a:r>
            <a:r>
              <a:rPr lang="en-GB" sz="2400" dirty="0"/>
              <a:t>, R. E. (2019, Ch. 5) </a:t>
            </a:r>
            <a:r>
              <a:rPr lang="en-GB" sz="2400" i="1" dirty="0"/>
              <a:t>Strategic Management: Competitiveness &amp; Globalization: Concepts &amp; Cases</a:t>
            </a:r>
            <a:r>
              <a:rPr lang="en-GB" sz="2400" dirty="0"/>
              <a:t>. Cengage learning. </a:t>
            </a:r>
          </a:p>
          <a:p>
            <a:pPr>
              <a:spcBef>
                <a:spcPts val="0"/>
              </a:spcBef>
              <a:spcAft>
                <a:spcPts val="600"/>
              </a:spcAft>
            </a:pPr>
            <a:r>
              <a:rPr lang="en-GB" sz="2400" dirty="0"/>
              <a:t>David F. R., David, F. R and David, M. E.(2017). </a:t>
            </a:r>
            <a:r>
              <a:rPr lang="en-GB" sz="2400" i="1" dirty="0"/>
              <a:t>Strategic Management: Concepts and Cases: A Competitive Advantage Approach</a:t>
            </a:r>
            <a:r>
              <a:rPr lang="en-GB" sz="2400" dirty="0"/>
              <a:t>. Pearson</a:t>
            </a:r>
          </a:p>
          <a:p>
            <a:pPr marL="0" indent="0">
              <a:spcBef>
                <a:spcPts val="600"/>
              </a:spcBef>
              <a:buNone/>
            </a:pPr>
            <a:r>
              <a:rPr lang="en-GB" sz="2400" b="1" dirty="0"/>
              <a:t>Further reading:</a:t>
            </a:r>
          </a:p>
          <a:p>
            <a:pPr>
              <a:spcBef>
                <a:spcPts val="0"/>
              </a:spcBef>
              <a:spcAft>
                <a:spcPts val="600"/>
              </a:spcAft>
            </a:pPr>
            <a:r>
              <a:rPr lang="en-GB" sz="2400" dirty="0"/>
              <a:t>Johnson, G and </a:t>
            </a:r>
            <a:r>
              <a:rPr lang="en-GB" sz="2400" dirty="0" err="1"/>
              <a:t>Schole</a:t>
            </a:r>
            <a:r>
              <a:rPr lang="en-GB" sz="2400" dirty="0"/>
              <a:t>, K. (2010). </a:t>
            </a:r>
            <a:r>
              <a:rPr lang="en-GB" sz="2400" i="1" dirty="0"/>
              <a:t>Exploring Strategy</a:t>
            </a:r>
            <a:r>
              <a:rPr lang="en-GB" sz="2400" dirty="0"/>
              <a:t>. Harlow: FT Prentice Hall.</a:t>
            </a:r>
          </a:p>
          <a:p>
            <a:pPr>
              <a:spcBef>
                <a:spcPts val="0"/>
              </a:spcBef>
              <a:spcAft>
                <a:spcPts val="600"/>
              </a:spcAft>
            </a:pPr>
            <a:r>
              <a:rPr lang="en-GB" sz="2400" dirty="0"/>
              <a:t>Lynch, R., Corporate Strategy, Harlow: FT Prentice Hall, 2010.</a:t>
            </a:r>
          </a:p>
          <a:p>
            <a:pPr>
              <a:spcBef>
                <a:spcPts val="0"/>
              </a:spcBef>
              <a:spcAft>
                <a:spcPts val="600"/>
              </a:spcAft>
            </a:pPr>
            <a:r>
              <a:rPr lang="en-GB" sz="2400" dirty="0"/>
              <a:t>Mintzberg, H., Ahlstrand, B., and Lampel, J. (2008). </a:t>
            </a:r>
            <a:r>
              <a:rPr lang="en-GB" sz="2400" i="1" dirty="0"/>
              <a:t>Strategy Safari: The Complete Guide Through the Wilds of Strategic Management.</a:t>
            </a:r>
            <a:r>
              <a:rPr lang="en-GB" sz="2400" dirty="0"/>
              <a:t> Harlow: FT Prentice Hall, 2008. </a:t>
            </a:r>
          </a:p>
          <a:p>
            <a:pPr>
              <a:spcBef>
                <a:spcPts val="0"/>
              </a:spcBef>
              <a:spcAft>
                <a:spcPts val="600"/>
              </a:spcAft>
            </a:pPr>
            <a:r>
              <a:rPr lang="en-GB" sz="2400" dirty="0"/>
              <a:t>Hayes, J., (2010). </a:t>
            </a:r>
            <a:r>
              <a:rPr lang="en-GB" sz="2400" i="1" dirty="0"/>
              <a:t>The Theory and Practice of Change Management.</a:t>
            </a:r>
            <a:r>
              <a:rPr lang="en-GB" sz="2400" dirty="0"/>
              <a:t> Palgrave </a:t>
            </a:r>
          </a:p>
        </p:txBody>
      </p:sp>
    </p:spTree>
    <p:extLst>
      <p:ext uri="{BB962C8B-B14F-4D97-AF65-F5344CB8AC3E}">
        <p14:creationId xmlns:p14="http://schemas.microsoft.com/office/powerpoint/2010/main" val="1899170024"/>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6929610"/>
      </p:ext>
    </p:extLst>
  </p:cSld>
  <p:clrMapOvr>
    <a:masterClrMapping/>
  </p:clrMapOvr>
  <p:transition spd="slow">
    <p:push dir="u"/>
  </p:transition>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1099</TotalTime>
  <Words>3418</Words>
  <Application>Microsoft Office PowerPoint</Application>
  <PresentationFormat>Widescreen</PresentationFormat>
  <Paragraphs>283</Paragraphs>
  <Slides>46</Slides>
  <Notes>3</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46</vt:i4>
      </vt:variant>
    </vt:vector>
  </HeadingPairs>
  <TitlesOfParts>
    <vt:vector size="58" baseType="lpstr">
      <vt:lpstr>Arial</vt:lpstr>
      <vt:lpstr>Calibri</vt:lpstr>
      <vt:lpstr>Calibri Light</vt:lpstr>
      <vt:lpstr>Corbel</vt:lpstr>
      <vt:lpstr>Courier New</vt:lpstr>
      <vt:lpstr>UWTSD 200_Title Page</vt:lpstr>
      <vt:lpstr>UWTSD 200_Title Page 1</vt:lpstr>
      <vt:lpstr>UWTSD 200_Subtitle 1</vt:lpstr>
      <vt:lpstr>UWTSD 200_Subtitle 2</vt:lpstr>
      <vt:lpstr>UWTSD 200_Text 1</vt:lpstr>
      <vt:lpstr>UWTSD 200_Text 2</vt:lpstr>
      <vt:lpstr>UWTSD 200_Text 4</vt:lpstr>
      <vt:lpstr>PowerPoint Presentation</vt:lpstr>
      <vt:lpstr>LEARNING OBJECTIVES</vt:lpstr>
      <vt:lpstr>Previous Week Recap Starter Activity - Discussion</vt:lpstr>
      <vt:lpstr>Introduction</vt:lpstr>
      <vt:lpstr>Figure 5.1 - From Competition to Competitive Dynamics</vt:lpstr>
      <vt:lpstr>Strategy Success</vt:lpstr>
      <vt:lpstr>Group Activity – Rivalry Brainstorm (5 mins)</vt:lpstr>
      <vt:lpstr>A Model of Competitive Rivalry</vt:lpstr>
      <vt:lpstr>A Model of Competitive Rivalry</vt:lpstr>
      <vt:lpstr>Competitor Analysis</vt:lpstr>
      <vt:lpstr>Competitor Analysis</vt:lpstr>
      <vt:lpstr>A Framework of Competitor Analysis</vt:lpstr>
      <vt:lpstr>Market Commonality</vt:lpstr>
      <vt:lpstr>Resource Similarity</vt:lpstr>
      <vt:lpstr>Activity 1.2 – Competitor Mapping (10 Mins)</vt:lpstr>
      <vt:lpstr>Drivers of Competitive Behavior</vt:lpstr>
      <vt:lpstr>Drivers of Competitive Behavior</vt:lpstr>
      <vt:lpstr>Competitive Rivalry</vt:lpstr>
      <vt:lpstr>Activity 1.3 – Scenario Analysis (10 Mins)</vt:lpstr>
      <vt:lpstr>Strategic and Tactical Actions</vt:lpstr>
      <vt:lpstr>Likelihood of Attack</vt:lpstr>
      <vt:lpstr>First-Mover Benefits</vt:lpstr>
      <vt:lpstr>First-Mover Benefits</vt:lpstr>
      <vt:lpstr>First-Mover Benefits</vt:lpstr>
      <vt:lpstr>First-Mover Benefits</vt:lpstr>
      <vt:lpstr>Activity 1.4 – Response Prediction (10 Mins)</vt:lpstr>
      <vt:lpstr>PowerPoint Presentation</vt:lpstr>
      <vt:lpstr>Organizational Size</vt:lpstr>
      <vt:lpstr>Quality</vt:lpstr>
      <vt:lpstr>Quality Dimensions of Products and Services</vt:lpstr>
      <vt:lpstr>Likelihood of Response</vt:lpstr>
      <vt:lpstr>Type of Competitive Action</vt:lpstr>
      <vt:lpstr>Actor’s Reputation</vt:lpstr>
      <vt:lpstr>Market Dependence</vt:lpstr>
      <vt:lpstr>Competitive Dynamics</vt:lpstr>
      <vt:lpstr>Slow-Cycle Markets</vt:lpstr>
      <vt:lpstr>Figure 5.4 - Gradual Erosion of a Sustained Competitive Advantage</vt:lpstr>
      <vt:lpstr>Fast-Cycle Markets</vt:lpstr>
      <vt:lpstr>Fast-Cycle Markets</vt:lpstr>
      <vt:lpstr>Figure 5.5 - Developing Temporary Advantages to Create Sustained Advantage</vt:lpstr>
      <vt:lpstr>Standard-Cycle Markets</vt:lpstr>
      <vt:lpstr>Standard-Cycle Markets</vt:lpstr>
      <vt:lpstr>Activity 1.5 – Market Type Match (10 Mins)</vt:lpstr>
      <vt:lpstr>Exit Quiz</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Ejike Udeogu</cp:lastModifiedBy>
  <cp:revision>56</cp:revision>
  <dcterms:created xsi:type="dcterms:W3CDTF">2021-03-09T15:35:42Z</dcterms:created>
  <dcterms:modified xsi:type="dcterms:W3CDTF">2025-04-18T21:05:33Z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