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3"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59155" autoAdjust="0"/>
  </p:normalViewPr>
  <p:slideViewPr>
    <p:cSldViewPr snapToGrid="0">
      <p:cViewPr varScale="1">
        <p:scale>
          <a:sx n="67" d="100"/>
          <a:sy n="67" d="100"/>
        </p:scale>
        <p:origin x="6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C19EA-689A-4039-9132-AA2135C5E88F}" type="datetimeFigureOut">
              <a:rPr lang="en-GB" smtClean="0"/>
              <a:t>28/11/2016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CA5B7F-345A-4479-B230-BF3D685EFC30}" type="slidenum">
              <a:rPr lang="en-GB" smtClean="0"/>
              <a:t>‹#›</a:t>
            </a:fld>
            <a:endParaRPr lang="en-GB"/>
          </a:p>
        </p:txBody>
      </p:sp>
    </p:spTree>
    <p:extLst>
      <p:ext uri="{BB962C8B-B14F-4D97-AF65-F5344CB8AC3E}">
        <p14:creationId xmlns:p14="http://schemas.microsoft.com/office/powerpoint/2010/main" val="3211882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Glass_delusion" TargetMode="External"/><Relationship Id="rId3" Type="http://schemas.openxmlformats.org/officeDocument/2006/relationships/hyperlink" Target="https://en.wikipedia.org/wiki/Marmousets" TargetMode="External"/><Relationship Id="rId7" Type="http://schemas.openxmlformats.org/officeDocument/2006/relationships/hyperlink" Target="https://en.wikipedia.org/wiki/Insanity"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Charles_VI_of_France#cite_note-madmonarchs.guusbeltman.nl-1" TargetMode="External"/><Relationship Id="rId5" Type="http://schemas.openxmlformats.org/officeDocument/2006/relationships/hyperlink" Target="https://en.wikipedia.org/wiki/Louis_I,_Duke_of_Orl%C3%A9ans" TargetMode="External"/><Relationship Id="rId4" Type="http://schemas.openxmlformats.org/officeDocument/2006/relationships/hyperlink" Target="https://en.wikipedia.org/wiki/Le_Mans" TargetMode="External"/><Relationship Id="rId9" Type="http://schemas.openxmlformats.org/officeDocument/2006/relationships/hyperlink" Target="https://en.wikipedia.org/wiki/Prince_du_sang"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en.wikipedia.org/wiki/Moon_in_fiction" TargetMode="External"/><Relationship Id="rId3" Type="http://schemas.openxmlformats.org/officeDocument/2006/relationships/hyperlink" Target="https://en.wikipedia.org/wiki/Rodomonte" TargetMode="External"/><Relationship Id="rId7" Type="http://schemas.openxmlformats.org/officeDocument/2006/relationships/hyperlink" Target="https://en.wikipedia.org/wiki/Elijah"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Hippogriff" TargetMode="External"/><Relationship Id="rId5" Type="http://schemas.openxmlformats.org/officeDocument/2006/relationships/hyperlink" Target="https://en.wikipedia.org/wiki/Astolfo" TargetMode="External"/><Relationship Id="rId4" Type="http://schemas.openxmlformats.org/officeDocument/2006/relationships/hyperlink" Target="https://en.wikipedia.org/wiki/Cathay" TargetMode="External"/><Relationship Id="rId9" Type="http://schemas.openxmlformats.org/officeDocument/2006/relationships/hyperlink" Target="https://en.wikipedia.org/wiki/Lampedusa"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Madness has physical roots: The</a:t>
            </a:r>
            <a:r>
              <a:rPr lang="en-GB" baseline="0" dirty="0" smtClean="0"/>
              <a:t> relatively common practice of trepanation, scraping or drilling a hole in the skull to relieve headaches or pressure, or cauterization of the skull as forms of treatment.</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1</a:t>
            </a:fld>
            <a:endParaRPr lang="en-GB"/>
          </a:p>
        </p:txBody>
      </p:sp>
    </p:spTree>
    <p:extLst>
      <p:ext uri="{BB962C8B-B14F-4D97-AF65-F5344CB8AC3E}">
        <p14:creationId xmlns:p14="http://schemas.microsoft.com/office/powerpoint/2010/main" val="3424105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smtClean="0">
                <a:effectLst/>
              </a:rPr>
              <a:t>In 1388 Charles VI dismissed his uncles and brought back to power his father's former advisers, known as the </a:t>
            </a:r>
            <a:r>
              <a:rPr lang="en-GB" dirty="0" err="1" smtClean="0">
                <a:effectLst/>
                <a:hlinkClick r:id="rId3" tooltip="Marmousets"/>
              </a:rPr>
              <a:t>Marmousets</a:t>
            </a:r>
            <a:r>
              <a:rPr lang="en-GB" dirty="0" smtClean="0">
                <a:effectLst/>
              </a:rPr>
              <a:t>. Political and economic conditions in the kingdom improved significantly, and Charles earned the epithet "the Beloved". But in August 1392 </a:t>
            </a:r>
            <a:r>
              <a:rPr lang="en-GB" dirty="0" err="1" smtClean="0">
                <a:effectLst/>
              </a:rPr>
              <a:t>en</a:t>
            </a:r>
            <a:r>
              <a:rPr lang="en-GB" dirty="0" smtClean="0">
                <a:effectLst/>
              </a:rPr>
              <a:t> route to Brittany with his army in the forest of </a:t>
            </a:r>
            <a:r>
              <a:rPr lang="en-GB" dirty="0" smtClean="0">
                <a:effectLst/>
                <a:hlinkClick r:id="rId4" tooltip="Le Mans"/>
              </a:rPr>
              <a:t>Le Mans</a:t>
            </a:r>
            <a:r>
              <a:rPr lang="en-GB" dirty="0" smtClean="0">
                <a:effectLst/>
              </a:rPr>
              <a:t>, Charles suddenly went mad and slew four knights and almost killed his brother, </a:t>
            </a:r>
            <a:r>
              <a:rPr lang="en-GB" dirty="0" smtClean="0">
                <a:effectLst/>
                <a:hlinkClick r:id="rId5" tooltip="Louis I, Duke of Orléans"/>
              </a:rPr>
              <a:t>Louis of </a:t>
            </a:r>
            <a:r>
              <a:rPr lang="en-GB" dirty="0" err="1" smtClean="0">
                <a:effectLst/>
                <a:hlinkClick r:id="rId5" tooltip="Louis I, Duke of Orléans"/>
              </a:rPr>
              <a:t>Orléans</a:t>
            </a:r>
            <a:r>
              <a:rPr lang="en-GB" dirty="0" smtClean="0">
                <a:effectLst/>
              </a:rPr>
              <a:t>.</a:t>
            </a:r>
            <a:r>
              <a:rPr lang="en-GB" baseline="30000" dirty="0" smtClean="0">
                <a:effectLst/>
                <a:hlinkClick r:id="rId6"/>
              </a:rPr>
              <a:t>[1]</a:t>
            </a:r>
            <a:endParaRPr lang="en-GB" dirty="0" smtClean="0">
              <a:effectLst/>
            </a:endParaRPr>
          </a:p>
          <a:p>
            <a:pPr rtl="0"/>
            <a:r>
              <a:rPr lang="en-GB" dirty="0" smtClean="0">
                <a:effectLst/>
              </a:rPr>
              <a:t>From then on, Charles' bouts of </a:t>
            </a:r>
            <a:r>
              <a:rPr lang="en-GB" dirty="0" smtClean="0">
                <a:effectLst/>
                <a:hlinkClick r:id="rId7" tooltip="Insanity"/>
              </a:rPr>
              <a:t>insanity</a:t>
            </a:r>
            <a:r>
              <a:rPr lang="en-GB" dirty="0" smtClean="0">
                <a:effectLst/>
              </a:rPr>
              <a:t> became more frequent and of longer duration. During these attacks, he had delusions, believing he was </a:t>
            </a:r>
            <a:r>
              <a:rPr lang="en-GB" dirty="0" smtClean="0">
                <a:effectLst/>
                <a:hlinkClick r:id="rId8" tooltip="Glass delusion"/>
              </a:rPr>
              <a:t>made of glass</a:t>
            </a:r>
            <a:r>
              <a:rPr lang="en-GB" dirty="0" smtClean="0">
                <a:effectLst/>
              </a:rPr>
              <a:t> or denying he had a wife and children.</a:t>
            </a:r>
            <a:r>
              <a:rPr lang="en-GB" baseline="30000" dirty="0" smtClean="0">
                <a:effectLst/>
                <a:hlinkClick r:id="rId6"/>
              </a:rPr>
              <a:t>[1]</a:t>
            </a:r>
            <a:r>
              <a:rPr lang="en-GB" dirty="0" smtClean="0">
                <a:effectLst/>
              </a:rPr>
              <a:t> He could also attack servants or run until exhaustion, wailing that he was threatened by his enemies. Between crises, there were intervals of months during which Charles was relatively sane.</a:t>
            </a:r>
            <a:r>
              <a:rPr lang="en-GB" baseline="30000" dirty="0" smtClean="0">
                <a:effectLst/>
                <a:hlinkClick r:id="rId6"/>
              </a:rPr>
              <a:t>[1]</a:t>
            </a:r>
            <a:r>
              <a:rPr lang="en-GB" dirty="0" smtClean="0">
                <a:effectLst/>
              </a:rPr>
              <a:t> However, unable to concentrate or make decisions, political power was taken away from him by the </a:t>
            </a:r>
            <a:r>
              <a:rPr lang="en-GB" dirty="0" smtClean="0">
                <a:effectLst/>
                <a:hlinkClick r:id="rId9" tooltip="Prince du sang"/>
              </a:rPr>
              <a:t>princes of the blood</a:t>
            </a:r>
            <a:r>
              <a:rPr lang="en-GB" dirty="0" smtClean="0">
                <a:effectLst/>
              </a:rPr>
              <a:t>, which would cause much chaos and conflict in France.</a:t>
            </a:r>
          </a:p>
          <a:p>
            <a:endParaRPr lang="en-GB" dirty="0" smtClean="0"/>
          </a:p>
          <a:p>
            <a:r>
              <a:rPr lang="en-GB" dirty="0" smtClean="0"/>
              <a:t>The</a:t>
            </a:r>
            <a:r>
              <a:rPr lang="en-GB" baseline="0" dirty="0" smtClean="0"/>
              <a:t> first English-language autobiographical account of insanity was dictated by Margery Kempe in 1438. She had originally become ill in 1394 following the birth of a child and 8 </a:t>
            </a:r>
            <a:r>
              <a:rPr lang="en-GB" baseline="0" dirty="0" err="1" smtClean="0"/>
              <a:t>weets</a:t>
            </a:r>
            <a:r>
              <a:rPr lang="en-GB" baseline="0" dirty="0" smtClean="0"/>
              <a:t> of sever pain that “afflicted various portions of her anatomy including her head”. There followed a period of ten years, during which Kempe had episodes of rolling on the floor with “great fits of weeping and shrieking, especially during mass”. In her autobiographical account, Kempe described both auditory and visual hallucinations, which she believed came from God.</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3</a:t>
            </a:fld>
            <a:endParaRPr lang="en-GB"/>
          </a:p>
        </p:txBody>
      </p:sp>
    </p:spTree>
    <p:extLst>
      <p:ext uri="{BB962C8B-B14F-4D97-AF65-F5344CB8AC3E}">
        <p14:creationId xmlns:p14="http://schemas.microsoft.com/office/powerpoint/2010/main" val="2599259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1573 Peter </a:t>
            </a:r>
            <a:r>
              <a:rPr lang="en-GB" dirty="0" err="1" smtClean="0"/>
              <a:t>Berchet</a:t>
            </a:r>
            <a:r>
              <a:rPr lang="en-GB" dirty="0" smtClean="0"/>
              <a:t>,</a:t>
            </a:r>
            <a:r>
              <a:rPr lang="en-GB" baseline="0" dirty="0" smtClean="0"/>
              <a:t> who stabbed Sir John Hawkins, a member of the House of Commons and a favourite of Queen Elizabeth 1. </a:t>
            </a:r>
            <a:r>
              <a:rPr lang="en-GB" baseline="0" dirty="0" err="1" smtClean="0"/>
              <a:t>Berchet</a:t>
            </a:r>
            <a:r>
              <a:rPr lang="en-GB" baseline="0" dirty="0" smtClean="0"/>
              <a:t>, overtly insane, was imprisoned in the Tower of London, where he promptly killed a guard. He was then publicly executed near the spot where he had attacked Hawkins, and “his right hand was cut off and nailed to the gibbet”</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5</a:t>
            </a:fld>
            <a:endParaRPr lang="en-GB"/>
          </a:p>
        </p:txBody>
      </p:sp>
    </p:spTree>
    <p:extLst>
      <p:ext uri="{BB962C8B-B14F-4D97-AF65-F5344CB8AC3E}">
        <p14:creationId xmlns:p14="http://schemas.microsoft.com/office/powerpoint/2010/main" val="932901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Within the ballads,</a:t>
            </a:r>
            <a:r>
              <a:rPr lang="en-GB" baseline="0" dirty="0" smtClean="0"/>
              <a:t> two particular themes stand out:</a:t>
            </a:r>
          </a:p>
          <a:p>
            <a:r>
              <a:rPr lang="en-GB" baseline="0" dirty="0" smtClean="0"/>
              <a:t>The Bedlamite texts date from the 16</a:t>
            </a:r>
            <a:r>
              <a:rPr lang="en-GB" baseline="30000" dirty="0" smtClean="0"/>
              <a:t>th</a:t>
            </a:r>
            <a:r>
              <a:rPr lang="en-GB" baseline="0" dirty="0" smtClean="0"/>
              <a:t> century and have the general theme of the beggar released from Bethlem. They ballads were printed on single sheets, or “broadsides” and sold for a penny a piece. They could be read (approximately half of London’s males were literate at this time) or they could be sung in the streets. Distributed at fairs. They were the “cheapest and probably the most widely distributed form of popular literature of the time”</a:t>
            </a:r>
          </a:p>
          <a:p>
            <a:r>
              <a:rPr lang="en-GB" baseline="0" dirty="0" smtClean="0"/>
              <a:t>Other songs from this period include “The Bedlamite”, “Bess of Bedlam”, “The Maniac”, “The Lunatic Love” and “The Mad-Man’s Song”</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6</a:t>
            </a:fld>
            <a:endParaRPr lang="en-GB"/>
          </a:p>
        </p:txBody>
      </p:sp>
    </p:spTree>
    <p:extLst>
      <p:ext uri="{BB962C8B-B14F-4D97-AF65-F5344CB8AC3E}">
        <p14:creationId xmlns:p14="http://schemas.microsoft.com/office/powerpoint/2010/main" val="635452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 </a:t>
            </a:r>
            <a:r>
              <a:rPr lang="en-GB" dirty="0" err="1" smtClean="0"/>
              <a:t>Shakespeeare</a:t>
            </a:r>
            <a:r>
              <a:rPr lang="en-GB" dirty="0" smtClean="0"/>
              <a:t> presented his first play,</a:t>
            </a:r>
            <a:r>
              <a:rPr lang="en-GB" baseline="0" dirty="0" smtClean="0"/>
              <a:t> others had demonstrated the appeal of mad scenes to the audience that the theatrical companies sought to attract.</a:t>
            </a:r>
          </a:p>
          <a:p>
            <a:r>
              <a:rPr lang="en-GB" baseline="0" dirty="0" smtClean="0"/>
              <a:t>Shakespeare employed this plot device to greater effect than his predecessors usually did, and presents us with a far richer series of observations about madness and human nature.</a:t>
            </a:r>
          </a:p>
          <a:p>
            <a:endParaRPr lang="en-GB" baseline="0" dirty="0" smtClean="0"/>
          </a:p>
          <a:p>
            <a:r>
              <a:rPr lang="en-GB" baseline="0" dirty="0" smtClean="0"/>
              <a:t>As you like it: “Love is merely a madness” </a:t>
            </a:r>
            <a:r>
              <a:rPr lang="en-GB" baseline="0" dirty="0" err="1" smtClean="0"/>
              <a:t>and”I</a:t>
            </a:r>
            <a:r>
              <a:rPr lang="en-GB" baseline="0" dirty="0" smtClean="0"/>
              <a:t> tell you, deserves a well a dark house and a whip as madmen do; and the reason why they are not so punished and cured is, that the lunacy is so ordinary that the whippers are in love too”</a:t>
            </a:r>
          </a:p>
          <a:p>
            <a:endParaRPr lang="en-GB" baseline="0" dirty="0" smtClean="0"/>
          </a:p>
          <a:p>
            <a:r>
              <a:rPr lang="en-GB" baseline="0" dirty="0" smtClean="0"/>
              <a:t>As many as 3,000 people assembled to watch the action, drawn from all social classes, and though certain companies performed in private for a purely aristocratic clientele, many more did so at theatres, just outside the city </a:t>
            </a:r>
            <a:r>
              <a:rPr lang="en-GB" baseline="0" dirty="0" err="1" smtClean="0"/>
              <a:t>limts</a:t>
            </a:r>
            <a:r>
              <a:rPr lang="en-GB" baseline="0" dirty="0" smtClean="0"/>
              <a:t>: places like the Curtain and the Globe.</a:t>
            </a:r>
          </a:p>
        </p:txBody>
      </p:sp>
      <p:sp>
        <p:nvSpPr>
          <p:cNvPr id="4" name="Slide Number Placeholder 3"/>
          <p:cNvSpPr>
            <a:spLocks noGrp="1"/>
          </p:cNvSpPr>
          <p:nvPr>
            <p:ph type="sldNum" sz="quarter" idx="10"/>
          </p:nvPr>
        </p:nvSpPr>
        <p:spPr/>
        <p:txBody>
          <a:bodyPr/>
          <a:lstStyle/>
          <a:p>
            <a:fld id="{D6CA5B7F-345A-4479-B230-BF3D685EFC30}" type="slidenum">
              <a:rPr lang="en-GB" smtClean="0"/>
              <a:t>7</a:t>
            </a:fld>
            <a:endParaRPr lang="en-GB"/>
          </a:p>
        </p:txBody>
      </p:sp>
    </p:spTree>
    <p:extLst>
      <p:ext uri="{BB962C8B-B14F-4D97-AF65-F5344CB8AC3E}">
        <p14:creationId xmlns:p14="http://schemas.microsoft.com/office/powerpoint/2010/main" val="14210911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Hamlet: bullying and betraying Ophelia, pretending to lover her, then scorning her; killing her father. Her wits falter and fail.</a:t>
            </a:r>
          </a:p>
          <a:p>
            <a:r>
              <a:rPr lang="en-GB" baseline="0" dirty="0" smtClean="0"/>
              <a:t>Mistreatment and loss have left her “Divided from herself and her fair judgement, without which we are pictures (i.e. external </a:t>
            </a:r>
            <a:r>
              <a:rPr lang="en-GB" baseline="0" dirty="0" err="1" smtClean="0"/>
              <a:t>facsimilies</a:t>
            </a:r>
            <a:r>
              <a:rPr lang="en-GB" baseline="0" dirty="0" smtClean="0"/>
              <a:t> of human beings) or mere beasts”. How do we learn of her descent into madness? The formerly chaste maiden </a:t>
            </a:r>
            <a:r>
              <a:rPr lang="en-GB" baseline="0" dirty="0" err="1" smtClean="0"/>
              <a:t>reappers</a:t>
            </a:r>
            <a:r>
              <a:rPr lang="en-GB" baseline="0" dirty="0" smtClean="0"/>
              <a:t> on stage singing bawdy songs. She speaks incoherently and in riddles. Then she disappears and the </a:t>
            </a:r>
            <a:r>
              <a:rPr lang="en-GB" baseline="0" dirty="0" err="1" smtClean="0"/>
              <a:t>audeience</a:t>
            </a:r>
            <a:r>
              <a:rPr lang="en-GB" baseline="0" dirty="0" smtClean="0"/>
              <a:t> learns that she has wandered </a:t>
            </a:r>
            <a:r>
              <a:rPr lang="en-GB" baseline="0" dirty="0" err="1" smtClean="0"/>
              <a:t>dwn</a:t>
            </a:r>
            <a:r>
              <a:rPr lang="en-GB" baseline="0" dirty="0" smtClean="0"/>
              <a:t> by the river bank, and clambered out on a </a:t>
            </a:r>
            <a:r>
              <a:rPr lang="en-GB" baseline="0" dirty="0" err="1" smtClean="0"/>
              <a:t>brach</a:t>
            </a:r>
            <a:r>
              <a:rPr lang="en-GB" baseline="0" dirty="0" smtClean="0"/>
              <a:t> of a willow tree, whence she…”</a:t>
            </a:r>
          </a:p>
          <a:p>
            <a:endParaRPr lang="en-GB" baseline="0" dirty="0" smtClean="0"/>
          </a:p>
          <a:p>
            <a:r>
              <a:rPr lang="en-GB" dirty="0" smtClean="0"/>
              <a:t>https://www.youtube.com/watch?v=TfcsP-eKJF8</a:t>
            </a:r>
          </a:p>
          <a:p>
            <a:endParaRPr lang="en-GB" dirty="0" smtClean="0"/>
          </a:p>
          <a:p>
            <a:r>
              <a:rPr lang="en-GB" dirty="0" smtClean="0"/>
              <a:t>Contemporaries</a:t>
            </a:r>
            <a:r>
              <a:rPr lang="en-GB" baseline="0" dirty="0" smtClean="0"/>
              <a:t> at the time saw Hamlet as the chief protagonist in a familiar genre. Hesitant, irresolute, unstable, he is the very model of ambiguity, unable to choose “to be or not to be” to act or refrain from acting; and for generations to come, he is a vivid embodiment of an issue that continues to </a:t>
            </a:r>
            <a:r>
              <a:rPr lang="en-GB" baseline="0" dirty="0" err="1" smtClean="0"/>
              <a:t>vedx</a:t>
            </a:r>
            <a:r>
              <a:rPr lang="en-GB" baseline="0" dirty="0" smtClean="0"/>
              <a:t>: where to draw the line between insanity and madness. Is Hamlet mad, or merely feigning distraction. And yet there is much that points in another direction; his introspective melancholy; his meditations on suicide, his inappropriate and </a:t>
            </a:r>
            <a:r>
              <a:rPr lang="en-GB" baseline="0" dirty="0" err="1" smtClean="0"/>
              <a:t>blundeted</a:t>
            </a:r>
            <a:r>
              <a:rPr lang="en-GB" baseline="0" dirty="0" smtClean="0"/>
              <a:t> emotional responses, to Ophelia’s death and much else besides.</a:t>
            </a:r>
            <a:endParaRPr lang="en-GB" dirty="0" smtClean="0"/>
          </a:p>
          <a:p>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8</a:t>
            </a:fld>
            <a:endParaRPr lang="en-GB"/>
          </a:p>
        </p:txBody>
      </p:sp>
    </p:spTree>
    <p:extLst>
      <p:ext uri="{BB962C8B-B14F-4D97-AF65-F5344CB8AC3E}">
        <p14:creationId xmlns:p14="http://schemas.microsoft.com/office/powerpoint/2010/main" val="1525818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smtClean="0">
                <a:effectLst/>
              </a:rPr>
              <a:t>The action of </a:t>
            </a:r>
            <a:r>
              <a:rPr lang="en-GB" i="1" dirty="0" smtClean="0">
                <a:effectLst/>
              </a:rPr>
              <a:t>Orlando Furioso</a:t>
            </a:r>
            <a:r>
              <a:rPr lang="en-GB" dirty="0" smtClean="0">
                <a:effectLst/>
              </a:rPr>
              <a:t> takes place against the background of the war between the Christian emperor Charlemagne and the Saracen King of Africa, </a:t>
            </a:r>
            <a:r>
              <a:rPr lang="en-GB" dirty="0" err="1" smtClean="0">
                <a:effectLst/>
              </a:rPr>
              <a:t>Agramante</a:t>
            </a:r>
            <a:r>
              <a:rPr lang="en-GB" dirty="0" smtClean="0">
                <a:effectLst/>
              </a:rPr>
              <a:t>, who has invaded Europe to avenge the death of his father </a:t>
            </a:r>
            <a:r>
              <a:rPr lang="en-GB" dirty="0" err="1" smtClean="0">
                <a:effectLst/>
              </a:rPr>
              <a:t>Traiano</a:t>
            </a:r>
            <a:r>
              <a:rPr lang="en-GB" dirty="0" smtClean="0">
                <a:effectLst/>
              </a:rPr>
              <a:t>. </a:t>
            </a:r>
            <a:r>
              <a:rPr lang="en-GB" dirty="0" err="1" smtClean="0">
                <a:effectLst/>
              </a:rPr>
              <a:t>Agramante</a:t>
            </a:r>
            <a:r>
              <a:rPr lang="en-GB" dirty="0" smtClean="0">
                <a:effectLst/>
              </a:rPr>
              <a:t> and his allies – who include </a:t>
            </a:r>
            <a:r>
              <a:rPr lang="en-GB" dirty="0" err="1" smtClean="0">
                <a:effectLst/>
              </a:rPr>
              <a:t>Marsilio</a:t>
            </a:r>
            <a:r>
              <a:rPr lang="en-GB" dirty="0" smtClean="0">
                <a:effectLst/>
              </a:rPr>
              <a:t>, the King of Spain, and the boastful warrior </a:t>
            </a:r>
            <a:r>
              <a:rPr lang="en-GB" dirty="0" err="1" smtClean="0">
                <a:effectLst/>
                <a:hlinkClick r:id="rId3" tooltip="Rodomonte"/>
              </a:rPr>
              <a:t>Rodomonte</a:t>
            </a:r>
            <a:r>
              <a:rPr lang="en-GB" dirty="0" smtClean="0">
                <a:effectLst/>
              </a:rPr>
              <a:t> – besiege Charlemagne in Paris.</a:t>
            </a:r>
          </a:p>
          <a:p>
            <a:pPr rtl="0"/>
            <a:r>
              <a:rPr lang="en-GB" dirty="0" smtClean="0">
                <a:effectLst/>
              </a:rPr>
              <a:t>Meanwhile, Orlando, Charlemagne's most famous paladin, has been tempted to forget his duty to protect the emperor through his love for the pagan princess Angelica. At the beginning of the poem, Angelica escapes from the castle of the Bavarian Duke </a:t>
            </a:r>
            <a:r>
              <a:rPr lang="en-GB" dirty="0" err="1" smtClean="0">
                <a:effectLst/>
              </a:rPr>
              <a:t>Namo</a:t>
            </a:r>
            <a:r>
              <a:rPr lang="en-GB" dirty="0" smtClean="0">
                <a:effectLst/>
              </a:rPr>
              <a:t>, and Orlando sets off in pursuit. The two meet with various adventures until Angelica saves a wounded Saracen knight, </a:t>
            </a:r>
            <a:r>
              <a:rPr lang="en-GB" dirty="0" err="1" smtClean="0">
                <a:effectLst/>
              </a:rPr>
              <a:t>Medoro</a:t>
            </a:r>
            <a:r>
              <a:rPr lang="en-GB" dirty="0" smtClean="0">
                <a:effectLst/>
              </a:rPr>
              <a:t>, falls in love, and elopes with him to </a:t>
            </a:r>
            <a:r>
              <a:rPr lang="en-GB" dirty="0" smtClean="0">
                <a:effectLst/>
                <a:hlinkClick r:id="rId4" tooltip="Cathay"/>
              </a:rPr>
              <a:t>Cathay</a:t>
            </a:r>
            <a:r>
              <a:rPr lang="en-GB" dirty="0" smtClean="0">
                <a:effectLst/>
              </a:rPr>
              <a:t>.</a:t>
            </a:r>
          </a:p>
          <a:p>
            <a:pPr rtl="0"/>
            <a:r>
              <a:rPr lang="en-GB" dirty="0" smtClean="0">
                <a:effectLst/>
              </a:rPr>
              <a:t>When Orlando learns the truth, he goes mad with despair and rampages through Europe and Africa destroying everything in his path. The English knight </a:t>
            </a:r>
            <a:r>
              <a:rPr lang="en-GB" dirty="0" err="1" smtClean="0">
                <a:effectLst/>
                <a:hlinkClick r:id="rId5" tooltip="Astolfo"/>
              </a:rPr>
              <a:t>Astolfo</a:t>
            </a:r>
            <a:r>
              <a:rPr lang="en-GB" dirty="0" smtClean="0">
                <a:effectLst/>
              </a:rPr>
              <a:t> journeys to Ethiopia on the </a:t>
            </a:r>
            <a:r>
              <a:rPr lang="en-GB" dirty="0" smtClean="0">
                <a:effectLst/>
                <a:hlinkClick r:id="rId6" tooltip="Hippogriff"/>
              </a:rPr>
              <a:t>hippogriff</a:t>
            </a:r>
            <a:r>
              <a:rPr lang="en-GB" dirty="0" smtClean="0">
                <a:effectLst/>
              </a:rPr>
              <a:t> to find a cure for Orlando's madness.</a:t>
            </a:r>
          </a:p>
          <a:p>
            <a:pPr rtl="0"/>
            <a:r>
              <a:rPr lang="en-GB" dirty="0" smtClean="0">
                <a:effectLst/>
              </a:rPr>
              <a:t>He flies up in </a:t>
            </a:r>
            <a:r>
              <a:rPr lang="en-GB" dirty="0" smtClean="0">
                <a:effectLst/>
                <a:hlinkClick r:id="rId7" tooltip="Elijah"/>
              </a:rPr>
              <a:t>Elijah</a:t>
            </a:r>
            <a:r>
              <a:rPr lang="en-GB" dirty="0" smtClean="0">
                <a:effectLst/>
              </a:rPr>
              <a:t>'s flaming chariot to </a:t>
            </a:r>
            <a:r>
              <a:rPr lang="en-GB" dirty="0" smtClean="0">
                <a:effectLst/>
                <a:hlinkClick r:id="rId8" tooltip="Moon in fiction"/>
              </a:rPr>
              <a:t>the moon</a:t>
            </a:r>
            <a:r>
              <a:rPr lang="en-GB" dirty="0" smtClean="0">
                <a:effectLst/>
              </a:rPr>
              <a:t>, where everything lost on earth is to be found, including Orlando's wits. He brings them back in a bottle and makes Orlando sniff them, thus restoring him to sanity. (At the same time Orlando falls out of love with Angelica, as the author explains that love is itself a form of insanity.)</a:t>
            </a:r>
          </a:p>
          <a:p>
            <a:pPr rtl="0"/>
            <a:r>
              <a:rPr lang="en-GB" dirty="0" smtClean="0">
                <a:effectLst/>
              </a:rPr>
              <a:t>Orlando joins with </a:t>
            </a:r>
            <a:r>
              <a:rPr lang="en-GB" dirty="0" err="1" smtClean="0">
                <a:effectLst/>
              </a:rPr>
              <a:t>Brandimart</a:t>
            </a:r>
            <a:r>
              <a:rPr lang="en-GB" dirty="0" smtClean="0">
                <a:effectLst/>
              </a:rPr>
              <a:t> and Oliver to fight </a:t>
            </a:r>
            <a:r>
              <a:rPr lang="en-GB" dirty="0" err="1" smtClean="0">
                <a:effectLst/>
              </a:rPr>
              <a:t>Agramante</a:t>
            </a:r>
            <a:r>
              <a:rPr lang="en-GB" dirty="0" smtClean="0">
                <a:effectLst/>
              </a:rPr>
              <a:t>, </a:t>
            </a:r>
            <a:r>
              <a:rPr lang="en-GB" dirty="0" err="1" smtClean="0">
                <a:effectLst/>
              </a:rPr>
              <a:t>Sobrino</a:t>
            </a:r>
            <a:r>
              <a:rPr lang="en-GB" dirty="0" smtClean="0">
                <a:effectLst/>
              </a:rPr>
              <a:t> and </a:t>
            </a:r>
            <a:r>
              <a:rPr lang="en-GB" dirty="0" err="1" smtClean="0">
                <a:effectLst/>
              </a:rPr>
              <a:t>Gradasso</a:t>
            </a:r>
            <a:r>
              <a:rPr lang="en-GB" dirty="0" smtClean="0">
                <a:effectLst/>
              </a:rPr>
              <a:t> on the island of </a:t>
            </a:r>
            <a:r>
              <a:rPr lang="en-GB" dirty="0" smtClean="0">
                <a:effectLst/>
                <a:hlinkClick r:id="rId9" tooltip="Lampedusa"/>
              </a:rPr>
              <a:t>Lampedusa</a:t>
            </a:r>
            <a:r>
              <a:rPr lang="en-GB" dirty="0" smtClean="0">
                <a:effectLst/>
              </a:rPr>
              <a:t>. There Orlando kills King </a:t>
            </a:r>
            <a:r>
              <a:rPr lang="en-GB" dirty="0" err="1" smtClean="0">
                <a:effectLst/>
              </a:rPr>
              <a:t>Agramante</a:t>
            </a:r>
            <a:r>
              <a:rPr lang="en-GB" dirty="0" smtClean="0">
                <a:effectLst/>
              </a:rPr>
              <a:t>.</a:t>
            </a:r>
          </a:p>
          <a:p>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9</a:t>
            </a:fld>
            <a:endParaRPr lang="en-GB"/>
          </a:p>
        </p:txBody>
      </p:sp>
    </p:spTree>
    <p:extLst>
      <p:ext uri="{BB962C8B-B14F-4D97-AF65-F5344CB8AC3E}">
        <p14:creationId xmlns:p14="http://schemas.microsoft.com/office/powerpoint/2010/main" val="2386451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Insanity and the life of illusions were so much part of his life that without them he dies.</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10</a:t>
            </a:fld>
            <a:endParaRPr lang="en-GB"/>
          </a:p>
        </p:txBody>
      </p:sp>
    </p:spTree>
    <p:extLst>
      <p:ext uri="{BB962C8B-B14F-4D97-AF65-F5344CB8AC3E}">
        <p14:creationId xmlns:p14="http://schemas.microsoft.com/office/powerpoint/2010/main" val="1023585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During</a:t>
            </a:r>
            <a:r>
              <a:rPr lang="en-GB" baseline="0" dirty="0" smtClean="0"/>
              <a:t> the Italian Renaissance and all across Europe, palaces and churches were seeking new artistic creations to add to their collections. Advances in printing technology, particularly the techniques of engraving </a:t>
            </a:r>
          </a:p>
          <a:p>
            <a:endParaRPr lang="en-GB" baseline="0" dirty="0" smtClean="0"/>
          </a:p>
          <a:p>
            <a:r>
              <a:rPr lang="en-GB" baseline="0" dirty="0" smtClean="0"/>
              <a:t>The despairing scenes of sinners about to be cast into the pit now adapted to depict others suffering from indescribably loss</a:t>
            </a:r>
          </a:p>
          <a:p>
            <a:r>
              <a:rPr lang="en-GB" baseline="0" dirty="0" smtClean="0"/>
              <a:t>Pieter </a:t>
            </a:r>
            <a:r>
              <a:rPr lang="en-GB" baseline="0" dirty="0" err="1" smtClean="0"/>
              <a:t>Xavery</a:t>
            </a:r>
            <a:r>
              <a:rPr lang="en-GB" baseline="0" dirty="0" smtClean="0"/>
              <a:t>: The chained erect figure chews on is own beard and tears at his clothing, while a half-hidden figure lies contorted at his feet, eyes rolling, mouth shouting imprecations, muscles bulging, hair matted, and naked as the day he was born. </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11</a:t>
            </a:fld>
            <a:endParaRPr lang="en-GB"/>
          </a:p>
        </p:txBody>
      </p:sp>
    </p:spTree>
    <p:extLst>
      <p:ext uri="{BB962C8B-B14F-4D97-AF65-F5344CB8AC3E}">
        <p14:creationId xmlns:p14="http://schemas.microsoft.com/office/powerpoint/2010/main" val="516825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Bruegel the Elder’s </a:t>
            </a:r>
            <a:r>
              <a:rPr lang="en-GB" i="1" dirty="0" err="1" smtClean="0"/>
              <a:t>Dulle</a:t>
            </a:r>
            <a:r>
              <a:rPr lang="en-GB" i="1" dirty="0" smtClean="0"/>
              <a:t> </a:t>
            </a:r>
            <a:r>
              <a:rPr lang="en-GB" i="1" dirty="0" err="1" smtClean="0"/>
              <a:t>Griet</a:t>
            </a:r>
            <a:r>
              <a:rPr lang="en-GB" i="1" dirty="0" smtClean="0"/>
              <a:t> (Mad Meg). 1562. portrays a madwoman armed with a sword rushing across a hellish landscape (perhaps</a:t>
            </a:r>
            <a:r>
              <a:rPr lang="en-GB" i="1" baseline="0" dirty="0" smtClean="0"/>
              <a:t> the very gates of Hell, or perhaps an allegorical scene portraying the consequences of rage, gluttony, avarice, lush, all deadly sins, mouth agape, clothing dishevelled, hair tangled in knots, shovelling random loot into her basket, </a:t>
            </a:r>
            <a:r>
              <a:rPr lang="en-GB" i="1" baseline="0" dirty="0" err="1" smtClean="0"/>
              <a:t>oblvious</a:t>
            </a:r>
            <a:r>
              <a:rPr lang="en-GB" i="1" baseline="0" dirty="0" smtClean="0"/>
              <a:t> of all around her: a veritable vision of the </a:t>
            </a:r>
            <a:r>
              <a:rPr lang="en-GB" i="1" baseline="0" dirty="0" err="1" smtClean="0"/>
              <a:t>Apocolypse</a:t>
            </a:r>
            <a:endParaRPr lang="en-GB" dirty="0"/>
          </a:p>
        </p:txBody>
      </p:sp>
      <p:sp>
        <p:nvSpPr>
          <p:cNvPr id="4" name="Slide Number Placeholder 3"/>
          <p:cNvSpPr>
            <a:spLocks noGrp="1"/>
          </p:cNvSpPr>
          <p:nvPr>
            <p:ph type="sldNum" sz="quarter" idx="10"/>
          </p:nvPr>
        </p:nvSpPr>
        <p:spPr/>
        <p:txBody>
          <a:bodyPr/>
          <a:lstStyle/>
          <a:p>
            <a:fld id="{D6CA5B7F-345A-4479-B230-BF3D685EFC30}" type="slidenum">
              <a:rPr lang="en-GB" smtClean="0"/>
              <a:t>12</a:t>
            </a:fld>
            <a:endParaRPr lang="en-GB"/>
          </a:p>
        </p:txBody>
      </p:sp>
    </p:spTree>
    <p:extLst>
      <p:ext uri="{BB962C8B-B14F-4D97-AF65-F5344CB8AC3E}">
        <p14:creationId xmlns:p14="http://schemas.microsoft.com/office/powerpoint/2010/main" val="689754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6F6DD7DF-491B-4E4F-907D-3F70E24B2F81}" type="datetimeFigureOut">
              <a:rPr lang="en-GB" smtClean="0"/>
              <a:t>28/11/2016</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D664EAB-64D2-4498-852A-F7DA7E8E274B}" type="slidenum">
              <a:rPr lang="en-GB" smtClean="0"/>
              <a:t>‹#›</a:t>
            </a:fld>
            <a:endParaRPr lang="en-GB"/>
          </a:p>
        </p:txBody>
      </p:sp>
    </p:spTree>
    <p:extLst>
      <p:ext uri="{BB962C8B-B14F-4D97-AF65-F5344CB8AC3E}">
        <p14:creationId xmlns:p14="http://schemas.microsoft.com/office/powerpoint/2010/main" val="160243655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6DD7DF-491B-4E4F-907D-3F70E24B2F81}"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3292259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6F6DD7DF-491B-4E4F-907D-3F70E24B2F81}" type="datetimeFigureOut">
              <a:rPr lang="en-GB" smtClean="0"/>
              <a:t>28/11/2016</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254908799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6DD7DF-491B-4E4F-907D-3F70E24B2F81}" type="datetimeFigureOut">
              <a:rPr lang="en-GB" smtClean="0"/>
              <a:t>28/11/2016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3535535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6DD7DF-491B-4E4F-907D-3F70E24B2F81}" type="datetimeFigureOut">
              <a:rPr lang="en-GB" smtClean="0"/>
              <a:t>28/11/2016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218186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6DD7DF-491B-4E4F-907D-3F70E24B2F81}" type="datetimeFigureOut">
              <a:rPr lang="en-GB" smtClean="0"/>
              <a:t>28/11/2016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182807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6DD7DF-491B-4E4F-907D-3F70E24B2F81}" type="datetimeFigureOut">
              <a:rPr lang="en-GB" smtClean="0"/>
              <a:t>28/11/2016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3359925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6F6DD7DF-491B-4E4F-907D-3F70E24B2F81}" type="datetimeFigureOut">
              <a:rPr lang="en-GB" smtClean="0"/>
              <a:t>28/11/2016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6728" y="6227064"/>
            <a:ext cx="1463040" cy="256032"/>
          </a:xfrm>
        </p:spPr>
        <p:txBody>
          <a:bodyPr/>
          <a:lstStyle/>
          <a:p>
            <a:fld id="{AD664EAB-64D2-4498-852A-F7DA7E8E274B}"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1675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F6DD7DF-491B-4E4F-907D-3F70E24B2F81}" type="datetimeFigureOut">
              <a:rPr lang="en-GB" smtClean="0"/>
              <a:t>28/11/2016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56032"/>
          </a:xfrm>
        </p:spPr>
        <p:txBody>
          <a:bodyPr/>
          <a:lstStyle/>
          <a:p>
            <a:fld id="{AD664EAB-64D2-4498-852A-F7DA7E8E274B}"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69801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6DD7DF-491B-4E4F-907D-3F70E24B2F81}"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3841452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6DD7DF-491B-4E4F-907D-3F70E24B2F81}" type="datetimeFigureOut">
              <a:rPr lang="en-GB" smtClean="0"/>
              <a:t>28/11/2016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664EAB-64D2-4498-852A-F7DA7E8E274B}" type="slidenum">
              <a:rPr lang="en-GB" smtClean="0"/>
              <a:t>‹#›</a:t>
            </a:fld>
            <a:endParaRPr lang="en-GB"/>
          </a:p>
        </p:txBody>
      </p:sp>
    </p:spTree>
    <p:extLst>
      <p:ext uri="{BB962C8B-B14F-4D97-AF65-F5344CB8AC3E}">
        <p14:creationId xmlns:p14="http://schemas.microsoft.com/office/powerpoint/2010/main" val="1263438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F6DD7DF-491B-4E4F-907D-3F70E24B2F81}" type="datetimeFigureOut">
              <a:rPr lang="en-GB" smtClean="0"/>
              <a:t>28/11/2016</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D664EAB-64D2-4498-852A-F7DA7E8E274B}"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10463399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763" y="350044"/>
            <a:ext cx="11444287" cy="6136481"/>
          </a:xfrm>
          <a:prstGeom prst="rect">
            <a:avLst/>
          </a:prstGeom>
        </p:spPr>
      </p:pic>
      <p:sp>
        <p:nvSpPr>
          <p:cNvPr id="3" name="TextBox 2"/>
          <p:cNvSpPr txBox="1"/>
          <p:nvPr/>
        </p:nvSpPr>
        <p:spPr>
          <a:xfrm>
            <a:off x="4286250" y="557213"/>
            <a:ext cx="7186613" cy="769441"/>
          </a:xfrm>
          <a:prstGeom prst="rect">
            <a:avLst/>
          </a:prstGeom>
          <a:noFill/>
        </p:spPr>
        <p:txBody>
          <a:bodyPr wrap="square" rtlCol="0">
            <a:spAutoFit/>
          </a:bodyPr>
          <a:lstStyle/>
          <a:p>
            <a:r>
              <a:rPr lang="en-GB" sz="4400" b="1" dirty="0" smtClean="0">
                <a:solidFill>
                  <a:schemeClr val="bg1"/>
                </a:solidFill>
                <a:latin typeface="Berlin Sans FB Demi" panose="020E0802020502020306" pitchFamily="34" charset="0"/>
              </a:rPr>
              <a:t>Madness and Creativity</a:t>
            </a:r>
            <a:endParaRPr lang="en-GB" sz="4400" b="1" dirty="0">
              <a:solidFill>
                <a:schemeClr val="bg1"/>
              </a:solidFill>
              <a:latin typeface="Berlin Sans FB Demi" panose="020E0802020502020306" pitchFamily="34" charset="0"/>
            </a:endParaRPr>
          </a:p>
        </p:txBody>
      </p:sp>
    </p:spTree>
    <p:extLst>
      <p:ext uri="{BB962C8B-B14F-4D97-AF65-F5344CB8AC3E}">
        <p14:creationId xmlns:p14="http://schemas.microsoft.com/office/powerpoint/2010/main" val="6113967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understand the changing awareness of madness within the early modern era</a:t>
            </a:r>
          </a:p>
          <a:p>
            <a:r>
              <a:rPr lang="en-GB" dirty="0" smtClean="0"/>
              <a:t>To become familiar with the more dominant themes within literature</a:t>
            </a:r>
          </a:p>
          <a:p>
            <a:r>
              <a:rPr lang="en-GB" dirty="0" smtClean="0"/>
              <a:t>To become familiar with the more dominant themes within art.</a:t>
            </a:r>
          </a:p>
          <a:p>
            <a:r>
              <a:rPr lang="en-GB" dirty="0" smtClean="0"/>
              <a:t>To discuss own awareness and understanding.</a:t>
            </a:r>
            <a:endParaRPr lang="en-GB" dirty="0"/>
          </a:p>
        </p:txBody>
      </p:sp>
    </p:spTree>
    <p:extLst>
      <p:ext uri="{BB962C8B-B14F-4D97-AF65-F5344CB8AC3E}">
        <p14:creationId xmlns:p14="http://schemas.microsoft.com/office/powerpoint/2010/main" val="20554045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changing awareness of insanity</a:t>
            </a:r>
            <a:endParaRPr lang="en-GB" dirty="0"/>
          </a:p>
        </p:txBody>
      </p:sp>
      <p:sp>
        <p:nvSpPr>
          <p:cNvPr id="3" name="Content Placeholder 2"/>
          <p:cNvSpPr>
            <a:spLocks noGrp="1"/>
          </p:cNvSpPr>
          <p:nvPr>
            <p:ph sz="half" idx="1"/>
          </p:nvPr>
        </p:nvSpPr>
        <p:spPr>
          <a:xfrm>
            <a:off x="1341120" y="2103120"/>
            <a:ext cx="4754880" cy="3749040"/>
          </a:xfrm>
        </p:spPr>
        <p:txBody>
          <a:bodyPr/>
          <a:lstStyle/>
          <a:p>
            <a:r>
              <a:rPr lang="en-GB" dirty="0" smtClean="0"/>
              <a:t>Middle ages moved into the Renaissance – insanity becomes more visible. </a:t>
            </a:r>
          </a:p>
          <a:p>
            <a:r>
              <a:rPr lang="en-GB" dirty="0" smtClean="0"/>
              <a:t>French King Charles VI</a:t>
            </a:r>
          </a:p>
          <a:p>
            <a:r>
              <a:rPr lang="en-GB" dirty="0" smtClean="0"/>
              <a:t>English King Henry VI</a:t>
            </a:r>
          </a:p>
          <a:p>
            <a:r>
              <a:rPr lang="en-GB" dirty="0" smtClean="0"/>
              <a:t>Margery Kempe</a:t>
            </a:r>
            <a:endParaRPr lang="en-GB" dirty="0"/>
          </a:p>
        </p:txBody>
      </p:sp>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706866" y="2103120"/>
            <a:ext cx="1994345" cy="2953165"/>
          </a:xfrm>
        </p:spPr>
      </p:pic>
    </p:spTree>
    <p:extLst>
      <p:ext uri="{BB962C8B-B14F-4D97-AF65-F5344CB8AC3E}">
        <p14:creationId xmlns:p14="http://schemas.microsoft.com/office/powerpoint/2010/main" val="38404298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Interpretations of Insanity</a:t>
            </a:r>
            <a:endParaRPr lang="en-GB" dirty="0"/>
          </a:p>
        </p:txBody>
      </p:sp>
      <p:sp>
        <p:nvSpPr>
          <p:cNvPr id="3" name="Content Placeholder 2"/>
          <p:cNvSpPr>
            <a:spLocks noGrp="1"/>
          </p:cNvSpPr>
          <p:nvPr>
            <p:ph idx="1"/>
          </p:nvPr>
        </p:nvSpPr>
        <p:spPr/>
        <p:txBody>
          <a:bodyPr/>
          <a:lstStyle/>
          <a:p>
            <a:r>
              <a:rPr lang="en-GB" dirty="0" smtClean="0"/>
              <a:t>Continued to be interpreted as religious within the fifteenth century and prayer continued to be an accepted form of treatment.</a:t>
            </a:r>
          </a:p>
          <a:p>
            <a:r>
              <a:rPr lang="en-GB" dirty="0" smtClean="0"/>
              <a:t>During the 15</a:t>
            </a:r>
            <a:r>
              <a:rPr lang="en-GB" baseline="30000" dirty="0" smtClean="0"/>
              <a:t>th</a:t>
            </a:r>
            <a:r>
              <a:rPr lang="en-GB" dirty="0" smtClean="0"/>
              <a:t> Century Bethlem Hospital emerged as an institution exclusively devoted to treating the insane.</a:t>
            </a:r>
            <a:endParaRPr lang="en-GB" dirty="0"/>
          </a:p>
        </p:txBody>
      </p:sp>
    </p:spTree>
    <p:extLst>
      <p:ext uri="{BB962C8B-B14F-4D97-AF65-F5344CB8AC3E}">
        <p14:creationId xmlns:p14="http://schemas.microsoft.com/office/powerpoint/2010/main" val="14133306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 16</a:t>
            </a:r>
            <a:r>
              <a:rPr lang="en-GB" baseline="30000" dirty="0" smtClean="0"/>
              <a:t>th</a:t>
            </a:r>
            <a:r>
              <a:rPr lang="en-GB" dirty="0" smtClean="0"/>
              <a:t> and Early 17</a:t>
            </a:r>
            <a:r>
              <a:rPr lang="en-GB" baseline="30000" dirty="0" smtClean="0"/>
              <a:t>th</a:t>
            </a:r>
            <a:r>
              <a:rPr lang="en-GB" dirty="0" smtClean="0"/>
              <a:t> Century</a:t>
            </a:r>
            <a:endParaRPr lang="en-GB" dirty="0"/>
          </a:p>
        </p:txBody>
      </p:sp>
      <p:sp>
        <p:nvSpPr>
          <p:cNvPr id="3" name="Content Placeholder 2"/>
          <p:cNvSpPr>
            <a:spLocks noGrp="1"/>
          </p:cNvSpPr>
          <p:nvPr>
            <p:ph sz="half" idx="1"/>
          </p:nvPr>
        </p:nvSpPr>
        <p:spPr/>
        <p:txBody>
          <a:bodyPr/>
          <a:lstStyle/>
          <a:p>
            <a:r>
              <a:rPr lang="en-GB" dirty="0" smtClean="0"/>
              <a:t>Public becoming more concerned about the prevalence of insanity, gloom and self-murder.</a:t>
            </a:r>
          </a:p>
          <a:p>
            <a:r>
              <a:rPr lang="en-GB" dirty="0" smtClean="0"/>
              <a:t>More visibility of violent acts committed by insane persons</a:t>
            </a:r>
          </a:p>
          <a:p>
            <a:pPr lvl="1"/>
            <a:r>
              <a:rPr lang="en-GB" dirty="0" smtClean="0"/>
              <a:t>Peter </a:t>
            </a:r>
            <a:r>
              <a:rPr lang="en-GB" dirty="0" err="1" smtClean="0"/>
              <a:t>Berchet</a:t>
            </a:r>
            <a:r>
              <a:rPr lang="en-GB" dirty="0" smtClean="0"/>
              <a:t> 1573</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09511" y="2103438"/>
            <a:ext cx="4676816" cy="3748087"/>
          </a:xfrm>
        </p:spPr>
      </p:pic>
    </p:spTree>
    <p:extLst>
      <p:ext uri="{BB962C8B-B14F-4D97-AF65-F5344CB8AC3E}">
        <p14:creationId xmlns:p14="http://schemas.microsoft.com/office/powerpoint/2010/main" val="11831306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Ballads of Madness</a:t>
            </a:r>
            <a:endParaRPr lang="en-GB" dirty="0"/>
          </a:p>
        </p:txBody>
      </p:sp>
      <p:sp>
        <p:nvSpPr>
          <p:cNvPr id="3" name="Content Placeholder 2"/>
          <p:cNvSpPr>
            <a:spLocks noGrp="1"/>
          </p:cNvSpPr>
          <p:nvPr>
            <p:ph sz="half" idx="1"/>
          </p:nvPr>
        </p:nvSpPr>
        <p:spPr>
          <a:xfrm>
            <a:off x="838200" y="2506662"/>
            <a:ext cx="5181600" cy="4351338"/>
          </a:xfrm>
        </p:spPr>
        <p:txBody>
          <a:bodyPr>
            <a:normAutofit lnSpcReduction="10000"/>
          </a:bodyPr>
          <a:lstStyle/>
          <a:p>
            <a:r>
              <a:rPr lang="en-GB" dirty="0" smtClean="0"/>
              <a:t>Bedlamite Texts</a:t>
            </a:r>
          </a:p>
          <a:p>
            <a:r>
              <a:rPr lang="en-GB" dirty="0" smtClean="0"/>
              <a:t>Mad Songs</a:t>
            </a:r>
          </a:p>
          <a:p>
            <a:r>
              <a:rPr lang="en-GB" dirty="0" smtClean="0"/>
              <a:t>Those that had been released from Bedlam were allowed license to beg. The released patients were widely known as ‘Toms </a:t>
            </a:r>
            <a:r>
              <a:rPr lang="en-GB" dirty="0" err="1" smtClean="0"/>
              <a:t>o’Bedlam</a:t>
            </a:r>
            <a:r>
              <a:rPr lang="en-GB" dirty="0" smtClean="0"/>
              <a:t>’</a:t>
            </a:r>
            <a:endParaRPr lang="en-GB" dirty="0"/>
          </a:p>
        </p:txBody>
      </p:sp>
      <p:sp>
        <p:nvSpPr>
          <p:cNvPr id="4" name="Content Placeholder 3"/>
          <p:cNvSpPr>
            <a:spLocks noGrp="1"/>
          </p:cNvSpPr>
          <p:nvPr>
            <p:ph sz="half" idx="2"/>
          </p:nvPr>
        </p:nvSpPr>
        <p:spPr>
          <a:xfrm>
            <a:off x="6172200" y="1687513"/>
            <a:ext cx="5181600" cy="4351338"/>
          </a:xfrm>
          <a:prstGeom prst="roundRect">
            <a:avLst/>
          </a:prstGeom>
          <a:noFill/>
          <a:ln/>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sz="2400" i="1" dirty="0" smtClean="0">
                <a:latin typeface="Bradley Hand ITC" panose="03070402050302030203" pitchFamily="66" charset="0"/>
              </a:rPr>
              <a:t>From forth my sad and darksome cell, </a:t>
            </a:r>
          </a:p>
          <a:p>
            <a:pPr marL="0" indent="0">
              <a:buNone/>
            </a:pPr>
            <a:r>
              <a:rPr lang="en-GB" sz="2400" i="1" dirty="0" smtClean="0">
                <a:latin typeface="Bradley Hand ITC" panose="03070402050302030203" pitchFamily="66" charset="0"/>
              </a:rPr>
              <a:t>And from the deep abyss of hell</a:t>
            </a:r>
          </a:p>
          <a:p>
            <a:pPr marL="0" indent="0">
              <a:buNone/>
            </a:pPr>
            <a:r>
              <a:rPr lang="en-GB" sz="2400" i="1" dirty="0" smtClean="0">
                <a:latin typeface="Bradley Hand ITC" panose="03070402050302030203" pitchFamily="66" charset="0"/>
              </a:rPr>
              <a:t>Poor Tom is come to view the world again,</a:t>
            </a:r>
          </a:p>
          <a:p>
            <a:pPr marL="0" indent="0">
              <a:buNone/>
            </a:pPr>
            <a:r>
              <a:rPr lang="en-GB" sz="2400" i="1" dirty="0" smtClean="0">
                <a:latin typeface="Bradley Hand ITC" panose="03070402050302030203" pitchFamily="66" charset="0"/>
              </a:rPr>
              <a:t>To See if he can ease distempered brain.</a:t>
            </a:r>
          </a:p>
          <a:p>
            <a:pPr marL="0" indent="0">
              <a:buNone/>
            </a:pPr>
            <a:r>
              <a:rPr lang="en-GB" sz="2400" i="1" dirty="0" smtClean="0">
                <a:latin typeface="Bradley Hand ITC" panose="03070402050302030203" pitchFamily="66" charset="0"/>
              </a:rPr>
              <a:t>Fear and despair possess his soul,</a:t>
            </a:r>
          </a:p>
          <a:p>
            <a:pPr marL="0" indent="0">
              <a:buNone/>
            </a:pPr>
            <a:r>
              <a:rPr lang="en-GB" sz="2400" i="1" dirty="0" smtClean="0">
                <a:latin typeface="Bradley Hand ITC" panose="03070402050302030203" pitchFamily="66" charset="0"/>
              </a:rPr>
              <a:t>Hark how the angry furies howl!</a:t>
            </a:r>
            <a:endParaRPr lang="en-GB" sz="2400" i="1" dirty="0">
              <a:latin typeface="Bradley Hand ITC" panose="03070402050302030203" pitchFamily="66" charset="0"/>
            </a:endParaRPr>
          </a:p>
        </p:txBody>
      </p:sp>
    </p:spTree>
    <p:extLst>
      <p:ext uri="{BB962C8B-B14F-4D97-AF65-F5344CB8AC3E}">
        <p14:creationId xmlns:p14="http://schemas.microsoft.com/office/powerpoint/2010/main" val="22816375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Shakespeare Plays</a:t>
            </a:r>
            <a:endParaRPr lang="en-GB" dirty="0"/>
          </a:p>
        </p:txBody>
      </p:sp>
      <p:sp>
        <p:nvSpPr>
          <p:cNvPr id="3" name="Content Placeholder 2"/>
          <p:cNvSpPr>
            <a:spLocks noGrp="1"/>
          </p:cNvSpPr>
          <p:nvPr>
            <p:ph sz="half" idx="1"/>
          </p:nvPr>
        </p:nvSpPr>
        <p:spPr>
          <a:xfrm>
            <a:off x="914400" y="2854324"/>
            <a:ext cx="5181600" cy="4875213"/>
          </a:xfrm>
        </p:spPr>
        <p:txBody>
          <a:bodyPr>
            <a:normAutofit/>
          </a:bodyPr>
          <a:lstStyle/>
          <a:p>
            <a:r>
              <a:rPr lang="en-GB" dirty="0" smtClean="0"/>
              <a:t>William Shakespeare</a:t>
            </a:r>
          </a:p>
          <a:p>
            <a:r>
              <a:rPr lang="en-GB" dirty="0" smtClean="0"/>
              <a:t>Madness presents itself in at least 20 of his 38 plays.</a:t>
            </a:r>
          </a:p>
          <a:p>
            <a:r>
              <a:rPr lang="en-GB" dirty="0" smtClean="0"/>
              <a:t>King Lear</a:t>
            </a:r>
          </a:p>
          <a:p>
            <a:r>
              <a:rPr lang="en-GB" dirty="0" smtClean="0"/>
              <a:t>As you like it</a:t>
            </a:r>
          </a:p>
          <a:p>
            <a:endParaRPr lang="en-GB" dirty="0" smtClean="0"/>
          </a:p>
        </p:txBody>
      </p:sp>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452519" y="2548731"/>
            <a:ext cx="2590800" cy="2857500"/>
          </a:xfrm>
        </p:spPr>
      </p:pic>
    </p:spTree>
    <p:extLst>
      <p:ext uri="{BB962C8B-B14F-4D97-AF65-F5344CB8AC3E}">
        <p14:creationId xmlns:p14="http://schemas.microsoft.com/office/powerpoint/2010/main" val="2712712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Hamlet and Ophelia</a:t>
            </a:r>
            <a:endParaRPr lang="en-GB" dirty="0"/>
          </a:p>
        </p:txBody>
      </p:sp>
      <p:sp>
        <p:nvSpPr>
          <p:cNvPr id="3" name="Content Placeholder 2"/>
          <p:cNvSpPr>
            <a:spLocks noGrp="1"/>
          </p:cNvSpPr>
          <p:nvPr>
            <p:ph sz="half" idx="1"/>
          </p:nvPr>
        </p:nvSpPr>
        <p:spPr/>
        <p:txBody>
          <a:bodyPr>
            <a:normAutofit/>
          </a:bodyPr>
          <a:lstStyle/>
          <a:p>
            <a:r>
              <a:rPr lang="en-GB" dirty="0" smtClean="0"/>
              <a:t>Hamlet/Ophelia</a:t>
            </a:r>
          </a:p>
          <a:p>
            <a:pPr marL="0" indent="0">
              <a:buNone/>
            </a:pPr>
            <a:r>
              <a:rPr lang="en-GB" dirty="0" smtClean="0">
                <a:latin typeface="Bradley Hand ITC" panose="03070402050302030203" pitchFamily="66" charset="0"/>
              </a:rPr>
              <a:t>“Fell in the weeping brook. Her clothes spread wide;</a:t>
            </a:r>
          </a:p>
          <a:p>
            <a:pPr marL="0" indent="0">
              <a:buNone/>
            </a:pPr>
            <a:r>
              <a:rPr lang="en-GB" dirty="0" smtClean="0">
                <a:latin typeface="Bradley Hand ITC" panose="03070402050302030203" pitchFamily="66" charset="0"/>
              </a:rPr>
              <a:t>And, mermaid-like, awhile they bore her up….</a:t>
            </a:r>
          </a:p>
          <a:p>
            <a:pPr marL="0" indent="0">
              <a:buNone/>
            </a:pPr>
            <a:r>
              <a:rPr lang="en-GB" dirty="0" smtClean="0">
                <a:latin typeface="Bradley Hand ITC" panose="03070402050302030203" pitchFamily="66" charset="0"/>
              </a:rPr>
              <a:t>Till that her garments, heavy with their drink,</a:t>
            </a:r>
          </a:p>
          <a:p>
            <a:pPr marL="0" indent="0">
              <a:buNone/>
            </a:pPr>
            <a:r>
              <a:rPr lang="en-GB" dirty="0" err="1" smtClean="0">
                <a:latin typeface="Bradley Hand ITC" panose="03070402050302030203" pitchFamily="66" charset="0"/>
              </a:rPr>
              <a:t>Pull’d</a:t>
            </a:r>
            <a:r>
              <a:rPr lang="en-GB" dirty="0" smtClean="0">
                <a:latin typeface="Bradley Hand ITC" panose="03070402050302030203" pitchFamily="66" charset="0"/>
              </a:rPr>
              <a:t> the poor wretch from her melodious lay,</a:t>
            </a:r>
          </a:p>
          <a:p>
            <a:pPr marL="0" indent="0">
              <a:buNone/>
            </a:pPr>
            <a:r>
              <a:rPr lang="en-GB" dirty="0" smtClean="0">
                <a:latin typeface="Bradley Hand ITC" panose="03070402050302030203" pitchFamily="66" charset="0"/>
              </a:rPr>
              <a:t>To muddy Death.</a:t>
            </a:r>
          </a:p>
          <a:p>
            <a:endParaRPr lang="en-GB" dirty="0"/>
          </a:p>
        </p:txBody>
      </p:sp>
      <p:pic>
        <p:nvPicPr>
          <p:cNvPr id="5"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370638" y="2390723"/>
            <a:ext cx="4754562" cy="3173517"/>
          </a:xfrm>
        </p:spPr>
      </p:pic>
    </p:spTree>
    <p:extLst>
      <p:ext uri="{BB962C8B-B14F-4D97-AF65-F5344CB8AC3E}">
        <p14:creationId xmlns:p14="http://schemas.microsoft.com/office/powerpoint/2010/main" val="3849088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Ludovico Arioso – Orlando Furioso</a:t>
            </a:r>
            <a:endParaRPr lang="en-GB" dirty="0"/>
          </a:p>
        </p:txBody>
      </p:sp>
      <p:sp>
        <p:nvSpPr>
          <p:cNvPr id="3" name="Content Placeholder 2"/>
          <p:cNvSpPr>
            <a:spLocks noGrp="1"/>
          </p:cNvSpPr>
          <p:nvPr>
            <p:ph sz="half" idx="1"/>
          </p:nvPr>
        </p:nvSpPr>
        <p:spPr/>
        <p:txBody>
          <a:bodyPr/>
          <a:lstStyle/>
          <a:p>
            <a:r>
              <a:rPr lang="en-GB" dirty="0" smtClean="0"/>
              <a:t>Epic Poem on the madness of Roland:</a:t>
            </a:r>
          </a:p>
          <a:p>
            <a:r>
              <a:rPr lang="en-GB" dirty="0" smtClean="0"/>
              <a:t>Orlando Furioso:</a:t>
            </a:r>
          </a:p>
          <a:p>
            <a:r>
              <a:rPr lang="en-GB" dirty="0" smtClean="0"/>
              <a:t>Draws from the chivalric romances of Roland, The Arthurian tales and classical tales of Heroism and furious madness</a:t>
            </a:r>
          </a:p>
          <a:p>
            <a:r>
              <a:rPr lang="en-GB" dirty="0" smtClean="0"/>
              <a:t>The Madness of Orlando</a:t>
            </a:r>
          </a:p>
          <a:p>
            <a:r>
              <a:rPr lang="en-GB" dirty="0" smtClean="0"/>
              <a:t>Heavily influenced later works, including</a:t>
            </a:r>
          </a:p>
          <a:p>
            <a:r>
              <a:rPr lang="en-GB" dirty="0" smtClean="0"/>
              <a:t>Cervantes’ </a:t>
            </a:r>
            <a:r>
              <a:rPr lang="en-GB" i="1" dirty="0" smtClean="0"/>
              <a:t>Don Quixote </a:t>
            </a:r>
            <a:endParaRPr lang="en-GB" dirty="0" smtClean="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515485" y="2103438"/>
            <a:ext cx="2464867" cy="3748087"/>
          </a:xfrm>
        </p:spPr>
      </p:pic>
    </p:spTree>
    <p:extLst>
      <p:ext uri="{BB962C8B-B14F-4D97-AF65-F5344CB8AC3E}">
        <p14:creationId xmlns:p14="http://schemas.microsoft.com/office/powerpoint/2010/main" val="16932113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Cervantes: Don Quixote</a:t>
            </a:r>
            <a:endParaRPr lang="en-GB" dirty="0"/>
          </a:p>
        </p:txBody>
      </p:sp>
      <p:sp>
        <p:nvSpPr>
          <p:cNvPr id="3" name="Content Placeholder 2"/>
          <p:cNvSpPr>
            <a:spLocks noGrp="1"/>
          </p:cNvSpPr>
          <p:nvPr>
            <p:ph sz="half" idx="1"/>
          </p:nvPr>
        </p:nvSpPr>
        <p:spPr/>
        <p:txBody>
          <a:bodyPr>
            <a:normAutofit fontScale="92500"/>
          </a:bodyPr>
          <a:lstStyle/>
          <a:p>
            <a:r>
              <a:rPr lang="en-GB" dirty="0" smtClean="0"/>
              <a:t>Don Quixote’s madness is very different to that of Orlando’s.</a:t>
            </a:r>
          </a:p>
          <a:p>
            <a:r>
              <a:rPr lang="en-GB" dirty="0" smtClean="0"/>
              <a:t>It has fights and injuries, but they tend to be more humorous and funny, compared to the violent and frightening stories of Orlando Furioso. </a:t>
            </a:r>
          </a:p>
          <a:p>
            <a:r>
              <a:rPr lang="en-GB" dirty="0" smtClean="0"/>
              <a:t>Don Quixote does show signs of madness, he does hallucinate, he does have obsessions and he does act as a man possessed.</a:t>
            </a:r>
          </a:p>
          <a:p>
            <a:r>
              <a:rPr lang="en-GB" dirty="0" smtClean="0"/>
              <a:t>People he encounters mock and accuse him</a:t>
            </a:r>
          </a:p>
          <a:p>
            <a:r>
              <a:rPr lang="en-GB" dirty="0" smtClean="0"/>
              <a:t>We are instructed to believe that the mad can not be reasoned with. He does recover his sanity…and promptly dies!</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519068" y="2014194"/>
            <a:ext cx="4945129" cy="3115431"/>
          </a:xfrm>
        </p:spPr>
      </p:pic>
      <p:sp>
        <p:nvSpPr>
          <p:cNvPr id="6" name="TextBox 5"/>
          <p:cNvSpPr txBox="1"/>
          <p:nvPr/>
        </p:nvSpPr>
        <p:spPr>
          <a:xfrm>
            <a:off x="6519068" y="5343525"/>
            <a:ext cx="4753770" cy="646331"/>
          </a:xfrm>
          <a:prstGeom prst="rect">
            <a:avLst/>
          </a:prstGeom>
          <a:noFill/>
        </p:spPr>
        <p:txBody>
          <a:bodyPr wrap="square" rtlCol="0">
            <a:spAutoFit/>
          </a:bodyPr>
          <a:lstStyle/>
          <a:p>
            <a:r>
              <a:rPr lang="en-GB" dirty="0" smtClean="0"/>
              <a:t>Quixote tilts at windmills that he mistakes for giants.</a:t>
            </a:r>
            <a:endParaRPr lang="en-GB" dirty="0"/>
          </a:p>
        </p:txBody>
      </p:sp>
    </p:spTree>
    <p:extLst>
      <p:ext uri="{BB962C8B-B14F-4D97-AF65-F5344CB8AC3E}">
        <p14:creationId xmlns:p14="http://schemas.microsoft.com/office/powerpoint/2010/main" val="39013174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Madness and Art</a:t>
            </a:r>
            <a:endParaRPr lang="en-GB" dirty="0"/>
          </a:p>
        </p:txBody>
      </p:sp>
      <p:sp>
        <p:nvSpPr>
          <p:cNvPr id="3" name="Content Placeholder 2"/>
          <p:cNvSpPr>
            <a:spLocks noGrp="1"/>
          </p:cNvSpPr>
          <p:nvPr>
            <p:ph sz="half" idx="1"/>
          </p:nvPr>
        </p:nvSpPr>
        <p:spPr/>
        <p:txBody>
          <a:bodyPr/>
          <a:lstStyle/>
          <a:p>
            <a:r>
              <a:rPr lang="en-GB" dirty="0" smtClean="0"/>
              <a:t>A variety of visual signs and symbols were used</a:t>
            </a:r>
          </a:p>
          <a:p>
            <a:r>
              <a:rPr lang="en-GB" dirty="0" smtClean="0"/>
              <a:t>Some were from the Medieval depictions of Hell and the Last Judgement</a:t>
            </a:r>
          </a:p>
          <a:p>
            <a:r>
              <a:rPr lang="en-GB" dirty="0" smtClean="0"/>
              <a:t>Bedlam figures</a:t>
            </a:r>
          </a:p>
          <a:p>
            <a:r>
              <a:rPr lang="en-GB" dirty="0" smtClean="0"/>
              <a:t>Barely clothed maniacs</a:t>
            </a:r>
          </a:p>
          <a:p>
            <a:r>
              <a:rPr lang="en-GB" dirty="0" smtClean="0"/>
              <a:t>Pieter </a:t>
            </a:r>
            <a:r>
              <a:rPr lang="en-GB" dirty="0" err="1" smtClean="0"/>
              <a:t>Xavery</a:t>
            </a:r>
            <a:r>
              <a:rPr lang="en-GB" dirty="0" smtClean="0"/>
              <a:t>: </a:t>
            </a:r>
            <a:r>
              <a:rPr lang="en-GB" i="1" dirty="0" smtClean="0"/>
              <a:t>Two Madmen</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81106" y="1614488"/>
            <a:ext cx="3028335" cy="3844131"/>
          </a:xfrm>
        </p:spPr>
      </p:pic>
    </p:spTree>
    <p:extLst>
      <p:ext uri="{BB962C8B-B14F-4D97-AF65-F5344CB8AC3E}">
        <p14:creationId xmlns:p14="http://schemas.microsoft.com/office/powerpoint/2010/main" val="31096213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0050" y="400049"/>
            <a:ext cx="11458575" cy="6086475"/>
          </a:xfrm>
          <a:prstGeom prst="rect">
            <a:avLst/>
          </a:prstGeom>
        </p:spPr>
      </p:pic>
    </p:spTree>
    <p:extLst>
      <p:ext uri="{BB962C8B-B14F-4D97-AF65-F5344CB8AC3E}">
        <p14:creationId xmlns:p14="http://schemas.microsoft.com/office/powerpoint/2010/main" val="189954232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tale of a tub: Jonathon Swift/Bernard Lens</a:t>
            </a:r>
            <a:endParaRPr lang="en-GB" dirty="0"/>
          </a:p>
        </p:txBody>
      </p:sp>
      <p:sp>
        <p:nvSpPr>
          <p:cNvPr id="4" name="Content Placeholder 3"/>
          <p:cNvSpPr>
            <a:spLocks noGrp="1"/>
          </p:cNvSpPr>
          <p:nvPr>
            <p:ph sz="half" idx="1"/>
          </p:nvPr>
        </p:nvSpPr>
        <p:spPr/>
        <p:txBody>
          <a:bodyPr/>
          <a:lstStyle/>
          <a:p>
            <a:r>
              <a:rPr lang="en-GB" dirty="0" smtClean="0"/>
              <a:t>Engraving of the interior of a Bedlam cell.</a:t>
            </a:r>
          </a:p>
          <a:p>
            <a:r>
              <a:rPr lang="en-GB" dirty="0" smtClean="0"/>
              <a:t>Barred windows</a:t>
            </a:r>
          </a:p>
          <a:p>
            <a:r>
              <a:rPr lang="en-GB" dirty="0" smtClean="0"/>
              <a:t>Near naked lunatic throwing the contents of a chamber pot at the viewer</a:t>
            </a:r>
          </a:p>
          <a:p>
            <a:r>
              <a:rPr lang="en-GB" dirty="0" smtClean="0"/>
              <a:t>The more passive and melancholic are seen towards the back</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48251" y="2103438"/>
            <a:ext cx="2999335" cy="3748087"/>
          </a:xfrm>
        </p:spPr>
      </p:pic>
    </p:spTree>
    <p:extLst>
      <p:ext uri="{BB962C8B-B14F-4D97-AF65-F5344CB8AC3E}">
        <p14:creationId xmlns:p14="http://schemas.microsoft.com/office/powerpoint/2010/main" val="2402086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28713" y="2143125"/>
            <a:ext cx="10058400" cy="1371600"/>
          </a:xfrm>
        </p:spPr>
        <p:txBody>
          <a:bodyPr>
            <a:normAutofit fontScale="90000"/>
          </a:bodyPr>
          <a:lstStyle/>
          <a:p>
            <a:r>
              <a:rPr lang="en-GB" dirty="0" smtClean="0"/>
              <a:t>Discuss within your groups, the nature of the art work and literature references that you have collected this week.</a:t>
            </a:r>
            <a:endParaRPr lang="en-GB" dirty="0"/>
          </a:p>
        </p:txBody>
      </p:sp>
    </p:spTree>
    <p:extLst>
      <p:ext uri="{BB962C8B-B14F-4D97-AF65-F5344CB8AC3E}">
        <p14:creationId xmlns:p14="http://schemas.microsoft.com/office/powerpoint/2010/main" val="14837079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Questions</a:t>
            </a:r>
            <a:endParaRPr lang="en-GB" dirty="0"/>
          </a:p>
        </p:txBody>
      </p:sp>
      <p:sp>
        <p:nvSpPr>
          <p:cNvPr id="6" name="Content Placeholder 5"/>
          <p:cNvSpPr>
            <a:spLocks noGrp="1"/>
          </p:cNvSpPr>
          <p:nvPr>
            <p:ph idx="1"/>
          </p:nvPr>
        </p:nvSpPr>
        <p:spPr/>
        <p:txBody>
          <a:bodyPr/>
          <a:lstStyle/>
          <a:p>
            <a:r>
              <a:rPr lang="en-GB" dirty="0"/>
              <a:t>Why do you think we are now starting to see more of a prevalence of insanity within the literature and artwork and even music of the </a:t>
            </a:r>
            <a:r>
              <a:rPr lang="en-GB" dirty="0" smtClean="0"/>
              <a:t>period?</a:t>
            </a:r>
          </a:p>
          <a:p>
            <a:r>
              <a:rPr lang="en-GB" dirty="0" smtClean="0"/>
              <a:t>How are the insane viewed?</a:t>
            </a:r>
          </a:p>
          <a:p>
            <a:r>
              <a:rPr lang="en-GB" dirty="0" smtClean="0"/>
              <a:t>Is Insanity on the increase?</a:t>
            </a:r>
            <a:endParaRPr lang="en-GB" dirty="0"/>
          </a:p>
          <a:p>
            <a:endParaRPr lang="en-GB" dirty="0"/>
          </a:p>
        </p:txBody>
      </p:sp>
    </p:spTree>
    <p:extLst>
      <p:ext uri="{BB962C8B-B14F-4D97-AF65-F5344CB8AC3E}">
        <p14:creationId xmlns:p14="http://schemas.microsoft.com/office/powerpoint/2010/main" val="71020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Interpretations of Insanity</a:t>
            </a:r>
            <a:endParaRPr lang="en-GB" dirty="0"/>
          </a:p>
        </p:txBody>
      </p:sp>
      <p:sp>
        <p:nvSpPr>
          <p:cNvPr id="3" name="Content Placeholder 2"/>
          <p:cNvSpPr>
            <a:spLocks noGrp="1"/>
          </p:cNvSpPr>
          <p:nvPr>
            <p:ph idx="1"/>
          </p:nvPr>
        </p:nvSpPr>
        <p:spPr/>
        <p:txBody>
          <a:bodyPr/>
          <a:lstStyle/>
          <a:p>
            <a:r>
              <a:rPr lang="en-GB" dirty="0" smtClean="0"/>
              <a:t>Complex: it is still viewed by many as a consequence of supernatural forces.</a:t>
            </a:r>
          </a:p>
          <a:p>
            <a:r>
              <a:rPr lang="en-GB" dirty="0" smtClean="0"/>
              <a:t>However this view is starting to be challenged, not least because of the accessibility of challenging view points (Greeks and Romans)</a:t>
            </a:r>
          </a:p>
          <a:p>
            <a:r>
              <a:rPr lang="en-GB" dirty="0" smtClean="0"/>
              <a:t>Still only a few individuals demonstrating signs of madness were being locked up.</a:t>
            </a:r>
          </a:p>
          <a:p>
            <a:r>
              <a:rPr lang="en-GB" dirty="0" smtClean="0"/>
              <a:t>However those that were in Bedlam began to capture the imaginations of writers and artists.</a:t>
            </a:r>
          </a:p>
          <a:p>
            <a:r>
              <a:rPr lang="en-GB" dirty="0" smtClean="0"/>
              <a:t>Around this time we have the dissolution of the abbeys, the traditional place in which sick individuals would be looked after…does this mean that more poor souls were now without a place to stay and were free to roam?</a:t>
            </a:r>
          </a:p>
          <a:p>
            <a:r>
              <a:rPr lang="en-GB" dirty="0" smtClean="0"/>
              <a:t>Is insanity in the seventeenth century about to change its course? Is it becoming more severe? More </a:t>
            </a:r>
            <a:r>
              <a:rPr lang="en-GB" dirty="0" err="1" smtClean="0"/>
              <a:t>Prevelant</a:t>
            </a:r>
            <a:r>
              <a:rPr lang="en-GB" dirty="0" smtClean="0"/>
              <a:t>?</a:t>
            </a:r>
          </a:p>
          <a:p>
            <a:r>
              <a:rPr lang="en-GB" dirty="0" smtClean="0"/>
              <a:t>Is it because populations are growing, therefore there are more mad people around?</a:t>
            </a:r>
            <a:endParaRPr lang="en-GB" dirty="0"/>
          </a:p>
        </p:txBody>
      </p:sp>
    </p:spTree>
    <p:extLst>
      <p:ext uri="{BB962C8B-B14F-4D97-AF65-F5344CB8AC3E}">
        <p14:creationId xmlns:p14="http://schemas.microsoft.com/office/powerpoint/2010/main" val="2426354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166</TotalTime>
  <Words>2163</Words>
  <Application>Microsoft Office PowerPoint</Application>
  <PresentationFormat>Widescreen</PresentationFormat>
  <Paragraphs>120</Paragraphs>
  <Slides>16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Berlin Sans FB Demi</vt:lpstr>
      <vt:lpstr>Bradley Hand ITC</vt:lpstr>
      <vt:lpstr>Calibri</vt:lpstr>
      <vt:lpstr>Garamond</vt:lpstr>
      <vt:lpstr>Savon</vt:lpstr>
      <vt:lpstr>PowerPoint Presentation</vt:lpstr>
      <vt:lpstr>Aims</vt:lpstr>
      <vt:lpstr>The changing awareness of insanity</vt:lpstr>
      <vt:lpstr>Interpretations of Insanity</vt:lpstr>
      <vt:lpstr>Late 16th and Early 17th Century</vt:lpstr>
      <vt:lpstr>Ballads of Madness</vt:lpstr>
      <vt:lpstr>Shakespeare Plays</vt:lpstr>
      <vt:lpstr>Hamlet and Ophelia</vt:lpstr>
      <vt:lpstr>Ludovico Arioso – Orlando Furioso</vt:lpstr>
      <vt:lpstr>Cervantes: Don Quixote</vt:lpstr>
      <vt:lpstr>Madness and Art</vt:lpstr>
      <vt:lpstr>PowerPoint Presentation</vt:lpstr>
      <vt:lpstr>A tale of a tub: Jonathon Swift/Bernard Lens</vt:lpstr>
      <vt:lpstr>Discuss within your groups, the nature of the art work and literature references that you have collected this week.</vt:lpstr>
      <vt:lpstr>Questions</vt:lpstr>
      <vt:lpstr>Interpretations of Insanity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cp:revision>
  <dcterms:created xsi:type="dcterms:W3CDTF">2016-11-28T09:40:22Z</dcterms:created>
  <dcterms:modified xsi:type="dcterms:W3CDTF">2016-11-28T12:27:14Z</dcterms:modified>
</cp:coreProperties>
</file>