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77"/>
    <p:restoredTop sz="94752"/>
  </p:normalViewPr>
  <p:slideViewPr>
    <p:cSldViewPr snapToGrid="0">
      <p:cViewPr>
        <p:scale>
          <a:sx n="91" d="100"/>
          <a:sy n="91" d="100"/>
        </p:scale>
        <p:origin x="139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FAC6C-5EE9-D345-B906-5870196A2BA9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EF360-95F0-EB4B-944C-43DB5F8D2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374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8EF360-95F0-EB4B-944C-43DB5F8D293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584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7181F-404F-619B-83B0-408478C901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89744E-ADCD-5240-3736-25BAE5C50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17B4A-AE3E-0FF9-BA17-670ADFF30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FE80C5-59FF-84C6-9842-C541348A5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82BEC-F0DE-B16B-8D9E-0207D733B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93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0F86E-FA1E-20A1-7082-B0DB01095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C640E-EBBC-875D-9D62-6C39274C4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D7D19-E4C4-705E-29A7-2B666E051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22907-6FA7-B217-13E1-D9CC5270F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247D15-CF08-804E-9246-3C0836CFB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262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60662-8083-A3CB-EE2C-31909782C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1E4F1E-AB39-6B7D-28BD-A56B9D21E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C1069-FF01-B3D3-6814-E7E45A074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19526-2A13-583B-28C0-636855E3A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2D4A3-7BB7-3C18-449E-994FB8858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04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4776-C7BA-145A-4B62-2C72C9929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F45EC-56EA-B2C2-A0AF-4A877FFFCA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FC4A55-F7B5-2843-26DE-BF5CF17138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FF144-AFBB-0C9F-1F31-A6DA0F08F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44086-6995-3831-5D43-5FF9EFA4C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6A305D-30E1-9CB4-7CE0-D37D3C563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581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C9AA4-21A5-8E41-0660-553EA347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02F82A-333D-D5B6-A832-85F90D48A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4DAED2-E8D9-4099-AA38-6772DE2D5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349093-DD56-8614-A202-4306FC28FE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BC69B6-64C6-3BF7-FC18-DD48778B44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B82F4F-C369-C675-869E-6DCA495B0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77D7D1-DB92-DA8C-6324-944375543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D54A17-0C47-6F64-DABE-E0C6CFDD0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303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1A314-BAEB-1C44-2074-0E03AE921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94CE8B-4CB0-791C-2CB2-B24D224A4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043D89-1EDC-7650-931C-BEA50DDBE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32AEF8-18A1-0346-F981-B0DB15A51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808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59280E-B835-FC32-DEB7-D12950756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EE914B-9D2B-4FF9-247A-88065F48F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DB3ADA-F8B9-F96D-C47E-BA7958B26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552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847DE-96A9-A4F3-5412-FBC5F72AF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9E926-6E8B-2E1A-DA66-FA9D3A634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4B1C2-B656-7F80-2A46-0B957B913B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41F86-5B97-30AA-C5BB-C23B84EDE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58889C-4C50-E186-9B5E-55B33715A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70085-B1E5-950B-C3D8-396BC1BC2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35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B541C-36D4-F42C-991A-906499A70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E863E3-E277-280E-51FF-0510865B11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648514-C590-3543-DE87-519BF8076D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DB658-7016-04C2-31CE-BF646D0D9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3FAD43-B65A-81BE-5894-0C863F940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8636FD-8C2C-CE5E-E073-BFEEDF32E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77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04811-B956-BF63-C7CE-CFCA579C0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0B6F3A-1B59-E867-6EB0-A98DC9122E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52EA9-AA07-3499-0107-036AECD79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AF32A-B7EC-3265-699A-4E0280D54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179C7-1A97-8B08-E9DC-25CEF32B2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88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16BA4F-6E2C-4B79-3070-9C6FF28917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7EF297-3557-7BB5-2E67-AD269A5B94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ACD26-AF0F-85AE-895B-8BCB405C0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34B5D-FB95-F004-3687-CA1B0AED7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09964-3242-D0B6-1C0F-D5BF3EFA5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702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FDEFA-4EDC-45C7-A738-A7293B148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C9BDD-11FE-E58D-423E-F90EE371C3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A3868-43E2-3615-52DB-1E9BB2DD8E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D515DC-09C2-D041-A6BC-B288B0D7E280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923F3-040A-C614-5D38-375C637968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01915-1BDD-220C-F39D-4007422B52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FF591F-4628-5047-A89A-45491AA620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788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/?number=1" TargetMode="External"/><Relationship Id="rId7" Type="http://schemas.openxmlformats.org/officeDocument/2006/relationships/hyperlink" Target="chatgpt://generic-entity/?number=5" TargetMode="External"/><Relationship Id="rId2" Type="http://schemas.openxmlformats.org/officeDocument/2006/relationships/hyperlink" Target="chatgpt://generic-entity/?number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chatgpt://generic-entity/?number=4" TargetMode="External"/><Relationship Id="rId5" Type="http://schemas.openxmlformats.org/officeDocument/2006/relationships/hyperlink" Target="chatgpt://generic-entity/?number=3" TargetMode="External"/><Relationship Id="rId4" Type="http://schemas.openxmlformats.org/officeDocument/2006/relationships/hyperlink" Target="chatgpt://generic-entity/?number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76EBF-CD08-34B9-BC23-754743208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51" y="619648"/>
            <a:ext cx="6587448" cy="1330840"/>
          </a:xfrm>
        </p:spPr>
        <p:txBody>
          <a:bodyPr>
            <a:noAutofit/>
          </a:bodyPr>
          <a:lstStyle/>
          <a:p>
            <a:r>
              <a:rPr lang="en-US" sz="3200" dirty="0"/>
              <a:t>Recruitment and Development </a:t>
            </a:r>
            <a:r>
              <a:rPr lang="en-US" sz="3200" dirty="0" err="1"/>
              <a:t>Greenzest</a:t>
            </a:r>
            <a:r>
              <a:rPr lang="en-US" sz="3200" dirty="0"/>
              <a:t> limited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92B85-274E-D9F8-8EF4-32A45C4D3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0435" y="2194102"/>
            <a:ext cx="7546312" cy="3908585"/>
          </a:xfrm>
        </p:spPr>
        <p:txBody>
          <a:bodyPr>
            <a:normAutofit/>
          </a:bodyPr>
          <a:lstStyle/>
          <a:p>
            <a:pPr marL="342900"/>
            <a:r>
              <a:rPr lang="en-US" sz="2400" dirty="0"/>
              <a:t>Name: May L. Romagnoli</a:t>
            </a:r>
          </a:p>
          <a:p>
            <a:pPr marL="342900"/>
            <a:r>
              <a:rPr lang="en-US" sz="2400" dirty="0"/>
              <a:t>Student ID: 24430881</a:t>
            </a:r>
          </a:p>
          <a:p>
            <a:pPr marL="342900"/>
            <a:r>
              <a:rPr lang="en-US" sz="2400" dirty="0"/>
              <a:t>Module: : Development and Managing Individual and Teams</a:t>
            </a:r>
          </a:p>
          <a:p>
            <a:pPr marL="342900"/>
            <a:r>
              <a:rPr lang="en-US" sz="2400" dirty="0"/>
              <a:t>Module: LCLM5002</a:t>
            </a:r>
          </a:p>
          <a:p>
            <a:pPr marL="342900"/>
            <a:r>
              <a:rPr lang="en-US" sz="2400" dirty="0"/>
              <a:t>Lecturer name:  Dr. Amer Kareem</a:t>
            </a:r>
          </a:p>
          <a:p>
            <a:endParaRPr lang="en-US" sz="2000" dirty="0"/>
          </a:p>
        </p:txBody>
      </p:sp>
      <p:pic>
        <p:nvPicPr>
          <p:cNvPr id="5" name="Picture 4" descr="A logo for a cleaning company&#10;&#10;AI-generated content may be incorrect.">
            <a:extLst>
              <a:ext uri="{FF2B5EF4-FFF2-40B4-BE49-F238E27FC236}">
                <a16:creationId xmlns:a16="http://schemas.microsoft.com/office/drawing/2014/main" id="{9B8C76F1-DB7C-D748-2CF8-F6533F8031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8" r="1252" b="-3"/>
          <a:stretch>
            <a:fillRect/>
          </a:stretch>
        </p:blipFill>
        <p:spPr>
          <a:xfrm>
            <a:off x="7455876" y="1731769"/>
            <a:ext cx="4162383" cy="3416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782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1EB108-80AF-DF4E-D37F-C1CA73B10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Slide 2 – Table of Contents</a:t>
            </a:r>
            <a:br>
              <a:rPr lang="en-GB" sz="3300">
                <a:solidFill>
                  <a:schemeClr val="tx2"/>
                </a:solidFill>
              </a:rPr>
            </a:br>
            <a:endParaRPr lang="en-US" sz="33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8D95D-26F5-B27F-E410-58F478000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214" y="2421682"/>
            <a:ext cx="6478073" cy="4004875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  <a:latin typeface="+mj-lt"/>
              </a:rPr>
              <a:t>Introduction to the company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+mj-lt"/>
              </a:rPr>
              <a:t>• Job analysis and job description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+mj-lt"/>
              </a:rPr>
              <a:t>• Training and learning theories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  <a:latin typeface="+mj-lt"/>
              </a:rPr>
              <a:t>• Conclusion and references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  <a:latin typeface="+mj-lt"/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0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1" name="Picture 20" descr="A close-up of a logo&#10;&#10;AI-generated content may be incorrect.">
            <a:extLst>
              <a:ext uri="{FF2B5EF4-FFF2-40B4-BE49-F238E27FC236}">
                <a16:creationId xmlns:a16="http://schemas.microsoft.com/office/drawing/2014/main" id="{8BD548EB-049D-3FFC-D117-468E652B6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5096" y="2881188"/>
            <a:ext cx="4142232" cy="188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844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13869-811C-0BD4-8A85-4E4CE2FC4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2"/>
                </a:solidFill>
              </a:rPr>
              <a:t>Slide 3 – Introduction to </a:t>
            </a:r>
            <a:r>
              <a:rPr lang="en-GB" sz="2800" b="1" dirty="0" err="1">
                <a:solidFill>
                  <a:schemeClr val="tx2"/>
                </a:solidFill>
              </a:rPr>
              <a:t>Greenzest</a:t>
            </a:r>
            <a:r>
              <a:rPr lang="en-GB" sz="2800" b="1" dirty="0">
                <a:solidFill>
                  <a:schemeClr val="tx2"/>
                </a:solidFill>
              </a:rPr>
              <a:t> Limited</a:t>
            </a:r>
            <a:br>
              <a:rPr lang="en-GB" sz="3300" dirty="0">
                <a:solidFill>
                  <a:schemeClr val="tx2"/>
                </a:solidFill>
              </a:rPr>
            </a:br>
            <a:endParaRPr lang="en-US" sz="33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531B1-BA64-AD39-DDF8-9E5F9DD1B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2421683"/>
            <a:ext cx="6201092" cy="3353476"/>
          </a:xfrm>
        </p:spPr>
        <p:txBody>
          <a:bodyPr anchor="t">
            <a:normAutofit fontScale="62500" lnSpcReduction="20000"/>
          </a:bodyPr>
          <a:lstStyle/>
          <a:p>
            <a:r>
              <a:rPr lang="en-GB" sz="4500" dirty="0" err="1">
                <a:solidFill>
                  <a:schemeClr val="tx2"/>
                </a:solidFill>
                <a:latin typeface="+mj-lt"/>
              </a:rPr>
              <a:t>Greenzest</a:t>
            </a:r>
            <a:r>
              <a:rPr lang="en-GB" sz="4500" dirty="0">
                <a:solidFill>
                  <a:schemeClr val="tx2"/>
                </a:solidFill>
                <a:latin typeface="+mj-lt"/>
              </a:rPr>
              <a:t> limited is a cleaning company</a:t>
            </a:r>
          </a:p>
          <a:p>
            <a:pPr marL="0" indent="0">
              <a:buNone/>
            </a:pPr>
            <a:r>
              <a:rPr lang="en-GB" sz="4500" dirty="0">
                <a:solidFill>
                  <a:schemeClr val="tx2"/>
                </a:solidFill>
                <a:latin typeface="+mj-lt"/>
              </a:rPr>
              <a:t>• Started in 2011</a:t>
            </a:r>
          </a:p>
          <a:p>
            <a:pPr marL="0" indent="0">
              <a:buNone/>
            </a:pPr>
            <a:r>
              <a:rPr lang="en-GB" sz="4500" dirty="0">
                <a:solidFill>
                  <a:schemeClr val="tx2"/>
                </a:solidFill>
                <a:latin typeface="+mj-lt"/>
              </a:rPr>
              <a:t>• Located in London, United Kingdom</a:t>
            </a:r>
          </a:p>
          <a:p>
            <a:pPr marL="0" indent="0">
              <a:buNone/>
            </a:pPr>
            <a:r>
              <a:rPr lang="en-GB" sz="4500" dirty="0">
                <a:solidFill>
                  <a:schemeClr val="tx2"/>
                </a:solidFill>
                <a:latin typeface="+mj-lt"/>
              </a:rPr>
              <a:t>• Provides eco-friendly cleaning services</a:t>
            </a:r>
          </a:p>
          <a:p>
            <a:pPr marL="0" indent="0">
              <a:buNone/>
            </a:pPr>
            <a:r>
              <a:rPr lang="en-GB" sz="4500" dirty="0">
                <a:solidFill>
                  <a:schemeClr val="tx2"/>
                </a:solidFill>
                <a:latin typeface="+mj-lt"/>
              </a:rPr>
              <a:t>• Cleans offices, schools and buildings</a:t>
            </a:r>
          </a:p>
          <a:p>
            <a:pPr marL="0" indent="0">
              <a:buNone/>
            </a:pPr>
            <a:endParaRPr lang="en-GB" sz="45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                                                                                           </a:t>
            </a:r>
            <a:r>
              <a:rPr lang="en-GB" sz="2900" dirty="0">
                <a:solidFill>
                  <a:schemeClr val="tx2"/>
                </a:solidFill>
              </a:rPr>
              <a:t>(Companies House, 2025)</a:t>
            </a:r>
          </a:p>
          <a:p>
            <a:pPr marL="0" indent="0">
              <a:buNone/>
            </a:pPr>
            <a:endParaRPr lang="en-GB" sz="29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A close-up of a logo&#10;&#10;AI-generated content may be incorrect.">
            <a:extLst>
              <a:ext uri="{FF2B5EF4-FFF2-40B4-BE49-F238E27FC236}">
                <a16:creationId xmlns:a16="http://schemas.microsoft.com/office/drawing/2014/main" id="{A9123876-2EB5-2506-2F0F-2A7F92990F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948414"/>
            <a:ext cx="4142232" cy="188471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B8BF364-318C-C2E0-5AE4-889C61C9597E}"/>
              </a:ext>
            </a:extLst>
          </p:cNvPr>
          <p:cNvSpPr txBox="1"/>
          <p:nvPr/>
        </p:nvSpPr>
        <p:spPr>
          <a:xfrm>
            <a:off x="9131121" y="283335"/>
            <a:ext cx="1313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93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32B5FA-425A-7B80-3D61-DFE4BD0E1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4 – HR Role in the Company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62E64-E2D9-6112-9CC7-218B56984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87" y="2198362"/>
            <a:ext cx="6345880" cy="3917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• Helps hire new employees</a:t>
            </a:r>
          </a:p>
          <a:p>
            <a:pPr marL="0" indent="0">
              <a:buNone/>
            </a:pPr>
            <a:r>
              <a:rPr lang="en-GB" dirty="0"/>
              <a:t>•  Supports employee training</a:t>
            </a:r>
          </a:p>
          <a:p>
            <a:pPr marL="0" indent="0">
              <a:buNone/>
            </a:pPr>
            <a:r>
              <a:rPr lang="en-GB" dirty="0"/>
              <a:t>•  Helps solve workplace problems</a:t>
            </a:r>
          </a:p>
          <a:p>
            <a:pPr marL="0" indent="0">
              <a:buNone/>
            </a:pPr>
            <a:r>
              <a:rPr lang="en-GB" dirty="0"/>
              <a:t>•  Supports teamwork</a:t>
            </a:r>
          </a:p>
          <a:p>
            <a:pPr marL="0" indent="0">
              <a:buNone/>
            </a:pPr>
            <a:r>
              <a:rPr lang="en-GB" dirty="0"/>
              <a:t>•  Helps improve company performance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(Armstrong, 2020)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510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C6EEC-0D51-7528-C36E-DD9708A73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5 – Recruitment Process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3A2E4-3BAE-C8C6-7459-088E6F231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87" y="2198362"/>
            <a:ext cx="6345880" cy="46596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The company finds a job vacancy</a:t>
            </a:r>
          </a:p>
          <a:p>
            <a:pPr marL="0" indent="0">
              <a:buNone/>
            </a:pPr>
            <a:r>
              <a:rPr lang="en-GB" dirty="0"/>
              <a:t>• HR advertises the job</a:t>
            </a:r>
          </a:p>
          <a:p>
            <a:pPr marL="0" indent="0">
              <a:buNone/>
            </a:pPr>
            <a:r>
              <a:rPr lang="en-GB" dirty="0"/>
              <a:t>• People apply for the job</a:t>
            </a:r>
          </a:p>
          <a:p>
            <a:pPr marL="0" indent="0">
              <a:buNone/>
            </a:pPr>
            <a:r>
              <a:rPr lang="en-GB" dirty="0"/>
              <a:t>• HR interviews the candidates</a:t>
            </a:r>
          </a:p>
          <a:p>
            <a:pPr marL="0" indent="0">
              <a:buNone/>
            </a:pPr>
            <a:r>
              <a:rPr lang="en-GB" dirty="0"/>
              <a:t>• The best person gets the job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                                                       (CIPD, 2023)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E643CA00-D00A-25A1-4917-0A25C2D2A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973487"/>
            <a:ext cx="4788505" cy="217876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229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2FB4B-F6C8-7EF0-24CE-E9B230C19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6 – Job Analysis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91F7A-3C0A-3ECB-23A9-CECEC2B56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87" y="2198362"/>
            <a:ext cx="6001555" cy="391777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500" dirty="0"/>
              <a:t>• Explains the job duties</a:t>
            </a:r>
          </a:p>
          <a:p>
            <a:pPr marL="0" indent="0">
              <a:buNone/>
            </a:pPr>
            <a:r>
              <a:rPr lang="en-GB" sz="3500" dirty="0"/>
              <a:t>• Shows skills needed for the job</a:t>
            </a:r>
          </a:p>
          <a:p>
            <a:pPr marL="0" indent="0">
              <a:buNone/>
            </a:pPr>
            <a:r>
              <a:rPr lang="en-GB" sz="3500" dirty="0"/>
              <a:t>• Explains work conditions</a:t>
            </a:r>
          </a:p>
          <a:p>
            <a:pPr marL="0" indent="0">
              <a:buNone/>
            </a:pPr>
            <a:r>
              <a:rPr lang="en-GB" sz="3500" dirty="0"/>
              <a:t>• Helps HR understand the job</a:t>
            </a:r>
          </a:p>
          <a:p>
            <a:pPr marL="0" indent="0">
              <a:buNone/>
            </a:pPr>
            <a:r>
              <a:rPr lang="en-GB" sz="3500" dirty="0"/>
              <a:t>• Helps choose the right worker  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                                           (Armstrong, 2020)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EBFDAED4-569C-A2A6-52E7-E269F774A7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973487"/>
            <a:ext cx="4788505" cy="217876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428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98F49-50ED-4D1E-C8E5-EB26BD7F6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3700" b="1" dirty="0"/>
              <a:t>Slide 7 – Job Description (Cleaning Operative)</a:t>
            </a:r>
            <a:br>
              <a:rPr lang="en-GB" sz="3700" dirty="0"/>
            </a:br>
            <a:endParaRPr lang="en-US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9B52C-7196-E975-FD11-6DBDE39C1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198362"/>
            <a:ext cx="12192000" cy="3917773"/>
          </a:xfrm>
        </p:spPr>
        <p:txBody>
          <a:bodyPr>
            <a:normAutofit fontScale="32500" lnSpcReduction="20000"/>
          </a:bodyPr>
          <a:lstStyle/>
          <a:p>
            <a:r>
              <a:rPr lang="en-GB" sz="11100" dirty="0"/>
              <a:t> Clean offices and work areas</a:t>
            </a:r>
          </a:p>
          <a:p>
            <a:pPr marL="0" indent="0">
              <a:buNone/>
            </a:pPr>
            <a:r>
              <a:rPr lang="en-GB" sz="11100" dirty="0"/>
              <a:t>•  Clean washrooms and floors</a:t>
            </a:r>
          </a:p>
          <a:p>
            <a:pPr marL="0" indent="0">
              <a:buNone/>
            </a:pPr>
            <a:r>
              <a:rPr lang="en-GB" sz="11100" dirty="0"/>
              <a:t>•  Use cleaning equipment safely</a:t>
            </a:r>
          </a:p>
          <a:p>
            <a:pPr marL="0" indent="0">
              <a:buNone/>
            </a:pPr>
            <a:r>
              <a:rPr lang="en-GB" sz="11100" dirty="0"/>
              <a:t>•  Follow health and safety rules</a:t>
            </a:r>
          </a:p>
          <a:p>
            <a:pPr marL="0" indent="0">
              <a:buNone/>
            </a:pPr>
            <a:r>
              <a:rPr lang="en-GB" sz="11100" dirty="0"/>
              <a:t>•  Keep the workplace clean </a:t>
            </a:r>
          </a:p>
          <a:p>
            <a:pPr marL="0" indent="0">
              <a:buNone/>
            </a:pPr>
            <a:endParaRPr lang="en-GB" sz="111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7200" dirty="0"/>
              <a:t>                                                                                                                                                      (CIPD, 2023)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93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291618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A828E-42B7-95F1-5A57-DE419063E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22" y="1068891"/>
            <a:ext cx="4913209" cy="1985085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sz="2100" dirty="0"/>
            </a:br>
            <a:br>
              <a:rPr lang="en-GB" sz="2100" dirty="0"/>
            </a:br>
            <a:br>
              <a:rPr lang="en-GB" sz="2100" dirty="0"/>
            </a:br>
            <a:r>
              <a:rPr lang="en-GB" sz="3600" b="1" dirty="0"/>
              <a:t>Slide 8 – Person Specification</a:t>
            </a:r>
            <a:br>
              <a:rPr lang="en-GB" sz="3600" dirty="0"/>
            </a:br>
            <a:br>
              <a:rPr lang="en-GB" sz="3600" dirty="0"/>
            </a:br>
            <a:endParaRPr lang="en-US" sz="36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664" y="3440576"/>
            <a:ext cx="41148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7E8DD982-3E27-56A7-6A77-D23A0C8E37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616" y="3796340"/>
            <a:ext cx="3836894" cy="2072312"/>
          </a:xfrm>
          <a:prstGeom prst="rect">
            <a:avLst/>
          </a:prstGeom>
        </p:spPr>
      </p:pic>
      <p:sp>
        <p:nvSpPr>
          <p:cNvPr id="16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4188" y="584034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4389C-4F83-8CF9-F282-ED786117E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8988" y="723153"/>
            <a:ext cx="4913209" cy="5392482"/>
          </a:xfrm>
        </p:spPr>
        <p:txBody>
          <a:bodyPr anchor="ctr">
            <a:normAutofit/>
          </a:bodyPr>
          <a:lstStyle/>
          <a:p>
            <a:r>
              <a:rPr lang="en-GB" dirty="0"/>
              <a:t>Attention to detail</a:t>
            </a:r>
          </a:p>
          <a:p>
            <a:pPr marL="0" indent="0">
              <a:buNone/>
            </a:pPr>
            <a:r>
              <a:rPr lang="en-GB" dirty="0"/>
              <a:t>• Good physical health</a:t>
            </a:r>
          </a:p>
          <a:p>
            <a:pPr marL="0" indent="0">
              <a:buNone/>
            </a:pPr>
            <a:r>
              <a:rPr lang="en-GB" dirty="0"/>
              <a:t>• Good time management</a:t>
            </a:r>
          </a:p>
          <a:p>
            <a:pPr marL="0" indent="0">
              <a:buNone/>
            </a:pPr>
            <a:r>
              <a:rPr lang="en-GB" dirty="0"/>
              <a:t>• Teamwork skills</a:t>
            </a:r>
          </a:p>
          <a:p>
            <a:pPr marL="0" indent="0">
              <a:buNone/>
            </a:pPr>
            <a:r>
              <a:rPr lang="en-GB" dirty="0"/>
              <a:t>• Cleaning experience helpful  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                                      (Armstrong, 2020)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19746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1F7AF-AF5B-1F70-21D2-A216953D7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9 – Learning and Development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56BE0-9926-27E4-92C0-0CBAD9785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487" y="2198362"/>
            <a:ext cx="10838464" cy="391777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8000" dirty="0"/>
          </a:p>
          <a:p>
            <a:r>
              <a:rPr lang="en-GB" sz="12800" dirty="0"/>
              <a:t>Employees receive training to improve skills</a:t>
            </a:r>
          </a:p>
          <a:p>
            <a:pPr marL="0" indent="0">
              <a:buNone/>
            </a:pPr>
            <a:r>
              <a:rPr lang="en-GB" sz="12800" dirty="0"/>
              <a:t>• Training helps employees perform jobs effectively</a:t>
            </a:r>
          </a:p>
          <a:p>
            <a:pPr marL="0" indent="0">
              <a:buNone/>
            </a:pPr>
            <a:r>
              <a:rPr lang="en-GB" sz="12800" dirty="0"/>
              <a:t>• Health and safety training for employees</a:t>
            </a:r>
          </a:p>
          <a:p>
            <a:pPr marL="0" indent="0">
              <a:buNone/>
            </a:pPr>
            <a:r>
              <a:rPr lang="en-GB" sz="12800" dirty="0"/>
              <a:t>• Training on proper equipment use procedures</a:t>
            </a:r>
          </a:p>
          <a:p>
            <a:pPr marL="0" indent="0">
              <a:buNone/>
            </a:pPr>
            <a:r>
              <a:rPr lang="en-GB" sz="12800" dirty="0"/>
              <a:t>• Customer service training improves customer satisfaction</a:t>
            </a:r>
          </a:p>
          <a:p>
            <a:r>
              <a:rPr lang="en-GB" sz="12800" dirty="0"/>
              <a:t> Personal development plan</a:t>
            </a:r>
            <a:endParaRPr lang="en-GB" sz="8600" dirty="0"/>
          </a:p>
          <a:p>
            <a:pPr marL="0" indent="0">
              <a:buNone/>
            </a:pPr>
            <a:r>
              <a:rPr lang="en-GB" sz="8000" dirty="0"/>
              <a:t>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8000" dirty="0"/>
              <a:t>                                                                                                                                                                                                                           (Dessler, 2020)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br>
              <a:rPr lang="en-GB" sz="1100" dirty="0"/>
            </a:b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endParaRPr lang="en-US" sz="11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322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CA7D1-4C6B-BE30-75C7-95DCA72FE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10 – Learning Theories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B17C7-4500-37DA-2E0E-00BA1224D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304" y="2198362"/>
            <a:ext cx="6954592" cy="3917773"/>
          </a:xfrm>
        </p:spPr>
        <p:txBody>
          <a:bodyPr>
            <a:normAutofit fontScale="62500" lnSpcReduction="20000"/>
          </a:bodyPr>
          <a:lstStyle/>
          <a:p>
            <a:r>
              <a:rPr lang="en-GB" sz="4600" dirty="0"/>
              <a:t>Learning theories explain how people learn</a:t>
            </a:r>
          </a:p>
          <a:p>
            <a:pPr marL="0" indent="0">
              <a:buNone/>
            </a:pPr>
            <a:r>
              <a:rPr lang="en-GB" sz="4600" dirty="0"/>
              <a:t>• Behaviourist: learning by practice</a:t>
            </a:r>
          </a:p>
          <a:p>
            <a:pPr marL="0" indent="0">
              <a:buNone/>
            </a:pPr>
            <a:r>
              <a:rPr lang="en-GB" sz="4600" dirty="0"/>
              <a:t>• Cognitivist: learning by understanding</a:t>
            </a:r>
          </a:p>
          <a:p>
            <a:pPr marL="0" indent="0">
              <a:buNone/>
            </a:pPr>
            <a:r>
              <a:rPr lang="en-GB" sz="4600" dirty="0"/>
              <a:t>• Experiential: learning by doing</a:t>
            </a:r>
          </a:p>
          <a:p>
            <a:pPr marL="0" indent="0">
              <a:buNone/>
            </a:pPr>
            <a:r>
              <a:rPr lang="en-GB" sz="4600" dirty="0"/>
              <a:t>• Training helps employees improve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                                             (Kolb, 1984)</a:t>
            </a:r>
          </a:p>
          <a:p>
            <a:pPr marL="0" indent="0">
              <a:buNone/>
            </a:pPr>
            <a:endParaRPr lang="en-GB" dirty="0"/>
          </a:p>
          <a:p>
            <a:endParaRPr lang="en-US" sz="2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447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FB724-C997-7EC1-6665-B47A8620F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11 – Benefits of Training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1054-3CFC-C58A-C192-F835AE98F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729" y="2550035"/>
            <a:ext cx="11844270" cy="3566100"/>
          </a:xfrm>
        </p:spPr>
        <p:txBody>
          <a:bodyPr>
            <a:normAutofit fontScale="85000" lnSpcReduction="20000"/>
          </a:bodyPr>
          <a:lstStyle/>
          <a:p>
            <a:r>
              <a:rPr lang="en-GB" sz="3900" dirty="0">
                <a:latin typeface="+mj-lt"/>
              </a:rPr>
              <a:t>Improves employee skills</a:t>
            </a:r>
          </a:p>
          <a:p>
            <a:pPr marL="0" indent="0">
              <a:buNone/>
            </a:pPr>
            <a:r>
              <a:rPr lang="en-GB" sz="3900" dirty="0">
                <a:latin typeface="+mj-lt"/>
              </a:rPr>
              <a:t>• Builds confidence</a:t>
            </a:r>
          </a:p>
          <a:p>
            <a:pPr marL="0" indent="0">
              <a:buNone/>
            </a:pPr>
            <a:r>
              <a:rPr lang="en-GB" sz="3900" dirty="0">
                <a:latin typeface="+mj-lt"/>
              </a:rPr>
              <a:t>• Improves service quality</a:t>
            </a:r>
          </a:p>
          <a:p>
            <a:pPr marL="0" indent="0">
              <a:buNone/>
            </a:pPr>
            <a:r>
              <a:rPr lang="en-GB" sz="3900" dirty="0">
                <a:latin typeface="+mj-lt"/>
              </a:rPr>
              <a:t>• Increases productivity</a:t>
            </a:r>
          </a:p>
          <a:p>
            <a:pPr marL="0" indent="0">
              <a:buNone/>
            </a:pPr>
            <a:r>
              <a:rPr lang="en-GB" sz="3900" dirty="0">
                <a:latin typeface="+mj-lt"/>
              </a:rPr>
              <a:t>• Helps the company grow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                                                                (CIPD, 2023)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845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BEDFB-DE03-4620-DB8A-A73E57F65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Slide 12 – Conclusion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D327-B351-2C56-34C4-5319E105E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456" y="2168218"/>
            <a:ext cx="7482626" cy="3917773"/>
          </a:xfrm>
        </p:spPr>
        <p:txBody>
          <a:bodyPr>
            <a:normAutofit/>
          </a:bodyPr>
          <a:lstStyle/>
          <a:p>
            <a:r>
              <a:rPr lang="en-GB">
                <a:latin typeface="+mj-lt"/>
              </a:rPr>
              <a:t>Recruitment is important for companies</a:t>
            </a:r>
          </a:p>
          <a:p>
            <a:pPr marL="0" indent="0">
              <a:buNone/>
            </a:pPr>
            <a:r>
              <a:rPr lang="en-GB">
                <a:latin typeface="+mj-lt"/>
              </a:rPr>
              <a:t>• HR helps hire the right people</a:t>
            </a:r>
          </a:p>
          <a:p>
            <a:pPr marL="0" indent="0">
              <a:buNone/>
            </a:pPr>
            <a:r>
              <a:rPr lang="en-GB">
                <a:latin typeface="+mj-lt"/>
              </a:rPr>
              <a:t>• Training improves employee skills</a:t>
            </a:r>
          </a:p>
          <a:p>
            <a:pPr marL="0" indent="0">
              <a:buNone/>
            </a:pPr>
            <a:r>
              <a:rPr lang="en-GB">
                <a:latin typeface="+mj-lt"/>
              </a:rPr>
              <a:t>• Good employees improve company success</a:t>
            </a:r>
          </a:p>
          <a:p>
            <a:pPr marL="0" indent="0">
              <a:buNone/>
            </a:pPr>
            <a:r>
              <a:rPr lang="en-GB">
                <a:latin typeface="+mj-lt"/>
              </a:rPr>
              <a:t>• Greenzest limited benefits from trained staff</a:t>
            </a:r>
          </a:p>
          <a:p>
            <a:endParaRPr lang="en-US" sz="20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973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4CD52-FC96-3542-5758-139E70168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3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  <a:br>
              <a:rPr lang="en-GB" sz="37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37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00E29-E63E-C905-2D41-7432DD175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096" y="1737360"/>
            <a:ext cx="10320868" cy="4014436"/>
          </a:xfrm>
        </p:spPr>
        <p:txBody>
          <a:bodyPr anchor="ctr">
            <a:normAutofit fontScale="77500" lnSpcReduction="20000"/>
          </a:bodyPr>
          <a:lstStyle/>
          <a:p>
            <a:r>
              <a:rPr lang="en-GB" i="1" u="sng" dirty="0">
                <a:hlinkClick r:id="rId2"/>
              </a:rPr>
              <a:t>Armstrong’s Handbook of Human Resource Management Practice</a:t>
            </a:r>
            <a:r>
              <a:rPr lang="en-GB" i="1" dirty="0"/>
              <a:t> (2020) London: Kogan Page.</a:t>
            </a:r>
          </a:p>
          <a:p>
            <a:r>
              <a:rPr lang="en-GB" i="1" dirty="0"/>
              <a:t> </a:t>
            </a:r>
            <a:r>
              <a:rPr lang="en-GB" i="1" u="sng" dirty="0">
                <a:hlinkClick r:id="rId3"/>
              </a:rPr>
              <a:t>Chartered Institute of Personnel and Development</a:t>
            </a:r>
            <a:r>
              <a:rPr lang="en-GB" i="1" dirty="0"/>
              <a:t> (2023) Recruitment and selection factsheet. Available at: https://</a:t>
            </a:r>
            <a:r>
              <a:rPr lang="en-GB" i="1" dirty="0" err="1"/>
              <a:t>www.cipd.co.uk</a:t>
            </a:r>
            <a:r>
              <a:rPr lang="en-GB" i="1" dirty="0"/>
              <a:t> (Accessed: 14 March 2026).</a:t>
            </a:r>
          </a:p>
          <a:p>
            <a:r>
              <a:rPr lang="en-GB" i="1" dirty="0"/>
              <a:t> </a:t>
            </a:r>
            <a:r>
              <a:rPr lang="en-GB" i="1" u="sng" dirty="0">
                <a:hlinkClick r:id="rId4"/>
              </a:rPr>
              <a:t>Companies House</a:t>
            </a:r>
            <a:r>
              <a:rPr lang="en-GB" i="1" dirty="0"/>
              <a:t> (2025) </a:t>
            </a:r>
            <a:r>
              <a:rPr lang="en-GB" i="1" dirty="0" err="1"/>
              <a:t>Greenzest</a:t>
            </a:r>
            <a:r>
              <a:rPr lang="en-GB" i="1" dirty="0"/>
              <a:t> Limited company profile. Available at: https://find-and-</a:t>
            </a:r>
            <a:r>
              <a:rPr lang="en-GB" i="1" dirty="0" err="1"/>
              <a:t>update.company</a:t>
            </a:r>
            <a:r>
              <a:rPr lang="en-GB" i="1" dirty="0"/>
              <a:t>-</a:t>
            </a:r>
            <a:r>
              <a:rPr lang="en-GB" i="1" dirty="0" err="1"/>
              <a:t>information.service.gov.uk</a:t>
            </a:r>
            <a:r>
              <a:rPr lang="en-GB" i="1" dirty="0"/>
              <a:t> (Accessed: 14 March 2026).</a:t>
            </a:r>
          </a:p>
          <a:p>
            <a:r>
              <a:rPr lang="en-GB" i="1" dirty="0"/>
              <a:t> </a:t>
            </a:r>
            <a:r>
              <a:rPr lang="en-GB" i="1" u="sng" dirty="0">
                <a:hlinkClick r:id="rId5"/>
              </a:rPr>
              <a:t>Human Resource Management</a:t>
            </a:r>
            <a:r>
              <a:rPr lang="en-GB" i="1" dirty="0"/>
              <a:t> (2020) Harlow: Pearson Education.</a:t>
            </a:r>
          </a:p>
          <a:p>
            <a:r>
              <a:rPr lang="en-GB" i="1" dirty="0"/>
              <a:t> </a:t>
            </a:r>
            <a:r>
              <a:rPr lang="en-GB" i="1" u="sng" dirty="0">
                <a:hlinkClick r:id="rId6"/>
              </a:rPr>
              <a:t>Greenzest Limited</a:t>
            </a:r>
            <a:r>
              <a:rPr lang="en-GB" i="1" dirty="0"/>
              <a:t> (2025) </a:t>
            </a:r>
            <a:r>
              <a:rPr lang="en-GB" i="1" dirty="0" err="1"/>
              <a:t>Greenzest</a:t>
            </a:r>
            <a:r>
              <a:rPr lang="en-GB" i="1" dirty="0"/>
              <a:t> Limited. Available at: https://</a:t>
            </a:r>
            <a:r>
              <a:rPr lang="en-GB" i="1" dirty="0" err="1"/>
              <a:t>greenzest.co.uk</a:t>
            </a:r>
            <a:r>
              <a:rPr lang="en-GB" i="1" dirty="0"/>
              <a:t> (Accessed: 14 March 2026).</a:t>
            </a:r>
          </a:p>
          <a:p>
            <a:r>
              <a:rPr lang="en-GB" i="1" dirty="0"/>
              <a:t> </a:t>
            </a:r>
            <a:r>
              <a:rPr lang="en-GB" i="1" u="sng" dirty="0">
                <a:hlinkClick r:id="rId7"/>
              </a:rPr>
              <a:t>Living Wage Foundation</a:t>
            </a:r>
            <a:r>
              <a:rPr lang="en-GB" i="1" dirty="0"/>
              <a:t> (2022) </a:t>
            </a:r>
            <a:r>
              <a:rPr lang="en-GB" i="1" dirty="0" err="1"/>
              <a:t>Greenzest</a:t>
            </a:r>
            <a:r>
              <a:rPr lang="en-GB" i="1" dirty="0"/>
              <a:t> becomes a Living Wage employer. Available at: https://</a:t>
            </a:r>
            <a:r>
              <a:rPr lang="en-GB" i="1" dirty="0" err="1"/>
              <a:t>www.livingwage.org.uk</a:t>
            </a:r>
            <a:r>
              <a:rPr lang="en-GB" i="1" dirty="0"/>
              <a:t> (Accessed: 14 March 2026).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41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1526</TotalTime>
  <Words>616</Words>
  <Application>Microsoft Macintosh PowerPoint</Application>
  <PresentationFormat>Widescreen</PresentationFormat>
  <Paragraphs>120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Recruitment and Development Greenzest limited</vt:lpstr>
      <vt:lpstr>Slide 2 – Table of Contents </vt:lpstr>
      <vt:lpstr>Slide 3 – Introduction to Greenzest Limited </vt:lpstr>
      <vt:lpstr>Slide 4 – HR Role in the Company </vt:lpstr>
      <vt:lpstr>Slide 5 – Recruitment Process </vt:lpstr>
      <vt:lpstr>Slide 6 – Job Analysis </vt:lpstr>
      <vt:lpstr>Slide 7 – Job Description (Cleaning Operative) </vt:lpstr>
      <vt:lpstr>   Slide 8 – Person Specification  </vt:lpstr>
      <vt:lpstr>Slide 9 – Learning and Development </vt:lpstr>
      <vt:lpstr>Slide 10 – Learning Theories </vt:lpstr>
      <vt:lpstr>Slide 11 – Benefits of Training </vt:lpstr>
      <vt:lpstr>Slide 12 – 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May Ladianghibong Romagnoli (2430881)</dc:creator>
  <cp:lastModifiedBy>May Ladianghibong Romagnoli (2430881)</cp:lastModifiedBy>
  <cp:revision>3</cp:revision>
  <dcterms:created xsi:type="dcterms:W3CDTF">2026-03-14T11:02:36Z</dcterms:created>
  <dcterms:modified xsi:type="dcterms:W3CDTF">2026-03-15T12:28:37Z</dcterms:modified>
</cp:coreProperties>
</file>