
<file path=[Content_Types].xml><?xml version="1.0" encoding="utf-8"?>
<Types xmlns="http://schemas.openxmlformats.org/package/2006/content-types">
  <Default Extension="docx" ContentType="application/vnd.openxmlformats-officedocument.wordprocessingml.document"/>
  <Default Extension="emf" ContentType="image/x-emf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3" r:id="rId4"/>
  </p:sldMasterIdLst>
  <p:notesMasterIdLst>
    <p:notesMasterId r:id="rId15"/>
  </p:notesMasterIdLst>
  <p:sldIdLst>
    <p:sldId id="256" r:id="rId5"/>
    <p:sldId id="257" r:id="rId6"/>
    <p:sldId id="259" r:id="rId7"/>
    <p:sldId id="258" r:id="rId8"/>
    <p:sldId id="261" r:id="rId9"/>
    <p:sldId id="265" r:id="rId10"/>
    <p:sldId id="262" r:id="rId11"/>
    <p:sldId id="263" r:id="rId12"/>
    <p:sldId id="266" r:id="rId13"/>
    <p:sldId id="267" r:id="rId14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63F602AE-4B3D-4246-AD53-90D4C57AF8EE}" v="37" dt="2022-07-16T12:52:03.616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000" autoAdjust="0"/>
    <p:restoredTop sz="94249" autoAdjust="0"/>
  </p:normalViewPr>
  <p:slideViewPr>
    <p:cSldViewPr snapToGrid="0">
      <p:cViewPr varScale="1">
        <p:scale>
          <a:sx n="68" d="100"/>
          <a:sy n="68" d="100"/>
        </p:scale>
        <p:origin x="816" y="6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theme" Target="theme/theme1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viewProps" Target="viewProps.xml"/><Relationship Id="rId2" Type="http://schemas.openxmlformats.org/officeDocument/2006/relationships/customXml" Target="../customXml/item2.xml"/><Relationship Id="rId16" Type="http://schemas.openxmlformats.org/officeDocument/2006/relationships/presProps" Target="presProps.xml"/><Relationship Id="rId20" Type="http://schemas.microsoft.com/office/2015/10/relationships/revisionInfo" Target="revisionInfo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6.xml"/><Relationship Id="rId19" Type="http://schemas.openxmlformats.org/officeDocument/2006/relationships/tableStyles" Target="tableStyle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D1A1841-9D16-4CCE-9C0B-5A3FCFDEB84B}" type="datetimeFigureOut">
              <a:rPr lang="en-GB" smtClean="0"/>
              <a:t>16/07/2022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5810EA7-A472-4A9C-8351-7F280A33266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6148808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6" name="Group 15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sp>
          <p:nvSpPr>
            <p:cNvPr id="15" name="Freeform 14"/>
            <p:cNvSpPr/>
            <p:nvPr/>
          </p:nvSpPr>
          <p:spPr>
            <a:xfrm>
              <a:off x="0" y="-7862"/>
              <a:ext cx="863600" cy="5698067"/>
            </a:xfrm>
            <a:custGeom>
              <a:avLst/>
              <a:gdLst/>
              <a:ahLst/>
              <a:cxnLst/>
              <a:rect l="l" t="t" r="r" b="b"/>
              <a:pathLst>
                <a:path w="863600" h="5698067">
                  <a:moveTo>
                    <a:pt x="0" y="8467"/>
                  </a:moveTo>
                  <a:lnTo>
                    <a:pt x="863600" y="0"/>
                  </a:lnTo>
                  <a:lnTo>
                    <a:pt x="863600" y="16934"/>
                  </a:lnTo>
                  <a:lnTo>
                    <a:pt x="0" y="5698067"/>
                  </a:lnTo>
                  <a:lnTo>
                    <a:pt x="0" y="8467"/>
                  </a:lnTo>
                  <a:close/>
                </a:path>
              </a:pathLst>
            </a:custGeom>
            <a:solidFill>
              <a:schemeClr val="accent1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cxnSp>
          <p:nvCxnSpPr>
            <p:cNvPr id="19" name="Straight Connector 18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1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Isosceles Triangle 22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C19D78-ACD1-42F2-B967-A5C75C23F5CD}" type="datetime1">
              <a:rPr lang="en-US" smtClean="0"/>
              <a:t>7/16/2022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CE569E-9B7C-4CB9-AB80-C0841F922CF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2236348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1E0431-984D-42E9-8F77-0290166D437A}" type="datetime1">
              <a:rPr lang="en-US" smtClean="0"/>
              <a:t>7/16/2022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CE569E-9B7C-4CB9-AB80-C0841F922CF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008651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0DEF82-A711-4976-B018-079A1D41DA74}" type="datetime1">
              <a:rPr lang="en-US" smtClean="0"/>
              <a:t>7/16/2022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CE569E-9B7C-4CB9-AB80-C0841F922CF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5758490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1F0849-16E5-40C3-BEAD-891119089271}" type="datetime1">
              <a:rPr lang="en-US" smtClean="0"/>
              <a:t>7/16/2022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CE569E-9B7C-4CB9-AB80-C0841F922CF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0169432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D95B83-314C-4AE7-9087-3AF5DA48431E}" type="datetime1">
              <a:rPr lang="en-US" smtClean="0"/>
              <a:t>7/16/2022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CE569E-9B7C-4CB9-AB80-C0841F922CF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162722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852C0D-DBBE-4805-B0C5-2DB6A3158460}" type="datetime1">
              <a:rPr lang="en-US" smtClean="0"/>
              <a:t>7/16/2022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CE569E-9B7C-4CB9-AB80-C0841F922CF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489948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8A2D78-5A78-4201-8A6E-E827B83BF174}" type="datetime1">
              <a:rPr lang="en-US" smtClean="0"/>
              <a:t>7/16/2022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CE569E-9B7C-4CB9-AB80-C0841F922CF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1800364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CC85AF-4EE5-44C1-8DDB-B56D7207257A}" type="datetime1">
              <a:rPr lang="en-US" smtClean="0"/>
              <a:t>7/16/2022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CE569E-9B7C-4CB9-AB80-C0841F922CF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7083125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CE569E-9B7C-4CB9-AB80-C0841F922CFF}" type="slidenum">
              <a:rPr lang="en-US" smtClean="0"/>
              <a:t>‹#›</a:t>
            </a:fld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0A634A-4588-4774-A523-E4D368DB7388}" type="datetime1">
              <a:rPr lang="en-US" smtClean="0"/>
              <a:t>7/16/2022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3887765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4B4BDC-484C-4408-B6CB-7A491381E8C1}" type="datetime1">
              <a:rPr lang="en-US" smtClean="0"/>
              <a:t>7/16/2022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CE569E-9B7C-4CB9-AB80-C0841F922CF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880669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562A7E-F618-47E1-BF9E-B24287A3A69F}" type="datetime1">
              <a:rPr lang="en-US" smtClean="0"/>
              <a:t>7/16/2022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CE569E-9B7C-4CB9-AB80-C0841F922CFF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23920898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9BD64B-0592-4106-8B37-2708E1C29FE9}" type="datetime1">
              <a:rPr lang="en-US" smtClean="0"/>
              <a:t>7/16/2022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CE569E-9B7C-4CB9-AB80-C0841F922CF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7229533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8E4B67-F739-44C0-888F-9BEB330F957A}" type="datetime1">
              <a:rPr lang="en-US" smtClean="0"/>
              <a:t>7/16/2022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CE569E-9B7C-4CB9-AB80-C0841F922CFF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87491036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5EF8EE-1D77-44DF-B800-58321DC7FCC7}" type="datetime1">
              <a:rPr lang="en-US" smtClean="0"/>
              <a:t>7/16/2022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CE569E-9B7C-4CB9-AB80-C0841F922CF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4510905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D6B3CD-4CFB-4CF4-A8F8-FBAFD3AA7EE5}" type="datetime1">
              <a:rPr lang="en-US" smtClean="0"/>
              <a:t>7/16/2022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CE569E-9B7C-4CB9-AB80-C0841F922CF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58411140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D3B187-3580-43A2-A378-0DBBE66F8BC7}" type="datetime1">
              <a:rPr lang="en-US" smtClean="0"/>
              <a:t>7/16/2022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CE569E-9B7C-4CB9-AB80-C0841F922CF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764635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5D19778-3BAD-466B-AFED-667888C70928}" type="datetime1">
              <a:rPr lang="en-US" smtClean="0"/>
              <a:t>7/16/2022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07CE569E-9B7C-4CB9-AB80-C0841F922CF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4236667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4" r:id="rId1"/>
    <p:sldLayoutId id="2147483705" r:id="rId2"/>
    <p:sldLayoutId id="2147483706" r:id="rId3"/>
    <p:sldLayoutId id="2147483707" r:id="rId4"/>
    <p:sldLayoutId id="2147483708" r:id="rId5"/>
    <p:sldLayoutId id="2147483709" r:id="rId6"/>
    <p:sldLayoutId id="2147483710" r:id="rId7"/>
    <p:sldLayoutId id="2147483711" r:id="rId8"/>
    <p:sldLayoutId id="2147483712" r:id="rId9"/>
    <p:sldLayoutId id="2147483713" r:id="rId10"/>
    <p:sldLayoutId id="2147483714" r:id="rId11"/>
    <p:sldLayoutId id="2147483715" r:id="rId12"/>
    <p:sldLayoutId id="2147483716" r:id="rId13"/>
    <p:sldLayoutId id="2147483717" r:id="rId14"/>
    <p:sldLayoutId id="2147483718" r:id="rId15"/>
    <p:sldLayoutId id="2147483719" r:id="rId16"/>
  </p:sldLayoutIdLst>
  <p:hf hdr="0" ftr="0" dt="0"/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4" Type="http://schemas.openxmlformats.org/officeDocument/2006/relationships/hyperlink" Target="https://pixabay.com/en/problem-problem-solution-solution-98377/" TargetMode="Externa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lupinepublishers.com/fashion-technology-textile-engineering/fulltext/analysis-of-fashion-industry-business-environment.ID.000144.php" TargetMode="External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creativecommons.org/licenses/by/3.0/" TargetMode="Externa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://ansjournalblog.com/2012/05/21/nursing-politics-and-the-economy" TargetMode="External"/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4.xml"/><Relationship Id="rId4" Type="http://schemas.openxmlformats.org/officeDocument/2006/relationships/hyperlink" Target="https://creativecommons.org/licenses/by-nc-sa/3.0/" TargetMode="Externa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technofaq.org/posts/2020/12/trends-in-education-technology-with-a-significant-impact/" TargetMode="External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5.xml"/><Relationship Id="rId4" Type="http://schemas.openxmlformats.org/officeDocument/2006/relationships/hyperlink" Target="https://creativecommons.org/licenses/by-nc-sa/3.0/" TargetMode="Externa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8.xml"/><Relationship Id="rId4" Type="http://schemas.openxmlformats.org/officeDocument/2006/relationships/image" Target="../media/image9.jp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emf"/><Relationship Id="rId2" Type="http://schemas.openxmlformats.org/officeDocument/2006/relationships/package" Target="../embeddings/Microsoft_Word_Document.docx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gov.uk/government/news/record-36-billion-investment-to-reform-nhs-and-social-care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grey room full of question marks with an opening going out">
            <a:extLst>
              <a:ext uri="{FF2B5EF4-FFF2-40B4-BE49-F238E27FC236}">
                <a16:creationId xmlns:a16="http://schemas.microsoft.com/office/drawing/2014/main" id="{2CB98BF0-80A7-F978-C877-3E4C1DBEDD28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8973" r="15887" b="-2"/>
          <a:stretch/>
        </p:blipFill>
        <p:spPr>
          <a:xfrm>
            <a:off x="-8" y="762006"/>
            <a:ext cx="5948805" cy="6095979"/>
          </a:xfrm>
          <a:custGeom>
            <a:avLst/>
            <a:gdLst/>
            <a:ahLst/>
            <a:cxnLst/>
            <a:rect l="l" t="t" r="r" b="b"/>
            <a:pathLst>
              <a:path w="5948805" h="6095979">
                <a:moveTo>
                  <a:pt x="1573832" y="765"/>
                </a:moveTo>
                <a:cubicBezTo>
                  <a:pt x="1940190" y="-10734"/>
                  <a:pt x="2329345" y="109280"/>
                  <a:pt x="2734663" y="238687"/>
                </a:cubicBezTo>
                <a:cubicBezTo>
                  <a:pt x="4118244" y="680647"/>
                  <a:pt x="5296697" y="1302752"/>
                  <a:pt x="5668316" y="3639516"/>
                </a:cubicBezTo>
                <a:cubicBezTo>
                  <a:pt x="5788298" y="4393559"/>
                  <a:pt x="5890546" y="5142244"/>
                  <a:pt x="5937022" y="5865869"/>
                </a:cubicBezTo>
                <a:lnTo>
                  <a:pt x="5948805" y="6095979"/>
                </a:lnTo>
                <a:lnTo>
                  <a:pt x="0" y="6095979"/>
                </a:lnTo>
                <a:lnTo>
                  <a:pt x="0" y="1621672"/>
                </a:lnTo>
                <a:lnTo>
                  <a:pt x="36310" y="1518814"/>
                </a:lnTo>
                <a:cubicBezTo>
                  <a:pt x="109805" y="1321982"/>
                  <a:pt x="192755" y="1133640"/>
                  <a:pt x="287891" y="956872"/>
                </a:cubicBezTo>
                <a:cubicBezTo>
                  <a:pt x="669453" y="247734"/>
                  <a:pt x="1102800" y="15549"/>
                  <a:pt x="1573832" y="765"/>
                </a:cubicBez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57760392-F941-3749-084F-E5341E9DC8A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858000" y="1523990"/>
            <a:ext cx="4572000" cy="1524010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l"/>
            <a:r>
              <a:rPr lang="en-US" sz="3200" dirty="0"/>
              <a:t>Problem Solving and Decision Making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3623C8E-4AB0-E0E5-8AB2-2EDAC3962B0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858001" y="3048000"/>
            <a:ext cx="4572000" cy="3048001"/>
          </a:xfrm>
        </p:spPr>
        <p:txBody>
          <a:bodyPr vert="horz" lIns="91440" tIns="45720" rIns="91440" bIns="45720" rtlCol="0">
            <a:normAutofit/>
          </a:bodyPr>
          <a:lstStyle/>
          <a:p>
            <a:pPr indent="-228600" algn="l">
              <a:buFont typeface="Arial" panose="020B0604020202020204" pitchFamily="34" charset="0"/>
              <a:buChar char="•"/>
            </a:pPr>
            <a:r>
              <a:rPr lang="en-US"/>
              <a:t>Veselin Dzhonev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/>
              <a:t>2124097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/>
              <a:t>BMSW 4004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/>
              <a:t>Chijioke Uba</a:t>
            </a:r>
          </a:p>
        </p:txBody>
      </p:sp>
      <p:pic>
        <p:nvPicPr>
          <p:cNvPr id="6" name="Picture 5" descr="A red sign with white text&#10;&#10;Description automatically generated with medium confidence">
            <a:extLst>
              <a:ext uri="{FF2B5EF4-FFF2-40B4-BE49-F238E27FC236}">
                <a16:creationId xmlns:a16="http://schemas.microsoft.com/office/drawing/2014/main" id="{39A473DD-6223-A9EB-5FEE-CB7917C5079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-9" y="0"/>
            <a:ext cx="6243214" cy="6858000"/>
          </a:xfrm>
          <a:prstGeom prst="rect">
            <a:avLst/>
          </a:prstGeom>
        </p:spPr>
      </p:pic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D02E570-6C86-BB2E-4BBC-96BC1CF7AE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CE569E-9B7C-4CB9-AB80-C0841F922CFF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190238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53D744-13CA-8B96-E665-C905CBEFEDC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Introduction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F31D136-AF67-38E8-0B72-E7E92C1FC05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The health care sector and NHS have a shortage of staff for more than 110,000.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The shortage includes more than 39,652 nurses.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More than 8158 doctors.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There is 45,000 vacancies in health care sector.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This vacancies levels are set to increase even more every year.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For the year 2020-2021 more than 1856 EU health care professionals left UK because of Brexit.</a:t>
            </a:r>
          </a:p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C1DCF91-6069-39D4-F5AE-89E6E7A91FA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CE569E-9B7C-4CB9-AB80-C0841F922CFF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9479571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D61A1C-689A-5E4A-5A3B-2D1CEF7DE1D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8468" y="-92765"/>
            <a:ext cx="8596668" cy="1166191"/>
          </a:xfrm>
        </p:spPr>
        <p:txBody>
          <a:bodyPr anchor="ctr">
            <a:normAutofit fontScale="90000"/>
          </a:bodyPr>
          <a:lstStyle/>
          <a:p>
            <a:r>
              <a:rPr lang="en-GB" dirty="0"/>
              <a:t>Staff shortages impact for the Health care industries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9E7B5F4-6972-52C1-CB5E-CB2FEA75571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77334" y="1073426"/>
            <a:ext cx="4184035" cy="5784573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IMPACT ON ORGANISATIONS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Collapse of some sectors 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Not enough staff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Impact on revenue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Loosing contracts/ service users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IMPACT ON STAFF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Over worked/stressed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Mistakes are easy to be made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Leaving job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Lack of interest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4EE8320-DB5A-CA9C-2FF2-82260A2D18D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89971" y="1073427"/>
            <a:ext cx="3576952" cy="458525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IMPACT ON SERVICE USERS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Poor quality provided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Long waiting times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Worsening of there conditions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Some cases dead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6" name="Picture 5" descr="Female doctor talking with patients">
            <a:extLst>
              <a:ext uri="{FF2B5EF4-FFF2-40B4-BE49-F238E27FC236}">
                <a16:creationId xmlns:a16="http://schemas.microsoft.com/office/drawing/2014/main" id="{3054108D-BD36-B7C6-9112-EE575334D39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86470" y="3048000"/>
            <a:ext cx="7805530" cy="3809999"/>
          </a:xfrm>
          <a:prstGeom prst="rect">
            <a:avLst/>
          </a:prstGeom>
        </p:spPr>
      </p:pic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7F3DBD9-591A-9006-7E24-40FE60C0BFB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CE569E-9B7C-4CB9-AB80-C0841F922CFF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1637894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4167DA-2CE9-63E2-A0B0-997E5565125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870566"/>
          </a:xfrm>
        </p:spPr>
        <p:txBody>
          <a:bodyPr>
            <a:normAutofit fontScale="90000"/>
          </a:bodyPr>
          <a:lstStyle/>
          <a:p>
            <a:r>
              <a:rPr lang="en-GB" dirty="0"/>
              <a:t> Pestel analysis will be used as framework.</a:t>
            </a:r>
          </a:p>
        </p:txBody>
      </p:sp>
      <p:pic>
        <p:nvPicPr>
          <p:cNvPr id="5" name="Content Placeholder 4" descr="Diagram&#10;&#10;Description automatically generated">
            <a:extLst>
              <a:ext uri="{FF2B5EF4-FFF2-40B4-BE49-F238E27FC236}">
                <a16:creationId xmlns:a16="http://schemas.microsoft.com/office/drawing/2014/main" id="{5E75B3A7-F04C-C711-FF9F-A008083781A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365761" y="1480166"/>
            <a:ext cx="9284676" cy="4934702"/>
          </a:xfr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EA3460F0-025A-8DE2-41BE-FD75AA80E35D}"/>
              </a:ext>
            </a:extLst>
          </p:cNvPr>
          <p:cNvSpPr txBox="1"/>
          <p:nvPr/>
        </p:nvSpPr>
        <p:spPr>
          <a:xfrm>
            <a:off x="3423227" y="5377834"/>
            <a:ext cx="3105583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>
                <a:hlinkClick r:id="rId3" tooltip="https://lupinepublishers.com/fashion-technology-textile-engineering/fulltext/analysis-of-fashion-industry-business-environment.ID.000144.php"/>
              </a:rPr>
              <a:t>This Photo</a:t>
            </a:r>
            <a:r>
              <a:rPr lang="en-GB" sz="900"/>
              <a:t> by Unknown Author is licensed under </a:t>
            </a:r>
            <a:r>
              <a:rPr lang="en-GB" sz="900">
                <a:hlinkClick r:id="rId4" tooltip="https://creativecommons.org/licenses/by/3.0/"/>
              </a:rPr>
              <a:t>CC BY</a:t>
            </a:r>
            <a:endParaRPr lang="en-GB" sz="900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4EA1E129-BD50-9898-4DCA-809B493803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CE569E-9B7C-4CB9-AB80-C0841F922CFF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8743722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D1D7511A-0B8A-5616-1A77-9F61917CC1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0"/>
            <a:ext cx="7459501" cy="1099930"/>
          </a:xfrm>
        </p:spPr>
        <p:txBody>
          <a:bodyPr>
            <a:normAutofit/>
          </a:bodyPr>
          <a:lstStyle/>
          <a:p>
            <a:r>
              <a:rPr lang="en-GB" dirty="0"/>
              <a:t>PESTEL Analyse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0B0E0B03-3D7B-3CBA-C44F-54CA57D3960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77335" y="1298713"/>
            <a:ext cx="3921170" cy="4742648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sz="24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POLITICAL</a:t>
            </a:r>
          </a:p>
          <a:p>
            <a:pPr>
              <a:lnSpc>
                <a:spcPct val="150000"/>
              </a:lnSpc>
            </a:pPr>
            <a:r>
              <a:rPr lang="en-GB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Foreign policies/laws</a:t>
            </a:r>
          </a:p>
          <a:p>
            <a:pPr>
              <a:lnSpc>
                <a:spcPct val="150000"/>
              </a:lnSpc>
            </a:pPr>
            <a:r>
              <a:rPr lang="en-GB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Bringing back the bursaries/ cost of living grants/ covering tuition fees</a:t>
            </a:r>
          </a:p>
          <a:p>
            <a:pPr>
              <a:lnSpc>
                <a:spcPct val="150000"/>
              </a:lnSpc>
            </a:pPr>
            <a:r>
              <a:rPr lang="en-GB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Provides more funding in NHS and Social care sector</a:t>
            </a:r>
          </a:p>
          <a:p>
            <a:endParaRPr lang="en-GB" sz="2400" b="1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F077D45-1FA9-991A-2936-F58E9506625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241831" y="1298713"/>
            <a:ext cx="2649299" cy="4742649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sz="2400" dirty="0"/>
              <a:t>ECONOMICAL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Low pay/recognition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Grow of inflation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Cost of tuition fees</a:t>
            </a:r>
          </a:p>
          <a:p>
            <a:pPr>
              <a:lnSpc>
                <a:spcPct val="150000"/>
              </a:lnSpc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Cost of living</a:t>
            </a:r>
          </a:p>
        </p:txBody>
      </p:sp>
      <p:pic>
        <p:nvPicPr>
          <p:cNvPr id="8" name="Picture 7" descr="A picture containing text, clipart&#10;&#10;Description automatically generated">
            <a:extLst>
              <a:ext uri="{FF2B5EF4-FFF2-40B4-BE49-F238E27FC236}">
                <a16:creationId xmlns:a16="http://schemas.microsoft.com/office/drawing/2014/main" id="{8644FC54-152B-B3E4-8535-2FF09710306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7012242" y="0"/>
            <a:ext cx="5179758" cy="6858000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1B70FF87-3D3B-1877-9A4C-D678CC2B82A6}"/>
              </a:ext>
            </a:extLst>
          </p:cNvPr>
          <p:cNvSpPr txBox="1"/>
          <p:nvPr/>
        </p:nvSpPr>
        <p:spPr>
          <a:xfrm>
            <a:off x="7012242" y="6858000"/>
            <a:ext cx="5179758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>
                <a:hlinkClick r:id="rId3" tooltip="http://ansjournalblog.com/2012/05/21/nursing-politics-and-the-economy"/>
              </a:rPr>
              <a:t>This Photo</a:t>
            </a:r>
            <a:r>
              <a:rPr lang="en-GB" sz="900"/>
              <a:t> by Unknown Author is licensed under </a:t>
            </a:r>
            <a:r>
              <a:rPr lang="en-GB" sz="900">
                <a:hlinkClick r:id="rId4" tooltip="https://creativecommons.org/licenses/by-nc-sa/3.0/"/>
              </a:rPr>
              <a:t>CC BY-SA-NC</a:t>
            </a:r>
            <a:endParaRPr lang="en-GB" sz="90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706A7631-E623-F777-9337-A1216D4772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CE569E-9B7C-4CB9-AB80-C0841F922CFF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7030519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9B84D62-C395-E15D-4D3C-B996C183CF5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75745" y="1"/>
            <a:ext cx="4185623" cy="477078"/>
          </a:xfrm>
        </p:spPr>
        <p:txBody>
          <a:bodyPr/>
          <a:lstStyle/>
          <a:p>
            <a:r>
              <a:rPr lang="en-GB" dirty="0"/>
              <a:t>SOCIAL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2F04961-D5E3-05B6-837B-9C44909BAF6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75745" y="477079"/>
            <a:ext cx="3670967" cy="5564284"/>
          </a:xfrm>
        </p:spPr>
        <p:txBody>
          <a:bodyPr>
            <a:normAutofit fontScale="25000" lnSpcReduction="20000"/>
          </a:bodyPr>
          <a:lstStyle/>
          <a:p>
            <a:pPr>
              <a:lnSpc>
                <a:spcPct val="150000"/>
              </a:lnSpc>
            </a:pPr>
            <a:r>
              <a:rPr lang="en-GB" sz="8000" dirty="0">
                <a:latin typeface="Arial" panose="020B0604020202020204" pitchFamily="34" charset="0"/>
                <a:cs typeface="Arial" panose="020B0604020202020204" pitchFamily="34" charset="0"/>
              </a:rPr>
              <a:t>Filing the gap of retirement</a:t>
            </a:r>
          </a:p>
          <a:p>
            <a:r>
              <a:rPr lang="en-GB" sz="8000" dirty="0">
                <a:latin typeface="Arial" panose="020B0604020202020204" pitchFamily="34" charset="0"/>
                <a:cs typeface="Arial" panose="020B0604020202020204" pitchFamily="34" charset="0"/>
              </a:rPr>
              <a:t>People lifestyle</a:t>
            </a:r>
          </a:p>
          <a:p>
            <a:r>
              <a:rPr lang="en-GB" sz="8000" dirty="0">
                <a:latin typeface="Arial" panose="020B0604020202020204" pitchFamily="34" charset="0"/>
                <a:cs typeface="Arial" panose="020B0604020202020204" pitchFamily="34" charset="0"/>
              </a:rPr>
              <a:t>Drop out students</a:t>
            </a:r>
          </a:p>
          <a:p>
            <a:endParaRPr lang="en-GB" sz="8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8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8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8000" dirty="0">
                <a:latin typeface="Arial" panose="020B0604020202020204" pitchFamily="34" charset="0"/>
                <a:cs typeface="Arial" panose="020B0604020202020204" pitchFamily="34" charset="0"/>
              </a:rPr>
              <a:t>TECHNOLOGICAL</a:t>
            </a:r>
          </a:p>
          <a:p>
            <a:r>
              <a:rPr lang="en-GB" sz="8000" dirty="0">
                <a:latin typeface="Arial" panose="020B0604020202020204" pitchFamily="34" charset="0"/>
                <a:cs typeface="Arial" panose="020B0604020202020204" pitchFamily="34" charset="0"/>
              </a:rPr>
              <a:t>Enhance training of current staff</a:t>
            </a:r>
          </a:p>
          <a:p>
            <a:r>
              <a:rPr lang="en-GB" sz="8000" dirty="0">
                <a:latin typeface="Arial" panose="020B0604020202020204" pitchFamily="34" charset="0"/>
                <a:cs typeface="Arial" panose="020B0604020202020204" pitchFamily="34" charset="0"/>
              </a:rPr>
              <a:t>Funding for equipment's</a:t>
            </a:r>
          </a:p>
          <a:p>
            <a:r>
              <a:rPr lang="en-GB" sz="8000" dirty="0">
                <a:latin typeface="Arial" panose="020B0604020202020204" pitchFamily="34" charset="0"/>
                <a:cs typeface="Arial" panose="020B0604020202020204" pitchFamily="34" charset="0"/>
              </a:rPr>
              <a:t>Training time consuming</a:t>
            </a:r>
          </a:p>
          <a:p>
            <a:endParaRPr lang="en-GB" sz="2000" dirty="0"/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972C952E-AAD6-1916-60C7-898D2BCFE08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4346712" y="92765"/>
            <a:ext cx="7555921" cy="6288156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49C2C234-A631-0AAB-8C60-372A2020CF9B}"/>
              </a:ext>
            </a:extLst>
          </p:cNvPr>
          <p:cNvSpPr txBox="1"/>
          <p:nvPr/>
        </p:nvSpPr>
        <p:spPr>
          <a:xfrm>
            <a:off x="4346712" y="6380921"/>
            <a:ext cx="7555921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>
                <a:hlinkClick r:id="rId3" tooltip="https://technofaq.org/posts/2020/12/trends-in-education-technology-with-a-significant-impact/"/>
              </a:rPr>
              <a:t>This Photo</a:t>
            </a:r>
            <a:r>
              <a:rPr lang="en-GB" sz="900"/>
              <a:t> by Unknown Author is licensed under </a:t>
            </a:r>
            <a:r>
              <a:rPr lang="en-GB" sz="900">
                <a:hlinkClick r:id="rId4" tooltip="https://creativecommons.org/licenses/by-nc-sa/3.0/"/>
              </a:rPr>
              <a:t>CC BY-SA-NC</a:t>
            </a:r>
            <a:endParaRPr lang="en-GB" sz="900"/>
          </a:p>
        </p:txBody>
      </p:sp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19AA427A-29F9-6F0A-87DE-66B0149864E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CE569E-9B7C-4CB9-AB80-C0841F922CFF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2116831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Smoke from factories">
            <a:extLst>
              <a:ext uri="{FF2B5EF4-FFF2-40B4-BE49-F238E27FC236}">
                <a16:creationId xmlns:a16="http://schemas.microsoft.com/office/drawing/2014/main" id="{3E706E31-A8E5-0DEC-1611-B5F3B3C3DD8B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36" r="2" b="2"/>
          <a:stretch/>
        </p:blipFill>
        <p:spPr>
          <a:xfrm>
            <a:off x="6096000" y="-26494"/>
            <a:ext cx="6129270" cy="2332373"/>
          </a:xfrm>
          <a:prstGeom prst="rect">
            <a:avLst/>
          </a:prstGeom>
        </p:spPr>
      </p:pic>
      <p:pic>
        <p:nvPicPr>
          <p:cNvPr id="7" name="Picture 6" descr="Thermal power station">
            <a:extLst>
              <a:ext uri="{FF2B5EF4-FFF2-40B4-BE49-F238E27FC236}">
                <a16:creationId xmlns:a16="http://schemas.microsoft.com/office/drawing/2014/main" id="{D4C77C3B-F43B-2CE9-C6D0-374B6275FF13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1841" r="-1" b="-1"/>
          <a:stretch/>
        </p:blipFill>
        <p:spPr>
          <a:xfrm>
            <a:off x="6096000" y="2332384"/>
            <a:ext cx="6129269" cy="2637182"/>
          </a:xfrm>
          <a:prstGeom prst="rect">
            <a:avLst/>
          </a:prstGeom>
        </p:spPr>
      </p:pic>
      <p:pic>
        <p:nvPicPr>
          <p:cNvPr id="5" name="Picture 4" descr="Hand with a gavel">
            <a:extLst>
              <a:ext uri="{FF2B5EF4-FFF2-40B4-BE49-F238E27FC236}">
                <a16:creationId xmlns:a16="http://schemas.microsoft.com/office/drawing/2014/main" id="{B61D5B89-A47F-5442-D627-CFCA3DAC0060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452" r="1" b="1"/>
          <a:stretch/>
        </p:blipFill>
        <p:spPr>
          <a:xfrm>
            <a:off x="13289" y="0"/>
            <a:ext cx="6025205" cy="2777069"/>
          </a:xfrm>
          <a:custGeom>
            <a:avLst/>
            <a:gdLst/>
            <a:ahLst/>
            <a:cxnLst/>
            <a:rect l="l" t="t" r="r" b="b"/>
            <a:pathLst>
              <a:path w="6082711" h="3920044">
                <a:moveTo>
                  <a:pt x="0" y="0"/>
                </a:moveTo>
                <a:lnTo>
                  <a:pt x="6082711" y="0"/>
                </a:lnTo>
                <a:lnTo>
                  <a:pt x="6082711" y="3103225"/>
                </a:lnTo>
                <a:lnTo>
                  <a:pt x="4614930" y="3103225"/>
                </a:lnTo>
                <a:lnTo>
                  <a:pt x="4614930" y="3920044"/>
                </a:lnTo>
                <a:lnTo>
                  <a:pt x="0" y="3920044"/>
                </a:lnTo>
                <a:close/>
              </a:path>
            </a:pathLst>
          </a:custGeom>
        </p:spPr>
      </p:pic>
      <p:sp>
        <p:nvSpPr>
          <p:cNvPr id="11" name="Content Placeholder 10">
            <a:extLst>
              <a:ext uri="{FF2B5EF4-FFF2-40B4-BE49-F238E27FC236}">
                <a16:creationId xmlns:a16="http://schemas.microsoft.com/office/drawing/2014/main" id="{9EEF1EFA-34F9-CB39-B0F7-BFD0C84F4C8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31863" y="2803574"/>
            <a:ext cx="4742140" cy="4054415"/>
          </a:xfrm>
        </p:spPr>
        <p:txBody>
          <a:bodyPr/>
          <a:lstStyle/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12" name="Text Placeholder 11">
            <a:extLst>
              <a:ext uri="{FF2B5EF4-FFF2-40B4-BE49-F238E27FC236}">
                <a16:creationId xmlns:a16="http://schemas.microsoft.com/office/drawing/2014/main" id="{C732FBFD-0CF2-3C85-7DFB-852A36C8F32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3289" y="2777069"/>
            <a:ext cx="4518573" cy="4080931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LEGAL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Working law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Health and Safety law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Discrimination law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ENVIRONMENT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Health tourism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Disasters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Covid/Epidemics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Pollution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  <p:sp>
        <p:nvSpPr>
          <p:cNvPr id="13" name="Slide Number Placeholder 12">
            <a:extLst>
              <a:ext uri="{FF2B5EF4-FFF2-40B4-BE49-F238E27FC236}">
                <a16:creationId xmlns:a16="http://schemas.microsoft.com/office/drawing/2014/main" id="{A7FD317F-082E-9D5F-939C-B08C4A85EFB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CE569E-9B7C-4CB9-AB80-C0841F922CFF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4008648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Object 3">
            <a:extLst>
              <a:ext uri="{FF2B5EF4-FFF2-40B4-BE49-F238E27FC236}">
                <a16:creationId xmlns:a16="http://schemas.microsoft.com/office/drawing/2014/main" id="{8E647423-FBCF-488E-4914-EEBC9A3014AC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305068010"/>
              </p:ext>
            </p:extLst>
          </p:nvPr>
        </p:nvGraphicFramePr>
        <p:xfrm>
          <a:off x="371061" y="1060174"/>
          <a:ext cx="11569148" cy="563604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Document" r:id="rId2" imgW="6117628" imgH="5353188" progId="Word.Document.12">
                  <p:embed/>
                </p:oleObj>
              </mc:Choice>
              <mc:Fallback>
                <p:oleObj name="Document" r:id="rId2" imgW="6117628" imgH="5353188" progId="Word.Document.12">
                  <p:embed/>
                  <p:pic>
                    <p:nvPicPr>
                      <p:cNvPr id="4" name="Object 3">
                        <a:extLst>
                          <a:ext uri="{FF2B5EF4-FFF2-40B4-BE49-F238E27FC236}">
                            <a16:creationId xmlns:a16="http://schemas.microsoft.com/office/drawing/2014/main" id="{8E647423-FBCF-488E-4914-EEBC9A3014AC}"/>
                          </a:ext>
                        </a:extLst>
                      </p:cNvPr>
                      <p:cNvPicPr/>
                      <p:nvPr/>
                    </p:nvPicPr>
                    <p:blipFill>
                      <a:blip r:embed="rId3"/>
                      <a:stretch>
                        <a:fillRect/>
                      </a:stretch>
                    </p:blipFill>
                    <p:spPr>
                      <a:xfrm>
                        <a:off x="371061" y="1060174"/>
                        <a:ext cx="11569148" cy="5636047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AB318C3-E1E6-0739-4A7F-CEDFAE76B04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CE569E-9B7C-4CB9-AB80-C0841F922CFF}" type="slidenum">
              <a:rPr lang="en-US" smtClean="0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1359073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F4220E-C0F5-FBEB-F6D9-8BD3BEC487A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36734" y="609600"/>
            <a:ext cx="3737268" cy="734351"/>
          </a:xfrm>
        </p:spPr>
        <p:txBody>
          <a:bodyPr>
            <a:normAutofit/>
          </a:bodyPr>
          <a:lstStyle/>
          <a:p>
            <a:r>
              <a:rPr lang="en-GB"/>
              <a:t>Solution</a:t>
            </a:r>
            <a:endParaRPr lang="en-GB" dirty="0"/>
          </a:p>
        </p:txBody>
      </p:sp>
      <p:sp>
        <p:nvSpPr>
          <p:cNvPr id="31" name="Content Placeholder 2">
            <a:extLst>
              <a:ext uri="{FF2B5EF4-FFF2-40B4-BE49-F238E27FC236}">
                <a16:creationId xmlns:a16="http://schemas.microsoft.com/office/drawing/2014/main" id="{F9BBE63C-4585-CED8-315D-8A0A54C4F20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09563" y="1343951"/>
            <a:ext cx="5394940" cy="4697411"/>
          </a:xfrm>
        </p:spPr>
        <p:txBody>
          <a:bodyPr>
            <a:norm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Government brings back Bursaries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Making NHS more attractive and better place to work and build career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More funding for the Health Sector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More support for students 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More support for Health Professionals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Regular monitoring of the needs and situation in the sector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32" name="Picture 4" descr="Complete puzzle with one piece lit up">
            <a:extLst>
              <a:ext uri="{FF2B5EF4-FFF2-40B4-BE49-F238E27FC236}">
                <a16:creationId xmlns:a16="http://schemas.microsoft.com/office/drawing/2014/main" id="{A46D56E3-F96A-72F9-0126-8F5D28DA4EA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8358" r="22642"/>
          <a:stretch/>
        </p:blipFill>
        <p:spPr>
          <a:xfrm>
            <a:off x="20" y="-1"/>
            <a:ext cx="5394940" cy="6858001"/>
          </a:xfrm>
          <a:custGeom>
            <a:avLst/>
            <a:gdLst/>
            <a:ahLst/>
            <a:cxnLst/>
            <a:rect l="l" t="t" r="r" b="b"/>
            <a:pathLst>
              <a:path w="5394960" h="6858000">
                <a:moveTo>
                  <a:pt x="842596" y="0"/>
                </a:moveTo>
                <a:lnTo>
                  <a:pt x="5394960" y="0"/>
                </a:lnTo>
                <a:lnTo>
                  <a:pt x="5394960" y="21851"/>
                </a:lnTo>
                <a:lnTo>
                  <a:pt x="4365943" y="6858000"/>
                </a:lnTo>
                <a:lnTo>
                  <a:pt x="0" y="6858000"/>
                </a:lnTo>
                <a:lnTo>
                  <a:pt x="0" y="5666154"/>
                </a:lnTo>
                <a:close/>
              </a:path>
            </a:pathLst>
          </a:custGeom>
        </p:spPr>
      </p:pic>
      <p:sp>
        <p:nvSpPr>
          <p:cNvPr id="33" name="Isosceles Triangle 8">
            <a:extLst>
              <a:ext uri="{FF2B5EF4-FFF2-40B4-BE49-F238E27FC236}">
                <a16:creationId xmlns:a16="http://schemas.microsoft.com/office/drawing/2014/main" id="{3BCB5F6A-9EB0-40B0-9D13-3023E9A205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0"/>
            <a:ext cx="842596" cy="5666154"/>
          </a:xfrm>
          <a:prstGeom prst="triangle">
            <a:avLst>
              <a:gd name="adj" fmla="val 100000"/>
            </a:avLst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3369F62-7C3C-4997-E6C1-501B10D3C78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CE569E-9B7C-4CB9-AB80-C0841F922CFF}" type="slidenum">
              <a:rPr lang="en-US" smtClean="0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6139379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C8D777-87D0-30D8-B151-B446FD4C77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59627"/>
            <a:ext cx="8596668" cy="783771"/>
          </a:xfrm>
        </p:spPr>
        <p:txBody>
          <a:bodyPr/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Reference list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15C2471-E5D7-0129-379F-BE83A822384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CE569E-9B7C-4CB9-AB80-C0841F922CFF}" type="slidenum">
              <a:rPr lang="en-US" smtClean="0"/>
              <a:t>10</a:t>
            </a:fld>
            <a:endParaRPr lang="en-US"/>
          </a:p>
        </p:txBody>
      </p:sp>
      <p:sp>
        <p:nvSpPr>
          <p:cNvPr id="5" name="Rectangle 1">
            <a:extLst>
              <a:ext uri="{FF2B5EF4-FFF2-40B4-BE49-F238E27FC236}">
                <a16:creationId xmlns:a16="http://schemas.microsoft.com/office/drawing/2014/main" id="{B28E7150-4EFD-0270-6175-0DA2346F0F1B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464456" y="704396"/>
            <a:ext cx="10668000" cy="5724644"/>
          </a:xfrm>
          <a:prstGeom prst="rect">
            <a:avLst/>
          </a:prstGeom>
          <a:solidFill>
            <a:srgbClr val="FFFF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defTabSz="914400">
              <a:buClrTx/>
              <a:buSzTx/>
            </a:pP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Adair, J.E. (2019) </a:t>
            </a:r>
            <a:r>
              <a:rPr kumimoji="0" lang="en-US" altLang="en-US" sz="16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Decision making and problem solving : break through barriers and banish uncertainty at work 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. Fourth edition. Institute of Personnel and Development. (ed.). London ; New York :; London ; New York :, Kogan Page.</a:t>
            </a:r>
          </a:p>
          <a:p>
            <a:pPr defTabSz="914400">
              <a:buClrTx/>
              <a:buSzTx/>
            </a:pPr>
            <a:r>
              <a:rPr lang="en-GB" sz="1600" dirty="0">
                <a:hlinkClick r:id="rId2"/>
              </a:rPr>
              <a:t>https://www.gov.uk/government/news/record-36-billion-investment-to-reform-nhs-and-social-care</a:t>
            </a:r>
            <a:r>
              <a:rPr lang="en-GB" sz="1600" dirty="0"/>
              <a:t> </a:t>
            </a:r>
          </a:p>
          <a:p>
            <a:pPr defTabSz="914400">
              <a:buClrTx/>
              <a:buSzTx/>
            </a:pPr>
            <a:r>
              <a:rPr lang="en-GB" sz="1600" dirty="0"/>
              <a:t>British Medical Association, NHS England (2019). Investment and evolution: a five-year framework for GP contract reform to implement The NHS Long Term Plan. London: NHS England. Available at: https://www.england.nhs.uk/publication/gp-contract-five-yearframework/ (accessed on 5 March 2019)</a:t>
            </a:r>
            <a:endParaRPr lang="en-US" sz="1600" dirty="0"/>
          </a:p>
          <a:p>
            <a:pPr defTabSz="914400">
              <a:buClrTx/>
              <a:buSzTx/>
            </a:pPr>
            <a:r>
              <a:rPr lang="en-GB" sz="1600" dirty="0"/>
              <a:t>Buchan J, Charlesworth A, </a:t>
            </a:r>
            <a:r>
              <a:rPr lang="en-GB" sz="1600" dirty="0" err="1"/>
              <a:t>Gershlick</a:t>
            </a:r>
            <a:r>
              <a:rPr lang="en-GB" sz="1600" dirty="0"/>
              <a:t> B, </a:t>
            </a:r>
            <a:r>
              <a:rPr lang="en-GB" sz="1600" dirty="0" err="1"/>
              <a:t>Seccombe</a:t>
            </a:r>
            <a:r>
              <a:rPr lang="en-GB" sz="1600" dirty="0"/>
              <a:t> I (2017). Rising pressure: the NHS workforce challenge. London: The Health Foundation. Available at: www.health.org.uk/publications/rising-pressure-the-nhs-workforce-challenge (accessed on 5 March 2019). </a:t>
            </a:r>
            <a:endParaRPr kumimoji="0" lang="en-US" altLang="en-US" sz="16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defTabSz="914400">
              <a:buClrTx/>
              <a:buSzTx/>
            </a:pPr>
            <a:r>
              <a:rPr lang="en-GB" sz="1600" dirty="0"/>
              <a:t>Health Education England (2017a). ‘Education funding reforms’. Health Education England website. Available at: www.hee.nhs.uk/our-work/education-funding-reforms (accessed on 30 January 2019)</a:t>
            </a:r>
          </a:p>
          <a:p>
            <a:pPr defTabSz="914400">
              <a:buClrTx/>
              <a:buSzTx/>
            </a:pPr>
            <a:r>
              <a:rPr lang="en-GB" sz="1600" dirty="0"/>
              <a:t>Health Education England (2019b). NHS staff and learners’ mental wellbeing commission: final report. London: Health Education England. Available at: www.hee.nhs.uk/our-work/mental-wellbeing-report (accessed on 5 March 2019)</a:t>
            </a:r>
          </a:p>
          <a:p>
            <a:pPr defTabSz="914400">
              <a:buClrTx/>
              <a:buSzTx/>
            </a:pPr>
            <a:r>
              <a:rPr lang="en-GB" sz="1600" dirty="0"/>
              <a:t>Collins A (2018). ‘Updated: Government to scrap visa cap for non-EU doctors’. HSJ, 14 June. Available at: www.hsj.co.uk/workforce/updated-government-to-scrap-visacap-for-non-eu-doctors/7022658.article (accessed on 15 October 2018).</a:t>
            </a:r>
          </a:p>
          <a:p>
            <a:pPr defTabSz="914400">
              <a:buClrTx/>
              <a:buSzTx/>
            </a:pPr>
            <a:r>
              <a:rPr lang="en-GB" sz="1600" dirty="0"/>
              <a:t>Care Quality Commission (2018). The state of health care and adult social care in England 2017/18. London: Care Quality Commission. Available at: www.cqc.org.uk/ publications/major-report/state-care (accessed on 6 November 2018).</a:t>
            </a:r>
            <a:b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</a:br>
            <a:endParaRPr kumimoji="0" lang="en-US" altLang="en-US" sz="16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97349739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5FCBEF"/>
      </a:accent1>
      <a:accent2>
        <a:srgbClr val="2E83C3"/>
      </a:accent2>
      <a:accent3>
        <a:srgbClr val="42D0A2"/>
      </a:accent3>
      <a:accent4>
        <a:srgbClr val="2E946B"/>
      </a:accent4>
      <a:accent5>
        <a:srgbClr val="42B051"/>
      </a:accent5>
      <a:accent6>
        <a:srgbClr val="96D141"/>
      </a:accent6>
      <a:hlink>
        <a:srgbClr val="3FCDE7"/>
      </a:hlink>
      <a:folHlink>
        <a:srgbClr val="A9D3E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0B5AB586-D108-4FC1-8368-649FE654B894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2BC82BA29BF39F489C170C211ED5E0A2" ma:contentTypeVersion="12" ma:contentTypeDescription="Create a new document." ma:contentTypeScope="" ma:versionID="c5d3593bc8cfc7e662fa02b4a087300a">
  <xsd:schema xmlns:xsd="http://www.w3.org/2001/XMLSchema" xmlns:xs="http://www.w3.org/2001/XMLSchema" xmlns:p="http://schemas.microsoft.com/office/2006/metadata/properties" xmlns:ns3="4eb0a523-77d0-454a-93a8-50ca111d3c44" xmlns:ns4="0e7fbce4-8ae7-4085-8b0a-9efa4c7cae6d" targetNamespace="http://schemas.microsoft.com/office/2006/metadata/properties" ma:root="true" ma:fieldsID="4277daf029badd5c588aae0833ea765f" ns3:_="" ns4:_="">
    <xsd:import namespace="4eb0a523-77d0-454a-93a8-50ca111d3c44"/>
    <xsd:import namespace="0e7fbce4-8ae7-4085-8b0a-9efa4c7cae6d"/>
    <xsd:element name="properties">
      <xsd:complexType>
        <xsd:sequence>
          <xsd:element name="documentManagement">
            <xsd:complexType>
              <xsd:all>
                <xsd:element ref="ns3:SharedWithUsers" minOccurs="0"/>
                <xsd:element ref="ns3:SharedWithDetails" minOccurs="0"/>
                <xsd:element ref="ns3:SharingHintHash" minOccurs="0"/>
                <xsd:element ref="ns4:MediaServiceMetadata" minOccurs="0"/>
                <xsd:element ref="ns4:MediaServiceFastMetadata" minOccurs="0"/>
                <xsd:element ref="ns4:MediaServiceDateTaken" minOccurs="0"/>
                <xsd:element ref="ns4:MediaServiceAutoTags" minOccurs="0"/>
                <xsd:element ref="ns4:MediaServiceOCR" minOccurs="0"/>
                <xsd:element ref="ns4:MediaServiceGenerationTime" minOccurs="0"/>
                <xsd:element ref="ns4:MediaServiceEventHashCode" minOccurs="0"/>
                <xsd:element ref="ns4:MediaServiceAutoKeyPoints" minOccurs="0"/>
                <xsd:element ref="ns4:MediaServiceKeyPoint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4eb0a523-77d0-454a-93a8-50ca111d3c44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0" nillable="true" ma:displayName="Sharing Hint Hash" ma:hidden="true" ma:internalName="SharingHintHash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e7fbce4-8ae7-4085-8b0a-9efa4c7cae6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11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2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DateTaken" ma:index="13" nillable="true" ma:displayName="MediaServiceDateTaken" ma:hidden="true" ma:internalName="MediaServiceDateTaken" ma:readOnly="true">
      <xsd:simpleType>
        <xsd:restriction base="dms:Text"/>
      </xsd:simpleType>
    </xsd:element>
    <xsd:element name="MediaServiceAutoTags" ma:index="14" nillable="true" ma:displayName="Tags" ma:internalName="MediaServiceAutoTags" ma:readOnly="true">
      <xsd:simpleType>
        <xsd:restriction base="dms:Text"/>
      </xsd:simple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AutoKeyPoints" ma:index="18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9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60CA2459-7567-4139-8B4C-F62A075AD0A3}">
  <ds:schemaRefs>
    <ds:schemaRef ds:uri="http://schemas.microsoft.com/office/2006/documentManagement/types"/>
    <ds:schemaRef ds:uri="0e7fbce4-8ae7-4085-8b0a-9efa4c7cae6d"/>
    <ds:schemaRef ds:uri="http://purl.org/dc/elements/1.1/"/>
    <ds:schemaRef ds:uri="http://schemas.openxmlformats.org/package/2006/metadata/core-properties"/>
    <ds:schemaRef ds:uri="http://schemas.microsoft.com/office/infopath/2007/PartnerControls"/>
    <ds:schemaRef ds:uri="http://schemas.microsoft.com/office/2006/metadata/properties"/>
    <ds:schemaRef ds:uri="http://purl.org/dc/dcmitype/"/>
    <ds:schemaRef ds:uri="4eb0a523-77d0-454a-93a8-50ca111d3c44"/>
    <ds:schemaRef ds:uri="http://www.w3.org/XML/1998/namespace"/>
    <ds:schemaRef ds:uri="http://purl.org/dc/terms/"/>
  </ds:schemaRefs>
</ds:datastoreItem>
</file>

<file path=customXml/itemProps2.xml><?xml version="1.0" encoding="utf-8"?>
<ds:datastoreItem xmlns:ds="http://schemas.openxmlformats.org/officeDocument/2006/customXml" ds:itemID="{8E418256-5869-426A-A26F-A801BEAD007E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4eb0a523-77d0-454a-93a8-50ca111d3c44"/>
    <ds:schemaRef ds:uri="0e7fbce4-8ae7-4085-8b0a-9efa4c7cae6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CB745B0C-20B6-4795-A23F-66C8C0341C52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2623</TotalTime>
  <Words>664</Words>
  <Application>Microsoft Office PowerPoint</Application>
  <PresentationFormat>Widescreen</PresentationFormat>
  <Paragraphs>94</Paragraphs>
  <Slides>10</Slides>
  <Notes>0</Notes>
  <HiddenSlides>0</HiddenSlides>
  <MMClips>0</MMClips>
  <ScaleCrop>false</ScaleCrop>
  <HeadingPairs>
    <vt:vector size="8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Embedded OLE Servers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6" baseType="lpstr">
      <vt:lpstr>Arial</vt:lpstr>
      <vt:lpstr>Calibri</vt:lpstr>
      <vt:lpstr>Trebuchet MS</vt:lpstr>
      <vt:lpstr>Wingdings 3</vt:lpstr>
      <vt:lpstr>Facet</vt:lpstr>
      <vt:lpstr>Document</vt:lpstr>
      <vt:lpstr>Problem Solving and Decision Making</vt:lpstr>
      <vt:lpstr>Introduction</vt:lpstr>
      <vt:lpstr>Staff shortages impact for the Health care industries </vt:lpstr>
      <vt:lpstr> Pestel analysis will be used as framework.</vt:lpstr>
      <vt:lpstr>PESTEL Analyse</vt:lpstr>
      <vt:lpstr>PowerPoint Presentation</vt:lpstr>
      <vt:lpstr>PowerPoint Presentation</vt:lpstr>
      <vt:lpstr>PowerPoint Presentation</vt:lpstr>
      <vt:lpstr>Solution</vt:lpstr>
      <vt:lpstr>Reference list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Problem Solving and Decision Making</dc:title>
  <dc:creator>Veselin Dzhonev (2124097)</dc:creator>
  <cp:lastModifiedBy>Veselin Dzhonev (2124097)</cp:lastModifiedBy>
  <cp:revision>3</cp:revision>
  <dcterms:created xsi:type="dcterms:W3CDTF">2022-07-10T10:49:19Z</dcterms:created>
  <dcterms:modified xsi:type="dcterms:W3CDTF">2022-07-16T12:52:04Z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0x0101002BC82BA29BF39F489C170C211ED5E0A2</vt:lpwstr>
  </property>
</Properties>
</file>