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61" r:id="rId5"/>
    <p:sldId id="258" r:id="rId6"/>
    <p:sldId id="262" r:id="rId7"/>
    <p:sldId id="264" r:id="rId8"/>
    <p:sldId id="259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896329-01FE-14AE-9285-778CBFF2D182}" v="155" dt="2026-01-11T21:14:46.903"/>
    <p1510:client id="{7FBE4C37-81B0-E114-41AF-F4B80BE97E99}" v="182" dt="2026-01-12T22:33:47.309"/>
    <p1510:client id="{860919D2-DE51-485F-AB62-70B3974B56AC}" v="212" dt="2026-01-11T03:19:03.368"/>
    <p1510:client id="{A979A9D0-9E0A-9226-2559-2724792A54A1}" v="11" dt="2026-01-12T15:36:12.010"/>
    <p1510:client id="{C3F70F81-C389-5D62-867C-A823EC938B02}" v="508" dt="2026-01-11T23:10:36.4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visitbritain.org/research-insights/social-value-tourism" TargetMode="External"/><Relationship Id="rId3" Type="http://schemas.openxmlformats.org/officeDocument/2006/relationships/hyperlink" Target="https://www.gov.wales/visitor-levy-small-contribution-lasting-legacy" TargetMode="External"/><Relationship Id="rId7" Type="http://schemas.openxmlformats.org/officeDocument/2006/relationships/hyperlink" Target="https://www.nationalgeographic.com/travel/article/europe-tourist-tax-impact" TargetMode="External"/><Relationship Id="rId2" Type="http://schemas.openxmlformats.org/officeDocument/2006/relationships/hyperlink" Target="https://www.austintexas.gov/atxmusic/live-music-fun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esearch.senedd.wales/research-articles/a-local-tourism-levy-for-wales-your-questions-answered/" TargetMode="External"/><Relationship Id="rId5" Type="http://schemas.openxmlformats.org/officeDocument/2006/relationships/hyperlink" Target="https://www.ocfl.net/EconomicDevelopment/TDTCitizenAdvisoryTaskForce/FAQ.aspx" TargetMode="External"/><Relationship Id="rId4" Type="http://schemas.openxmlformats.org/officeDocument/2006/relationships/hyperlink" Target="https://industry.visitwales.com/research-and-insights/overnight-visits-wales-gb-visitor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esonline.co.uk/news/wales-news/swansea-seeing-tourism-boom-city-27698707" TargetMode="External"/><Relationship Id="rId2" Type="http://schemas.openxmlformats.org/officeDocument/2006/relationships/hyperlink" Target="https://hoteltechreport.com/news/maslows-hierarch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wansea.gov.uk/contactus" TargetMode="External"/><Relationship Id="rId4" Type="http://schemas.openxmlformats.org/officeDocument/2006/relationships/hyperlink" Target="https://newsroom.pembrokeshire.gov.uk/news/all-aboard-for-return-of-summer-coastal-bus-servi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each with buildings and water&#10;&#10;AI-generated content may be incorrect.">
            <a:extLst>
              <a:ext uri="{FF2B5EF4-FFF2-40B4-BE49-F238E27FC236}">
                <a16:creationId xmlns:a16="http://schemas.microsoft.com/office/drawing/2014/main" id="{B5BFC285-D3EF-CF58-1CAB-44B4B1B02D7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5709" r="-1" b="-1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124712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>
                <a:solidFill>
                  <a:schemeClr val="bg1"/>
                </a:solidFill>
              </a:rPr>
              <a:t>Tourism Levy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2275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Social/ community impacts</a:t>
            </a:r>
          </a:p>
          <a:p>
            <a:r>
              <a:rPr lang="en-GB" sz="2000" dirty="0">
                <a:solidFill>
                  <a:schemeClr val="bg1"/>
                </a:solidFill>
              </a:rPr>
              <a:t>By Amber Treharne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2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sX0" fmla="*/ 0 w 10515600"/>
              <a:gd name="csY0" fmla="*/ 0 h 5416094"/>
              <a:gd name="csX1" fmla="*/ 552069 w 10515600"/>
              <a:gd name="csY1" fmla="*/ 0 h 5416094"/>
              <a:gd name="csX2" fmla="*/ 893826 w 10515600"/>
              <a:gd name="csY2" fmla="*/ 0 h 5416094"/>
              <a:gd name="csX3" fmla="*/ 1761363 w 10515600"/>
              <a:gd name="csY3" fmla="*/ 0 h 5416094"/>
              <a:gd name="csX4" fmla="*/ 2313432 w 10515600"/>
              <a:gd name="csY4" fmla="*/ 0 h 5416094"/>
              <a:gd name="csX5" fmla="*/ 2865501 w 10515600"/>
              <a:gd name="csY5" fmla="*/ 0 h 5416094"/>
              <a:gd name="csX6" fmla="*/ 3733038 w 10515600"/>
              <a:gd name="csY6" fmla="*/ 0 h 5416094"/>
              <a:gd name="csX7" fmla="*/ 4179951 w 10515600"/>
              <a:gd name="csY7" fmla="*/ 0 h 5416094"/>
              <a:gd name="csX8" fmla="*/ 5047488 w 10515600"/>
              <a:gd name="csY8" fmla="*/ 0 h 5416094"/>
              <a:gd name="csX9" fmla="*/ 5915025 w 10515600"/>
              <a:gd name="csY9" fmla="*/ 0 h 5416094"/>
              <a:gd name="csX10" fmla="*/ 6572250 w 10515600"/>
              <a:gd name="csY10" fmla="*/ 0 h 5416094"/>
              <a:gd name="csX11" fmla="*/ 7439787 w 10515600"/>
              <a:gd name="csY11" fmla="*/ 0 h 5416094"/>
              <a:gd name="csX12" fmla="*/ 7991856 w 10515600"/>
              <a:gd name="csY12" fmla="*/ 0 h 5416094"/>
              <a:gd name="csX13" fmla="*/ 8543925 w 10515600"/>
              <a:gd name="csY13" fmla="*/ 0 h 5416094"/>
              <a:gd name="csX14" fmla="*/ 9306306 w 10515600"/>
              <a:gd name="csY14" fmla="*/ 0 h 5416094"/>
              <a:gd name="csX15" fmla="*/ 9858375 w 10515600"/>
              <a:gd name="csY15" fmla="*/ 0 h 5416094"/>
              <a:gd name="csX16" fmla="*/ 10515600 w 10515600"/>
              <a:gd name="csY16" fmla="*/ 0 h 5416094"/>
              <a:gd name="csX17" fmla="*/ 10515600 w 10515600"/>
              <a:gd name="csY17" fmla="*/ 785334 h 5416094"/>
              <a:gd name="csX18" fmla="*/ 10515600 w 10515600"/>
              <a:gd name="csY18" fmla="*/ 1516506 h 5416094"/>
              <a:gd name="csX19" fmla="*/ 10515600 w 10515600"/>
              <a:gd name="csY19" fmla="*/ 2247679 h 5416094"/>
              <a:gd name="csX20" fmla="*/ 10515600 w 10515600"/>
              <a:gd name="csY20" fmla="*/ 2762208 h 5416094"/>
              <a:gd name="csX21" fmla="*/ 10515600 w 10515600"/>
              <a:gd name="csY21" fmla="*/ 3330898 h 5416094"/>
              <a:gd name="csX22" fmla="*/ 10515600 w 10515600"/>
              <a:gd name="csY22" fmla="*/ 4062071 h 5416094"/>
              <a:gd name="csX23" fmla="*/ 10515600 w 10515600"/>
              <a:gd name="csY23" fmla="*/ 4684921 h 5416094"/>
              <a:gd name="csX24" fmla="*/ 10515600 w 10515600"/>
              <a:gd name="csY24" fmla="*/ 5416094 h 5416094"/>
              <a:gd name="csX25" fmla="*/ 9753219 w 10515600"/>
              <a:gd name="csY25" fmla="*/ 5416094 h 5416094"/>
              <a:gd name="csX26" fmla="*/ 9411462 w 10515600"/>
              <a:gd name="csY26" fmla="*/ 5416094 h 5416094"/>
              <a:gd name="csX27" fmla="*/ 8754237 w 10515600"/>
              <a:gd name="csY27" fmla="*/ 5416094 h 5416094"/>
              <a:gd name="csX28" fmla="*/ 8307324 w 10515600"/>
              <a:gd name="csY28" fmla="*/ 5416094 h 5416094"/>
              <a:gd name="csX29" fmla="*/ 7544943 w 10515600"/>
              <a:gd name="csY29" fmla="*/ 5416094 h 5416094"/>
              <a:gd name="csX30" fmla="*/ 7098030 w 10515600"/>
              <a:gd name="csY30" fmla="*/ 5416094 h 5416094"/>
              <a:gd name="csX31" fmla="*/ 6335649 w 10515600"/>
              <a:gd name="csY31" fmla="*/ 5416094 h 5416094"/>
              <a:gd name="csX32" fmla="*/ 5993892 w 10515600"/>
              <a:gd name="csY32" fmla="*/ 5416094 h 5416094"/>
              <a:gd name="csX33" fmla="*/ 5231511 w 10515600"/>
              <a:gd name="csY33" fmla="*/ 5416094 h 5416094"/>
              <a:gd name="csX34" fmla="*/ 4784598 w 10515600"/>
              <a:gd name="csY34" fmla="*/ 5416094 h 5416094"/>
              <a:gd name="csX35" fmla="*/ 4442841 w 10515600"/>
              <a:gd name="csY35" fmla="*/ 5416094 h 5416094"/>
              <a:gd name="csX36" fmla="*/ 3995928 w 10515600"/>
              <a:gd name="csY36" fmla="*/ 5416094 h 5416094"/>
              <a:gd name="csX37" fmla="*/ 3233547 w 10515600"/>
              <a:gd name="csY37" fmla="*/ 5416094 h 5416094"/>
              <a:gd name="csX38" fmla="*/ 2786634 w 10515600"/>
              <a:gd name="csY38" fmla="*/ 5416094 h 5416094"/>
              <a:gd name="csX39" fmla="*/ 2444877 w 10515600"/>
              <a:gd name="csY39" fmla="*/ 5416094 h 5416094"/>
              <a:gd name="csX40" fmla="*/ 1997964 w 10515600"/>
              <a:gd name="csY40" fmla="*/ 5416094 h 5416094"/>
              <a:gd name="csX41" fmla="*/ 1445895 w 10515600"/>
              <a:gd name="csY41" fmla="*/ 5416094 h 5416094"/>
              <a:gd name="csX42" fmla="*/ 788670 w 10515600"/>
              <a:gd name="csY42" fmla="*/ 5416094 h 5416094"/>
              <a:gd name="csX43" fmla="*/ 0 w 10515600"/>
              <a:gd name="csY43" fmla="*/ 5416094 h 5416094"/>
              <a:gd name="csX44" fmla="*/ 0 w 10515600"/>
              <a:gd name="csY44" fmla="*/ 4630760 h 5416094"/>
              <a:gd name="csX45" fmla="*/ 0 w 10515600"/>
              <a:gd name="csY45" fmla="*/ 3953749 h 5416094"/>
              <a:gd name="csX46" fmla="*/ 0 w 10515600"/>
              <a:gd name="csY46" fmla="*/ 3276737 h 5416094"/>
              <a:gd name="csX47" fmla="*/ 0 w 10515600"/>
              <a:gd name="csY47" fmla="*/ 2599725 h 5416094"/>
              <a:gd name="csX48" fmla="*/ 0 w 10515600"/>
              <a:gd name="csY48" fmla="*/ 1922713 h 5416094"/>
              <a:gd name="csX49" fmla="*/ 0 w 10515600"/>
              <a:gd name="csY49" fmla="*/ 1299863 h 5416094"/>
              <a:gd name="csX50" fmla="*/ 0 w 10515600"/>
              <a:gd name="csY50" fmla="*/ 0 h 54160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4E87FCFB-2CCE-460D-B3DD-557C8BD1B9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1275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E938A30C-78B2-A188-047F-CB81E83363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636" y="6402306"/>
            <a:ext cx="1499128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(Getty Images, 2020)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04E06-C252-CC90-DE3D-6AC8458B7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645" y="-256120"/>
            <a:ext cx="9147446" cy="1760993"/>
          </a:xfrm>
        </p:spPr>
        <p:txBody>
          <a:bodyPr anchor="b">
            <a:normAutofit/>
          </a:bodyPr>
          <a:lstStyle/>
          <a:p>
            <a:r>
              <a:rPr lang="en-GB" sz="3600" u="sng" dirty="0"/>
              <a:t>Social and community aspects</a:t>
            </a:r>
          </a:p>
        </p:txBody>
      </p:sp>
      <p:sp>
        <p:nvSpPr>
          <p:cNvPr id="46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F14B8E-815E-6E28-9328-09312C3C37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645" y="2653495"/>
            <a:ext cx="6894576" cy="348386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 A new charge on overnight visitors is planned to start from April 2027 according to the Welsh government and parliament.</a:t>
            </a:r>
            <a:endParaRPr lang="en-US"/>
          </a:p>
          <a:p>
            <a:pPr marL="0" indent="0">
              <a:buNone/>
            </a:pPr>
            <a:endParaRPr lang="en-GB" sz="1800" dirty="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In </a:t>
            </a:r>
            <a:r>
              <a:rPr lang="en-GB" sz="1800" b="1" dirty="0">
                <a:highlight>
                  <a:srgbClr val="FFFFFF"/>
                </a:highlight>
                <a:ea typeface="+mn-lt"/>
                <a:cs typeface="+mn-lt"/>
              </a:rPr>
              <a:t>2019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 there was around </a:t>
            </a:r>
            <a:r>
              <a:rPr lang="en-GB" sz="1800" b="1" dirty="0">
                <a:highlight>
                  <a:srgbClr val="FFFFFF"/>
                </a:highlight>
                <a:ea typeface="+mn-lt"/>
                <a:cs typeface="+mn-lt"/>
              </a:rPr>
              <a:t>10 million overnight 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domestic trips (Research. Senedd. Wales, 2022) and in </a:t>
            </a:r>
            <a:r>
              <a:rPr lang="en-GB" sz="1800" b="1" dirty="0">
                <a:highlight>
                  <a:srgbClr val="FFFFFF"/>
                </a:highlight>
                <a:ea typeface="+mn-lt"/>
                <a:cs typeface="+mn-lt"/>
              </a:rPr>
              <a:t>2024 over 7  million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 overnight trips in Wales (</a:t>
            </a:r>
            <a:r>
              <a:rPr lang="en-GB" sz="1800" err="1">
                <a:highlight>
                  <a:srgbClr val="FFFFFF"/>
                </a:highlight>
                <a:ea typeface="+mn-lt"/>
                <a:cs typeface="+mn-lt"/>
              </a:rPr>
              <a:t>Industry.visitwales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, 2024).</a:t>
            </a:r>
            <a:endParaRPr lang="en-GB" sz="1800" dirty="0">
              <a:highlight>
                <a:srgbClr val="FFFFFF"/>
              </a:highlight>
            </a:endParaRPr>
          </a:p>
          <a:p>
            <a:pPr marL="0" indent="0">
              <a:buNone/>
            </a:pPr>
            <a:r>
              <a:rPr lang="en-US" sz="1800" dirty="0"/>
              <a:t> 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Surprisingly figures have decreased but I am unsure if this is emerging from the covid pandemic or due to the lack of a tourism promotion for Wales.</a:t>
            </a:r>
            <a:endParaRPr lang="en-US" sz="1800" dirty="0"/>
          </a:p>
          <a:p>
            <a:pPr marL="0" indent="0">
              <a:buNone/>
            </a:pPr>
            <a:endParaRPr lang="en-GB" sz="1800" dirty="0">
              <a:highlight>
                <a:srgbClr val="FFFFFF"/>
              </a:highlight>
              <a:ea typeface="+mn-lt"/>
              <a:cs typeface="+mn-lt"/>
            </a:endParaRPr>
          </a:p>
          <a:p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The levy can create positive ripple effects for residents, businesses and</a:t>
            </a:r>
            <a:r>
              <a:rPr lang="en-GB" sz="1800" dirty="0">
                <a:highlight>
                  <a:srgbClr val="FFFFFF"/>
                </a:highlight>
                <a:ea typeface="Calibri"/>
                <a:cs typeface="Calibri"/>
              </a:rPr>
              <a:t> future generations. Therefore, funds from the levy can be important for the development of Wales.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1FA81B6-FF90-5810-A57D-7E6F328E35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51" r="17263"/>
          <a:stretch>
            <a:fillRect/>
          </a:stretch>
        </p:blipFill>
        <p:spPr>
          <a:xfrm>
            <a:off x="8156454" y="-7"/>
            <a:ext cx="4035547" cy="4178808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</p:spPr>
      </p:pic>
      <p:pic>
        <p:nvPicPr>
          <p:cNvPr id="4" name="Picture 3" descr="A flag on a beach&#10;&#10;AI-generated content may be incorrect.">
            <a:extLst>
              <a:ext uri="{FF2B5EF4-FFF2-40B4-BE49-F238E27FC236}">
                <a16:creationId xmlns:a16="http://schemas.microsoft.com/office/drawing/2014/main" id="{1F3DB4F5-4C57-10E9-98FB-EBC7911898E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1651" b="3"/>
          <a:stretch>
            <a:fillRect/>
          </a:stretch>
        </p:blipFill>
        <p:spPr>
          <a:xfrm>
            <a:off x="8100638" y="4222996"/>
            <a:ext cx="4047645" cy="259080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3713DB1A-1F5A-59BA-E8A6-3B6162A132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409374" y="3842626"/>
            <a:ext cx="1662250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(Swansea.gov.uk, 2025)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3">
            <a:extLst>
              <a:ext uri="{FF2B5EF4-FFF2-40B4-BE49-F238E27FC236}">
                <a16:creationId xmlns:a16="http://schemas.microsoft.com/office/drawing/2014/main" id="{EE4D26CF-4284-9155-338C-61401BDDB5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4736" y="4258128"/>
            <a:ext cx="77254339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(Tax Adviser, 2025)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942C7CB-7C76-B664-E82E-6D72D76BADBE}"/>
              </a:ext>
            </a:extLst>
          </p:cNvPr>
          <p:cNvSpPr txBox="1"/>
          <p:nvPr/>
        </p:nvSpPr>
        <p:spPr>
          <a:xfrm>
            <a:off x="529645" y="1759653"/>
            <a:ext cx="427141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>
                <a:highlight>
                  <a:srgbClr val="FFFFFF"/>
                </a:highlight>
                <a:latin typeface="Calibri"/>
                <a:ea typeface="+mn-lt"/>
                <a:cs typeface="+mn-lt"/>
              </a:rPr>
              <a:t>As tourism grows, so do the demands on our communities. </a:t>
            </a:r>
          </a:p>
        </p:txBody>
      </p:sp>
    </p:spTree>
    <p:extLst>
      <p:ext uri="{BB962C8B-B14F-4D97-AF65-F5344CB8AC3E}">
        <p14:creationId xmlns:p14="http://schemas.microsoft.com/office/powerpoint/2010/main" val="2053066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0337F9-2B96-0B20-282A-4CB4DBCEA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01" y="2910"/>
            <a:ext cx="6771561" cy="1376363"/>
          </a:xfrm>
        </p:spPr>
        <p:txBody>
          <a:bodyPr>
            <a:normAutofit/>
          </a:bodyPr>
          <a:lstStyle/>
          <a:p>
            <a:r>
              <a:rPr lang="en-GB" sz="3200" u="sng"/>
              <a:t>Why charge a visitor levy in Wales?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1263A-BC6E-8754-2B87-54D663A81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801" y="1101725"/>
            <a:ext cx="5828794" cy="42751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700" dirty="0">
                <a:latin typeface="Calibri"/>
                <a:ea typeface="Calibri"/>
                <a:cs typeface="Calibri"/>
              </a:rPr>
              <a:t>Services are stretched and challenged by seasonal visitors, leaving communities and local people paying for the actions of tourists.</a:t>
            </a:r>
            <a:endParaRPr lang="en-US" sz="1700"/>
          </a:p>
          <a:p>
            <a:pPr>
              <a:lnSpc>
                <a:spcPct val="150000"/>
              </a:lnSpc>
            </a:pPr>
            <a:r>
              <a:rPr lang="en-GB" sz="1700" dirty="0">
                <a:latin typeface="Calibri"/>
                <a:ea typeface="Calibri"/>
                <a:cs typeface="Calibri"/>
              </a:rPr>
              <a:t>Brecon Beacons National Park have millions of visitors a year, what is left behind is </a:t>
            </a:r>
            <a:r>
              <a:rPr lang="en-GB" sz="1700" b="1" dirty="0">
                <a:latin typeface="Calibri"/>
                <a:ea typeface="Calibri"/>
                <a:cs typeface="Calibri"/>
              </a:rPr>
              <a:t>litter</a:t>
            </a:r>
            <a:r>
              <a:rPr lang="en-GB" sz="1700" dirty="0">
                <a:latin typeface="Calibri"/>
                <a:ea typeface="Calibri"/>
                <a:cs typeface="Calibri"/>
              </a:rPr>
              <a:t>, </a:t>
            </a:r>
            <a:r>
              <a:rPr lang="en-GB" sz="1700" b="1" dirty="0">
                <a:latin typeface="Calibri"/>
                <a:ea typeface="Calibri"/>
                <a:cs typeface="Calibri"/>
              </a:rPr>
              <a:t>damage to footpaths</a:t>
            </a:r>
            <a:r>
              <a:rPr lang="en-GB" sz="1700" dirty="0">
                <a:latin typeface="Calibri"/>
                <a:ea typeface="Calibri"/>
                <a:cs typeface="Calibri"/>
              </a:rPr>
              <a:t> over- use and a lack of parking.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latin typeface="Calibri"/>
                <a:ea typeface="Calibri"/>
                <a:cs typeface="Calibri"/>
              </a:rPr>
              <a:t>"Money raised will be invested directly into the area supporting local tourism" (GOV.WALES, 2025)</a:t>
            </a:r>
            <a:endParaRPr lang="en-GB" sz="2000" dirty="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ptos"/>
                <a:ea typeface="Roboto"/>
                <a:cs typeface="Roboto"/>
              </a:rPr>
              <a:t>Protect local areas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ptos"/>
                <a:ea typeface="Roboto"/>
                <a:cs typeface="Roboto"/>
              </a:rPr>
              <a:t>Restore damage from overtourism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latin typeface="Aptos"/>
                <a:ea typeface="Roboto"/>
                <a:cs typeface="Roboto"/>
              </a:rPr>
              <a:t>Provide new resources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A0BDFBB-156B-040D-A89D-37D948DA73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79" r="-1" b="-1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walking on a sidewalk&#10;&#10;AI-generated content may be incorrect.">
            <a:extLst>
              <a:ext uri="{FF2B5EF4-FFF2-40B4-BE49-F238E27FC236}">
                <a16:creationId xmlns:a16="http://schemas.microsoft.com/office/drawing/2014/main" id="{3E3D3C6E-C521-6012-8DE9-B63C9A39802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935" r="30195" b="-1"/>
          <a:stretch>
            <a:fillRect/>
          </a:stretch>
        </p:blipFill>
        <p:spPr>
          <a:xfrm>
            <a:off x="6334819" y="1270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13" name="Rectangle 1">
            <a:extLst>
              <a:ext uri="{FF2B5EF4-FFF2-40B4-BE49-F238E27FC236}">
                <a16:creationId xmlns:a16="http://schemas.microsoft.com/office/drawing/2014/main" id="{0E94828D-616C-96B1-C0D4-3144E49A50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12245" y="6464271"/>
            <a:ext cx="979755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(BBC, 2022)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Rectangle 3">
            <a:extLst>
              <a:ext uri="{FF2B5EF4-FFF2-40B4-BE49-F238E27FC236}">
                <a16:creationId xmlns:a16="http://schemas.microsoft.com/office/drawing/2014/main" id="{244FBD0E-365E-8BF3-3DA9-F27B2587AF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90262" y="15070"/>
            <a:ext cx="1504451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(Wales Online, 2024)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0902B59-1BEB-7060-52C6-47A2C4993A7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5660" r="7848" b="549"/>
          <a:stretch>
            <a:fillRect/>
          </a:stretch>
        </p:blipFill>
        <p:spPr>
          <a:xfrm>
            <a:off x="4041775" y="4697413"/>
            <a:ext cx="2914355" cy="19082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5007A4E-F060-1C65-02E9-08527D5BF0E3}"/>
              </a:ext>
            </a:extLst>
          </p:cNvPr>
          <p:cNvSpPr txBox="1"/>
          <p:nvPr/>
        </p:nvSpPr>
        <p:spPr>
          <a:xfrm>
            <a:off x="4038600" y="6464300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solidFill>
                  <a:srgbClr val="2C3E50"/>
                </a:solidFill>
                <a:latin typeface="Times New Roman"/>
                <a:ea typeface="Roboto"/>
                <a:cs typeface="Roboto"/>
              </a:rPr>
              <a:t>(Hollander, 2020)</a:t>
            </a:r>
            <a:endParaRPr lang="en-US" sz="1600" dirty="0">
              <a:latin typeface="Times New Roman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245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7A19-4CF6-F0A0-B586-79A632C29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946" y="3541986"/>
            <a:ext cx="5920661" cy="269685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>
                <a:latin typeface="Aptos"/>
                <a:ea typeface="Open Sans"/>
                <a:cs typeface="Open Sans"/>
              </a:rPr>
              <a:t>The tourism levy can help to promote tourism in Swansea by reinvesting funds like into a better maintained town centre.</a:t>
            </a:r>
          </a:p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Aptos"/>
              <a:ea typeface="Open Sans"/>
              <a:cs typeface="Open Sans"/>
            </a:endParaRPr>
          </a:p>
          <a:p>
            <a:pPr marL="0" indent="0">
              <a:buNone/>
            </a:pPr>
            <a:r>
              <a:rPr lang="en-GB" sz="1800" b="1" dirty="0">
                <a:solidFill>
                  <a:srgbClr val="0A0A0A"/>
                </a:solidFill>
                <a:highlight>
                  <a:srgbClr val="FFFFFF"/>
                </a:highlight>
                <a:latin typeface="Aptos Display"/>
                <a:ea typeface="+mn-lt"/>
                <a:cs typeface="+mn-lt"/>
              </a:rPr>
              <a:t>Local jobs, cleaning litter, providing bins/footpaths/toilets, parking, visitor centre/</a:t>
            </a:r>
            <a:r>
              <a:rPr lang="en-GB" sz="1800" b="1" err="1">
                <a:solidFill>
                  <a:srgbClr val="0A0A0A"/>
                </a:solidFill>
                <a:highlight>
                  <a:srgbClr val="FFFFFF"/>
                </a:highlight>
                <a:latin typeface="Aptos Display"/>
                <a:ea typeface="+mn-lt"/>
                <a:cs typeface="+mn-lt"/>
              </a:rPr>
              <a:t>wifi</a:t>
            </a:r>
            <a:r>
              <a:rPr lang="en-GB" sz="1800" b="1" dirty="0">
                <a:solidFill>
                  <a:srgbClr val="0A0A0A"/>
                </a:solidFill>
                <a:highlight>
                  <a:srgbClr val="FFFFFF"/>
                </a:highlight>
                <a:latin typeface="Aptos Display"/>
                <a:ea typeface="+mn-lt"/>
                <a:cs typeface="+mn-lt"/>
              </a:rPr>
              <a:t> could be provided from the tax.</a:t>
            </a:r>
          </a:p>
          <a:p>
            <a:pPr marL="0" indent="0">
              <a:buNone/>
            </a:pPr>
            <a:endParaRPr lang="en-GB" sz="1800" dirty="0">
              <a:solidFill>
                <a:srgbClr val="0A0A0A"/>
              </a:solidFill>
              <a:highlight>
                <a:srgbClr val="FFFFFF"/>
              </a:highlight>
              <a:latin typeface="Aptos Display"/>
              <a:ea typeface="+mn-lt"/>
              <a:cs typeface="+mn-lt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GB" sz="1800" dirty="0">
                <a:solidFill>
                  <a:srgbClr val="0A0A0A"/>
                </a:solidFill>
                <a:highlight>
                  <a:srgbClr val="FFFFFF"/>
                </a:highlight>
                <a:latin typeface="Aptos Display"/>
                <a:ea typeface="+mn-lt"/>
                <a:cs typeface="+mn-lt"/>
              </a:rPr>
              <a:t>Think features that could benefit tourists and local people.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A0A0A"/>
                </a:solidFill>
                <a:highlight>
                  <a:srgbClr val="FFFFFF"/>
                </a:highlight>
                <a:latin typeface="Aptos Display"/>
                <a:ea typeface="+mn-lt"/>
                <a:cs typeface="+mn-lt"/>
              </a:rPr>
              <a:t>Overall, this aims to Improve the  quality of life for residents.</a:t>
            </a:r>
            <a:endParaRPr lang="en-GB" sz="1400" dirty="0">
              <a:ea typeface="+mn-lt"/>
              <a:cs typeface="+mn-lt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2000"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solidFill>
                <a:srgbClr val="0A0A0A"/>
              </a:solidFill>
              <a:highlight>
                <a:srgbClr val="FFFFFF"/>
              </a:highlight>
              <a:latin typeface="Aptos Display"/>
            </a:endParaRPr>
          </a:p>
          <a:p>
            <a:pPr marL="0" indent="0">
              <a:buFont typeface="Calibri" panose="020B0604020202020204" pitchFamily="34" charset="0"/>
              <a:buNone/>
            </a:pPr>
            <a:endParaRPr lang="en-GB" sz="1800">
              <a:solidFill>
                <a:srgbClr val="0A0A0A"/>
              </a:solidFill>
              <a:highlight>
                <a:srgbClr val="FFFFFF"/>
              </a:highlight>
              <a:latin typeface="Aptos Display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2000">
              <a:highlight>
                <a:srgbClr val="FFFFFF"/>
              </a:highlight>
              <a:latin typeface="Aptos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2000" b="1">
              <a:highlight>
                <a:srgbClr val="FFFFFF"/>
              </a:highlight>
              <a:latin typeface="Aptos Display"/>
            </a:endParaRPr>
          </a:p>
          <a:p>
            <a:pPr marL="0" indent="0">
              <a:buNone/>
            </a:pPr>
            <a:endParaRPr lang="en-GB" sz="2000">
              <a:highlight>
                <a:srgbClr val="FFFFFF"/>
              </a:highlight>
              <a:latin typeface="Aptos Display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 sz="1100">
              <a:highlight>
                <a:srgbClr val="FFFFFF"/>
              </a:highlight>
            </a:endParaRPr>
          </a:p>
        </p:txBody>
      </p:sp>
      <p:pic>
        <p:nvPicPr>
          <p:cNvPr id="5" name="Picture 4" descr="A group of houses in a neighborhood&#10;&#10;AI-generated content may be incorrect.">
            <a:extLst>
              <a:ext uri="{FF2B5EF4-FFF2-40B4-BE49-F238E27FC236}">
                <a16:creationId xmlns:a16="http://schemas.microsoft.com/office/drawing/2014/main" id="{2A461F06-1067-D9CC-B98B-62B07896E6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86" r="8271" b="3"/>
          <a:stretch>
            <a:fillRect/>
          </a:stretch>
        </p:blipFill>
        <p:spPr>
          <a:xfrm>
            <a:off x="8452968" y="3681465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6" name="Picture 5" descr="A group of people walking on a path&#10;&#10;AI-generated content may be incorrect.">
            <a:extLst>
              <a:ext uri="{FF2B5EF4-FFF2-40B4-BE49-F238E27FC236}">
                <a16:creationId xmlns:a16="http://schemas.microsoft.com/office/drawing/2014/main" id="{D0A2C3A7-C5B9-D5E5-BA74-8CFF642505E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072" r="29456" b="2"/>
          <a:stretch>
            <a:fillRect/>
          </a:stretch>
        </p:blipFill>
        <p:spPr>
          <a:xfrm>
            <a:off x="6833178" y="2738610"/>
            <a:ext cx="2608020" cy="2614874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4" name="Picture 3" descr="A grassy hill with a beach and waves&#10;&#10;AI-generated content may be incorrect.">
            <a:extLst>
              <a:ext uri="{FF2B5EF4-FFF2-40B4-BE49-F238E27FC236}">
                <a16:creationId xmlns:a16="http://schemas.microsoft.com/office/drawing/2014/main" id="{48A43A82-4534-EE15-DEF5-15249987AB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740" r="136" b="2"/>
          <a:stretch>
            <a:fillRect/>
          </a:stretch>
        </p:blipFill>
        <p:spPr>
          <a:xfrm>
            <a:off x="7658842" y="12671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  <p:sp>
        <p:nvSpPr>
          <p:cNvPr id="14" name="Rectangle 1">
            <a:extLst>
              <a:ext uri="{FF2B5EF4-FFF2-40B4-BE49-F238E27FC236}">
                <a16:creationId xmlns:a16="http://schemas.microsoft.com/office/drawing/2014/main" id="{2DA2EC29-97B9-DF44-1301-D78B0659E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19930" y="3807029"/>
            <a:ext cx="2066591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(Bevan Foundation, 2022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6" name="Rectangle 3">
            <a:extLst>
              <a:ext uri="{FF2B5EF4-FFF2-40B4-BE49-F238E27FC236}">
                <a16:creationId xmlns:a16="http://schemas.microsoft.com/office/drawing/2014/main" id="{DCB16ECB-DECF-DB71-DD66-3E8BB58A2D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17925" y="2816426"/>
            <a:ext cx="1838527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(Marsh, 2023)</a:t>
            </a:r>
            <a:endParaRPr kumimoji="0" lang="en-US" altLang="en-US" sz="20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7" name="Rectangle 4">
            <a:extLst>
              <a:ext uri="{FF2B5EF4-FFF2-40B4-BE49-F238E27FC236}">
                <a16:creationId xmlns:a16="http://schemas.microsoft.com/office/drawing/2014/main" id="{CFFAA153-23A3-EDD1-DCFE-53B4181DDF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4897" y="-6"/>
            <a:ext cx="2616422" cy="276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bg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(Pembrokeshire County Council, 2024)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B1724F3-95A3-94DC-04BB-A8257109B066}"/>
              </a:ext>
            </a:extLst>
          </p:cNvPr>
          <p:cNvSpPr txBox="1"/>
          <p:nvPr/>
        </p:nvSpPr>
        <p:spPr>
          <a:xfrm>
            <a:off x="331647" y="346517"/>
            <a:ext cx="616733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u="sng"/>
              <a:t>How revenues are used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936E323-710C-4D86-1349-4197DAAA961D}"/>
              </a:ext>
            </a:extLst>
          </p:cNvPr>
          <p:cNvSpPr txBox="1"/>
          <p:nvPr/>
        </p:nvSpPr>
        <p:spPr>
          <a:xfrm>
            <a:off x="219965" y="1036664"/>
            <a:ext cx="7440163" cy="307776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Promote welsh language and culture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Maintain/ improve infrastructure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Accessibility points</a:t>
            </a:r>
            <a:r>
              <a:rPr lang="en-GB" dirty="0"/>
              <a:t> - make destinations more inclusive</a:t>
            </a:r>
            <a:endParaRPr lang="en-US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b="1" dirty="0"/>
              <a:t>Support for sustainable tourism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/>
              <a:t>Employment opportunities</a:t>
            </a:r>
            <a:r>
              <a:rPr lang="en-GB" dirty="0"/>
              <a:t> (GOV.WALES, 2025)</a:t>
            </a:r>
            <a:endParaRPr lang="en-US" sz="20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u="sng" dirty="0"/>
          </a:p>
        </p:txBody>
      </p:sp>
    </p:spTree>
    <p:extLst>
      <p:ext uri="{BB962C8B-B14F-4D97-AF65-F5344CB8AC3E}">
        <p14:creationId xmlns:p14="http://schemas.microsoft.com/office/powerpoint/2010/main" val="2879086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7DA38-F90F-BE2F-C888-7CA9F07A09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069" y="1403212"/>
            <a:ext cx="11642035" cy="1325563"/>
          </a:xfrm>
        </p:spPr>
        <p:txBody>
          <a:bodyPr vert="horz" lIns="91440" tIns="45720" rIns="91440" bIns="45720" rtlCol="0" anchor="ctr">
            <a:noAutofit/>
          </a:bodyPr>
          <a:lstStyle/>
          <a:p>
            <a:endParaRPr lang="en-GB" sz="2800">
              <a:solidFill>
                <a:srgbClr val="0A0A0A"/>
              </a:solidFill>
              <a:highlight>
                <a:srgbClr val="FFFFFF"/>
              </a:highlight>
            </a:endParaRPr>
          </a:p>
          <a:p>
            <a:br>
              <a:rPr lang="en-GB" sz="2800"/>
            </a:br>
            <a:endParaRPr lang="en-GB" sz="2800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A9FAD4B-EC26-0C39-4C27-A531252DC7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62196" y="5774115"/>
            <a:ext cx="6985900" cy="10794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67387E6-AC5C-DA96-10B4-9BF435BF0FD9}"/>
              </a:ext>
            </a:extLst>
          </p:cNvPr>
          <p:cNvSpPr txBox="1"/>
          <p:nvPr/>
        </p:nvSpPr>
        <p:spPr>
          <a:xfrm>
            <a:off x="9934183" y="6547762"/>
            <a:ext cx="4235514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(GOV.WALES, 2025)</a:t>
            </a:r>
            <a:endParaRPr lang="en-US" sz="1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D40650-79F9-80F6-9F4B-4C9D19C6591C}"/>
              </a:ext>
            </a:extLst>
          </p:cNvPr>
          <p:cNvSpPr txBox="1"/>
          <p:nvPr/>
        </p:nvSpPr>
        <p:spPr>
          <a:xfrm>
            <a:off x="273844" y="333375"/>
            <a:ext cx="9667874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u="sng">
                <a:latin typeface="Aptos Display"/>
                <a:cs typeface="Segoe UI"/>
              </a:rPr>
              <a:t>What makes this levy cost fair?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828014-4F56-2CF4-9CBF-C771912D7F45}"/>
              </a:ext>
            </a:extLst>
          </p:cNvPr>
          <p:cNvSpPr txBox="1"/>
          <p:nvPr/>
        </p:nvSpPr>
        <p:spPr>
          <a:xfrm>
            <a:off x="273844" y="1111626"/>
            <a:ext cx="8821033" cy="46474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/>
              <a:t>Transparency – </a:t>
            </a:r>
          </a:p>
          <a:p>
            <a:r>
              <a:rPr lang="en-US" b="1" dirty="0"/>
              <a:t>Clear communication</a:t>
            </a:r>
            <a:r>
              <a:rPr lang="en-US" dirty="0"/>
              <a:t> with </a:t>
            </a:r>
            <a:r>
              <a:rPr lang="en-US" err="1"/>
              <a:t>travellers</a:t>
            </a:r>
            <a:r>
              <a:rPr lang="en-US" dirty="0"/>
              <a:t> for </a:t>
            </a:r>
            <a:r>
              <a:rPr lang="en-US" b="1" dirty="0"/>
              <a:t>how the money will be used</a:t>
            </a:r>
            <a:r>
              <a:rPr lang="en-US" dirty="0"/>
              <a:t>, leading to a better understanding of why it has been implemented here as well as many major communities around the world.</a:t>
            </a:r>
          </a:p>
          <a:p>
            <a:endParaRPr lang="en-US" sz="2000" b="1" dirty="0"/>
          </a:p>
          <a:p>
            <a:r>
              <a:rPr lang="en-US" sz="2000" b="1" dirty="0"/>
              <a:t>“Each year, local authorities will publish a report showing:</a:t>
            </a:r>
          </a:p>
          <a:p>
            <a:r>
              <a:rPr lang="en-US" sz="2000" b="1" dirty="0"/>
              <a:t>- How much revenue has been collected</a:t>
            </a:r>
          </a:p>
          <a:p>
            <a:r>
              <a:rPr lang="en-US" sz="2000" b="1" dirty="0"/>
              <a:t>- How it has been spent in their area.” </a:t>
            </a:r>
            <a:r>
              <a:rPr lang="en-GB" sz="2000" b="1" dirty="0"/>
              <a:t>(GOV.WALES, 2025)</a:t>
            </a:r>
            <a:endParaRPr lang="en-US" sz="2000" b="1" dirty="0"/>
          </a:p>
          <a:p>
            <a:endParaRPr lang="en-US"/>
          </a:p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/>
              <a:t>Residents, businesses, and visitors will be able to see the impact of visitors’ contributions.</a:t>
            </a:r>
          </a:p>
          <a:p>
            <a:endParaRPr lang="en-US"/>
          </a:p>
          <a:p>
            <a:pPr marL="285750" indent="-285750">
              <a:buFont typeface="Arial"/>
              <a:buChar char="•"/>
            </a:pPr>
            <a:r>
              <a:rPr lang="en-US" dirty="0"/>
              <a:t>Local control – </a:t>
            </a:r>
          </a:p>
          <a:p>
            <a:r>
              <a:rPr lang="en-US" dirty="0"/>
              <a:t>As each council have their own choice what exactly to use funds from the levy  in order to tailor it to local needs (GOV.WALES, 2025). </a:t>
            </a:r>
          </a:p>
        </p:txBody>
      </p:sp>
      <p:pic>
        <p:nvPicPr>
          <p:cNvPr id="7" name="Picture 6" descr="A red bird with black text&#10;&#10;AI-generated content may be incorrect.">
            <a:extLst>
              <a:ext uri="{FF2B5EF4-FFF2-40B4-BE49-F238E27FC236}">
                <a16:creationId xmlns:a16="http://schemas.microsoft.com/office/drawing/2014/main" id="{5A13AED4-EA14-E8F3-7A64-86B42D3676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75006" y="716756"/>
            <a:ext cx="1971675" cy="22574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C3D6C07-CACE-A502-553D-77820BE38D51}"/>
              </a:ext>
            </a:extLst>
          </p:cNvPr>
          <p:cNvSpPr txBox="1"/>
          <p:nvPr/>
        </p:nvSpPr>
        <p:spPr>
          <a:xfrm>
            <a:off x="10212020" y="551195"/>
            <a:ext cx="2131041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/>
              <a:t>(GOV.WALES, 2025)</a:t>
            </a: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2183326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FFF733-0070-2A38-FFD7-3C47D259C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3200" u="sng"/>
              <a:t>Locations where a tourism levy has already been successful for communities</a:t>
            </a:r>
          </a:p>
        </p:txBody>
      </p:sp>
      <p:sp>
        <p:nvSpPr>
          <p:cNvPr id="31" name="sketch line">
            <a:extLst>
              <a:ext uri="{FF2B5EF4-FFF2-40B4-BE49-F238E27FC236}">
                <a16:creationId xmlns:a16="http://schemas.microsoft.com/office/drawing/2014/main" id="{4C2A3DC3-F495-4B99-9FF3-3FB30D632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ECDB1-65FA-9A38-1263-80EF16666B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06624"/>
            <a:ext cx="7060229" cy="413543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800" dirty="0">
                <a:latin typeface="Aptos"/>
                <a:ea typeface="Calibri"/>
                <a:cs typeface="Calibri"/>
              </a:rPr>
              <a:t>A tourism levy has already been successfully implemented in many major cities around the world. Each have their own unique reasons. </a:t>
            </a:r>
          </a:p>
          <a:p>
            <a:pPr marL="0" indent="0">
              <a:buNone/>
            </a:pPr>
            <a:endParaRPr lang="en-GB" sz="1800" dirty="0">
              <a:latin typeface="Aptos"/>
              <a:ea typeface="Calibri"/>
              <a:cs typeface="Calibri"/>
            </a:endParaRPr>
          </a:p>
          <a:p>
            <a:r>
              <a:rPr lang="en-GB" sz="1800" dirty="0">
                <a:latin typeface="Aptos"/>
                <a:ea typeface="Calibri"/>
                <a:cs typeface="Calibri"/>
              </a:rPr>
              <a:t>Austin Texas – Levy which funds local music and festivals </a:t>
            </a:r>
            <a:r>
              <a:rPr lang="en-GB" sz="1800" dirty="0">
                <a:highlight>
                  <a:srgbClr val="FFFFFF"/>
                </a:highlight>
                <a:latin typeface="Aptos"/>
                <a:ea typeface="Roboto"/>
                <a:cs typeface="Roboto"/>
              </a:rPr>
              <a:t>(Austintexas.gov, 2026)</a:t>
            </a:r>
            <a:endParaRPr lang="en-GB" sz="1800" dirty="0">
              <a:latin typeface="Aptos"/>
              <a:ea typeface="Calibri"/>
              <a:cs typeface="Calibri"/>
            </a:endParaRPr>
          </a:p>
          <a:p>
            <a:r>
              <a:rPr lang="en-GB" sz="1800" dirty="0">
                <a:latin typeface="Aptos"/>
                <a:ea typeface="Calibri"/>
                <a:cs typeface="Calibri"/>
              </a:rPr>
              <a:t>Orlando Florida – A multi-billion dollar convention centre, tourism promotion, venues, events and museums. (Orange County Government Florida, 2022)</a:t>
            </a:r>
          </a:p>
          <a:p>
            <a:r>
              <a:rPr lang="en-GB" sz="1800" dirty="0">
                <a:latin typeface="Aptos"/>
                <a:ea typeface="Calibri"/>
                <a:cs typeface="Calibri"/>
              </a:rPr>
              <a:t>Barcelona – Improved the city as a destination: </a:t>
            </a:r>
            <a:r>
              <a:rPr lang="en-GB" sz="1800" dirty="0">
                <a:highlight>
                  <a:srgbClr val="FFFFFF"/>
                </a:highlight>
                <a:latin typeface="Aptos"/>
                <a:ea typeface="+mn-lt"/>
                <a:cs typeface="+mn-lt"/>
              </a:rPr>
              <a:t>cultural events, expand public transport services, and fund tourism research </a:t>
            </a:r>
            <a:r>
              <a:rPr lang="en-GB" sz="1800" dirty="0">
                <a:highlight>
                  <a:srgbClr val="FFFFFF"/>
                </a:highlight>
                <a:latin typeface="Aptos"/>
                <a:ea typeface="Roboto"/>
                <a:cs typeface="Roboto"/>
              </a:rPr>
              <a:t>(Ronan O’Connell, 2024)</a:t>
            </a:r>
          </a:p>
          <a:p>
            <a:r>
              <a:rPr lang="en-GB" sz="1800" dirty="0">
                <a:highlight>
                  <a:srgbClr val="FFFFFF"/>
                </a:highlight>
                <a:latin typeface="Aptos"/>
                <a:ea typeface="Roboto"/>
                <a:cs typeface="Roboto"/>
              </a:rPr>
              <a:t>Dubai – Infrastructure, events, roads, marketing and promotion</a:t>
            </a:r>
          </a:p>
          <a:p>
            <a:endParaRPr lang="en-GB" sz="1500">
              <a:highlight>
                <a:srgbClr val="FFFFFF"/>
              </a:highlight>
              <a:latin typeface="Roboto"/>
              <a:ea typeface="Roboto"/>
              <a:cs typeface="Roboto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549B397-F1EA-03CB-F033-1F50A583C5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22339"/>
          <a:stretch>
            <a:fillRect/>
          </a:stretch>
        </p:blipFill>
        <p:spPr>
          <a:xfrm>
            <a:off x="8357432" y="3469078"/>
            <a:ext cx="2550517" cy="2641060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92829D1-CFED-48DE-1088-D12D50F3FFF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922" r="-1" b="-1"/>
          <a:stretch>
            <a:fillRect/>
          </a:stretch>
        </p:blipFill>
        <p:spPr>
          <a:xfrm>
            <a:off x="7702622" y="871793"/>
            <a:ext cx="3425239" cy="2192420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7D4A07A-2695-C3A2-BC7B-6A2D9411BFDB}"/>
              </a:ext>
            </a:extLst>
          </p:cNvPr>
          <p:cNvSpPr txBox="1"/>
          <p:nvPr/>
        </p:nvSpPr>
        <p:spPr>
          <a:xfrm>
            <a:off x="9415241" y="912947"/>
            <a:ext cx="245250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/>
              <a:t>(Butterfield, 2025)</a:t>
            </a:r>
            <a:endParaRPr lang="en-GB" sz="14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69945B3-8AEA-EFF9-B703-1A03C3EF6A7B}"/>
              </a:ext>
            </a:extLst>
          </p:cNvPr>
          <p:cNvSpPr txBox="1"/>
          <p:nvPr/>
        </p:nvSpPr>
        <p:spPr>
          <a:xfrm>
            <a:off x="8357432" y="3486011"/>
            <a:ext cx="60943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>
                <a:solidFill>
                  <a:schemeClr val="bg1"/>
                </a:solidFill>
              </a:rPr>
              <a:t>(Treharne, 2024)</a:t>
            </a:r>
          </a:p>
        </p:txBody>
      </p:sp>
    </p:spTree>
    <p:extLst>
      <p:ext uri="{BB962C8B-B14F-4D97-AF65-F5344CB8AC3E}">
        <p14:creationId xmlns:p14="http://schemas.microsoft.com/office/powerpoint/2010/main" val="1892543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23E75-9845-6D07-94BF-9BBAA691E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165211"/>
            <a:ext cx="806224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Thank you for listening</a:t>
            </a:r>
          </a:p>
        </p:txBody>
      </p:sp>
      <p:pic>
        <p:nvPicPr>
          <p:cNvPr id="4" name="Picture 3" descr="A body of water with boats and buildings in the background&#10;&#10;AI-generated content may be incorrect.">
            <a:extLst>
              <a:ext uri="{FF2B5EF4-FFF2-40B4-BE49-F238E27FC236}">
                <a16:creationId xmlns:a16="http://schemas.microsoft.com/office/drawing/2014/main" id="{27883AB3-4181-E068-34CF-239DEB7F4D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452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63319D-C89A-C229-C305-EA2C1D0CFACD}"/>
              </a:ext>
            </a:extLst>
          </p:cNvPr>
          <p:cNvSpPr txBox="1"/>
          <p:nvPr/>
        </p:nvSpPr>
        <p:spPr>
          <a:xfrm>
            <a:off x="0" y="6399696"/>
            <a:ext cx="6096000" cy="61555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aseline="0" dirty="0">
                <a:solidFill>
                  <a:schemeClr val="bg1"/>
                </a:solidFill>
                <a:latin typeface="Aptos"/>
              </a:rPr>
              <a:t>(</a:t>
            </a:r>
            <a:r>
              <a:rPr lang="en-GB" sz="1600" dirty="0">
                <a:solidFill>
                  <a:schemeClr val="bg1"/>
                </a:solidFill>
                <a:latin typeface="Aptos"/>
              </a:rPr>
              <a:t>Treharne, 2025)</a:t>
            </a:r>
            <a:endParaRPr lang="en-GB" sz="1600" dirty="0">
              <a:solidFill>
                <a:schemeClr val="bg1"/>
              </a:solidFill>
            </a:endParaRPr>
          </a:p>
          <a:p>
            <a:pPr algn="ctr"/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A785271-4394-E261-521F-FAD3C00B1406}"/>
              </a:ext>
            </a:extLst>
          </p:cNvPr>
          <p:cNvSpPr txBox="1">
            <a:spLocks/>
          </p:cNvSpPr>
          <p:nvPr/>
        </p:nvSpPr>
        <p:spPr>
          <a:xfrm>
            <a:off x="4655032" y="-1968389"/>
            <a:ext cx="7366501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In essence, the tax is a tool to manage social friction caused by tourism and is not about discouraging visitors.</a:t>
            </a:r>
          </a:p>
        </p:txBody>
      </p:sp>
    </p:spTree>
    <p:extLst>
      <p:ext uri="{BB962C8B-B14F-4D97-AF65-F5344CB8AC3E}">
        <p14:creationId xmlns:p14="http://schemas.microsoft.com/office/powerpoint/2010/main" val="31954901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FABA9-6052-6637-485C-CD085BD17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u="sng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80516-B8B7-B28A-EC13-DDE91833E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326" y="1931767"/>
            <a:ext cx="10658474" cy="41965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 dirty="0">
                <a:latin typeface="Times New Roman"/>
                <a:ea typeface="Calibri"/>
                <a:cs typeface="Times New Roman"/>
              </a:rPr>
              <a:t>Austintexas.gov (2026). </a:t>
            </a:r>
            <a:r>
              <a:rPr lang="en-GB" sz="1600" i="1" dirty="0">
                <a:latin typeface="Times New Roman"/>
                <a:ea typeface="Calibri"/>
                <a:cs typeface="Times New Roman"/>
              </a:rPr>
              <a:t>Austin Live Music Fund | AustinTexas.gov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. Available at: </a:t>
            </a:r>
            <a:r>
              <a:rPr lang="en-GB" sz="1600" dirty="0">
                <a:latin typeface="Times New Roman"/>
                <a:ea typeface="Calibri"/>
                <a:cs typeface="Times New Roman"/>
                <a:hlinkClick r:id="rId2"/>
              </a:rPr>
              <a:t>https://www.austintexas.gov/atxmusic/live-music-fund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 [Accessed 9 Jan. 2026].</a:t>
            </a:r>
          </a:p>
          <a:p>
            <a:r>
              <a:rPr lang="en-GB" sz="1600" dirty="0">
                <a:latin typeface="Times New Roman"/>
                <a:ea typeface="Calibri"/>
                <a:cs typeface="Times New Roman"/>
              </a:rPr>
              <a:t>GOV.WALES (2025). </a:t>
            </a:r>
            <a:r>
              <a:rPr lang="en-GB" sz="1600" i="1" dirty="0">
                <a:latin typeface="Times New Roman"/>
                <a:ea typeface="Calibri"/>
                <a:cs typeface="Times New Roman"/>
              </a:rPr>
              <a:t>The visitor levy: a small contribution for a lasting legacy  GOV.WALES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. Available at: </a:t>
            </a:r>
            <a:r>
              <a:rPr lang="en-GB" sz="1600" dirty="0">
                <a:latin typeface="Times New Roman"/>
                <a:ea typeface="Calibri"/>
                <a:cs typeface="Times New Roman"/>
                <a:hlinkClick r:id="rId3"/>
              </a:rPr>
              <a:t>https://www.gov.wales/visitor-levy-small-contribution-lasting-legacy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. [Accessed 9 Jan. 2026]</a:t>
            </a:r>
            <a:endParaRPr lang="en-US" sz="1600" dirty="0">
              <a:latin typeface="Times New Roman"/>
              <a:cs typeface="Times New Roman"/>
            </a:endParaRPr>
          </a:p>
          <a:p>
            <a:r>
              <a:rPr lang="en-US" sz="1600" dirty="0" err="1">
                <a:latin typeface="Times New Roman"/>
                <a:cs typeface="Times New Roman"/>
              </a:rPr>
              <a:t>Industry.visitwales</a:t>
            </a:r>
            <a:r>
              <a:rPr lang="en-US" sz="1600" dirty="0">
                <a:latin typeface="Times New Roman"/>
                <a:cs typeface="Times New Roman"/>
              </a:rPr>
              <a:t> (2024). </a:t>
            </a:r>
            <a:r>
              <a:rPr lang="en-US" sz="1600" i="1" dirty="0">
                <a:latin typeface="Times New Roman"/>
                <a:cs typeface="Times New Roman"/>
              </a:rPr>
              <a:t>Overnight visits to Wales by GB visitors</a:t>
            </a:r>
            <a:r>
              <a:rPr lang="en-US" sz="1600" dirty="0">
                <a:latin typeface="Times New Roman"/>
                <a:cs typeface="Times New Roman"/>
              </a:rPr>
              <a:t>. Available at: </a:t>
            </a:r>
            <a:r>
              <a:rPr lang="en-US" sz="1600" dirty="0">
                <a:latin typeface="Times New Roman"/>
                <a:cs typeface="Times New Roman"/>
                <a:hlinkClick r:id="rId4"/>
              </a:rPr>
              <a:t>https://industry.visitwales.com/research-and-insights/overnight-visits-wales-gb-visitors</a:t>
            </a:r>
            <a:r>
              <a:rPr lang="en-US" sz="1600" dirty="0">
                <a:latin typeface="Times New Roman"/>
                <a:cs typeface="Times New Roman"/>
              </a:rPr>
              <a:t>. [Accessed 10 Jan. 2026]</a:t>
            </a:r>
            <a:endParaRPr lang="en-US" altLang="en-US" sz="1600" dirty="0">
              <a:latin typeface="Times New Roman"/>
              <a:cs typeface="Times New Roman"/>
            </a:endParaRPr>
          </a:p>
          <a:p>
            <a:r>
              <a:rPr lang="en-US" altLang="en-US" sz="1600" dirty="0">
                <a:latin typeface="Times New Roman"/>
                <a:cs typeface="Times New Roman"/>
              </a:rPr>
              <a:t>Orange County Government Florida (2022). </a:t>
            </a:r>
            <a:r>
              <a:rPr lang="en-US" altLang="en-US" sz="1600" i="1" dirty="0">
                <a:latin typeface="Times New Roman"/>
                <a:cs typeface="Times New Roman"/>
              </a:rPr>
              <a:t>TDT Citizen Advisory Task Force - FAQ</a:t>
            </a:r>
            <a:r>
              <a:rPr lang="en-US" altLang="en-US" sz="1600" dirty="0">
                <a:latin typeface="Times New Roman"/>
                <a:cs typeface="Times New Roman"/>
              </a:rPr>
              <a:t>. Ocfl.net. Available at: </a:t>
            </a:r>
            <a:r>
              <a:rPr lang="en-US" altLang="en-US" sz="1600" dirty="0">
                <a:latin typeface="Times New Roman"/>
                <a:cs typeface="Times New Roman"/>
                <a:hlinkClick r:id="rId5"/>
              </a:rPr>
              <a:t>https://www.ocfl.net/EconomicDevelopment/TDTCitizenAdvisoryTaskForce/FAQ.aspx</a:t>
            </a:r>
            <a:r>
              <a:rPr lang="en-US" altLang="en-US" sz="1600" dirty="0">
                <a:latin typeface="Times New Roman"/>
                <a:cs typeface="Times New Roman"/>
              </a:rPr>
              <a:t>. [Accessed 10 Jan. 2026.]</a:t>
            </a:r>
            <a:endParaRPr lang="en-GB" sz="1600" dirty="0">
              <a:latin typeface="Times New Roman"/>
              <a:ea typeface="Calibri"/>
              <a:cs typeface="Times New Roman"/>
            </a:endParaRPr>
          </a:p>
          <a:p>
            <a:r>
              <a:rPr lang="en-GB" sz="1600" dirty="0">
                <a:latin typeface="Times New Roman"/>
                <a:ea typeface="Calibri"/>
                <a:cs typeface="Times New Roman"/>
              </a:rPr>
              <a:t>research.senedd.wales (2022). </a:t>
            </a:r>
            <a:r>
              <a:rPr lang="en-GB" sz="1600" i="1" dirty="0">
                <a:latin typeface="Times New Roman"/>
                <a:ea typeface="Calibri"/>
                <a:cs typeface="Times New Roman"/>
              </a:rPr>
              <a:t>A local tourism levy for Wales: your questions answered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. Available at: </a:t>
            </a:r>
            <a:r>
              <a:rPr lang="en-GB" sz="1600" dirty="0">
                <a:latin typeface="Times New Roman"/>
                <a:ea typeface="Calibri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https://research.senedd.wales/research-articles/a-local-tourism-levy-for-wales-your-questions-answered/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. [Accessed 9. Jan 2026]</a:t>
            </a:r>
          </a:p>
          <a:p>
            <a:r>
              <a:rPr lang="en-GB" sz="1600" dirty="0">
                <a:latin typeface="Times New Roman"/>
                <a:ea typeface="Calibri"/>
                <a:cs typeface="Times New Roman"/>
              </a:rPr>
              <a:t>‌Ronan O’Connell (2024). </a:t>
            </a:r>
            <a:r>
              <a:rPr lang="en-GB" sz="1600" i="1" dirty="0">
                <a:latin typeface="Times New Roman"/>
                <a:ea typeface="Calibri"/>
                <a:cs typeface="Times New Roman"/>
              </a:rPr>
              <a:t>A look at Europe’s tourist taxes—have they helped curb overcrowding? 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National Geographic. Available at: </a:t>
            </a:r>
            <a:r>
              <a:rPr lang="en-GB" sz="1600" dirty="0">
                <a:latin typeface="Times New Roman"/>
                <a:ea typeface="Calibri"/>
                <a:cs typeface="Times New Roman"/>
                <a:hlinkClick r:id="rId7"/>
              </a:rPr>
              <a:t>https://www.nationalgeographic.com/travel/article/europe-tourist-tax-impact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. [Accessed 9 Jan. 2026.]</a:t>
            </a:r>
          </a:p>
          <a:p>
            <a:r>
              <a:rPr lang="en-GB" sz="1600" dirty="0">
                <a:latin typeface="Times New Roman"/>
                <a:ea typeface="Calibri"/>
                <a:cs typeface="Times New Roman"/>
              </a:rPr>
              <a:t>‌VisitBritain.org (2025). </a:t>
            </a:r>
            <a:r>
              <a:rPr lang="en-GB" sz="1600" i="1" dirty="0">
                <a:latin typeface="Times New Roman"/>
                <a:ea typeface="Calibri"/>
                <a:cs typeface="Times New Roman"/>
              </a:rPr>
              <a:t>The Social Value of Tourism.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 Available at: </a:t>
            </a:r>
            <a:r>
              <a:rPr lang="en-GB" sz="1600" dirty="0">
                <a:latin typeface="Times New Roman"/>
                <a:ea typeface="Calibri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https://www.visitbritain.org/research-insights/social-value-tourism</a:t>
            </a:r>
            <a:r>
              <a:rPr lang="en-GB" sz="1600" dirty="0">
                <a:latin typeface="Times New Roman"/>
                <a:ea typeface="Calibri"/>
                <a:cs typeface="Times New Roman"/>
              </a:rPr>
              <a:t>. [Accessed 7 Jan. 2026.]</a:t>
            </a:r>
          </a:p>
          <a:p>
            <a:endParaRPr lang="en-GB">
              <a:latin typeface="Calibri"/>
              <a:ea typeface="Calibri"/>
              <a:cs typeface="Calibri"/>
            </a:endParaRPr>
          </a:p>
          <a:p>
            <a:endParaRPr lang="en-GB">
              <a:latin typeface="Calibri"/>
              <a:ea typeface="Calibri"/>
              <a:cs typeface="Calibri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831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AB390-5F88-434F-5D53-DB5C6D40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7759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u="sng"/>
              <a:t>References for images in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394A98-6282-5B2F-DD51-177F0EF1C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881589"/>
            <a:ext cx="11455400" cy="556908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350" dirty="0">
                <a:latin typeface="Times New Roman"/>
                <a:cs typeface="Times New Roman"/>
              </a:rPr>
              <a:t>BBC (2022). </a:t>
            </a:r>
            <a:r>
              <a:rPr lang="en-US" sz="1350" i="1" dirty="0">
                <a:latin typeface="Times New Roman"/>
                <a:cs typeface="Times New Roman"/>
              </a:rPr>
              <a:t>The Witch Farm - What is haunting the old farmhouse at the heart of The Witch Farm</a:t>
            </a:r>
            <a:r>
              <a:rPr lang="en-US" sz="1350" dirty="0">
                <a:latin typeface="Times New Roman"/>
                <a:cs typeface="Times New Roman"/>
              </a:rPr>
              <a:t>? BBC. Available </a:t>
            </a:r>
            <a:r>
              <a:rPr lang="en-US" sz="1350" err="1">
                <a:latin typeface="Times New Roman"/>
                <a:cs typeface="Times New Roman"/>
              </a:rPr>
              <a:t>at:https</a:t>
            </a:r>
            <a:r>
              <a:rPr lang="en-US" sz="1350" dirty="0">
                <a:latin typeface="Times New Roman"/>
                <a:cs typeface="Times New Roman"/>
              </a:rPr>
              <a:t>://www.bbc.co.uk/programmes/articles/5y82T45gbS9V6LdVR321BYw/what-is-haunting-the-old-farmhouse-at-the-heart-of-the-witch-farm[Accessed 10 Jan. 2026].</a:t>
            </a:r>
          </a:p>
          <a:p>
            <a:r>
              <a:rPr lang="en-US" sz="1350" dirty="0">
                <a:latin typeface="Times New Roman"/>
                <a:cs typeface="Times New Roman"/>
              </a:rPr>
              <a:t>Bevan Foundation (2022). </a:t>
            </a:r>
            <a:r>
              <a:rPr lang="en-US" sz="1350" i="1" dirty="0">
                <a:latin typeface="Times New Roman"/>
                <a:cs typeface="Times New Roman"/>
              </a:rPr>
              <a:t>The Everyday Economy in three valleys towns - Bevan Foundation</a:t>
            </a:r>
            <a:r>
              <a:rPr lang="en-US" sz="1350" dirty="0">
                <a:latin typeface="Times New Roman"/>
                <a:cs typeface="Times New Roman"/>
              </a:rPr>
              <a:t>. Available at: https://www.bevanfoundation.org/current-projects/three-valleys-towns-everyday-economy/ [Accessed 10 Jan. 2026].</a:t>
            </a:r>
          </a:p>
          <a:p>
            <a:r>
              <a:rPr lang="en-US" sz="1350" dirty="0">
                <a:latin typeface="Times New Roman"/>
                <a:cs typeface="Times New Roman"/>
              </a:rPr>
              <a:t>Butterfield, C (2025). </a:t>
            </a:r>
            <a:r>
              <a:rPr lang="en-US" sz="1350" i="1" dirty="0">
                <a:latin typeface="Times New Roman"/>
                <a:cs typeface="Times New Roman"/>
              </a:rPr>
              <a:t>Tours By Land or By Lake: 8 Delightful Ways to Sightsee in Austin. </a:t>
            </a:r>
            <a:r>
              <a:rPr lang="en-US" sz="1350" i="1" err="1">
                <a:latin typeface="Times New Roman"/>
                <a:cs typeface="Times New Roman"/>
              </a:rPr>
              <a:t>Tribeza</a:t>
            </a:r>
            <a:r>
              <a:rPr lang="en-US" sz="1350" i="1" dirty="0">
                <a:latin typeface="Times New Roman"/>
                <a:cs typeface="Times New Roman"/>
              </a:rPr>
              <a:t>.</a:t>
            </a:r>
            <a:r>
              <a:rPr lang="en-US" sz="1350" dirty="0">
                <a:latin typeface="Times New Roman"/>
                <a:cs typeface="Times New Roman"/>
              </a:rPr>
              <a:t> Available at: https://tribeza.com/culture/austin-tours-delightful-ways-to-sightsee/ [Accessed 11 Jan. 2026].</a:t>
            </a:r>
          </a:p>
          <a:p>
            <a:r>
              <a:rPr lang="en-US" sz="1400" dirty="0">
                <a:latin typeface="Times New Roman"/>
                <a:cs typeface="Times New Roman"/>
              </a:rPr>
              <a:t>Getty Images (2020). </a:t>
            </a:r>
            <a:r>
              <a:rPr lang="en-US" sz="1400" i="1" dirty="0">
                <a:latin typeface="Times New Roman"/>
                <a:cs typeface="Times New Roman"/>
              </a:rPr>
              <a:t>Tenby </a:t>
            </a:r>
            <a:r>
              <a:rPr lang="en-US" sz="1400" i="1" dirty="0" err="1">
                <a:latin typeface="Times New Roman"/>
                <a:cs typeface="Times New Roman"/>
              </a:rPr>
              <a:t>harbour</a:t>
            </a:r>
            <a:r>
              <a:rPr lang="en-US" sz="1400" i="1" dirty="0">
                <a:latin typeface="Times New Roman"/>
                <a:cs typeface="Times New Roman"/>
              </a:rPr>
              <a:t> Noth beach</a:t>
            </a:r>
            <a:r>
              <a:rPr lang="en-US" sz="1400" dirty="0">
                <a:latin typeface="Times New Roman"/>
                <a:cs typeface="Times New Roman"/>
              </a:rPr>
              <a:t>. iStock. Available at: https://www.istockphoto.com/photo/tenby-north-beach-sandy-beach-with-the-pinnacle-of-goskar-rock-sticking-out-of-the-gm1272627312-374842013 [Accessed 10 Jan. 2026].</a:t>
            </a:r>
            <a:endParaRPr lang="en-US" sz="1350" dirty="0">
              <a:latin typeface="Times New Roman"/>
              <a:cs typeface="Times New Roman"/>
            </a:endParaRPr>
          </a:p>
          <a:p>
            <a:r>
              <a:rPr lang="en-US" sz="1400" dirty="0">
                <a:latin typeface="Times New Roman"/>
                <a:cs typeface="Times New Roman"/>
              </a:rPr>
              <a:t>Hollander J (2020). </a:t>
            </a:r>
            <a:r>
              <a:rPr lang="en-US" sz="1400" i="1" dirty="0">
                <a:latin typeface="Times New Roman"/>
                <a:cs typeface="Times New Roman"/>
              </a:rPr>
              <a:t>Using Maslow’s Hierarchy to Understand Guest Needs</a:t>
            </a:r>
            <a:r>
              <a:rPr lang="en-US" sz="1400" dirty="0">
                <a:latin typeface="Times New Roman"/>
                <a:cs typeface="Times New Roman"/>
              </a:rPr>
              <a:t>.</a:t>
            </a:r>
            <a:r>
              <a:rPr lang="en-US" sz="1400" i="1" dirty="0">
                <a:latin typeface="Times New Roman"/>
                <a:cs typeface="Times New Roman"/>
              </a:rPr>
              <a:t> Hotel Tech Report.</a:t>
            </a:r>
            <a:r>
              <a:rPr lang="en-US" sz="1400" dirty="0">
                <a:latin typeface="Times New Roman"/>
                <a:cs typeface="Times New Roman"/>
              </a:rPr>
              <a:t> Available at: </a:t>
            </a:r>
            <a:r>
              <a:rPr lang="en-US" sz="1400" dirty="0">
                <a:latin typeface="Times New Roman"/>
                <a:cs typeface="Times New Roman"/>
                <a:hlinkClick r:id="rId2"/>
              </a:rPr>
              <a:t>https://hoteltechreport.com/news/maslows-hierarchy</a:t>
            </a:r>
            <a:r>
              <a:rPr lang="en-US" sz="1400" dirty="0">
                <a:latin typeface="Times New Roman"/>
                <a:cs typeface="Times New Roman"/>
              </a:rPr>
              <a:t>.</a:t>
            </a:r>
            <a:endParaRPr lang="en-US" dirty="0"/>
          </a:p>
          <a:p>
            <a:r>
              <a:rPr lang="en-US" sz="1400" dirty="0">
                <a:latin typeface="Times New Roman"/>
                <a:cs typeface="Times New Roman"/>
              </a:rPr>
              <a:t>Marsh, G. (2023). </a:t>
            </a:r>
            <a:r>
              <a:rPr lang="en-US" sz="1400" i="1" dirty="0">
                <a:latin typeface="Times New Roman"/>
                <a:cs typeface="Times New Roman"/>
              </a:rPr>
              <a:t>Swansea is seeing a tourism boom as city hits huge benchmark for the first time. Wales Online. </a:t>
            </a:r>
            <a:r>
              <a:rPr lang="en-US" sz="1400" dirty="0">
                <a:latin typeface="Times New Roman"/>
                <a:cs typeface="Times New Roman"/>
              </a:rPr>
              <a:t>Available at: </a:t>
            </a:r>
            <a:r>
              <a:rPr lang="en-US" sz="1400" dirty="0">
                <a:latin typeface="Times New Roman"/>
                <a:cs typeface="Times New Roman"/>
                <a:hlinkClick r:id="rId3"/>
              </a:rPr>
              <a:t>https://www.walesonline.co.uk/news/wales-news/swansea-seeing-tourism-boom-city-27698707</a:t>
            </a:r>
            <a:r>
              <a:rPr lang="en-US" sz="1400" dirty="0">
                <a:latin typeface="Times New Roman"/>
                <a:cs typeface="Times New Roman"/>
              </a:rPr>
              <a:t>. [Accessed 10 Jan. 2026].</a:t>
            </a:r>
            <a:endParaRPr lang="en-US" dirty="0"/>
          </a:p>
          <a:p>
            <a:pPr marL="171450" indent="-1714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sz="1400" dirty="0">
              <a:latin typeface="Times New Roman"/>
              <a:cs typeface="Times New Roman"/>
            </a:endParaRPr>
          </a:p>
          <a:p>
            <a:pPr marL="171450" indent="-1714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>
                <a:latin typeface="Times New Roman"/>
                <a:cs typeface="Times New Roman"/>
              </a:rPr>
              <a:t>Pembrokeshire County Council (2024). </a:t>
            </a:r>
            <a:r>
              <a:rPr lang="en-US" sz="1400" i="1" dirty="0">
                <a:latin typeface="Times New Roman"/>
                <a:cs typeface="Times New Roman"/>
              </a:rPr>
              <a:t>All aboard for return of summer coastal bus services | </a:t>
            </a:r>
            <a:r>
              <a:rPr lang="en-US" sz="1400" i="1" dirty="0" err="1">
                <a:latin typeface="Times New Roman"/>
                <a:cs typeface="Times New Roman"/>
              </a:rPr>
              <a:t>PembrokeshireCC</a:t>
            </a:r>
            <a:r>
              <a:rPr lang="en-US" sz="1400" i="1" dirty="0">
                <a:latin typeface="Times New Roman"/>
                <a:cs typeface="Times New Roman"/>
              </a:rPr>
              <a:t> </a:t>
            </a:r>
            <a:r>
              <a:rPr lang="en-US" sz="1400" i="1" dirty="0" err="1">
                <a:latin typeface="Times New Roman"/>
                <a:cs typeface="Times New Roman"/>
              </a:rPr>
              <a:t>News</a:t>
            </a:r>
            <a:r>
              <a:rPr lang="en-US" sz="1400" dirty="0" err="1">
                <a:latin typeface="Times New Roman"/>
                <a:cs typeface="Times New Roman"/>
              </a:rPr>
              <a:t>.PembrokeshireCC</a:t>
            </a:r>
            <a:r>
              <a:rPr lang="en-US" sz="1400" dirty="0">
                <a:latin typeface="Times New Roman"/>
                <a:cs typeface="Times New Roman"/>
              </a:rPr>
              <a:t> News. Available at: </a:t>
            </a:r>
            <a:r>
              <a:rPr lang="en-US" sz="1400" dirty="0">
                <a:latin typeface="Times New Roman"/>
                <a:cs typeface="Times New Roman"/>
                <a:hlinkClick r:id="rId4"/>
              </a:rPr>
              <a:t>https://newsroom.pembrokeshire.gov.uk/news/all-aboard-for-return-of-summer-coastal-bus-services</a:t>
            </a:r>
            <a:r>
              <a:rPr lang="en-US" sz="1400" dirty="0">
                <a:latin typeface="Times New Roman"/>
                <a:cs typeface="Times New Roman"/>
              </a:rPr>
              <a:t> [Accessed 10 Jan. 2026].</a:t>
            </a:r>
            <a:endParaRPr lang="en-US" dirty="0"/>
          </a:p>
          <a:p>
            <a:pPr marL="171450" indent="-1714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sz="1350" dirty="0">
              <a:latin typeface="Times New Roman"/>
              <a:cs typeface="Times New Roman"/>
            </a:endParaRPr>
          </a:p>
          <a:p>
            <a:pPr marL="171450" indent="-17145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1400" dirty="0">
                <a:latin typeface="Times New Roman"/>
                <a:cs typeface="Times New Roman"/>
              </a:rPr>
              <a:t>Swansea.gov.uk (2024). </a:t>
            </a:r>
            <a:r>
              <a:rPr lang="en-US" sz="1400" i="1" dirty="0">
                <a:latin typeface="Times New Roman"/>
                <a:cs typeface="Times New Roman"/>
              </a:rPr>
              <a:t>Contact us - Swansea.</a:t>
            </a:r>
            <a:r>
              <a:rPr lang="en-US" sz="1400" dirty="0">
                <a:latin typeface="Times New Roman"/>
                <a:cs typeface="Times New Roman"/>
              </a:rPr>
              <a:t>  Available at: </a:t>
            </a:r>
            <a:r>
              <a:rPr lang="en-US" sz="1400" dirty="0">
                <a:latin typeface="Times New Roman"/>
                <a:cs typeface="Times New Roman"/>
                <a:hlinkClick r:id="rId5"/>
              </a:rPr>
              <a:t>https://www.swansea.gov.uk/contactus</a:t>
            </a:r>
            <a:r>
              <a:rPr lang="en-US" sz="1400" dirty="0">
                <a:latin typeface="Times New Roman"/>
                <a:cs typeface="Times New Roman"/>
              </a:rPr>
              <a:t> [Accessed 10 Jan. 2026].</a:t>
            </a:r>
            <a:endParaRPr lang="en-US" dirty="0"/>
          </a:p>
          <a:p>
            <a:r>
              <a:rPr lang="en-US" sz="1350" dirty="0">
                <a:latin typeface="Times New Roman"/>
                <a:cs typeface="Times New Roman"/>
              </a:rPr>
              <a:t>Swansea.gov.uk (2025). </a:t>
            </a:r>
            <a:r>
              <a:rPr lang="en-US" sz="1350" i="1" dirty="0">
                <a:latin typeface="Times New Roman"/>
                <a:cs typeface="Times New Roman"/>
              </a:rPr>
              <a:t>Swansea Bay digital event hailed a resounding success - Swansea</a:t>
            </a:r>
            <a:r>
              <a:rPr lang="en-US" sz="1350" dirty="0">
                <a:latin typeface="Times New Roman"/>
                <a:cs typeface="Times New Roman"/>
              </a:rPr>
              <a:t>. Available at: https://www.swansea.gov.uk/article/37942/Swansea-Bay-digital-event-hailed-a-resounding-success [Accessed 10 Jan. 2026].</a:t>
            </a:r>
            <a:endParaRPr lang="en-US"/>
          </a:p>
          <a:p>
            <a:r>
              <a:rPr lang="en-US" sz="1350" dirty="0">
                <a:latin typeface="Times New Roman"/>
                <a:cs typeface="Times New Roman"/>
              </a:rPr>
              <a:t>Tax Adviser (2025). </a:t>
            </a:r>
            <a:r>
              <a:rPr lang="en-US" sz="1350" i="1" dirty="0">
                <a:latin typeface="Times New Roman"/>
                <a:cs typeface="Times New Roman"/>
              </a:rPr>
              <a:t>Visitor accommodation registration and levy: a new Welsh tax</a:t>
            </a:r>
            <a:r>
              <a:rPr lang="en-US" sz="1350" dirty="0">
                <a:latin typeface="Times New Roman"/>
                <a:cs typeface="Times New Roman"/>
              </a:rPr>
              <a:t>. Available at: https://www.taxadvisermagazine.com/article/visitor-accommodation-registration-and-levy-new-welsh-tax [Accessed 10 Jan. 2026].</a:t>
            </a:r>
          </a:p>
          <a:p>
            <a:r>
              <a:rPr lang="en-US" sz="1350" dirty="0">
                <a:latin typeface="Times New Roman"/>
                <a:cs typeface="Times New Roman"/>
              </a:rPr>
              <a:t>Wales Online (2024). </a:t>
            </a:r>
            <a:r>
              <a:rPr lang="en-US" sz="1350" i="1" dirty="0">
                <a:latin typeface="Times New Roman"/>
                <a:cs typeface="Times New Roman"/>
              </a:rPr>
              <a:t>The decision on parking charges which has cheered up traders in Swansea city </a:t>
            </a:r>
            <a:r>
              <a:rPr lang="en-US" sz="1350" i="1" dirty="0" err="1">
                <a:latin typeface="Times New Roman"/>
                <a:cs typeface="Times New Roman"/>
              </a:rPr>
              <a:t>centre</a:t>
            </a:r>
            <a:r>
              <a:rPr lang="en-US" sz="1350" dirty="0">
                <a:latin typeface="Times New Roman"/>
                <a:cs typeface="Times New Roman"/>
              </a:rPr>
              <a:t>. Wales Online. Available at: https://www.walesonline.co.uk/news/wales-news/decision-parking-charges-cheered-up-28826226 [Accessed 10 Jan. 2026].</a:t>
            </a:r>
            <a:endParaRPr lang="en-US" sz="135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10209507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Tourism Levy</vt:lpstr>
      <vt:lpstr>Social and community aspects</vt:lpstr>
      <vt:lpstr>Why charge a visitor levy in Wales?</vt:lpstr>
      <vt:lpstr>PowerPoint Presentation</vt:lpstr>
      <vt:lpstr>  </vt:lpstr>
      <vt:lpstr>Locations where a tourism levy has already been successful for communities</vt:lpstr>
      <vt:lpstr>Thank you for listening</vt:lpstr>
      <vt:lpstr>References</vt:lpstr>
      <vt:lpstr>References for images in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Tourism Levy</dc:title>
  <dc:creator/>
  <cp:lastModifiedBy>Amber Treharne (2502316)</cp:lastModifiedBy>
  <cp:revision>315</cp:revision>
  <dcterms:created xsi:type="dcterms:W3CDTF">2026-01-07T16:14:43Z</dcterms:created>
  <dcterms:modified xsi:type="dcterms:W3CDTF">2026-01-12T22:46:45Z</dcterms:modified>
</cp:coreProperties>
</file>