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4002" r:id="rId4"/>
  </p:sldMasterIdLst>
  <p:notesMasterIdLst>
    <p:notesMasterId r:id="rId7"/>
  </p:notesMasterIdLst>
  <p:handoutMasterIdLst>
    <p:handoutMasterId r:id="rId8"/>
  </p:handoutMasterIdLst>
  <p:sldIdLst>
    <p:sldId id="256" r:id="rId5"/>
    <p:sldId id="260" r:id="rId6"/>
  </p:sldIdLst>
  <p:sldSz cx="30175200" cy="39319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384" userDrawn="1">
          <p15:clr>
            <a:srgbClr val="A4A3A4"/>
          </p15:clr>
        </p15:guide>
        <p15:guide id="2" pos="950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511EE-3361-4C62-D7BB-22395B9F6001}" v="92" dt="2024-01-16T13:22:09.119"/>
    <p1510:client id="{53568ACD-2D4D-1E1A-78E3-D10CE3B6CD0C}" v="55" dt="2024-01-16T16:28:58.120"/>
    <p1510:client id="{584774C5-D732-A6C2-A11D-87BE14D4AB40}" v="1319" dt="2024-01-16T06:13:16.094"/>
    <p1510:client id="{6B3FBEFE-E1B2-636F-A3BE-B54EADCA1D48}" v="243" dt="2024-01-16T06:30:57.263"/>
    <p1510:client id="{9812EE20-9316-B3C5-BCA3-51C41971C020}" v="169" dt="2024-01-16T15:52:41.168"/>
    <p1510:client id="{C71CE767-7ECF-FD7E-F757-87F53A89EA03}" v="1812" dt="2024-01-16T12:26:34.536"/>
    <p1510:client id="{EEDF3A5C-63C0-0762-558A-51489BE32244}" v="454" dt="2024-01-17T11:10:28.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43" autoAdjust="0"/>
  </p:normalViewPr>
  <p:slideViewPr>
    <p:cSldViewPr snapToGrid="0">
      <p:cViewPr>
        <p:scale>
          <a:sx n="40" d="100"/>
          <a:sy n="40" d="100"/>
        </p:scale>
        <p:origin x="1068" y="-1914"/>
      </p:cViewPr>
      <p:guideLst>
        <p:guide orient="horz" pos="12384"/>
        <p:guide pos="950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AC35AD-5459-134F-E350-9EB4A009A7D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12EA014-FB2A-005F-13A0-DCE5FACE621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E678524-B15D-48F0-B5F7-7350563E21BA}" type="datetimeFigureOut">
              <a:rPr lang="en-GB" smtClean="0"/>
              <a:t>17/01/2024</a:t>
            </a:fld>
            <a:endParaRPr lang="en-GB"/>
          </a:p>
        </p:txBody>
      </p:sp>
      <p:sp>
        <p:nvSpPr>
          <p:cNvPr id="4" name="Footer Placeholder 3">
            <a:extLst>
              <a:ext uri="{FF2B5EF4-FFF2-40B4-BE49-F238E27FC236}">
                <a16:creationId xmlns:a16="http://schemas.microsoft.com/office/drawing/2014/main" id="{6D04CAF4-7C38-D09B-217D-56D33D7B1F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38E5619-4169-0A45-0793-5BB1806E251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515255-CAAC-4E1E-B0C2-062EF73A51BD}" type="slidenum">
              <a:rPr lang="en-GB" smtClean="0"/>
              <a:t>‹#›</a:t>
            </a:fld>
            <a:endParaRPr lang="en-GB"/>
          </a:p>
        </p:txBody>
      </p:sp>
    </p:spTree>
    <p:extLst>
      <p:ext uri="{BB962C8B-B14F-4D97-AF65-F5344CB8AC3E}">
        <p14:creationId xmlns:p14="http://schemas.microsoft.com/office/powerpoint/2010/main" val="4202869263"/>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2D1856-90C0-44C1-8F9B-06CB60F2B121}" type="datetimeFigureOut">
              <a:rPr lang="en-GB" smtClean="0"/>
              <a:t>17/01/2024</a:t>
            </a:fld>
            <a:endParaRPr lang="en-GB"/>
          </a:p>
        </p:txBody>
      </p:sp>
      <p:sp>
        <p:nvSpPr>
          <p:cNvPr id="4" name="Slide Image Placeholder 3"/>
          <p:cNvSpPr>
            <a:spLocks noGrp="1" noRot="1" noChangeAspect="1"/>
          </p:cNvSpPr>
          <p:nvPr>
            <p:ph type="sldImg" idx="2"/>
          </p:nvPr>
        </p:nvSpPr>
        <p:spPr>
          <a:xfrm>
            <a:off x="2244725" y="1143000"/>
            <a:ext cx="236855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C6D60A-03DC-45A2-917F-C66A8729608E}" type="slidenum">
              <a:rPr lang="en-GB" smtClean="0"/>
              <a:t>‹#›</a:t>
            </a:fld>
            <a:endParaRPr lang="en-GB"/>
          </a:p>
        </p:txBody>
      </p:sp>
    </p:spTree>
    <p:extLst>
      <p:ext uri="{BB962C8B-B14F-4D97-AF65-F5344CB8AC3E}">
        <p14:creationId xmlns:p14="http://schemas.microsoft.com/office/powerpoint/2010/main" val="474510762"/>
      </p:ext>
    </p:extLst>
  </p:cSld>
  <p:clrMap bg1="lt1" tx1="dk1" bg2="lt2" tx2="dk2" accent1="accent1" accent2="accent2" accent3="accent3" accent4="accent4" accent5="accent5" accent6="accent6" hlink="hlink" folHlink="folHlink"/>
  <p:hf ftr="0" dt="0"/>
  <p:notesStyle>
    <a:lvl1pPr marL="0" algn="l" defTabSz="914241" rtl="0" eaLnBrk="1" latinLnBrk="0" hangingPunct="1">
      <a:defRPr sz="1200" kern="1200">
        <a:solidFill>
          <a:schemeClr val="tx1"/>
        </a:solidFill>
        <a:latin typeface="+mn-lt"/>
        <a:ea typeface="+mn-ea"/>
        <a:cs typeface="+mn-cs"/>
      </a:defRPr>
    </a:lvl1pPr>
    <a:lvl2pPr marL="457120" algn="l" defTabSz="914241" rtl="0" eaLnBrk="1" latinLnBrk="0" hangingPunct="1">
      <a:defRPr sz="1200" kern="1200">
        <a:solidFill>
          <a:schemeClr val="tx1"/>
        </a:solidFill>
        <a:latin typeface="+mn-lt"/>
        <a:ea typeface="+mn-ea"/>
        <a:cs typeface="+mn-cs"/>
      </a:defRPr>
    </a:lvl2pPr>
    <a:lvl3pPr marL="914241" algn="l" defTabSz="914241" rtl="0" eaLnBrk="1" latinLnBrk="0" hangingPunct="1">
      <a:defRPr sz="1200" kern="1200">
        <a:solidFill>
          <a:schemeClr val="tx1"/>
        </a:solidFill>
        <a:latin typeface="+mn-lt"/>
        <a:ea typeface="+mn-ea"/>
        <a:cs typeface="+mn-cs"/>
      </a:defRPr>
    </a:lvl3pPr>
    <a:lvl4pPr marL="1371361" algn="l" defTabSz="914241" rtl="0" eaLnBrk="1" latinLnBrk="0" hangingPunct="1">
      <a:defRPr sz="1200" kern="1200">
        <a:solidFill>
          <a:schemeClr val="tx1"/>
        </a:solidFill>
        <a:latin typeface="+mn-lt"/>
        <a:ea typeface="+mn-ea"/>
        <a:cs typeface="+mn-cs"/>
      </a:defRPr>
    </a:lvl4pPr>
    <a:lvl5pPr marL="1828482" algn="l" defTabSz="914241" rtl="0" eaLnBrk="1" latinLnBrk="0" hangingPunct="1">
      <a:defRPr sz="1200" kern="1200">
        <a:solidFill>
          <a:schemeClr val="tx1"/>
        </a:solidFill>
        <a:latin typeface="+mn-lt"/>
        <a:ea typeface="+mn-ea"/>
        <a:cs typeface="+mn-cs"/>
      </a:defRPr>
    </a:lvl5pPr>
    <a:lvl6pPr marL="2285603" algn="l" defTabSz="914241" rtl="0" eaLnBrk="1" latinLnBrk="0" hangingPunct="1">
      <a:defRPr sz="1200" kern="1200">
        <a:solidFill>
          <a:schemeClr val="tx1"/>
        </a:solidFill>
        <a:latin typeface="+mn-lt"/>
        <a:ea typeface="+mn-ea"/>
        <a:cs typeface="+mn-cs"/>
      </a:defRPr>
    </a:lvl6pPr>
    <a:lvl7pPr marL="2742724" algn="l" defTabSz="914241" rtl="0" eaLnBrk="1" latinLnBrk="0" hangingPunct="1">
      <a:defRPr sz="1200" kern="1200">
        <a:solidFill>
          <a:schemeClr val="tx1"/>
        </a:solidFill>
        <a:latin typeface="+mn-lt"/>
        <a:ea typeface="+mn-ea"/>
        <a:cs typeface="+mn-cs"/>
      </a:defRPr>
    </a:lvl7pPr>
    <a:lvl8pPr marL="3199844" algn="l" defTabSz="914241" rtl="0" eaLnBrk="1" latinLnBrk="0" hangingPunct="1">
      <a:defRPr sz="1200" kern="1200">
        <a:solidFill>
          <a:schemeClr val="tx1"/>
        </a:solidFill>
        <a:latin typeface="+mn-lt"/>
        <a:ea typeface="+mn-ea"/>
        <a:cs typeface="+mn-cs"/>
      </a:defRPr>
    </a:lvl8pPr>
    <a:lvl9pPr marL="3656965" algn="l" defTabSz="914241"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1143000"/>
            <a:ext cx="236855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C6D60A-03DC-45A2-917F-C66A8729608E}" type="slidenum">
              <a:rPr lang="en-GB" smtClean="0"/>
              <a:t>1</a:t>
            </a:fld>
            <a:endParaRPr lang="en-GB"/>
          </a:p>
        </p:txBody>
      </p:sp>
      <p:sp>
        <p:nvSpPr>
          <p:cNvPr id="5" name="Header Placeholder 4">
            <a:extLst>
              <a:ext uri="{FF2B5EF4-FFF2-40B4-BE49-F238E27FC236}">
                <a16:creationId xmlns:a16="http://schemas.microsoft.com/office/drawing/2014/main" id="{CD0F2016-750D-97D5-AAD9-DECFFF64D459}"/>
              </a:ext>
            </a:extLst>
          </p:cNvPr>
          <p:cNvSpPr>
            <a:spLocks noGrp="1"/>
          </p:cNvSpPr>
          <p:nvPr>
            <p:ph type="hdr" sz="quarter"/>
          </p:nvPr>
        </p:nvSpPr>
        <p:spPr/>
        <p:txBody>
          <a:bodyPr/>
          <a:lstStyle/>
          <a:p>
            <a:endParaRPr lang="en-GB"/>
          </a:p>
        </p:txBody>
      </p:sp>
    </p:spTree>
    <p:extLst>
      <p:ext uri="{BB962C8B-B14F-4D97-AF65-F5344CB8AC3E}">
        <p14:creationId xmlns:p14="http://schemas.microsoft.com/office/powerpoint/2010/main" val="2591418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1143000"/>
            <a:ext cx="236855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2C6D60A-03DC-45A2-917F-C66A8729608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Header Placeholder 4">
            <a:extLst>
              <a:ext uri="{FF2B5EF4-FFF2-40B4-BE49-F238E27FC236}">
                <a16:creationId xmlns:a16="http://schemas.microsoft.com/office/drawing/2014/main" id="{5324DBBF-087F-40A1-B089-AF6EE05A661E}"/>
              </a:ext>
            </a:extLst>
          </p:cNvPr>
          <p:cNvSpPr>
            <a:spLocks noGrp="1"/>
          </p:cNvSpPr>
          <p:nvPr>
            <p:ph type="hdr" sz="quarter"/>
          </p:nvPr>
        </p:nvSpPr>
        <p:spPr/>
        <p:txBody>
          <a:bodyPr/>
          <a:lstStyle/>
          <a:p>
            <a:endParaRPr lang="en-GB"/>
          </a:p>
        </p:txBody>
      </p:sp>
    </p:spTree>
    <p:extLst>
      <p:ext uri="{BB962C8B-B14F-4D97-AF65-F5344CB8AC3E}">
        <p14:creationId xmlns:p14="http://schemas.microsoft.com/office/powerpoint/2010/main" val="3002952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03501" y="1048506"/>
            <a:ext cx="28968192" cy="3722217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747201" y="5058956"/>
            <a:ext cx="24668226" cy="16776192"/>
          </a:xfrm>
        </p:spPr>
        <p:txBody>
          <a:bodyPr anchor="b">
            <a:normAutofit/>
          </a:bodyPr>
          <a:lstStyle>
            <a:lvl1pPr algn="ctr">
              <a:lnSpc>
                <a:spcPct val="85000"/>
              </a:lnSpc>
              <a:defRPr sz="19800" b="1" cap="all"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231090" y="22185910"/>
            <a:ext cx="21700454" cy="7958813"/>
          </a:xfrm>
        </p:spPr>
        <p:txBody>
          <a:bodyPr>
            <a:normAutofit/>
          </a:bodyPr>
          <a:lstStyle>
            <a:lvl1pPr marL="0" indent="0" algn="ctr">
              <a:spcBef>
                <a:spcPts val="3300"/>
              </a:spcBef>
              <a:buNone/>
              <a:defRPr sz="5940">
                <a:solidFill>
                  <a:schemeClr val="tx1"/>
                </a:solidFill>
              </a:defRPr>
            </a:lvl1pPr>
            <a:lvl2pPr marL="1131570" indent="0" algn="ctr">
              <a:buNone/>
              <a:defRPr sz="5940"/>
            </a:lvl2pPr>
            <a:lvl3pPr marL="2263140" indent="0" algn="ctr">
              <a:buNone/>
              <a:defRPr sz="5940"/>
            </a:lvl3pPr>
            <a:lvl4pPr marL="3394710" indent="0" algn="ctr">
              <a:buNone/>
              <a:defRPr sz="4950"/>
            </a:lvl4pPr>
            <a:lvl5pPr marL="4526280" indent="0" algn="ctr">
              <a:buNone/>
              <a:defRPr sz="4950"/>
            </a:lvl5pPr>
            <a:lvl6pPr marL="5657850" indent="0" algn="ctr">
              <a:buNone/>
              <a:defRPr sz="4950"/>
            </a:lvl6pPr>
            <a:lvl7pPr marL="6789420" indent="0" algn="ctr">
              <a:buNone/>
              <a:defRPr sz="4950"/>
            </a:lvl7pPr>
            <a:lvl8pPr marL="7920990" indent="0" algn="ctr">
              <a:buNone/>
              <a:defRPr sz="4950"/>
            </a:lvl8pPr>
            <a:lvl9pPr marL="9052560" indent="0" algn="ctr">
              <a:buNone/>
              <a:defRPr sz="495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6C356AC0-FC32-4400-90A3-B37B7EDF5431}" type="datetime1">
              <a:rPr lang="en-US" smtClean="0"/>
              <a:t>1/17/2024</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A7CD31F4-64FA-4BA0-9498-67783267A8C8}" type="slidenum">
              <a:rPr lang="en-US" smtClean="0"/>
              <a:t>‹#›</a:t>
            </a:fld>
            <a:endParaRPr lang="en-US"/>
          </a:p>
        </p:txBody>
      </p:sp>
      <p:cxnSp>
        <p:nvCxnSpPr>
          <p:cNvPr id="8" name="Straight Connector 7"/>
          <p:cNvCxnSpPr/>
          <p:nvPr/>
        </p:nvCxnSpPr>
        <p:spPr>
          <a:xfrm>
            <a:off x="4897185" y="21407120"/>
            <a:ext cx="203682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093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spcBef>
                <a:spcPts val="33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65657-293A-4738-AEB7-6538E7C537B2}"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711960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38399" y="6728497"/>
            <a:ext cx="24668226" cy="16776192"/>
          </a:xfrm>
        </p:spPr>
        <p:txBody>
          <a:bodyPr anchor="b">
            <a:noAutofit/>
          </a:bodyPr>
          <a:lstStyle>
            <a:lvl1pPr algn="ctr">
              <a:lnSpc>
                <a:spcPct val="85000"/>
              </a:lnSpc>
              <a:defRPr sz="198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4232072" y="23819248"/>
            <a:ext cx="21703513" cy="7819154"/>
          </a:xfrm>
        </p:spPr>
        <p:txBody>
          <a:bodyPr anchor="t">
            <a:normAutofit/>
          </a:bodyPr>
          <a:lstStyle>
            <a:lvl1pPr marL="0" indent="0" algn="ctr">
              <a:buNone/>
              <a:defRPr sz="5940">
                <a:solidFill>
                  <a:schemeClr val="tx1"/>
                </a:solidFill>
              </a:defRPr>
            </a:lvl1pPr>
            <a:lvl2pPr marL="1131570" indent="0">
              <a:buNone/>
              <a:defRPr sz="4455">
                <a:solidFill>
                  <a:schemeClr val="tx1">
                    <a:tint val="75000"/>
                  </a:schemeClr>
                </a:solidFill>
              </a:defRPr>
            </a:lvl2pPr>
            <a:lvl3pPr marL="2263140" indent="0">
              <a:buNone/>
              <a:defRPr sz="3960">
                <a:solidFill>
                  <a:schemeClr val="tx1">
                    <a:tint val="75000"/>
                  </a:schemeClr>
                </a:solidFill>
              </a:defRPr>
            </a:lvl3pPr>
            <a:lvl4pPr marL="3394710" indent="0">
              <a:buNone/>
              <a:defRPr sz="3465">
                <a:solidFill>
                  <a:schemeClr val="tx1">
                    <a:tint val="75000"/>
                  </a:schemeClr>
                </a:solidFill>
              </a:defRPr>
            </a:lvl4pPr>
            <a:lvl5pPr marL="4526280" indent="0">
              <a:buNone/>
              <a:defRPr sz="3465">
                <a:solidFill>
                  <a:schemeClr val="tx1">
                    <a:tint val="75000"/>
                  </a:schemeClr>
                </a:solidFill>
              </a:defRPr>
            </a:lvl5pPr>
            <a:lvl6pPr marL="5657850" indent="0">
              <a:buNone/>
              <a:defRPr sz="3465">
                <a:solidFill>
                  <a:schemeClr val="tx1">
                    <a:tint val="75000"/>
                  </a:schemeClr>
                </a:solidFill>
              </a:defRPr>
            </a:lvl6pPr>
            <a:lvl7pPr marL="6789420" indent="0">
              <a:buNone/>
              <a:defRPr sz="3465">
                <a:solidFill>
                  <a:schemeClr val="tx1">
                    <a:tint val="75000"/>
                  </a:schemeClr>
                </a:solidFill>
              </a:defRPr>
            </a:lvl7pPr>
            <a:lvl8pPr marL="7920990" indent="0">
              <a:buNone/>
              <a:defRPr sz="3465">
                <a:solidFill>
                  <a:schemeClr val="tx1">
                    <a:tint val="75000"/>
                  </a:schemeClr>
                </a:solidFill>
              </a:defRPr>
            </a:lvl8pPr>
            <a:lvl9pPr marL="9052560" indent="0">
              <a:buNone/>
              <a:defRPr sz="34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743F9-E150-4937-8755-48414A10A506}" type="datetime1">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cxnSp>
        <p:nvCxnSpPr>
          <p:cNvPr id="7" name="Straight Connector 6"/>
          <p:cNvCxnSpPr/>
          <p:nvPr/>
        </p:nvCxnSpPr>
        <p:spPr>
          <a:xfrm>
            <a:off x="4903472" y="23050339"/>
            <a:ext cx="203682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4782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828925" y="11795754"/>
            <a:ext cx="11768328" cy="23067264"/>
          </a:xfrm>
        </p:spPr>
        <p:txBody>
          <a:bodyPr/>
          <a:lstStyle>
            <a:lvl1pPr>
              <a:defRPr sz="5445"/>
            </a:lvl1pPr>
            <a:lvl2pPr>
              <a:defRPr sz="4950"/>
            </a:lvl2pPr>
            <a:lvl3pPr>
              <a:defRPr sz="4455"/>
            </a:lvl3pPr>
            <a:lvl4pPr>
              <a:defRPr sz="3960"/>
            </a:lvl4pPr>
            <a:lvl5pPr>
              <a:defRPr sz="3960"/>
            </a:lvl5pPr>
            <a:lvl6pPr>
              <a:defRPr sz="3960"/>
            </a:lvl6pPr>
            <a:lvl7pPr>
              <a:defRPr sz="3960"/>
            </a:lvl7pPr>
            <a:lvl8pPr>
              <a:defRPr sz="3960"/>
            </a:lvl8pPr>
            <a:lvl9pPr>
              <a:defRPr sz="39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512340" y="11795760"/>
            <a:ext cx="11768328" cy="23067264"/>
          </a:xfrm>
        </p:spPr>
        <p:txBody>
          <a:bodyPr/>
          <a:lstStyle>
            <a:lvl1pPr>
              <a:defRPr sz="5445"/>
            </a:lvl1pPr>
            <a:lvl2pPr>
              <a:defRPr sz="4950"/>
            </a:lvl2pPr>
            <a:lvl3pPr>
              <a:defRPr sz="4455"/>
            </a:lvl3pPr>
            <a:lvl4pPr>
              <a:defRPr sz="3960"/>
            </a:lvl4pPr>
            <a:lvl5pPr>
              <a:defRPr sz="3960"/>
            </a:lvl5pPr>
            <a:lvl6pPr>
              <a:defRPr sz="3960"/>
            </a:lvl6pPr>
            <a:lvl7pPr>
              <a:defRPr sz="3960"/>
            </a:lvl7pPr>
            <a:lvl8pPr>
              <a:defRPr sz="3960"/>
            </a:lvl8pPr>
            <a:lvl9pPr>
              <a:defRPr sz="39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B321DE-88EF-4BCE-9FC8-FA2CB3BD5FBB}" type="datetime1">
              <a:rPr lang="en-US" smtClean="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013350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828925" y="11475330"/>
            <a:ext cx="11768328" cy="4456176"/>
          </a:xfrm>
        </p:spPr>
        <p:txBody>
          <a:bodyPr anchor="ctr"/>
          <a:lstStyle>
            <a:lvl1pPr marL="0" indent="0">
              <a:spcBef>
                <a:spcPts val="0"/>
              </a:spcBef>
              <a:buNone/>
              <a:defRPr sz="5940" b="1"/>
            </a:lvl1pPr>
            <a:lvl2pPr marL="1131570" indent="0">
              <a:buNone/>
              <a:defRPr sz="4950" b="1"/>
            </a:lvl2pPr>
            <a:lvl3pPr marL="2263140" indent="0">
              <a:buNone/>
              <a:defRPr sz="4455" b="1"/>
            </a:lvl3pPr>
            <a:lvl4pPr marL="3394710" indent="0">
              <a:buNone/>
              <a:defRPr sz="3960" b="1"/>
            </a:lvl4pPr>
            <a:lvl5pPr marL="4526280" indent="0">
              <a:buNone/>
              <a:defRPr sz="3960" b="1"/>
            </a:lvl5pPr>
            <a:lvl6pPr marL="5657850" indent="0">
              <a:buNone/>
              <a:defRPr sz="3960" b="1"/>
            </a:lvl6pPr>
            <a:lvl7pPr marL="6789420" indent="0">
              <a:buNone/>
              <a:defRPr sz="3960" b="1"/>
            </a:lvl7pPr>
            <a:lvl8pPr marL="7920990" indent="0">
              <a:buNone/>
              <a:defRPr sz="3960" b="1"/>
            </a:lvl8pPr>
            <a:lvl9pPr marL="9052560" indent="0">
              <a:buNone/>
              <a:defRPr sz="3960" b="1"/>
            </a:lvl9pPr>
          </a:lstStyle>
          <a:p>
            <a:pPr lvl="0"/>
            <a:r>
              <a:rPr lang="en-US"/>
              <a:t>Click to edit Master text styles</a:t>
            </a:r>
          </a:p>
        </p:txBody>
      </p:sp>
      <p:sp>
        <p:nvSpPr>
          <p:cNvPr id="4" name="Content Placeholder 3"/>
          <p:cNvSpPr>
            <a:spLocks noGrp="1"/>
          </p:cNvSpPr>
          <p:nvPr>
            <p:ph sz="half" idx="2"/>
          </p:nvPr>
        </p:nvSpPr>
        <p:spPr>
          <a:xfrm>
            <a:off x="2828925" y="15603169"/>
            <a:ext cx="11768328" cy="19397472"/>
          </a:xfrm>
        </p:spPr>
        <p:txBody>
          <a:bodyPr/>
          <a:lstStyle>
            <a:lvl1pPr>
              <a:defRPr sz="5445"/>
            </a:lvl1pPr>
            <a:lvl2pPr>
              <a:defRPr sz="4950"/>
            </a:lvl2pPr>
            <a:lvl3pPr>
              <a:defRPr sz="4455"/>
            </a:lvl3pPr>
            <a:lvl4pPr>
              <a:defRPr sz="3960"/>
            </a:lvl4pPr>
            <a:lvl5pPr>
              <a:defRPr sz="3960"/>
            </a:lvl5pPr>
            <a:lvl6pPr>
              <a:defRPr sz="3960"/>
            </a:lvl6pPr>
            <a:lvl7pPr>
              <a:defRPr sz="3960"/>
            </a:lvl7pPr>
            <a:lvl8pPr>
              <a:defRPr sz="3960"/>
            </a:lvl8pPr>
            <a:lvl9pPr>
              <a:defRPr sz="39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516204" y="11461117"/>
            <a:ext cx="11768328" cy="4456176"/>
          </a:xfrm>
        </p:spPr>
        <p:txBody>
          <a:bodyPr anchor="ctr"/>
          <a:lstStyle>
            <a:lvl1pPr marL="0" indent="0">
              <a:spcBef>
                <a:spcPts val="0"/>
              </a:spcBef>
              <a:buNone/>
              <a:defRPr sz="5940" b="1"/>
            </a:lvl1pPr>
            <a:lvl2pPr marL="1131570" indent="0">
              <a:buNone/>
              <a:defRPr sz="4950" b="1"/>
            </a:lvl2pPr>
            <a:lvl3pPr marL="2263140" indent="0">
              <a:buNone/>
              <a:defRPr sz="4455" b="1"/>
            </a:lvl3pPr>
            <a:lvl4pPr marL="3394710" indent="0">
              <a:buNone/>
              <a:defRPr sz="3960" b="1"/>
            </a:lvl4pPr>
            <a:lvl5pPr marL="4526280" indent="0">
              <a:buNone/>
              <a:defRPr sz="3960" b="1"/>
            </a:lvl5pPr>
            <a:lvl6pPr marL="5657850" indent="0">
              <a:buNone/>
              <a:defRPr sz="3960" b="1"/>
            </a:lvl6pPr>
            <a:lvl7pPr marL="6789420" indent="0">
              <a:buNone/>
              <a:defRPr sz="3960" b="1"/>
            </a:lvl7pPr>
            <a:lvl8pPr marL="7920990" indent="0">
              <a:buNone/>
              <a:defRPr sz="3960" b="1"/>
            </a:lvl8pPr>
            <a:lvl9pPr marL="9052560" indent="0">
              <a:buNone/>
              <a:defRPr sz="3960" b="1"/>
            </a:lvl9pPr>
          </a:lstStyle>
          <a:p>
            <a:pPr lvl="0"/>
            <a:r>
              <a:rPr lang="en-US"/>
              <a:t>Click to edit Master text styles</a:t>
            </a:r>
          </a:p>
        </p:txBody>
      </p:sp>
      <p:sp>
        <p:nvSpPr>
          <p:cNvPr id="6" name="Content Placeholder 5"/>
          <p:cNvSpPr>
            <a:spLocks noGrp="1"/>
          </p:cNvSpPr>
          <p:nvPr>
            <p:ph sz="quarter" idx="4"/>
          </p:nvPr>
        </p:nvSpPr>
        <p:spPr>
          <a:xfrm>
            <a:off x="15516204" y="15590779"/>
            <a:ext cx="11768328" cy="19397472"/>
          </a:xfrm>
        </p:spPr>
        <p:txBody>
          <a:bodyPr/>
          <a:lstStyle>
            <a:lvl1pPr>
              <a:defRPr sz="5445"/>
            </a:lvl1pPr>
            <a:lvl2pPr>
              <a:defRPr sz="4950"/>
            </a:lvl2pPr>
            <a:lvl3pPr>
              <a:defRPr sz="4455"/>
            </a:lvl3pPr>
            <a:lvl4pPr>
              <a:defRPr sz="3960"/>
            </a:lvl4pPr>
            <a:lvl5pPr>
              <a:defRPr sz="3960"/>
            </a:lvl5pPr>
            <a:lvl6pPr>
              <a:defRPr sz="3960"/>
            </a:lvl6pPr>
            <a:lvl7pPr>
              <a:defRPr sz="3960"/>
            </a:lvl7pPr>
            <a:lvl8pPr>
              <a:defRPr sz="3960"/>
            </a:lvl8pPr>
            <a:lvl9pPr>
              <a:defRPr sz="39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2E6ECE-F5BD-4784-95D7-1E795C2B3B4A}" type="datetime1">
              <a:rPr lang="en-US" smtClean="0"/>
              <a:t>1/17/2024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053521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E1D5B0-78A1-4A48-B6FB-235734A50C0F}" type="datetime1">
              <a:rPr lang="en-US" smtClean="0"/>
              <a:t>1/17/2024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81453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4CE6FE-6EC0-44A6-95A5-729F2DFFBF9A}" type="datetime1">
              <a:rPr lang="en-US" smtClean="0"/>
              <a:t>1/17/2024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55026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28925" y="6291072"/>
            <a:ext cx="9354312" cy="9960864"/>
          </a:xfrm>
        </p:spPr>
        <p:txBody>
          <a:bodyPr anchor="b">
            <a:noAutofit/>
          </a:bodyPr>
          <a:lstStyle>
            <a:lvl1pPr>
              <a:lnSpc>
                <a:spcPct val="90000"/>
              </a:lnSpc>
              <a:defRPr sz="9900" b="0"/>
            </a:lvl1pPr>
          </a:lstStyle>
          <a:p>
            <a:r>
              <a:rPr lang="en-US"/>
              <a:t>Click to edit Master title style</a:t>
            </a:r>
            <a:endParaRPr lang="en-US" dirty="0"/>
          </a:p>
        </p:txBody>
      </p:sp>
      <p:sp>
        <p:nvSpPr>
          <p:cNvPr id="3" name="Content Placeholder 2"/>
          <p:cNvSpPr>
            <a:spLocks noGrp="1"/>
          </p:cNvSpPr>
          <p:nvPr>
            <p:ph idx="1"/>
          </p:nvPr>
        </p:nvSpPr>
        <p:spPr>
          <a:xfrm>
            <a:off x="13626736" y="6291072"/>
            <a:ext cx="13693805" cy="26737056"/>
          </a:xfrm>
        </p:spPr>
        <p:txBody>
          <a:bodyPr/>
          <a:lstStyle>
            <a:lvl1pPr>
              <a:defRPr sz="7920"/>
            </a:lvl1pPr>
            <a:lvl2pPr>
              <a:defRPr sz="6930"/>
            </a:lvl2pPr>
            <a:lvl3pPr>
              <a:defRPr sz="5940"/>
            </a:lvl3pPr>
            <a:lvl4pPr>
              <a:defRPr sz="4950"/>
            </a:lvl4pPr>
            <a:lvl5pPr>
              <a:defRPr sz="4950"/>
            </a:lvl5pPr>
            <a:lvl6pPr>
              <a:defRPr sz="4950"/>
            </a:lvl6pPr>
            <a:lvl7pPr>
              <a:defRPr sz="4950"/>
            </a:lvl7pPr>
            <a:lvl8pPr>
              <a:defRPr sz="4950"/>
            </a:lvl8pPr>
            <a:lvl9pPr>
              <a:defRPr sz="49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828925" y="16251936"/>
            <a:ext cx="9354312" cy="16776192"/>
          </a:xfrm>
        </p:spPr>
        <p:txBody>
          <a:bodyPr>
            <a:normAutofit/>
          </a:bodyPr>
          <a:lstStyle>
            <a:lvl1pPr marL="0" indent="0">
              <a:lnSpc>
                <a:spcPct val="100000"/>
              </a:lnSpc>
              <a:spcBef>
                <a:spcPts val="2640"/>
              </a:spcBef>
              <a:buNone/>
              <a:defRPr sz="4208"/>
            </a:lvl1pPr>
            <a:lvl2pPr marL="1131570" indent="0">
              <a:buNone/>
              <a:defRPr sz="2970"/>
            </a:lvl2pPr>
            <a:lvl3pPr marL="2263140" indent="0">
              <a:buNone/>
              <a:defRPr sz="2475"/>
            </a:lvl3pPr>
            <a:lvl4pPr marL="3394710" indent="0">
              <a:buNone/>
              <a:defRPr sz="2228"/>
            </a:lvl4pPr>
            <a:lvl5pPr marL="4526280" indent="0">
              <a:buNone/>
              <a:defRPr sz="2228"/>
            </a:lvl5pPr>
            <a:lvl6pPr marL="5657850" indent="0">
              <a:buNone/>
              <a:defRPr sz="2228"/>
            </a:lvl6pPr>
            <a:lvl7pPr marL="6789420" indent="0">
              <a:buNone/>
              <a:defRPr sz="2228"/>
            </a:lvl7pPr>
            <a:lvl8pPr marL="7920990" indent="0">
              <a:buNone/>
              <a:defRPr sz="2228"/>
            </a:lvl8pPr>
            <a:lvl9pPr marL="9052560" indent="0">
              <a:buNone/>
              <a:defRPr sz="2228"/>
            </a:lvl9pPr>
          </a:lstStyle>
          <a:p>
            <a:pPr lvl="0"/>
            <a:r>
              <a:rPr lang="en-US"/>
              <a:t>Click to edit Master text styles</a:t>
            </a:r>
          </a:p>
        </p:txBody>
      </p:sp>
      <p:sp>
        <p:nvSpPr>
          <p:cNvPr id="5" name="Date Placeholder 4"/>
          <p:cNvSpPr>
            <a:spLocks noGrp="1"/>
          </p:cNvSpPr>
          <p:nvPr>
            <p:ph type="dt" sz="half" idx="10"/>
          </p:nvPr>
        </p:nvSpPr>
        <p:spPr/>
        <p:txBody>
          <a:bodyPr/>
          <a:lstStyle/>
          <a:p>
            <a:fld id="{0ACE30A7-B4D6-49EF-8217-956D3052FD62}" type="datetime1">
              <a:rPr lang="en-US" smtClean="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431112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28925" y="6291072"/>
            <a:ext cx="9354312" cy="9960864"/>
          </a:xfrm>
        </p:spPr>
        <p:txBody>
          <a:bodyPr anchor="b">
            <a:noAutofit/>
          </a:bodyPr>
          <a:lstStyle>
            <a:lvl1pPr>
              <a:lnSpc>
                <a:spcPct val="90000"/>
              </a:lnSpc>
              <a:defRPr sz="99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263055" y="6133792"/>
            <a:ext cx="14050420" cy="26632211"/>
          </a:xfrm>
        </p:spPr>
        <p:txBody>
          <a:bodyPr lIns="274320" tIns="182880" anchor="t">
            <a:normAutofit/>
          </a:bodyPr>
          <a:lstStyle>
            <a:lvl1pPr marL="0" indent="0">
              <a:buNone/>
              <a:defRPr sz="6930"/>
            </a:lvl1pPr>
            <a:lvl2pPr marL="1131570" indent="0">
              <a:buNone/>
              <a:defRPr sz="6930"/>
            </a:lvl2pPr>
            <a:lvl3pPr marL="2263140" indent="0">
              <a:buNone/>
              <a:defRPr sz="5940"/>
            </a:lvl3pPr>
            <a:lvl4pPr marL="3394710" indent="0">
              <a:buNone/>
              <a:defRPr sz="4950"/>
            </a:lvl4pPr>
            <a:lvl5pPr marL="4526280" indent="0">
              <a:buNone/>
              <a:defRPr sz="4950"/>
            </a:lvl5pPr>
            <a:lvl6pPr marL="5657850" indent="0">
              <a:buNone/>
              <a:defRPr sz="4950"/>
            </a:lvl6pPr>
            <a:lvl7pPr marL="6789420" indent="0">
              <a:buNone/>
              <a:defRPr sz="4950"/>
            </a:lvl7pPr>
            <a:lvl8pPr marL="7920990" indent="0">
              <a:buNone/>
              <a:defRPr sz="4950"/>
            </a:lvl8pPr>
            <a:lvl9pPr marL="9052560" indent="0">
              <a:buNone/>
              <a:defRPr sz="4950"/>
            </a:lvl9pPr>
          </a:lstStyle>
          <a:p>
            <a:r>
              <a:rPr lang="en-US"/>
              <a:t>Click icon to add picture</a:t>
            </a:r>
            <a:endParaRPr lang="en-US" dirty="0"/>
          </a:p>
        </p:txBody>
      </p:sp>
      <p:sp>
        <p:nvSpPr>
          <p:cNvPr id="4" name="Text Placeholder 3"/>
          <p:cNvSpPr>
            <a:spLocks noGrp="1"/>
          </p:cNvSpPr>
          <p:nvPr>
            <p:ph type="body" sz="half" idx="2"/>
          </p:nvPr>
        </p:nvSpPr>
        <p:spPr>
          <a:xfrm>
            <a:off x="2828925" y="16251936"/>
            <a:ext cx="9354312" cy="16514064"/>
          </a:xfrm>
        </p:spPr>
        <p:txBody>
          <a:bodyPr>
            <a:normAutofit/>
          </a:bodyPr>
          <a:lstStyle>
            <a:lvl1pPr marL="0" indent="0">
              <a:lnSpc>
                <a:spcPct val="100000"/>
              </a:lnSpc>
              <a:spcBef>
                <a:spcPts val="2640"/>
              </a:spcBef>
              <a:buNone/>
              <a:defRPr sz="4208"/>
            </a:lvl1pPr>
            <a:lvl2pPr marL="1131570" indent="0">
              <a:buNone/>
              <a:defRPr sz="2970"/>
            </a:lvl2pPr>
            <a:lvl3pPr marL="2263140" indent="0">
              <a:buNone/>
              <a:defRPr sz="2475"/>
            </a:lvl3pPr>
            <a:lvl4pPr marL="3394710" indent="0">
              <a:buNone/>
              <a:defRPr sz="2228"/>
            </a:lvl4pPr>
            <a:lvl5pPr marL="4526280" indent="0">
              <a:buNone/>
              <a:defRPr sz="2228"/>
            </a:lvl5pPr>
            <a:lvl6pPr marL="5657850" indent="0">
              <a:buNone/>
              <a:defRPr sz="2228"/>
            </a:lvl6pPr>
            <a:lvl7pPr marL="6789420" indent="0">
              <a:buNone/>
              <a:defRPr sz="2228"/>
            </a:lvl7pPr>
            <a:lvl8pPr marL="7920990" indent="0">
              <a:buNone/>
              <a:defRPr sz="2228"/>
            </a:lvl8pPr>
            <a:lvl9pPr marL="9052560" indent="0">
              <a:buNone/>
              <a:defRPr sz="2228"/>
            </a:lvl9pPr>
          </a:lstStyle>
          <a:p>
            <a:pPr lvl="0"/>
            <a:r>
              <a:rPr lang="en-US"/>
              <a:t>Click to edit Master text styles</a:t>
            </a:r>
          </a:p>
        </p:txBody>
      </p:sp>
      <p:sp>
        <p:nvSpPr>
          <p:cNvPr id="5" name="Date Placeholder 4"/>
          <p:cNvSpPr>
            <a:spLocks noGrp="1"/>
          </p:cNvSpPr>
          <p:nvPr>
            <p:ph type="dt" sz="half" idx="10"/>
          </p:nvPr>
        </p:nvSpPr>
        <p:spPr/>
        <p:txBody>
          <a:bodyPr/>
          <a:lstStyle/>
          <a:p>
            <a:fld id="{DC773CC7-3533-4CB4-A8A4-DB99AF6C2BC7}" type="datetime1">
              <a:rPr lang="en-US" smtClean="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068659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577E03-E080-48BB-9BC8-F827DEBEFEEA}"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124956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594129" y="4368800"/>
            <a:ext cx="5752148" cy="31018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28926" y="4368800"/>
            <a:ext cx="18388013" cy="31018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EAFE51-4E59-4836-8564-6DA170EABD56}"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910981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603504" y="1048512"/>
            <a:ext cx="28968192" cy="3722217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828925" y="3495040"/>
            <a:ext cx="24441912" cy="777646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828930" y="11795760"/>
            <a:ext cx="24435355" cy="231546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828915" y="35683289"/>
            <a:ext cx="5764460" cy="2093383"/>
          </a:xfrm>
          <a:prstGeom prst="rect">
            <a:avLst/>
          </a:prstGeom>
        </p:spPr>
        <p:txBody>
          <a:bodyPr vert="horz" lIns="91440" tIns="45720" rIns="91440" bIns="45720" rtlCol="0" anchor="ctr"/>
          <a:lstStyle>
            <a:lvl1pPr algn="l">
              <a:defRPr sz="3300">
                <a:solidFill>
                  <a:schemeClr val="tx1"/>
                </a:solidFill>
              </a:defRPr>
            </a:lvl1pPr>
          </a:lstStyle>
          <a:p>
            <a:fld id="{98EB963A-4BE2-45E1-8B03-0DC834E96A02}" type="datetime1">
              <a:rPr lang="en-US" smtClean="0"/>
              <a:t>1/17/2024</a:t>
            </a:fld>
            <a:endParaRPr lang="en-US" dirty="0"/>
          </a:p>
        </p:txBody>
      </p:sp>
      <p:sp>
        <p:nvSpPr>
          <p:cNvPr id="5" name="Footer Placeholder 4"/>
          <p:cNvSpPr>
            <a:spLocks noGrp="1"/>
          </p:cNvSpPr>
          <p:nvPr>
            <p:ph type="ftr" sz="quarter" idx="3"/>
          </p:nvPr>
        </p:nvSpPr>
        <p:spPr>
          <a:xfrm>
            <a:off x="9774143" y="35683289"/>
            <a:ext cx="11676492" cy="2093383"/>
          </a:xfrm>
          <a:prstGeom prst="rect">
            <a:avLst/>
          </a:prstGeom>
        </p:spPr>
        <p:txBody>
          <a:bodyPr vert="horz" lIns="91440" tIns="45720" rIns="91440" bIns="45720" rtlCol="0" anchor="ctr"/>
          <a:lstStyle>
            <a:lvl1pPr algn="ctr">
              <a:defRPr sz="3300">
                <a:solidFill>
                  <a:schemeClr val="tx1"/>
                </a:solidFill>
              </a:defRPr>
            </a:lvl1pPr>
          </a:lstStyle>
          <a:p>
            <a:endParaRPr lang="en-US" dirty="0"/>
          </a:p>
        </p:txBody>
      </p:sp>
      <p:sp>
        <p:nvSpPr>
          <p:cNvPr id="6" name="Slide Number Placeholder 5"/>
          <p:cNvSpPr>
            <a:spLocks noGrp="1"/>
          </p:cNvSpPr>
          <p:nvPr>
            <p:ph type="sldNum" sz="quarter" idx="4"/>
          </p:nvPr>
        </p:nvSpPr>
        <p:spPr>
          <a:xfrm>
            <a:off x="23090590" y="35683289"/>
            <a:ext cx="4222888" cy="2093383"/>
          </a:xfrm>
          <a:prstGeom prst="rect">
            <a:avLst/>
          </a:prstGeom>
        </p:spPr>
        <p:txBody>
          <a:bodyPr vert="horz" lIns="91440" tIns="45720" rIns="91440" bIns="45720" rtlCol="0" anchor="ctr"/>
          <a:lstStyle>
            <a:lvl1pPr algn="r">
              <a:defRPr sz="3300">
                <a:solidFill>
                  <a:schemeClr val="tx1"/>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768800276"/>
      </p:ext>
    </p:extLst>
  </p:cSld>
  <p:clrMap bg1="lt1" tx1="dk1" bg2="lt2" tx2="dk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Lst>
  <p:hf sldNum="0" hdr="0" ftr="0" dt="0"/>
  <p:txStyles>
    <p:titleStyle>
      <a:lvl1pPr algn="l" defTabSz="2263140" rtl="0" eaLnBrk="1" latinLnBrk="0" hangingPunct="1">
        <a:lnSpc>
          <a:spcPct val="90000"/>
        </a:lnSpc>
        <a:spcBef>
          <a:spcPct val="0"/>
        </a:spcBef>
        <a:buNone/>
        <a:defRPr sz="13200" kern="1200">
          <a:solidFill>
            <a:schemeClr val="tx1"/>
          </a:solidFill>
          <a:latin typeface="+mj-lt"/>
          <a:ea typeface="+mj-ea"/>
          <a:cs typeface="+mj-cs"/>
        </a:defRPr>
      </a:lvl1pPr>
    </p:titleStyle>
    <p:bodyStyle>
      <a:lvl1pPr marL="565785" indent="-452628" algn="l" defTabSz="2263140" rtl="0" eaLnBrk="1" latinLnBrk="0" hangingPunct="1">
        <a:lnSpc>
          <a:spcPct val="90000"/>
        </a:lnSpc>
        <a:spcBef>
          <a:spcPts val="3300"/>
        </a:spcBef>
        <a:buClr>
          <a:schemeClr val="tx1"/>
        </a:buClr>
        <a:buSzPct val="80000"/>
        <a:buFont typeface="Corbel" pitchFamily="34" charset="0"/>
        <a:buChar char="•"/>
        <a:defRPr sz="6600" kern="1200">
          <a:solidFill>
            <a:schemeClr val="tx1"/>
          </a:solidFill>
          <a:latin typeface="+mn-lt"/>
          <a:ea typeface="+mn-ea"/>
          <a:cs typeface="+mn-cs"/>
        </a:defRPr>
      </a:lvl1pPr>
      <a:lvl2pPr marL="1131570" indent="-452628" algn="l" defTabSz="2263140" rtl="0" eaLnBrk="1" latinLnBrk="0" hangingPunct="1">
        <a:lnSpc>
          <a:spcPct val="90000"/>
        </a:lnSpc>
        <a:spcBef>
          <a:spcPts val="495"/>
        </a:spcBef>
        <a:spcAft>
          <a:spcPts val="990"/>
        </a:spcAft>
        <a:buClr>
          <a:schemeClr val="tx1"/>
        </a:buClr>
        <a:buSzPct val="80000"/>
        <a:buFont typeface="Corbel" pitchFamily="34" charset="0"/>
        <a:buChar char="•"/>
        <a:defRPr sz="5940" kern="1200">
          <a:solidFill>
            <a:schemeClr val="tx1"/>
          </a:solidFill>
          <a:latin typeface="+mn-lt"/>
          <a:ea typeface="+mn-ea"/>
          <a:cs typeface="+mn-cs"/>
        </a:defRPr>
      </a:lvl2pPr>
      <a:lvl3pPr marL="1810512" indent="-452628" algn="l" defTabSz="2263140" rtl="0" eaLnBrk="1" latinLnBrk="0" hangingPunct="1">
        <a:lnSpc>
          <a:spcPct val="90000"/>
        </a:lnSpc>
        <a:spcBef>
          <a:spcPts val="495"/>
        </a:spcBef>
        <a:spcAft>
          <a:spcPts val="990"/>
        </a:spcAft>
        <a:buClr>
          <a:schemeClr val="tx1"/>
        </a:buClr>
        <a:buSzPct val="80000"/>
        <a:buFont typeface="Corbel" pitchFamily="34" charset="0"/>
        <a:buChar char="•"/>
        <a:defRPr sz="5280" kern="1200">
          <a:solidFill>
            <a:schemeClr val="tx1"/>
          </a:solidFill>
          <a:latin typeface="+mn-lt"/>
          <a:ea typeface="+mn-ea"/>
          <a:cs typeface="+mn-cs"/>
        </a:defRPr>
      </a:lvl3pPr>
      <a:lvl4pPr marL="2489454" indent="-452628" algn="l" defTabSz="2263140" rtl="0" eaLnBrk="1" latinLnBrk="0" hangingPunct="1">
        <a:lnSpc>
          <a:spcPct val="90000"/>
        </a:lnSpc>
        <a:spcBef>
          <a:spcPts val="495"/>
        </a:spcBef>
        <a:spcAft>
          <a:spcPts val="990"/>
        </a:spcAft>
        <a:buClr>
          <a:schemeClr val="tx1"/>
        </a:buClr>
        <a:buSzPct val="80000"/>
        <a:buFont typeface="Corbel" pitchFamily="34" charset="0"/>
        <a:buChar char="•"/>
        <a:defRPr sz="4620" kern="1200">
          <a:solidFill>
            <a:schemeClr val="tx1"/>
          </a:solidFill>
          <a:latin typeface="+mn-lt"/>
          <a:ea typeface="+mn-ea"/>
          <a:cs typeface="+mn-cs"/>
        </a:defRPr>
      </a:lvl4pPr>
      <a:lvl5pPr marL="3036396" indent="-452628" algn="l" defTabSz="2263140" rtl="0" eaLnBrk="1" latinLnBrk="0" hangingPunct="1">
        <a:lnSpc>
          <a:spcPct val="90000"/>
        </a:lnSpc>
        <a:spcBef>
          <a:spcPts val="495"/>
        </a:spcBef>
        <a:spcAft>
          <a:spcPts val="990"/>
        </a:spcAft>
        <a:buClr>
          <a:schemeClr val="tx1"/>
        </a:buClr>
        <a:buSzPct val="80000"/>
        <a:buFont typeface="Corbel" pitchFamily="34" charset="0"/>
        <a:buChar char="•"/>
        <a:defRPr sz="4620" kern="1200">
          <a:solidFill>
            <a:schemeClr val="tx1"/>
          </a:solidFill>
          <a:latin typeface="+mn-lt"/>
          <a:ea typeface="+mn-ea"/>
          <a:cs typeface="+mn-cs"/>
        </a:defRPr>
      </a:lvl5pPr>
      <a:lvl6pPr marL="3630000" indent="-565785" algn="l" defTabSz="2263140" rtl="0" eaLnBrk="1" latinLnBrk="0" hangingPunct="1">
        <a:lnSpc>
          <a:spcPct val="90000"/>
        </a:lnSpc>
        <a:spcBef>
          <a:spcPts val="495"/>
        </a:spcBef>
        <a:spcAft>
          <a:spcPts val="990"/>
        </a:spcAft>
        <a:buClr>
          <a:schemeClr val="tx1"/>
        </a:buClr>
        <a:buSzPct val="80000"/>
        <a:buFont typeface="Corbel" pitchFamily="34" charset="0"/>
        <a:buChar char="•"/>
        <a:defRPr sz="4620" kern="1200">
          <a:solidFill>
            <a:schemeClr val="tx1"/>
          </a:solidFill>
          <a:latin typeface="+mn-lt"/>
          <a:ea typeface="+mn-ea"/>
          <a:cs typeface="+mn-cs"/>
        </a:defRPr>
      </a:lvl6pPr>
      <a:lvl7pPr marL="4290000" indent="-565785" algn="l" defTabSz="2263140" rtl="0" eaLnBrk="1" latinLnBrk="0" hangingPunct="1">
        <a:lnSpc>
          <a:spcPct val="90000"/>
        </a:lnSpc>
        <a:spcBef>
          <a:spcPts val="495"/>
        </a:spcBef>
        <a:spcAft>
          <a:spcPts val="990"/>
        </a:spcAft>
        <a:buClr>
          <a:schemeClr val="tx1"/>
        </a:buClr>
        <a:buSzPct val="80000"/>
        <a:buFont typeface="Corbel" pitchFamily="34" charset="0"/>
        <a:buChar char="•"/>
        <a:defRPr sz="4620" kern="1200">
          <a:solidFill>
            <a:schemeClr val="tx1"/>
          </a:solidFill>
          <a:latin typeface="+mn-lt"/>
          <a:ea typeface="+mn-ea"/>
          <a:cs typeface="+mn-cs"/>
        </a:defRPr>
      </a:lvl7pPr>
      <a:lvl8pPr marL="4950000" indent="-565785" algn="l" defTabSz="2263140" rtl="0" eaLnBrk="1" latinLnBrk="0" hangingPunct="1">
        <a:lnSpc>
          <a:spcPct val="90000"/>
        </a:lnSpc>
        <a:spcBef>
          <a:spcPts val="495"/>
        </a:spcBef>
        <a:spcAft>
          <a:spcPts val="990"/>
        </a:spcAft>
        <a:buClr>
          <a:schemeClr val="tx1"/>
        </a:buClr>
        <a:buSzPct val="80000"/>
        <a:buFont typeface="Corbel" pitchFamily="34" charset="0"/>
        <a:buChar char="•"/>
        <a:defRPr sz="4620" kern="1200">
          <a:solidFill>
            <a:schemeClr val="tx1"/>
          </a:solidFill>
          <a:latin typeface="+mn-lt"/>
          <a:ea typeface="+mn-ea"/>
          <a:cs typeface="+mn-cs"/>
        </a:defRPr>
      </a:lvl8pPr>
      <a:lvl9pPr marL="5610000" indent="-565785" algn="l" defTabSz="2263140" rtl="0" eaLnBrk="1" latinLnBrk="0" hangingPunct="1">
        <a:lnSpc>
          <a:spcPct val="90000"/>
        </a:lnSpc>
        <a:spcBef>
          <a:spcPts val="495"/>
        </a:spcBef>
        <a:spcAft>
          <a:spcPts val="990"/>
        </a:spcAft>
        <a:buClr>
          <a:schemeClr val="tx1"/>
        </a:buClr>
        <a:buSzPct val="80000"/>
        <a:buFont typeface="Corbel" pitchFamily="34" charset="0"/>
        <a:buChar char="•"/>
        <a:defRPr sz="4620" kern="1200">
          <a:solidFill>
            <a:schemeClr val="tx1"/>
          </a:solidFill>
          <a:latin typeface="+mn-lt"/>
          <a:ea typeface="+mn-ea"/>
          <a:cs typeface="+mn-cs"/>
        </a:defRPr>
      </a:lvl9pPr>
    </p:bodyStyle>
    <p:otherStyle>
      <a:defPPr>
        <a:defRPr lang="en-US"/>
      </a:defPPr>
      <a:lvl1pPr marL="0" algn="l" defTabSz="2263140" rtl="0" eaLnBrk="1" latinLnBrk="0" hangingPunct="1">
        <a:defRPr sz="4455" kern="1200">
          <a:solidFill>
            <a:schemeClr val="tx1"/>
          </a:solidFill>
          <a:latin typeface="+mn-lt"/>
          <a:ea typeface="+mn-ea"/>
          <a:cs typeface="+mn-cs"/>
        </a:defRPr>
      </a:lvl1pPr>
      <a:lvl2pPr marL="1131570" algn="l" defTabSz="2263140" rtl="0" eaLnBrk="1" latinLnBrk="0" hangingPunct="1">
        <a:defRPr sz="4455" kern="1200">
          <a:solidFill>
            <a:schemeClr val="tx1"/>
          </a:solidFill>
          <a:latin typeface="+mn-lt"/>
          <a:ea typeface="+mn-ea"/>
          <a:cs typeface="+mn-cs"/>
        </a:defRPr>
      </a:lvl2pPr>
      <a:lvl3pPr marL="2263140" algn="l" defTabSz="2263140" rtl="0" eaLnBrk="1" latinLnBrk="0" hangingPunct="1">
        <a:defRPr sz="4455" kern="1200">
          <a:solidFill>
            <a:schemeClr val="tx1"/>
          </a:solidFill>
          <a:latin typeface="+mn-lt"/>
          <a:ea typeface="+mn-ea"/>
          <a:cs typeface="+mn-cs"/>
        </a:defRPr>
      </a:lvl3pPr>
      <a:lvl4pPr marL="3394710" algn="l" defTabSz="2263140" rtl="0" eaLnBrk="1" latinLnBrk="0" hangingPunct="1">
        <a:defRPr sz="4455" kern="1200">
          <a:solidFill>
            <a:schemeClr val="tx1"/>
          </a:solidFill>
          <a:latin typeface="+mn-lt"/>
          <a:ea typeface="+mn-ea"/>
          <a:cs typeface="+mn-cs"/>
        </a:defRPr>
      </a:lvl4pPr>
      <a:lvl5pPr marL="4526280" algn="l" defTabSz="2263140" rtl="0" eaLnBrk="1" latinLnBrk="0" hangingPunct="1">
        <a:defRPr sz="4455" kern="1200">
          <a:solidFill>
            <a:schemeClr val="tx1"/>
          </a:solidFill>
          <a:latin typeface="+mn-lt"/>
          <a:ea typeface="+mn-ea"/>
          <a:cs typeface="+mn-cs"/>
        </a:defRPr>
      </a:lvl5pPr>
      <a:lvl6pPr marL="5657850" algn="l" defTabSz="2263140" rtl="0" eaLnBrk="1" latinLnBrk="0" hangingPunct="1">
        <a:defRPr sz="4455" kern="1200">
          <a:solidFill>
            <a:schemeClr val="tx1"/>
          </a:solidFill>
          <a:latin typeface="+mn-lt"/>
          <a:ea typeface="+mn-ea"/>
          <a:cs typeface="+mn-cs"/>
        </a:defRPr>
      </a:lvl6pPr>
      <a:lvl7pPr marL="6789420" algn="l" defTabSz="2263140" rtl="0" eaLnBrk="1" latinLnBrk="0" hangingPunct="1">
        <a:defRPr sz="4455" kern="1200">
          <a:solidFill>
            <a:schemeClr val="tx1"/>
          </a:solidFill>
          <a:latin typeface="+mn-lt"/>
          <a:ea typeface="+mn-ea"/>
          <a:cs typeface="+mn-cs"/>
        </a:defRPr>
      </a:lvl7pPr>
      <a:lvl8pPr marL="7920990" algn="l" defTabSz="2263140" rtl="0" eaLnBrk="1" latinLnBrk="0" hangingPunct="1">
        <a:defRPr sz="4455" kern="1200">
          <a:solidFill>
            <a:schemeClr val="tx1"/>
          </a:solidFill>
          <a:latin typeface="+mn-lt"/>
          <a:ea typeface="+mn-ea"/>
          <a:cs typeface="+mn-cs"/>
        </a:defRPr>
      </a:lvl8pPr>
      <a:lvl9pPr marL="9052560" algn="l" defTabSz="2263140" rtl="0" eaLnBrk="1" latinLnBrk="0" hangingPunct="1">
        <a:defRPr sz="445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jpeg"/><Relationship Id="rId5" Type="http://schemas.openxmlformats.org/officeDocument/2006/relationships/hyperlink" Target="https://creativecommons.org/licenses/by-nc-nd/3.0/" TargetMode="External"/><Relationship Id="rId4" Type="http://schemas.openxmlformats.org/officeDocument/2006/relationships/hyperlink" Target="http://twinkleteaches.blogspot.com/2017/02/handy-dyslexia-chart.html"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bdadyslexia.org.uk/news/why-dyslexia-training-is-important-to-anyone-working-in-education-and-training" TargetMode="External"/><Relationship Id="rId7" Type="http://schemas.openxmlformats.org/officeDocument/2006/relationships/hyperlink" Target="https://www.gov.wales/additional-learning-needs-code"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www.thedyslexia-spldtrust.org.uk/" TargetMode="External"/><Relationship Id="rId5" Type="http://schemas.openxmlformats.org/officeDocument/2006/relationships/hyperlink" Target="https://www.nhs.uk/conditions/dyslexia/" TargetMode="External"/><Relationship Id="rId4" Type="http://schemas.openxmlformats.org/officeDocument/2006/relationships/hyperlink" Target="http://www.bdadyslexia.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8ADAE488-CB81-452E-924F-E6C07EB14B53}"/>
              </a:ext>
            </a:extLst>
          </p:cNvPr>
          <p:cNvSpPr/>
          <p:nvPr/>
        </p:nvSpPr>
        <p:spPr>
          <a:xfrm>
            <a:off x="3292817" y="-159322"/>
            <a:ext cx="26289000" cy="742358"/>
          </a:xfrm>
          <a:prstGeom prst="roundRect">
            <a:avLst/>
          </a:prstGeom>
          <a:solidFill>
            <a:schemeClr val="accent1">
              <a:lumMod val="60000"/>
              <a:lumOff val="40000"/>
            </a:schemeClr>
          </a:solidFill>
          <a:ln>
            <a:noFill/>
          </a:ln>
        </p:spPr>
        <p:style>
          <a:lnRef idx="1">
            <a:schemeClr val="accent5"/>
          </a:lnRef>
          <a:fillRef idx="2">
            <a:schemeClr val="accent5"/>
          </a:fillRef>
          <a:effectRef idx="1">
            <a:schemeClr val="accent5"/>
          </a:effectRef>
          <a:fontRef idx="minor">
            <a:schemeClr val="dk1"/>
          </a:fontRef>
        </p:style>
        <p:txBody>
          <a:bodyPr lIns="91440" tIns="45720" rIns="91440" bIns="45720" rtlCol="0" anchor="ctr"/>
          <a:lstStyle/>
          <a:p>
            <a:pPr algn="ctr"/>
            <a:r>
              <a:rPr lang="en-GB" sz="5400" b="1" dirty="0">
                <a:solidFill>
                  <a:schemeClr val="accent2">
                    <a:lumMod val="50000"/>
                  </a:schemeClr>
                </a:solidFill>
                <a:latin typeface="Arial"/>
                <a:cs typeface="Arial"/>
              </a:rPr>
              <a:t>                                                  </a:t>
            </a:r>
            <a:r>
              <a:rPr lang="en-GB" sz="2400" b="1" dirty="0">
                <a:solidFill>
                  <a:schemeClr val="accent2">
                    <a:lumMod val="50000"/>
                  </a:schemeClr>
                </a:solidFill>
                <a:latin typeface="Arial"/>
                <a:cs typeface="Arial"/>
              </a:rPr>
              <a:t> </a:t>
            </a:r>
            <a:r>
              <a:rPr lang="en-GB" sz="5400" b="1" dirty="0">
                <a:solidFill>
                  <a:schemeClr val="accent2">
                    <a:lumMod val="50000"/>
                  </a:schemeClr>
                </a:solidFill>
                <a:latin typeface="Arial"/>
                <a:cs typeface="Arial"/>
              </a:rPr>
              <a:t> </a:t>
            </a:r>
            <a:r>
              <a:rPr lang="en-GB" b="1" dirty="0">
                <a:solidFill>
                  <a:schemeClr val="accent2">
                    <a:lumMod val="50000"/>
                  </a:schemeClr>
                </a:solidFill>
                <a:latin typeface="Times New Roman"/>
                <a:cs typeface="Arial"/>
              </a:rPr>
              <a:t>Breaking Barriers: Navigating the Educational Landscape for Dyslexic Children in Wales - Challenges, Solutions, and Future Directions"    </a:t>
            </a:r>
            <a:r>
              <a:rPr lang="en-GB" b="1" dirty="0">
                <a:solidFill>
                  <a:schemeClr val="accent2">
                    <a:lumMod val="50000"/>
                  </a:schemeClr>
                </a:solidFill>
                <a:latin typeface="Arial"/>
                <a:cs typeface="Arial"/>
              </a:rPr>
              <a:t>      </a:t>
            </a:r>
            <a:endParaRPr lang="en-US" dirty="0">
              <a:solidFill>
                <a:schemeClr val="accent2">
                  <a:lumMod val="50000"/>
                </a:schemeClr>
              </a:solidFill>
            </a:endParaRPr>
          </a:p>
        </p:txBody>
      </p:sp>
      <p:sp>
        <p:nvSpPr>
          <p:cNvPr id="4" name="Rectangle 3">
            <a:extLst>
              <a:ext uri="{FF2B5EF4-FFF2-40B4-BE49-F238E27FC236}">
                <a16:creationId xmlns:a16="http://schemas.microsoft.com/office/drawing/2014/main" id="{F6ADD230-E656-4EF2-BD5C-F75F28C33475}"/>
              </a:ext>
            </a:extLst>
          </p:cNvPr>
          <p:cNvSpPr/>
          <p:nvPr/>
        </p:nvSpPr>
        <p:spPr>
          <a:xfrm>
            <a:off x="314883" y="2191662"/>
            <a:ext cx="29062707" cy="37388800"/>
          </a:xfrm>
          <a:prstGeom prst="rect">
            <a:avLst/>
          </a:prstGeom>
          <a:noFill/>
          <a:ln w="76200" cap="flat" cmpd="sng" algn="ctr">
            <a:solidFill>
              <a:schemeClr val="accent2">
                <a:lumMod val="75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lIns="91440" tIns="45720" rIns="91440" bIns="45720" rtlCol="0" anchor="ctr"/>
          <a:lstStyle/>
          <a:p>
            <a:pPr algn="ctr"/>
            <a:endParaRPr lang="en-GB"/>
          </a:p>
          <a:p>
            <a:pPr algn="ctr"/>
            <a:endParaRPr lang="en-GB" dirty="0"/>
          </a:p>
        </p:txBody>
      </p:sp>
      <p:sp>
        <p:nvSpPr>
          <p:cNvPr id="23" name="Rectangle: Rounded Corners 22">
            <a:extLst>
              <a:ext uri="{FF2B5EF4-FFF2-40B4-BE49-F238E27FC236}">
                <a16:creationId xmlns:a16="http://schemas.microsoft.com/office/drawing/2014/main" id="{5F14F1A0-BD2A-47B6-9558-911833567CC1}"/>
              </a:ext>
            </a:extLst>
          </p:cNvPr>
          <p:cNvSpPr/>
          <p:nvPr/>
        </p:nvSpPr>
        <p:spPr>
          <a:xfrm>
            <a:off x="303106" y="994403"/>
            <a:ext cx="12877394" cy="9916885"/>
          </a:xfrm>
          <a:prstGeom prst="roundRect">
            <a:avLst>
              <a:gd name="adj" fmla="val 8948"/>
            </a:avLst>
          </a:prstGeom>
          <a:solidFill>
            <a:schemeClr val="accent1">
              <a:lumMod val="60000"/>
              <a:lumOff val="40000"/>
            </a:schemeClr>
          </a:solidFill>
          <a:ln>
            <a:solidFill>
              <a:schemeClr val="tx2"/>
            </a:solidFill>
          </a:ln>
        </p:spPr>
        <p:style>
          <a:lnRef idx="1">
            <a:schemeClr val="accent5"/>
          </a:lnRef>
          <a:fillRef idx="2">
            <a:schemeClr val="accent5"/>
          </a:fillRef>
          <a:effectRef idx="1">
            <a:schemeClr val="accent5"/>
          </a:effectRef>
          <a:fontRef idx="minor">
            <a:schemeClr val="dk1"/>
          </a:fontRef>
        </p:style>
        <p:txBody>
          <a:bodyPr lIns="91440" tIns="45720" rIns="91440" bIns="45720" rtlCol="0" anchor="ctr"/>
          <a:lstStyle/>
          <a:p>
            <a:pPr algn="ctr">
              <a:lnSpc>
                <a:spcPct val="150000"/>
              </a:lnSpc>
              <a:spcBef>
                <a:spcPts val="1200"/>
              </a:spcBef>
            </a:pPr>
            <a:r>
              <a:rPr lang="en-US" sz="2400" b="1" dirty="0">
                <a:latin typeface="Times New Roman"/>
                <a:cs typeface="Times New Roman"/>
              </a:rPr>
              <a:t>Introduction </a:t>
            </a:r>
          </a:p>
          <a:p>
            <a:pPr algn="ctr">
              <a:lnSpc>
                <a:spcPct val="150000"/>
              </a:lnSpc>
              <a:spcBef>
                <a:spcPts val="1200"/>
              </a:spcBef>
            </a:pPr>
            <a:r>
              <a:rPr lang="en-US" sz="2400" dirty="0">
                <a:latin typeface="Times New Roman"/>
                <a:cs typeface="Times New Roman"/>
              </a:rPr>
              <a:t>According to Dewis Cymry (2018), children and young people with additional learning requirements have learning, physical, and sensory demands that make learning more difficult than it is for most other children their age . Consequently, all kids should have access to an education, regardless of their specific learning needs. Some children in a classroom learn more quickly than others, and as a result, they need more assistance and constant attention from teachers. Based on our knowledge of  additional learning needs, we will look at dyslexia as an additional learning need. It would also highlight actions that educators and other professionals can do to guarantee that dyslexic pupils are included in inclusive classrooms and  impact of barriers . As a former teacher, my experience in this field has given me a distinct viewpoint and a deep understanding of the various learning requirements of kids. I had the honor of collaborating directly with children who were struggling with dyslexia throughout my time there. </a:t>
            </a:r>
            <a:endParaRPr lang="en-US" sz="2400">
              <a:solidFill>
                <a:schemeClr val="tx1"/>
              </a:solidFill>
              <a:latin typeface="Times New Roman"/>
              <a:cs typeface="Times New Roman"/>
            </a:endParaRPr>
          </a:p>
        </p:txBody>
      </p:sp>
      <p:sp>
        <p:nvSpPr>
          <p:cNvPr id="20" name="Rectangle: Rounded Corners 22">
            <a:extLst>
              <a:ext uri="{FF2B5EF4-FFF2-40B4-BE49-F238E27FC236}">
                <a16:creationId xmlns:a16="http://schemas.microsoft.com/office/drawing/2014/main" id="{5F14F1A0-BD2A-47B6-9558-911833567CC1}"/>
              </a:ext>
            </a:extLst>
          </p:cNvPr>
          <p:cNvSpPr/>
          <p:nvPr/>
        </p:nvSpPr>
        <p:spPr>
          <a:xfrm>
            <a:off x="553470" y="10763432"/>
            <a:ext cx="12986088" cy="9544200"/>
          </a:xfrm>
          <a:prstGeom prst="roundRect">
            <a:avLst>
              <a:gd name="adj" fmla="val 8948"/>
            </a:avLst>
          </a:prstGeom>
          <a:solidFill>
            <a:srgbClr val="FFC000"/>
          </a:solidFill>
          <a:ln>
            <a:solidFill>
              <a:schemeClr val="tx2"/>
            </a:solidFill>
          </a:ln>
        </p:spPr>
        <p:style>
          <a:lnRef idx="1">
            <a:schemeClr val="accent5"/>
          </a:lnRef>
          <a:fillRef idx="2">
            <a:schemeClr val="accent5"/>
          </a:fillRef>
          <a:effectRef idx="1">
            <a:schemeClr val="accent5"/>
          </a:effectRef>
          <a:fontRef idx="minor">
            <a:schemeClr val="dk1"/>
          </a:fontRef>
        </p:style>
        <p:txBody>
          <a:bodyPr lIns="91440" tIns="45720" rIns="91440" bIns="45720" rtlCol="0" anchor="ctr"/>
          <a:lstStyle/>
          <a:p>
            <a:pPr>
              <a:lnSpc>
                <a:spcPct val="150000"/>
              </a:lnSpc>
            </a:pPr>
            <a:r>
              <a:rPr lang="en-US" sz="2400" b="1" dirty="0">
                <a:latin typeface="Times New Roman"/>
                <a:cs typeface="Times New Roman"/>
              </a:rPr>
              <a:t>Dyslexia Overview </a:t>
            </a:r>
          </a:p>
          <a:p>
            <a:pPr>
              <a:lnSpc>
                <a:spcPct val="150000"/>
              </a:lnSpc>
            </a:pPr>
            <a:r>
              <a:rPr lang="en-US" sz="2400" dirty="0">
                <a:latin typeface="Times New Roman"/>
                <a:cs typeface="Times New Roman"/>
              </a:rPr>
              <a:t>In the UK, dyslexia is recognized as a disability under the Equality Act 2010, and individuals with dyslexia are entitled to reasonable adjustments in educational and workplace settings (Equality and Human Rights Commission, 2012).Given that dyslexia affects around ten percent of the world's population, it is imperative to include dyslexic kids in inclusive classrooms, acknowledging dyslexia as an extra learning requirement. A thorough grasp of dyslexia is necessary for educators and other professionals to support these students in an effective manner. Moreover, educators can better understand the difficulties faced by children with dyslexia, who may exhibit an unequal range of talents and difficulties, by understanding the fundamental characteristics of dyslexia (Riddick, Wolfe, and Lumsdon, 2003). According to N.H.S. (2012), dyslexia is a learning disability that is widely recognized to impede reading, writing, and spelling abilities.  Furthermore, Rello, Bayarri, and </a:t>
            </a:r>
            <a:r>
              <a:rPr lang="en-US" sz="2400" err="1">
                <a:latin typeface="Times New Roman"/>
                <a:cs typeface="Times New Roman"/>
              </a:rPr>
              <a:t>Gorriz</a:t>
            </a:r>
            <a:r>
              <a:rPr lang="en-US" sz="2400" dirty="0">
                <a:latin typeface="Times New Roman"/>
                <a:cs typeface="Times New Roman"/>
              </a:rPr>
              <a:t> (2012) define dyslexia as a neurologically based learning disorder that makes reading and writing challenging due to a weakness in the phonological part of language. There is no universally recognized definition for the term "dyslexia," as the several definitions demonstrate. In addition, Elliott and Grigorenko (2014), cited by Knight (2017), argue that the field has struggled to define dyslexia in a way that is both widely recognized and avoids becoming overly complex.</a:t>
            </a:r>
            <a:endParaRPr lang="en-GB" sz="2400">
              <a:solidFill>
                <a:schemeClr val="tx1"/>
              </a:solidFill>
              <a:latin typeface="Times New Roman"/>
              <a:cs typeface="Times New Roman"/>
            </a:endParaRPr>
          </a:p>
        </p:txBody>
      </p:sp>
      <p:sp>
        <p:nvSpPr>
          <p:cNvPr id="31" name="Rectangle: Rounded Corners 22">
            <a:extLst>
              <a:ext uri="{FF2B5EF4-FFF2-40B4-BE49-F238E27FC236}">
                <a16:creationId xmlns:a16="http://schemas.microsoft.com/office/drawing/2014/main" id="{5F14F1A0-BD2A-47B6-9558-911833567CC1}"/>
              </a:ext>
            </a:extLst>
          </p:cNvPr>
          <p:cNvSpPr/>
          <p:nvPr/>
        </p:nvSpPr>
        <p:spPr>
          <a:xfrm>
            <a:off x="14341109" y="19034455"/>
            <a:ext cx="14928451" cy="16106742"/>
          </a:xfrm>
          <a:prstGeom prst="roundRect">
            <a:avLst>
              <a:gd name="adj" fmla="val 8948"/>
            </a:avLst>
          </a:prstGeom>
          <a:solidFill>
            <a:schemeClr val="bg2"/>
          </a:solidFill>
          <a:ln>
            <a:solidFill>
              <a:schemeClr val="tx2"/>
            </a:solidFill>
          </a:ln>
        </p:spPr>
        <p:style>
          <a:lnRef idx="1">
            <a:schemeClr val="accent5"/>
          </a:lnRef>
          <a:fillRef idx="2">
            <a:schemeClr val="accent5"/>
          </a:fillRef>
          <a:effectRef idx="1">
            <a:schemeClr val="accent5"/>
          </a:effectRef>
          <a:fontRef idx="minor">
            <a:schemeClr val="dk1"/>
          </a:fontRef>
        </p:style>
        <p:txBody>
          <a:bodyPr lIns="91440" tIns="45720" rIns="91440" bIns="45720" rtlCol="0" anchor="ctr"/>
          <a:lstStyle/>
          <a:p>
            <a:pPr marL="457200" indent="-457200">
              <a:lnSpc>
                <a:spcPct val="150000"/>
              </a:lnSpc>
              <a:buFont typeface="Arial" panose="020B0604020202020204" pitchFamily="34" charset="0"/>
              <a:buChar char="•"/>
            </a:pPr>
            <a:endParaRPr lang="en-US" sz="2400" b="1" dirty="0">
              <a:solidFill>
                <a:schemeClr val="accent2">
                  <a:lumMod val="50000"/>
                </a:schemeClr>
              </a:solidFill>
              <a:latin typeface="Times New Roman"/>
              <a:cs typeface="Arial"/>
            </a:endParaRPr>
          </a:p>
          <a:p>
            <a:pPr>
              <a:lnSpc>
                <a:spcPct val="150000"/>
              </a:lnSpc>
            </a:pPr>
            <a:r>
              <a:rPr lang="en-US" sz="2400" b="1" dirty="0">
                <a:solidFill>
                  <a:schemeClr val="accent2">
                    <a:lumMod val="50000"/>
                  </a:schemeClr>
                </a:solidFill>
                <a:latin typeface="Times New Roman"/>
                <a:cs typeface="Arial"/>
              </a:rPr>
              <a:t>Strategies </a:t>
            </a:r>
          </a:p>
          <a:p>
            <a:pPr>
              <a:lnSpc>
                <a:spcPct val="150000"/>
              </a:lnSpc>
            </a:pPr>
            <a:r>
              <a:rPr lang="en-US" sz="2400" dirty="0">
                <a:solidFill>
                  <a:schemeClr val="accent2">
                    <a:lumMod val="50000"/>
                  </a:schemeClr>
                </a:solidFill>
                <a:latin typeface="Times New Roman"/>
                <a:ea typeface="+mn-lt"/>
                <a:cs typeface="+mn-lt"/>
              </a:rPr>
              <a:t>In typical classroom settings, educators are essential in fostering an inclusive and encouraging environment for dyslexic children. According to Reid, Strnadová, and Cumming (2013), to accomplish this, teachers must receive specialized training to recognize dyslexic individuals and provide interventions that are specifically designed to meet their individual learning needs.</a:t>
            </a:r>
          </a:p>
          <a:p>
            <a:pPr>
              <a:lnSpc>
                <a:spcPct val="150000"/>
              </a:lnSpc>
            </a:pPr>
            <a:endParaRPr lang="en-US" sz="2400" dirty="0">
              <a:solidFill>
                <a:schemeClr val="accent2">
                  <a:lumMod val="50000"/>
                </a:schemeClr>
              </a:solidFill>
              <a:latin typeface="Times New Roman"/>
              <a:cs typeface="Times New Roman"/>
            </a:endParaRPr>
          </a:p>
          <a:p>
            <a:pPr>
              <a:lnSpc>
                <a:spcPct val="150000"/>
              </a:lnSpc>
            </a:pPr>
            <a:r>
              <a:rPr lang="en-US" sz="2400" dirty="0">
                <a:solidFill>
                  <a:schemeClr val="accent2">
                    <a:lumMod val="50000"/>
                  </a:schemeClr>
                </a:solidFill>
                <a:latin typeface="Times New Roman"/>
                <a:cs typeface="Times New Roman"/>
              </a:rPr>
              <a:t>Teachers should use instructional strategies that support dyslexic kids' performance in regular classes because the condition presents difficulties with reading and spelling. For dyslexic children in inclusive settings, a multimodal strategy that incorporates several senses has proven to be successful (Khalid and Anjum, 2019). The phonic reading approach is another suggested method for satisfying the spelling and reading needs of dyslexic students. Decoding letter sounds and dissecting words into their constituent sounds are part of this methodical technique (Ahmed et al., 2019).</a:t>
            </a:r>
          </a:p>
          <a:p>
            <a:pPr>
              <a:lnSpc>
                <a:spcPct val="150000"/>
              </a:lnSpc>
            </a:pPr>
            <a:endParaRPr lang="en-US" sz="2400" dirty="0">
              <a:solidFill>
                <a:schemeClr val="accent2">
                  <a:lumMod val="50000"/>
                </a:schemeClr>
              </a:solidFill>
              <a:latin typeface="Times New Roman"/>
              <a:cs typeface="Times New Roman"/>
            </a:endParaRPr>
          </a:p>
          <a:p>
            <a:pPr>
              <a:lnSpc>
                <a:spcPct val="150000"/>
              </a:lnSpc>
            </a:pPr>
            <a:endParaRPr lang="en-US" sz="2400" dirty="0">
              <a:solidFill>
                <a:schemeClr val="accent2">
                  <a:lumMod val="50000"/>
                </a:schemeClr>
              </a:solidFill>
              <a:latin typeface="Times New Roman"/>
              <a:cs typeface="Times New Roman"/>
            </a:endParaRPr>
          </a:p>
          <a:p>
            <a:pPr>
              <a:lnSpc>
                <a:spcPct val="150000"/>
              </a:lnSpc>
            </a:pPr>
            <a:r>
              <a:rPr lang="en-US" sz="2400" dirty="0">
                <a:solidFill>
                  <a:schemeClr val="accent2">
                    <a:lumMod val="50000"/>
                  </a:schemeClr>
                </a:solidFill>
                <a:latin typeface="Times New Roman"/>
                <a:cs typeface="Times New Roman"/>
              </a:rPr>
              <a:t>Building solid parent-teacher relationships outside of the classroom is essential to raising student achievement. Working together, educators, parents, and schools can help dyslexic students receive the academic support they need. In order to address the special requirements of dyslexic students, Ross (2020) </a:t>
            </a:r>
            <a:r>
              <a:rPr lang="en-US" sz="2400">
                <a:solidFill>
                  <a:schemeClr val="accent2">
                    <a:lumMod val="50000"/>
                  </a:schemeClr>
                </a:solidFill>
                <a:latin typeface="Times New Roman"/>
                <a:cs typeface="Times New Roman"/>
              </a:rPr>
              <a:t>emphasizes</a:t>
            </a:r>
            <a:r>
              <a:rPr lang="en-US" sz="2400" dirty="0">
                <a:solidFill>
                  <a:schemeClr val="accent2">
                    <a:lumMod val="50000"/>
                  </a:schemeClr>
                </a:solidFill>
                <a:latin typeface="Times New Roman"/>
                <a:cs typeface="Times New Roman"/>
              </a:rPr>
              <a:t> the value of schools, practitioners, and parents collaborating. This promotes inclusive practices. This cooperative strategy fosters inclusivity in addition to academic success.</a:t>
            </a:r>
          </a:p>
        </p:txBody>
      </p:sp>
      <p:sp>
        <p:nvSpPr>
          <p:cNvPr id="34" name="Rectangle: Rounded Corners 22">
            <a:extLst>
              <a:ext uri="{FF2B5EF4-FFF2-40B4-BE49-F238E27FC236}">
                <a16:creationId xmlns:a16="http://schemas.microsoft.com/office/drawing/2014/main" id="{5F14F1A0-BD2A-47B6-9558-911833567CC1}"/>
              </a:ext>
            </a:extLst>
          </p:cNvPr>
          <p:cNvSpPr/>
          <p:nvPr/>
        </p:nvSpPr>
        <p:spPr>
          <a:xfrm>
            <a:off x="9447" y="27144715"/>
            <a:ext cx="9696697" cy="12411604"/>
          </a:xfrm>
          <a:prstGeom prst="roundRect">
            <a:avLst>
              <a:gd name="adj" fmla="val 8948"/>
            </a:avLst>
          </a:prstGeom>
          <a:solidFill>
            <a:srgbClr val="00B0F0"/>
          </a:solidFill>
          <a:ln>
            <a:solidFill>
              <a:schemeClr val="tx2"/>
            </a:solidFill>
          </a:ln>
        </p:spPr>
        <p:style>
          <a:lnRef idx="1">
            <a:schemeClr val="accent5"/>
          </a:lnRef>
          <a:fillRef idx="2">
            <a:schemeClr val="accent5"/>
          </a:fillRef>
          <a:effectRef idx="1">
            <a:schemeClr val="accent5"/>
          </a:effectRef>
          <a:fontRef idx="minor">
            <a:schemeClr val="dk1"/>
          </a:fontRef>
        </p:style>
        <p:txBody>
          <a:bodyPr lIns="91440" tIns="45720" rIns="91440" bIns="45720" rtlCol="0" anchor="ctr"/>
          <a:lstStyle/>
          <a:p>
            <a:pPr>
              <a:lnSpc>
                <a:spcPct val="150000"/>
              </a:lnSpc>
              <a:spcBef>
                <a:spcPts val="1200"/>
              </a:spcBef>
            </a:pPr>
            <a:endParaRPr lang="en-US" sz="2000" i="1" dirty="0">
              <a:solidFill>
                <a:schemeClr val="tx1"/>
              </a:solidFill>
              <a:latin typeface="Arial"/>
              <a:cs typeface="Times New Roman"/>
            </a:endParaRPr>
          </a:p>
          <a:p>
            <a:pPr>
              <a:lnSpc>
                <a:spcPct val="150000"/>
              </a:lnSpc>
              <a:spcBef>
                <a:spcPts val="1200"/>
              </a:spcBef>
            </a:pPr>
            <a:endParaRPr lang="en-US" sz="2000" i="1" dirty="0">
              <a:solidFill>
                <a:schemeClr val="tx1"/>
              </a:solidFill>
              <a:latin typeface="Arial"/>
              <a:cs typeface="Times New Roman"/>
            </a:endParaRPr>
          </a:p>
          <a:p>
            <a:pPr>
              <a:lnSpc>
                <a:spcPct val="150000"/>
              </a:lnSpc>
              <a:spcBef>
                <a:spcPts val="1200"/>
              </a:spcBef>
            </a:pPr>
            <a:endParaRPr lang="en-US" sz="2000" i="1" dirty="0">
              <a:solidFill>
                <a:schemeClr val="tx1"/>
              </a:solidFill>
              <a:latin typeface="Arial"/>
              <a:cs typeface="Times New Roman"/>
            </a:endParaRPr>
          </a:p>
          <a:p>
            <a:pPr>
              <a:lnSpc>
                <a:spcPct val="150000"/>
              </a:lnSpc>
              <a:spcBef>
                <a:spcPts val="1200"/>
              </a:spcBef>
            </a:pPr>
            <a:endParaRPr lang="en-US" sz="2000" i="1" dirty="0">
              <a:solidFill>
                <a:schemeClr val="tx1"/>
              </a:solidFill>
              <a:latin typeface="Arial"/>
              <a:cs typeface="Times New Roman"/>
            </a:endParaRPr>
          </a:p>
          <a:p>
            <a:pPr>
              <a:lnSpc>
                <a:spcPct val="150000"/>
              </a:lnSpc>
              <a:spcBef>
                <a:spcPts val="1200"/>
              </a:spcBef>
            </a:pPr>
            <a:endParaRPr lang="en-US" sz="2400" i="1" dirty="0">
              <a:solidFill>
                <a:schemeClr val="tx1"/>
              </a:solidFill>
              <a:latin typeface="Times New Roman"/>
              <a:cs typeface="Times New Roman"/>
            </a:endParaRPr>
          </a:p>
          <a:p>
            <a:pPr>
              <a:lnSpc>
                <a:spcPct val="150000"/>
              </a:lnSpc>
              <a:spcBef>
                <a:spcPts val="1200"/>
              </a:spcBef>
            </a:pPr>
            <a:endParaRPr lang="en-US" sz="2400" i="1" dirty="0">
              <a:solidFill>
                <a:schemeClr val="tx1"/>
              </a:solidFill>
              <a:latin typeface="Times New Roman"/>
              <a:cs typeface="Times New Roman"/>
            </a:endParaRPr>
          </a:p>
          <a:p>
            <a:pPr>
              <a:lnSpc>
                <a:spcPct val="150000"/>
              </a:lnSpc>
              <a:spcBef>
                <a:spcPts val="1200"/>
              </a:spcBef>
            </a:pPr>
            <a:endParaRPr lang="en-US" sz="2400" i="1" dirty="0">
              <a:solidFill>
                <a:schemeClr val="tx1"/>
              </a:solidFill>
              <a:latin typeface="Times New Roman"/>
              <a:cs typeface="Times New Roman"/>
            </a:endParaRPr>
          </a:p>
          <a:p>
            <a:pPr>
              <a:lnSpc>
                <a:spcPct val="150000"/>
              </a:lnSpc>
              <a:spcBef>
                <a:spcPts val="1200"/>
              </a:spcBef>
            </a:pPr>
            <a:r>
              <a:rPr lang="en-US" sz="2400" i="1" dirty="0">
                <a:solidFill>
                  <a:schemeClr val="tx1"/>
                </a:solidFill>
                <a:latin typeface="Times New Roman"/>
                <a:cs typeface="Times New Roman"/>
              </a:rPr>
              <a:t>Barriers </a:t>
            </a:r>
            <a:endParaRPr lang="en-US" dirty="0">
              <a:solidFill>
                <a:schemeClr val="tx1"/>
              </a:solidFill>
            </a:endParaRPr>
          </a:p>
          <a:p>
            <a:pPr marL="342900" indent="-342900">
              <a:lnSpc>
                <a:spcPct val="150000"/>
              </a:lnSpc>
              <a:spcBef>
                <a:spcPts val="1200"/>
              </a:spcBef>
              <a:buFont typeface="Arial"/>
              <a:buChar char="•"/>
            </a:pPr>
            <a:endParaRPr lang="en-US" sz="2400" i="1" dirty="0">
              <a:solidFill>
                <a:schemeClr val="tx1"/>
              </a:solidFill>
              <a:latin typeface="Times New Roman"/>
              <a:cs typeface="Times New Roman"/>
            </a:endParaRPr>
          </a:p>
          <a:p>
            <a:pPr marL="342900" indent="-342900">
              <a:lnSpc>
                <a:spcPct val="150000"/>
              </a:lnSpc>
              <a:spcBef>
                <a:spcPts val="1200"/>
              </a:spcBef>
              <a:buFont typeface="Arial"/>
              <a:buChar char="•"/>
            </a:pPr>
            <a:r>
              <a:rPr lang="en-US" sz="2400" i="1" dirty="0">
                <a:solidFill>
                  <a:schemeClr val="tx1"/>
                </a:solidFill>
                <a:latin typeface="Times New Roman"/>
                <a:cs typeface="Times New Roman"/>
              </a:rPr>
              <a:t>The lack of adequate training for teachers (The Dyslexia-</a:t>
            </a:r>
            <a:r>
              <a:rPr lang="en-US" sz="2400" i="1" err="1">
                <a:solidFill>
                  <a:schemeClr val="tx1"/>
                </a:solidFill>
                <a:latin typeface="Times New Roman"/>
                <a:cs typeface="Times New Roman"/>
              </a:rPr>
              <a:t>SpLD</a:t>
            </a:r>
            <a:r>
              <a:rPr lang="en-US" sz="2400" i="1" dirty="0">
                <a:solidFill>
                  <a:schemeClr val="tx1"/>
                </a:solidFill>
                <a:latin typeface="Times New Roman"/>
                <a:cs typeface="Times New Roman"/>
              </a:rPr>
              <a:t> Trust, 2012).</a:t>
            </a:r>
          </a:p>
          <a:p>
            <a:pPr marL="342900" indent="-342900">
              <a:lnSpc>
                <a:spcPct val="150000"/>
              </a:lnSpc>
              <a:spcBef>
                <a:spcPts val="1200"/>
              </a:spcBef>
              <a:buFont typeface="Arial"/>
              <a:buChar char="•"/>
            </a:pPr>
            <a:endParaRPr lang="en-US" sz="2400" i="1" dirty="0">
              <a:solidFill>
                <a:schemeClr val="tx1"/>
              </a:solidFill>
              <a:latin typeface="Times New Roman"/>
              <a:cs typeface="Times New Roman"/>
            </a:endParaRPr>
          </a:p>
          <a:p>
            <a:pPr marL="342900" indent="-342900">
              <a:lnSpc>
                <a:spcPct val="150000"/>
              </a:lnSpc>
              <a:spcBef>
                <a:spcPts val="1200"/>
              </a:spcBef>
              <a:buFont typeface="Arial"/>
              <a:buChar char="•"/>
            </a:pPr>
            <a:r>
              <a:rPr lang="en-US" sz="2400" i="1" dirty="0">
                <a:solidFill>
                  <a:schemeClr val="tx1"/>
                </a:solidFill>
                <a:latin typeface="Times New Roman"/>
                <a:cs typeface="Arial"/>
              </a:rPr>
              <a:t>Inadequate help for dyslexic students can send them down a path of low literacy, inadequate schooling, and few opportunities for employment, which will have a detrimental effect on their well-being as adults. </a:t>
            </a:r>
            <a:r>
              <a:rPr lang="en-US" sz="2400" i="1" dirty="0" err="1">
                <a:solidFill>
                  <a:schemeClr val="tx1"/>
                </a:solidFill>
                <a:latin typeface="Times New Roman"/>
                <a:cs typeface="Arial"/>
              </a:rPr>
              <a:t>Snowling</a:t>
            </a:r>
            <a:r>
              <a:rPr lang="en-US" sz="2400" i="1" dirty="0">
                <a:solidFill>
                  <a:schemeClr val="tx1"/>
                </a:solidFill>
                <a:latin typeface="Times New Roman"/>
                <a:cs typeface="Arial"/>
              </a:rPr>
              <a:t> (2014). In order to guarantee a successful outcome, it is crucial for educators and practitioners to meet dyslexic pupils where they are rather than where they should be. </a:t>
            </a:r>
            <a:endParaRPr lang="en-US" sz="2400">
              <a:solidFill>
                <a:schemeClr val="tx1"/>
              </a:solidFill>
              <a:latin typeface="Times New Roman"/>
              <a:cs typeface="Times New Roman"/>
            </a:endParaRPr>
          </a:p>
          <a:p>
            <a:pPr marL="342900" indent="-342900">
              <a:lnSpc>
                <a:spcPct val="150000"/>
              </a:lnSpc>
              <a:spcBef>
                <a:spcPts val="1200"/>
              </a:spcBef>
              <a:buFont typeface="Arial"/>
              <a:buChar char="•"/>
            </a:pPr>
            <a:r>
              <a:rPr lang="en-US" sz="2400" i="1" dirty="0">
                <a:solidFill>
                  <a:schemeClr val="tx1"/>
                </a:solidFill>
                <a:latin typeface="Times New Roman"/>
                <a:cs typeface="Arial"/>
              </a:rPr>
              <a:t>Many parents are unaware of the unique difficulties associated with dyslexia, which makes it challenging for them to speak up for their child's needs. ( Welsh Government,2019)</a:t>
            </a:r>
          </a:p>
          <a:p>
            <a:pPr marL="342900" indent="-342900">
              <a:lnSpc>
                <a:spcPct val="150000"/>
              </a:lnSpc>
              <a:spcBef>
                <a:spcPts val="1200"/>
              </a:spcBef>
              <a:buFont typeface="Arial"/>
              <a:buChar char="•"/>
            </a:pPr>
            <a:r>
              <a:rPr lang="en-US" sz="2400" dirty="0">
                <a:solidFill>
                  <a:srgbClr val="1F1F1F"/>
                </a:solidFill>
                <a:latin typeface="Times New Roman"/>
                <a:ea typeface="+mn-lt"/>
                <a:cs typeface="+mn-lt"/>
              </a:rPr>
              <a:t>Dyslexia continues to be misunderstood by some teachers, peers, and even parents, often leading to stigmatization and low self-esteem in dyslexic children (The Dyslexia-</a:t>
            </a:r>
            <a:r>
              <a:rPr lang="en-US" sz="2400" err="1">
                <a:solidFill>
                  <a:srgbClr val="1F1F1F"/>
                </a:solidFill>
                <a:latin typeface="Times New Roman"/>
                <a:ea typeface="+mn-lt"/>
                <a:cs typeface="+mn-lt"/>
              </a:rPr>
              <a:t>SpLD</a:t>
            </a:r>
            <a:r>
              <a:rPr lang="en-US" sz="2400" dirty="0">
                <a:solidFill>
                  <a:srgbClr val="1F1F1F"/>
                </a:solidFill>
                <a:latin typeface="Times New Roman"/>
                <a:ea typeface="+mn-lt"/>
                <a:cs typeface="+mn-lt"/>
              </a:rPr>
              <a:t> Trust, 2012).</a:t>
            </a:r>
            <a:endParaRPr lang="en-US" sz="2400" i="1" dirty="0">
              <a:solidFill>
                <a:schemeClr val="tx1"/>
              </a:solidFill>
              <a:latin typeface="Times New Roman"/>
              <a:cs typeface="Arial"/>
            </a:endParaRPr>
          </a:p>
          <a:p>
            <a:pPr marL="342900" indent="-342900">
              <a:lnSpc>
                <a:spcPct val="150000"/>
              </a:lnSpc>
              <a:spcBef>
                <a:spcPts val="1200"/>
              </a:spcBef>
              <a:buFont typeface="Arial"/>
              <a:buChar char="•"/>
            </a:pPr>
            <a:endParaRPr lang="en-US" sz="2400" i="1" dirty="0">
              <a:solidFill>
                <a:schemeClr val="tx1"/>
              </a:solidFill>
              <a:latin typeface="Times New Roman"/>
              <a:cs typeface="Arial"/>
            </a:endParaRPr>
          </a:p>
          <a:p>
            <a:pPr>
              <a:lnSpc>
                <a:spcPct val="150000"/>
              </a:lnSpc>
              <a:spcBef>
                <a:spcPts val="1200"/>
              </a:spcBef>
            </a:pPr>
            <a:r>
              <a:rPr lang="en-US" sz="2400" i="1" dirty="0">
                <a:solidFill>
                  <a:schemeClr val="tx1"/>
                </a:solidFill>
                <a:latin typeface="Times New Roman"/>
                <a:cs typeface="Times New Roman"/>
              </a:rPr>
              <a:t>.</a:t>
            </a:r>
            <a:endParaRPr lang="en-US" sz="2400">
              <a:solidFill>
                <a:schemeClr val="tx1"/>
              </a:solidFill>
              <a:latin typeface="Times New Roman"/>
              <a:cs typeface="Times New Roman"/>
            </a:endParaRPr>
          </a:p>
          <a:p>
            <a:pPr>
              <a:lnSpc>
                <a:spcPct val="150000"/>
              </a:lnSpc>
              <a:spcBef>
                <a:spcPts val="1200"/>
              </a:spcBef>
            </a:pPr>
            <a:endParaRPr lang="en-US" sz="2000" i="1" dirty="0">
              <a:solidFill>
                <a:schemeClr val="tx1"/>
              </a:solidFill>
              <a:latin typeface="Arial"/>
              <a:cs typeface="Times New Roman"/>
            </a:endParaRPr>
          </a:p>
          <a:p>
            <a:pPr>
              <a:lnSpc>
                <a:spcPct val="150000"/>
              </a:lnSpc>
              <a:spcBef>
                <a:spcPts val="1200"/>
              </a:spcBef>
            </a:pPr>
            <a:endParaRPr lang="en-US" sz="2000" i="1" dirty="0">
              <a:solidFill>
                <a:schemeClr val="tx1"/>
              </a:solidFill>
              <a:latin typeface="Arial"/>
              <a:cs typeface="Times New Roman"/>
            </a:endParaRPr>
          </a:p>
          <a:p>
            <a:pPr>
              <a:lnSpc>
                <a:spcPct val="150000"/>
              </a:lnSpc>
              <a:spcBef>
                <a:spcPts val="1200"/>
              </a:spcBef>
            </a:pPr>
            <a:endParaRPr lang="en-US" sz="2000" i="1" dirty="0">
              <a:solidFill>
                <a:schemeClr val="tx1"/>
              </a:solidFill>
              <a:latin typeface="Arial"/>
              <a:cs typeface="Times New Roman"/>
            </a:endParaRPr>
          </a:p>
          <a:p>
            <a:pPr>
              <a:lnSpc>
                <a:spcPct val="150000"/>
              </a:lnSpc>
              <a:spcBef>
                <a:spcPts val="1200"/>
              </a:spcBef>
            </a:pPr>
            <a:endParaRPr lang="en-US" sz="2000" i="1" dirty="0">
              <a:solidFill>
                <a:schemeClr val="tx1"/>
              </a:solidFill>
              <a:latin typeface="Arial"/>
              <a:cs typeface="Times New Roman"/>
            </a:endParaRPr>
          </a:p>
          <a:p>
            <a:pPr>
              <a:lnSpc>
                <a:spcPct val="150000"/>
              </a:lnSpc>
              <a:spcBef>
                <a:spcPts val="1200"/>
              </a:spcBef>
            </a:pPr>
            <a:endParaRPr lang="en-US" sz="2000" i="1" dirty="0">
              <a:solidFill>
                <a:schemeClr val="tx1"/>
              </a:solidFill>
              <a:latin typeface="Arial"/>
              <a:cs typeface="Times New Roman"/>
            </a:endParaRPr>
          </a:p>
          <a:p>
            <a:pPr>
              <a:lnSpc>
                <a:spcPct val="150000"/>
              </a:lnSpc>
              <a:spcBef>
                <a:spcPts val="1200"/>
              </a:spcBef>
            </a:pPr>
            <a:endParaRPr lang="en-US" sz="2000" i="1" dirty="0">
              <a:solidFill>
                <a:schemeClr val="tx1"/>
              </a:solidFill>
              <a:latin typeface="Arial"/>
              <a:cs typeface="Times New Roman"/>
            </a:endParaRPr>
          </a:p>
          <a:p>
            <a:pPr>
              <a:lnSpc>
                <a:spcPct val="150000"/>
              </a:lnSpc>
              <a:spcBef>
                <a:spcPts val="1200"/>
              </a:spcBef>
            </a:pPr>
            <a:endParaRPr lang="en-US" sz="2000" i="1" dirty="0">
              <a:solidFill>
                <a:schemeClr val="tx1"/>
              </a:solidFill>
              <a:latin typeface="Arial"/>
              <a:cs typeface="Times New Roman"/>
            </a:endParaRPr>
          </a:p>
          <a:p>
            <a:pPr>
              <a:lnSpc>
                <a:spcPct val="150000"/>
              </a:lnSpc>
              <a:spcBef>
                <a:spcPts val="1200"/>
              </a:spcBef>
            </a:pPr>
            <a:endParaRPr lang="en-US" sz="2000" i="1" dirty="0">
              <a:solidFill>
                <a:schemeClr val="tx1"/>
              </a:solidFill>
              <a:latin typeface="Arial"/>
              <a:cs typeface="Times New Roman"/>
            </a:endParaRPr>
          </a:p>
        </p:txBody>
      </p:sp>
      <p:sp>
        <p:nvSpPr>
          <p:cNvPr id="17" name="AutoShape 18" descr="Battling Mental Health Symptoms and the Consequences of Stigma | NAMI:  National Alliance on Mental Illnes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Rectangle: Rounded Corners 22">
            <a:extLst>
              <a:ext uri="{FF2B5EF4-FFF2-40B4-BE49-F238E27FC236}">
                <a16:creationId xmlns:a16="http://schemas.microsoft.com/office/drawing/2014/main" id="{5F14F1A0-BD2A-47B6-9558-911833567CC1}"/>
              </a:ext>
            </a:extLst>
          </p:cNvPr>
          <p:cNvSpPr/>
          <p:nvPr/>
        </p:nvSpPr>
        <p:spPr>
          <a:xfrm>
            <a:off x="13531124" y="1136704"/>
            <a:ext cx="15714010" cy="17680337"/>
          </a:xfrm>
          <a:prstGeom prst="roundRect">
            <a:avLst>
              <a:gd name="adj" fmla="val 8948"/>
            </a:avLst>
          </a:prstGeom>
          <a:solidFill>
            <a:srgbClr val="FFFF00"/>
          </a:solidFill>
          <a:ln>
            <a:solidFill>
              <a:schemeClr val="tx2"/>
            </a:solidFill>
          </a:ln>
        </p:spPr>
        <p:style>
          <a:lnRef idx="1">
            <a:schemeClr val="accent5"/>
          </a:lnRef>
          <a:fillRef idx="2">
            <a:schemeClr val="accent5"/>
          </a:fillRef>
          <a:effectRef idx="1">
            <a:schemeClr val="accent5"/>
          </a:effectRef>
          <a:fontRef idx="minor">
            <a:schemeClr val="dk1"/>
          </a:fontRef>
        </p:style>
        <p:txBody>
          <a:bodyPr lIns="91440" tIns="45720" rIns="91440" bIns="45720" rtlCol="0" anchor="ctr"/>
          <a:lstStyle/>
          <a:p>
            <a:pPr>
              <a:lnSpc>
                <a:spcPct val="150000"/>
              </a:lnSpc>
            </a:pPr>
            <a:endParaRPr lang="en-GB" sz="2400" b="1" dirty="0">
              <a:solidFill>
                <a:schemeClr val="tx1"/>
              </a:solidFill>
              <a:latin typeface="Times New Roman"/>
              <a:cs typeface="Times New Roman"/>
            </a:endParaRPr>
          </a:p>
          <a:p>
            <a:pPr>
              <a:lnSpc>
                <a:spcPct val="150000"/>
              </a:lnSpc>
            </a:pPr>
            <a:r>
              <a:rPr lang="en-GB" sz="2400" b="1" dirty="0">
                <a:solidFill>
                  <a:schemeClr val="tx1"/>
                </a:solidFill>
                <a:latin typeface="Times New Roman"/>
                <a:cs typeface="Times New Roman"/>
              </a:rPr>
              <a:t>Identifying / Diagnosing Dyslexia </a:t>
            </a:r>
            <a:endParaRPr lang="en-US" sz="2400" dirty="0">
              <a:solidFill>
                <a:schemeClr val="tx1"/>
              </a:solidFill>
              <a:latin typeface="Times New Roman"/>
              <a:cs typeface="Times New Roman"/>
            </a:endParaRPr>
          </a:p>
          <a:p>
            <a:pPr marL="285750" indent="-285750">
              <a:lnSpc>
                <a:spcPct val="150000"/>
              </a:lnSpc>
              <a:buFont typeface="Arial"/>
              <a:buChar char="•"/>
            </a:pPr>
            <a:endParaRPr lang="en-GB" sz="2400" dirty="0">
              <a:solidFill>
                <a:schemeClr val="tx1"/>
              </a:solidFill>
              <a:latin typeface="Times New Roman"/>
              <a:cs typeface="Times New Roman"/>
            </a:endParaRPr>
          </a:p>
          <a:p>
            <a:pPr marL="285750" indent="-285750">
              <a:lnSpc>
                <a:spcPct val="150000"/>
              </a:lnSpc>
              <a:buFont typeface="Arial"/>
              <a:buChar char="•"/>
            </a:pPr>
            <a:endParaRPr lang="en-GB" sz="2400" dirty="0">
              <a:solidFill>
                <a:schemeClr val="tx1"/>
              </a:solidFill>
              <a:latin typeface="Times New Roman"/>
              <a:cs typeface="Times New Roman"/>
            </a:endParaRPr>
          </a:p>
          <a:p>
            <a:pPr>
              <a:lnSpc>
                <a:spcPct val="150000"/>
              </a:lnSpc>
            </a:pPr>
            <a:r>
              <a:rPr lang="en-GB" sz="2400" dirty="0">
                <a:solidFill>
                  <a:schemeClr val="tx1"/>
                </a:solidFill>
                <a:latin typeface="Times New Roman"/>
                <a:cs typeface="Times New Roman"/>
              </a:rPr>
              <a:t>A thorough foundation for diagnosing and assisting children with dyslexia is provided by the collaborative and multifaceted approach that is supported by the NHS(NHS, 2021) ,The British Dyslexia Association(BDA,2021) and the Welsh Government ( 2021). Through the implementation of a comprehensive approach and the incorporation of diverse evaluations and observations , interested parties can facilitate the prompt detection and efficient assistance of those impacted by dyslexia.</a:t>
            </a:r>
          </a:p>
          <a:p>
            <a:pPr>
              <a:lnSpc>
                <a:spcPct val="150000"/>
              </a:lnSpc>
            </a:pPr>
            <a:r>
              <a:rPr lang="en-GB" sz="2400" dirty="0">
                <a:solidFill>
                  <a:schemeClr val="tx1"/>
                </a:solidFill>
                <a:latin typeface="Times New Roman"/>
                <a:cs typeface="Times New Roman"/>
              </a:rPr>
              <a:t>NHS (2021) states that when children enter school and concentrate more on learning how to read and write, their dyslexia symptoms typically become more apparent. Dyslexia symptoms includes:</a:t>
            </a:r>
          </a:p>
          <a:p>
            <a:pPr marL="285750" indent="-285750">
              <a:lnSpc>
                <a:spcPct val="150000"/>
              </a:lnSpc>
              <a:buFont typeface="Arial"/>
              <a:buChar char="•"/>
            </a:pPr>
            <a:endParaRPr lang="en-GB" sz="2400" dirty="0">
              <a:solidFill>
                <a:schemeClr val="tx1"/>
              </a:solidFill>
              <a:latin typeface="Times New Roman"/>
              <a:cs typeface="Times New Roman" panose="02020603050405020304" pitchFamily="18" charset="0"/>
            </a:endParaRPr>
          </a:p>
          <a:p>
            <a:pPr marL="285750" indent="-285750">
              <a:lnSpc>
                <a:spcPct val="150000"/>
              </a:lnSpc>
              <a:buFont typeface="Arial"/>
              <a:buChar char="•"/>
            </a:pPr>
            <a:r>
              <a:rPr lang="en-GB" sz="2400" dirty="0">
                <a:solidFill>
                  <a:schemeClr val="tx1"/>
                </a:solidFill>
                <a:latin typeface="Times New Roman"/>
                <a:cs typeface="Times New Roman"/>
              </a:rPr>
              <a:t>Issues discovering the letters names and sounds</a:t>
            </a:r>
          </a:p>
          <a:p>
            <a:pPr marL="285750" indent="-285750">
              <a:lnSpc>
                <a:spcPct val="150000"/>
              </a:lnSpc>
              <a:buFont typeface="Arial"/>
              <a:buChar char="•"/>
            </a:pPr>
            <a:r>
              <a:rPr lang="en-GB" sz="2400" dirty="0">
                <a:solidFill>
                  <a:schemeClr val="tx1"/>
                </a:solidFill>
                <a:latin typeface="Times New Roman"/>
                <a:cs typeface="Times New Roman"/>
              </a:rPr>
              <a:t>Unexpected and inconsistent spelling such as miswriting letters and being confused over similar  looking letters.</a:t>
            </a:r>
          </a:p>
          <a:p>
            <a:pPr marL="285750" indent="-285750">
              <a:lnSpc>
                <a:spcPct val="150000"/>
              </a:lnSpc>
              <a:buFont typeface="Arial"/>
              <a:buChar char="•"/>
            </a:pPr>
            <a:r>
              <a:rPr lang="en-GB" sz="2400" dirty="0">
                <a:solidFill>
                  <a:schemeClr val="tx1"/>
                </a:solidFill>
                <a:latin typeface="Times New Roman"/>
                <a:cs typeface="Times New Roman"/>
              </a:rPr>
              <a:t>Mistaking a word alphabetical order</a:t>
            </a:r>
          </a:p>
          <a:p>
            <a:pPr marL="285750" indent="-285750">
              <a:lnSpc>
                <a:spcPct val="150000"/>
              </a:lnSpc>
              <a:buFont typeface="Arial"/>
              <a:buChar char="•"/>
            </a:pPr>
            <a:r>
              <a:rPr lang="en-GB" sz="2400" dirty="0">
                <a:solidFill>
                  <a:schemeClr val="tx1"/>
                </a:solidFill>
                <a:latin typeface="Times New Roman"/>
                <a:cs typeface="Times New Roman"/>
              </a:rPr>
              <a:t>reading slowly or silently </a:t>
            </a:r>
          </a:p>
          <a:p>
            <a:pPr marL="285750" indent="-285750">
              <a:lnSpc>
                <a:spcPct val="150000"/>
              </a:lnSpc>
              <a:buFont typeface="Arial"/>
              <a:buChar char="•"/>
            </a:pPr>
            <a:r>
              <a:rPr lang="en-GB" sz="2400" dirty="0">
                <a:solidFill>
                  <a:schemeClr val="tx1"/>
                </a:solidFill>
                <a:latin typeface="Times New Roman"/>
                <a:cs typeface="Times New Roman"/>
              </a:rPr>
              <a:t>making mistakes while responding to questions </a:t>
            </a:r>
          </a:p>
          <a:p>
            <a:pPr marL="285750" indent="-285750">
              <a:lnSpc>
                <a:spcPct val="150000"/>
              </a:lnSpc>
              <a:buFont typeface="Arial"/>
              <a:buChar char="•"/>
            </a:pPr>
            <a:r>
              <a:rPr lang="en-GB" sz="2400" dirty="0">
                <a:solidFill>
                  <a:schemeClr val="tx1"/>
                </a:solidFill>
                <a:latin typeface="Times New Roman"/>
                <a:cs typeface="Times New Roman"/>
              </a:rPr>
              <a:t>answering them clearly but finding it difficult to put them in writing </a:t>
            </a:r>
          </a:p>
          <a:p>
            <a:pPr marL="285750" indent="-285750">
              <a:lnSpc>
                <a:spcPct val="150000"/>
              </a:lnSpc>
              <a:buFont typeface="Arial"/>
              <a:buChar char="•"/>
            </a:pPr>
            <a:r>
              <a:rPr lang="en-GB" sz="2400" dirty="0">
                <a:solidFill>
                  <a:schemeClr val="tx1"/>
                </a:solidFill>
                <a:latin typeface="Times New Roman"/>
                <a:cs typeface="Times New Roman"/>
              </a:rPr>
              <a:t>finding it challenging  to follow instructions learning sequences </a:t>
            </a:r>
          </a:p>
          <a:p>
            <a:pPr marL="285750" indent="-285750">
              <a:lnSpc>
                <a:spcPct val="150000"/>
              </a:lnSpc>
              <a:buFont typeface="Arial"/>
              <a:buChar char="•"/>
            </a:pPr>
            <a:r>
              <a:rPr lang="en-GB" sz="2400" dirty="0">
                <a:solidFill>
                  <a:schemeClr val="tx1"/>
                </a:solidFill>
                <a:latin typeface="Times New Roman"/>
                <a:cs typeface="Times New Roman"/>
              </a:rPr>
              <a:t>Slow writing speed</a:t>
            </a:r>
          </a:p>
          <a:p>
            <a:pPr marL="285750" indent="-285750">
              <a:lnSpc>
                <a:spcPct val="150000"/>
              </a:lnSpc>
              <a:buFont typeface="Arial"/>
              <a:buChar char="•"/>
            </a:pPr>
            <a:r>
              <a:rPr lang="en-GB" sz="2400" dirty="0">
                <a:solidFill>
                  <a:schemeClr val="tx1"/>
                </a:solidFill>
                <a:latin typeface="Times New Roman"/>
                <a:cs typeface="Times New Roman"/>
              </a:rPr>
              <a:t>Poor handwriting</a:t>
            </a:r>
          </a:p>
          <a:p>
            <a:pPr marL="285750" indent="-285750">
              <a:lnSpc>
                <a:spcPct val="150000"/>
              </a:lnSpc>
              <a:buFont typeface="Arial"/>
              <a:buChar char="•"/>
            </a:pPr>
            <a:r>
              <a:rPr lang="en-GB" sz="2400" dirty="0">
                <a:solidFill>
                  <a:schemeClr val="tx1"/>
                </a:solidFill>
                <a:latin typeface="Times New Roman"/>
                <a:cs typeface="Times New Roman"/>
              </a:rPr>
              <a:t>Problems copying written language and taking longer than normal to complete written work.</a:t>
            </a:r>
          </a:p>
          <a:p>
            <a:pPr marL="285750" indent="-285750">
              <a:lnSpc>
                <a:spcPct val="150000"/>
              </a:lnSpc>
              <a:buFont typeface="Arial"/>
              <a:buChar char="•"/>
            </a:pPr>
            <a:endParaRPr lang="en-GB" sz="2400" dirty="0">
              <a:solidFill>
                <a:schemeClr val="tx1"/>
              </a:solidFill>
              <a:latin typeface="Times New Roman"/>
              <a:cs typeface="Times New Roman"/>
            </a:endParaRPr>
          </a:p>
          <a:p>
            <a:pPr>
              <a:lnSpc>
                <a:spcPct val="150000"/>
              </a:lnSpc>
            </a:pPr>
            <a:r>
              <a:rPr lang="en-GB" sz="2400" dirty="0">
                <a:solidFill>
                  <a:schemeClr val="tx1"/>
                </a:solidFill>
                <a:latin typeface="Times New Roman"/>
                <a:cs typeface="Times New Roman"/>
              </a:rPr>
              <a:t>  It's critical to understand that, depending on the severity of their disease, dyslexic people may encounter a wide range of issues. The symptoms that each kid presents can differ, and some may even do better in some topics than others. According to the Fairfax County Public Schools (FCPS, 2017), each student's experience with dyslexia is unique since different people are affected by the disorder in different ways. Furthermore, Diagnosing dyslexia entails a thorough evaluation conducted by licenced experts, such as educational psychologists. A diagnosis is frequently made using predetermined standards, such those provided by the British Dyslexia Association (BDA, 2021).</a:t>
            </a:r>
            <a:endParaRPr lang="en-GB" dirty="0">
              <a:solidFill>
                <a:schemeClr val="tx1"/>
              </a:solidFill>
              <a:cs typeface="Times New Roman"/>
            </a:endParaRPr>
          </a:p>
        </p:txBody>
      </p:sp>
      <p:sp>
        <p:nvSpPr>
          <p:cNvPr id="28" name="Rectangle: Rounded Corners 22">
            <a:extLst>
              <a:ext uri="{FF2B5EF4-FFF2-40B4-BE49-F238E27FC236}">
                <a16:creationId xmlns:a16="http://schemas.microsoft.com/office/drawing/2014/main" id="{5F14F1A0-BD2A-47B6-9558-911833567CC1}"/>
              </a:ext>
            </a:extLst>
          </p:cNvPr>
          <p:cNvSpPr/>
          <p:nvPr/>
        </p:nvSpPr>
        <p:spPr>
          <a:xfrm flipH="1">
            <a:off x="29429841" y="1145703"/>
            <a:ext cx="145021" cy="13804785"/>
          </a:xfrm>
          <a:prstGeom prst="roundRect">
            <a:avLst>
              <a:gd name="adj" fmla="val 8948"/>
            </a:avLst>
          </a:prstGeom>
          <a:solidFill>
            <a:schemeClr val="accent1">
              <a:lumMod val="60000"/>
              <a:lumOff val="40000"/>
            </a:schemeClr>
          </a:solidFill>
          <a:ln>
            <a:solidFill>
              <a:schemeClr val="tx2"/>
            </a:solidFill>
          </a:ln>
        </p:spPr>
        <p:style>
          <a:lnRef idx="1">
            <a:schemeClr val="accent5"/>
          </a:lnRef>
          <a:fillRef idx="2">
            <a:schemeClr val="accent5"/>
          </a:fillRef>
          <a:effectRef idx="1">
            <a:schemeClr val="accent5"/>
          </a:effectRef>
          <a:fontRef idx="minor">
            <a:schemeClr val="dk1"/>
          </a:fontRef>
        </p:style>
        <p:txBody>
          <a:bodyPr lIns="91440" tIns="45720" rIns="91440" bIns="45720" rtlCol="0" anchor="ctr"/>
          <a:lstStyle/>
          <a:p>
            <a:endParaRPr lang="en-GB" sz="2800" b="1" dirty="0">
              <a:solidFill>
                <a:schemeClr val="accent2">
                  <a:lumMod val="50000"/>
                </a:schemeClr>
              </a:solidFill>
              <a:latin typeface="Times New Roman" panose="02020603050405020304" pitchFamily="18" charset="0"/>
              <a:cs typeface="Times New Roman" panose="02020603050405020304" pitchFamily="18" charset="0"/>
            </a:endParaRPr>
          </a:p>
          <a:p>
            <a:pPr>
              <a:lnSpc>
                <a:spcPct val="150000"/>
              </a:lnSpc>
            </a:pPr>
            <a:endParaRPr lang="en-US" sz="2000" dirty="0">
              <a:solidFill>
                <a:schemeClr val="tx1"/>
              </a:solidFill>
              <a:latin typeface="Arial"/>
              <a:cs typeface="Times New Roman"/>
            </a:endParaRPr>
          </a:p>
        </p:txBody>
      </p:sp>
      <p:sp>
        <p:nvSpPr>
          <p:cNvPr id="21" name="TextBox 20"/>
          <p:cNvSpPr txBox="1"/>
          <p:nvPr/>
        </p:nvSpPr>
        <p:spPr>
          <a:xfrm>
            <a:off x="20458110" y="37474953"/>
            <a:ext cx="7124700" cy="369332"/>
          </a:xfrm>
          <a:prstGeom prst="rect">
            <a:avLst/>
          </a:prstGeom>
          <a:noFill/>
        </p:spPr>
        <p:txBody>
          <a:bodyPr wrap="square" lIns="91440" tIns="45720" rIns="91440" bIns="45720" rtlCol="0" anchor="t">
            <a:spAutoFit/>
          </a:bodyPr>
          <a:lstStyle/>
          <a:p>
            <a:pPr algn="ctr"/>
            <a:r>
              <a:rPr lang="en-US" dirty="0">
                <a:latin typeface="Arial"/>
                <a:cs typeface="Times New Roman"/>
              </a:rPr>
              <a:t>14</a:t>
            </a:r>
            <a:r>
              <a:rPr lang="en-US" dirty="0">
                <a:latin typeface="Arial"/>
                <a:cs typeface="Arial"/>
              </a:rPr>
              <a:t>) </a:t>
            </a:r>
          </a:p>
        </p:txBody>
      </p:sp>
      <p:sp>
        <p:nvSpPr>
          <p:cNvPr id="5" name="Rectangle 4"/>
          <p:cNvSpPr/>
          <p:nvPr/>
        </p:nvSpPr>
        <p:spPr>
          <a:xfrm>
            <a:off x="11207338" y="6468985"/>
            <a:ext cx="184731" cy="369332"/>
          </a:xfrm>
          <a:prstGeom prst="rect">
            <a:avLst/>
          </a:prstGeom>
        </p:spPr>
        <p:txBody>
          <a:bodyPr wrap="none" lIns="91440" tIns="45720" rIns="91440" bIns="45720" anchor="t">
            <a:spAutoFit/>
          </a:bodyPr>
          <a:lstStyle/>
          <a:p>
            <a:endParaRPr lang="en-US" b="1" dirty="0">
              <a:latin typeface="Arial"/>
              <a:cs typeface="Times New Roman"/>
            </a:endParaRPr>
          </a:p>
        </p:txBody>
      </p:sp>
      <p:sp>
        <p:nvSpPr>
          <p:cNvPr id="6" name="TextBox 5">
            <a:extLst>
              <a:ext uri="{FF2B5EF4-FFF2-40B4-BE49-F238E27FC236}">
                <a16:creationId xmlns:a16="http://schemas.microsoft.com/office/drawing/2014/main" id="{5D1C0060-ED90-7D75-5CF9-F2B8596A282E}"/>
              </a:ext>
            </a:extLst>
          </p:cNvPr>
          <p:cNvSpPr txBox="1"/>
          <p:nvPr/>
        </p:nvSpPr>
        <p:spPr>
          <a:xfrm>
            <a:off x="160916" y="512"/>
            <a:ext cx="17958797" cy="369332"/>
          </a:xfrm>
          <a:prstGeom prst="rect">
            <a:avLst/>
          </a:prstGeom>
          <a:noFill/>
        </p:spPr>
        <p:txBody>
          <a:bodyPr wrap="square" lIns="91440" tIns="45720" rIns="91440" bIns="45720" rtlCol="0" anchor="t">
            <a:spAutoFit/>
          </a:bodyPr>
          <a:lstStyle/>
          <a:p>
            <a:pPr algn="ctr"/>
            <a:r>
              <a:rPr lang="en-GB" dirty="0">
                <a:latin typeface="Arial"/>
                <a:cs typeface="Arial"/>
              </a:rPr>
              <a:t>Jolene Bentick                                    2113635                       ECEY6006</a:t>
            </a:r>
            <a:endParaRPr lang="en-GB"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A56EE255-8CFA-80EF-A027-B6A41D848966}"/>
              </a:ext>
            </a:extLst>
          </p:cNvPr>
          <p:cNvSpPr/>
          <p:nvPr/>
        </p:nvSpPr>
        <p:spPr>
          <a:xfrm>
            <a:off x="9717422" y="35141521"/>
            <a:ext cx="19735735" cy="41929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dirty="0">
                <a:solidFill>
                  <a:schemeClr val="tx1"/>
                </a:solidFill>
                <a:latin typeface="Times New Roman"/>
                <a:cs typeface="Times New Roman"/>
              </a:rPr>
              <a:t>Conclusion </a:t>
            </a:r>
          </a:p>
          <a:p>
            <a:pPr algn="ctr"/>
            <a:endParaRPr lang="en-US" sz="3200" dirty="0">
              <a:solidFill>
                <a:schemeClr val="tx1"/>
              </a:solidFill>
              <a:latin typeface="Times New Roman"/>
              <a:cs typeface="Times New Roman"/>
            </a:endParaRPr>
          </a:p>
          <a:p>
            <a:pPr algn="ctr"/>
            <a:endParaRPr lang="en-US" sz="3200" dirty="0">
              <a:solidFill>
                <a:schemeClr val="tx1"/>
              </a:solidFill>
              <a:latin typeface="Times New Roman"/>
              <a:cs typeface="Times New Roman"/>
            </a:endParaRPr>
          </a:p>
          <a:p>
            <a:pPr algn="ctr"/>
            <a:r>
              <a:rPr lang="en-US" sz="3200" dirty="0">
                <a:solidFill>
                  <a:schemeClr val="tx1"/>
                </a:solidFill>
                <a:latin typeface="Times New Roman"/>
                <a:cs typeface="Times New Roman"/>
              </a:rPr>
              <a:t>In conclusion, all students, regardless of needs or ethnicity, have the right to an education. Dyslexia is a complex and diverse condition that requires a multidimensional approach to support individuals effectively. Recognizing the signs, providing early intervention, and implementing inclusive practices and strategies  are essential components of addressing dyslexia in the UK.</a:t>
            </a:r>
          </a:p>
        </p:txBody>
      </p:sp>
      <p:pic>
        <p:nvPicPr>
          <p:cNvPr id="2" name="Picture 1" descr="A diagram of a dyslexia&#10;&#10;Description automatically generated">
            <a:extLst>
              <a:ext uri="{FF2B5EF4-FFF2-40B4-BE49-F238E27FC236}">
                <a16:creationId xmlns:a16="http://schemas.microsoft.com/office/drawing/2014/main" id="{B64A8DCC-D719-2084-4BB8-F139AACEC63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44295" y="20700695"/>
            <a:ext cx="12601897" cy="6356657"/>
          </a:xfrm>
          <a:prstGeom prst="rect">
            <a:avLst/>
          </a:prstGeom>
        </p:spPr>
      </p:pic>
      <p:sp>
        <p:nvSpPr>
          <p:cNvPr id="3" name="TextBox 2">
            <a:extLst>
              <a:ext uri="{FF2B5EF4-FFF2-40B4-BE49-F238E27FC236}">
                <a16:creationId xmlns:a16="http://schemas.microsoft.com/office/drawing/2014/main" id="{0EF3FB6E-BCF0-6935-EB2F-878D7243CD67}"/>
              </a:ext>
            </a:extLst>
          </p:cNvPr>
          <p:cNvSpPr txBox="1"/>
          <p:nvPr/>
        </p:nvSpPr>
        <p:spPr>
          <a:xfrm>
            <a:off x="1978552" y="25618860"/>
            <a:ext cx="5953125" cy="317500"/>
          </a:xfrm>
          <a:prstGeom prst="rect">
            <a:avLst/>
          </a:prstGeom>
        </p:spPr>
        <p:txBody>
          <a:bodyPr>
            <a:normAutofit fontScale="92500" lnSpcReduction="20000"/>
          </a:bodyPr>
          <a:lstStyle/>
          <a:p>
            <a:r>
              <a:rPr lang="en-US">
                <a:hlinkClick r:id="rId4"/>
              </a:rPr>
              <a:t>This Photo</a:t>
            </a:r>
            <a:r>
              <a:rPr lang="en-US"/>
              <a:t> by Unknown author is licensed under </a:t>
            </a:r>
            <a:r>
              <a:rPr lang="en-US">
                <a:hlinkClick r:id="rId5"/>
              </a:rPr>
              <a:t>CC BY-NC-ND</a:t>
            </a:r>
            <a:r>
              <a:rPr lang="en-US"/>
              <a:t>.</a:t>
            </a:r>
          </a:p>
        </p:txBody>
      </p:sp>
      <p:pic>
        <p:nvPicPr>
          <p:cNvPr id="7" name="Picture 6" descr="A quote on a dark background&#10;&#10;Description automatically generated">
            <a:extLst>
              <a:ext uri="{FF2B5EF4-FFF2-40B4-BE49-F238E27FC236}">
                <a16:creationId xmlns:a16="http://schemas.microsoft.com/office/drawing/2014/main" id="{87A57233-73C9-2E06-73BE-D9EEEE7B1671}"/>
              </a:ext>
            </a:extLst>
          </p:cNvPr>
          <p:cNvPicPr>
            <a:picLocks noChangeAspect="1"/>
          </p:cNvPicPr>
          <p:nvPr/>
        </p:nvPicPr>
        <p:blipFill>
          <a:blip r:embed="rId6"/>
          <a:stretch>
            <a:fillRect/>
          </a:stretch>
        </p:blipFill>
        <p:spPr>
          <a:xfrm>
            <a:off x="9856927" y="27300910"/>
            <a:ext cx="4450697" cy="4951513"/>
          </a:xfrm>
          <a:prstGeom prst="rect">
            <a:avLst/>
          </a:prstGeom>
        </p:spPr>
      </p:pic>
      <p:sp>
        <p:nvSpPr>
          <p:cNvPr id="9" name="TextBox 8">
            <a:extLst>
              <a:ext uri="{FF2B5EF4-FFF2-40B4-BE49-F238E27FC236}">
                <a16:creationId xmlns:a16="http://schemas.microsoft.com/office/drawing/2014/main" id="{2F3AAF37-3BE2-61C5-91F8-60FDE6F504C3}"/>
              </a:ext>
            </a:extLst>
          </p:cNvPr>
          <p:cNvSpPr txBox="1"/>
          <p:nvPr/>
        </p:nvSpPr>
        <p:spPr>
          <a:xfrm>
            <a:off x="9713119" y="32271127"/>
            <a:ext cx="47610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Figure 2 : (Pinterest.2012 )</a:t>
            </a:r>
          </a:p>
        </p:txBody>
      </p:sp>
    </p:spTree>
    <p:extLst>
      <p:ext uri="{BB962C8B-B14F-4D97-AF65-F5344CB8AC3E}">
        <p14:creationId xmlns:p14="http://schemas.microsoft.com/office/powerpoint/2010/main" val="87613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6ADD230-E656-4EF2-BD5C-F75F28C33475}"/>
              </a:ext>
            </a:extLst>
          </p:cNvPr>
          <p:cNvSpPr/>
          <p:nvPr/>
        </p:nvSpPr>
        <p:spPr>
          <a:xfrm>
            <a:off x="578444" y="993282"/>
            <a:ext cx="29062707" cy="37388800"/>
          </a:xfrm>
          <a:prstGeom prst="rect">
            <a:avLst/>
          </a:prstGeom>
          <a:noFill/>
          <a:ln w="76200" cap="flat" cmpd="sng" algn="ctr">
            <a:solidFill>
              <a:schemeClr val="accent2">
                <a:lumMod val="75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37A76F"/>
              </a:solidFill>
              <a:effectLst/>
              <a:uLnTx/>
              <a:uFillTx/>
              <a:latin typeface="Corbel" panose="020B0503020204020204"/>
              <a:ea typeface="+mn-ea"/>
              <a:cs typeface="+mn-cs"/>
            </a:endParaRPr>
          </a:p>
        </p:txBody>
      </p:sp>
      <p:sp>
        <p:nvSpPr>
          <p:cNvPr id="17" name="AutoShape 18" descr="Battling Mental Health Symptoms and the Consequences of Stigma | NAMI:  National Alliance on Mental Illnes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6" name="Rectangle: Rounded Corners 22">
            <a:extLst>
              <a:ext uri="{FF2B5EF4-FFF2-40B4-BE49-F238E27FC236}">
                <a16:creationId xmlns:a16="http://schemas.microsoft.com/office/drawing/2014/main" id="{5F14F1A0-BD2A-47B6-9558-911833567CC1}"/>
              </a:ext>
            </a:extLst>
          </p:cNvPr>
          <p:cNvSpPr/>
          <p:nvPr/>
        </p:nvSpPr>
        <p:spPr>
          <a:xfrm>
            <a:off x="566707" y="183596"/>
            <a:ext cx="28840663" cy="38159920"/>
          </a:xfrm>
          <a:prstGeom prst="roundRect">
            <a:avLst>
              <a:gd name="adj" fmla="val 8948"/>
            </a:avLst>
          </a:prstGeom>
          <a:solidFill>
            <a:schemeClr val="accent1">
              <a:lumMod val="60000"/>
              <a:lumOff val="40000"/>
            </a:schemeClr>
          </a:solidFill>
          <a:ln>
            <a:solidFill>
              <a:schemeClr val="tx2"/>
            </a:solidFill>
          </a:ln>
        </p:spPr>
        <p:style>
          <a:lnRef idx="1">
            <a:schemeClr val="accent5"/>
          </a:lnRef>
          <a:fillRef idx="2">
            <a:schemeClr val="accent5"/>
          </a:fillRef>
          <a:effectRef idx="1">
            <a:schemeClr val="accent5"/>
          </a:effectRef>
          <a:fontRef idx="minor">
            <a:schemeClr val="dk1"/>
          </a:fontRef>
        </p:style>
        <p:txBody>
          <a:bodyPr lIns="91440" tIns="45720" rIns="91440" bIns="45720" rtlCol="0" anchor="ctr"/>
          <a:lstStyle/>
          <a:p>
            <a:pPr>
              <a:lnSpc>
                <a:spcPct val="150000"/>
              </a:lnSpc>
            </a:pPr>
            <a:r>
              <a:rPr lang="en-US" sz="3200" b="1" dirty="0">
                <a:latin typeface="Times New Roman"/>
                <a:cs typeface="Times New Roman"/>
              </a:rPr>
              <a:t>Reference List</a:t>
            </a:r>
          </a:p>
          <a:p>
            <a:pPr>
              <a:lnSpc>
                <a:spcPct val="150000"/>
              </a:lnSpc>
            </a:pPr>
            <a:r>
              <a:rPr lang="en-US" sz="3200" dirty="0">
                <a:latin typeface="Times New Roman"/>
                <a:cs typeface="Times New Roman"/>
              </a:rPr>
              <a:t>Ahmad, S.Z., Ludin, N.N.A.A.N., </a:t>
            </a:r>
            <a:r>
              <a:rPr lang="en-US" sz="3200" dirty="0" err="1">
                <a:latin typeface="Times New Roman"/>
                <a:cs typeface="Times New Roman"/>
              </a:rPr>
              <a:t>Ekhsan</a:t>
            </a:r>
            <a:r>
              <a:rPr lang="en-US" sz="3200" dirty="0">
                <a:latin typeface="Times New Roman"/>
                <a:cs typeface="Times New Roman"/>
              </a:rPr>
              <a:t>, H.M., </a:t>
            </a:r>
            <a:r>
              <a:rPr lang="en-US" sz="3200" dirty="0" err="1">
                <a:latin typeface="Times New Roman"/>
                <a:cs typeface="Times New Roman"/>
              </a:rPr>
              <a:t>Rosmani</a:t>
            </a:r>
            <a:r>
              <a:rPr lang="en-US" sz="3200" dirty="0">
                <a:latin typeface="Times New Roman"/>
                <a:cs typeface="Times New Roman"/>
              </a:rPr>
              <a:t>, A.F. and Ismail, M.H. (2012). </a:t>
            </a:r>
            <a:r>
              <a:rPr lang="en-US" sz="3200" i="1" dirty="0">
                <a:latin typeface="Times New Roman"/>
                <a:cs typeface="Times New Roman"/>
              </a:rPr>
              <a:t>Bijak </a:t>
            </a:r>
            <a:r>
              <a:rPr lang="en-US" sz="3200" i="1" dirty="0" err="1">
                <a:latin typeface="Times New Roman"/>
                <a:cs typeface="Times New Roman"/>
              </a:rPr>
              <a:t>Membaca</a:t>
            </a:r>
            <a:r>
              <a:rPr lang="en-US" sz="3200" i="1" dirty="0">
                <a:latin typeface="Times New Roman"/>
                <a:cs typeface="Times New Roman"/>
              </a:rPr>
              <a:t> — Applying Phonic Reading Technique and Multisensory Approach with interactive multimedia for dyslexia children</a:t>
            </a:r>
            <a:r>
              <a:rPr lang="en-US" sz="3200" dirty="0">
                <a:latin typeface="Times New Roman"/>
                <a:cs typeface="Times New Roman"/>
              </a:rPr>
              <a:t>. [online] IEEE Xplore. doi:10.1109/CHUSER.2012.6504375.</a:t>
            </a:r>
            <a:endParaRPr lang="en-US">
              <a:latin typeface="Times New Roman"/>
              <a:cs typeface="Times New Roman"/>
            </a:endParaRPr>
          </a:p>
          <a:p>
            <a:pPr>
              <a:lnSpc>
                <a:spcPct val="150000"/>
              </a:lnSpc>
            </a:pPr>
            <a:endParaRPr lang="en-US" sz="3200" dirty="0">
              <a:latin typeface="Times New Roman"/>
              <a:cs typeface="Times New Roman"/>
            </a:endParaRPr>
          </a:p>
          <a:p>
            <a:pPr>
              <a:lnSpc>
                <a:spcPct val="150000"/>
              </a:lnSpc>
            </a:pPr>
            <a:r>
              <a:rPr lang="en-US" sz="3200">
                <a:latin typeface="Times New Roman"/>
                <a:cs typeface="Times New Roman"/>
              </a:rPr>
              <a:t>Association, B.D. (n.d.). </a:t>
            </a:r>
            <a:r>
              <a:rPr lang="en-US" sz="3200" i="1">
                <a:latin typeface="Times New Roman"/>
                <a:cs typeface="Times New Roman"/>
              </a:rPr>
              <a:t>Why dyslexia training is important to anyone working in education and training</a:t>
            </a:r>
            <a:r>
              <a:rPr lang="en-US" sz="3200">
                <a:latin typeface="Times New Roman"/>
                <a:cs typeface="Times New Roman"/>
              </a:rPr>
              <a:t>. [online] British Dyslexia Association. Available at: </a:t>
            </a:r>
            <a:r>
              <a:rPr lang="en-US" sz="3200" dirty="0">
                <a:latin typeface="Times New Roman"/>
                <a:cs typeface="Times New Roman"/>
                <a:hlinkClick r:id="rId3"/>
              </a:rPr>
              <a:t>https://www.bdadyslexia.org.uk/news/why-dyslexia-training-is-important-to-anyone-working-in-education-and-training</a:t>
            </a:r>
            <a:r>
              <a:rPr lang="en-US" sz="3200" dirty="0">
                <a:latin typeface="Times New Roman"/>
                <a:cs typeface="Times New Roman"/>
              </a:rPr>
              <a:t>.</a:t>
            </a:r>
            <a:endParaRPr lang="en-US"/>
          </a:p>
          <a:p>
            <a:pPr>
              <a:lnSpc>
                <a:spcPct val="150000"/>
              </a:lnSpc>
            </a:pPr>
            <a:endParaRPr lang="en-US" sz="3200" dirty="0">
              <a:latin typeface="Times New Roman"/>
              <a:cs typeface="Times New Roman"/>
            </a:endParaRPr>
          </a:p>
          <a:p>
            <a:pPr>
              <a:lnSpc>
                <a:spcPct val="150000"/>
              </a:lnSpc>
            </a:pPr>
            <a:r>
              <a:rPr lang="en-US" sz="3200">
                <a:latin typeface="Times New Roman"/>
                <a:cs typeface="Times New Roman"/>
              </a:rPr>
              <a:t>British Dyslexia Association (2021)</a:t>
            </a:r>
            <a:r>
              <a:rPr lang="en-US" sz="3200" i="1">
                <a:latin typeface="Times New Roman"/>
                <a:cs typeface="Times New Roman"/>
              </a:rPr>
              <a:t> Dyslexia</a:t>
            </a:r>
            <a:r>
              <a:rPr lang="en-US" sz="3200">
                <a:latin typeface="Times New Roman"/>
                <a:cs typeface="Times New Roman"/>
              </a:rPr>
              <a:t>. Available at : </a:t>
            </a:r>
            <a:r>
              <a:rPr lang="en-US" sz="3200" dirty="0">
                <a:latin typeface="Times New Roman"/>
                <a:cs typeface="Times New Roman"/>
                <a:hlinkClick r:id="rId4"/>
              </a:rPr>
              <a:t>http://www.bdadyslexia.org.uk/</a:t>
            </a:r>
            <a:r>
              <a:rPr lang="en-US" sz="3200">
                <a:latin typeface="Times New Roman"/>
                <a:cs typeface="Times New Roman"/>
              </a:rPr>
              <a:t> [Accessed: January 11, 2024].</a:t>
            </a:r>
            <a:endParaRPr lang="en-US" sz="3200" dirty="0">
              <a:latin typeface="Times New Roman"/>
              <a:cs typeface="Times New Roman"/>
            </a:endParaRPr>
          </a:p>
          <a:p>
            <a:pPr>
              <a:lnSpc>
                <a:spcPct val="150000"/>
              </a:lnSpc>
            </a:pPr>
            <a:endParaRPr lang="en-US" sz="3200" dirty="0">
              <a:latin typeface="Times New Roman"/>
              <a:cs typeface="Times New Roman"/>
            </a:endParaRPr>
          </a:p>
          <a:p>
            <a:pPr>
              <a:lnSpc>
                <a:spcPct val="150000"/>
              </a:lnSpc>
            </a:pPr>
            <a:r>
              <a:rPr lang="en-US" sz="3200" dirty="0">
                <a:latin typeface="Times New Roman"/>
                <a:cs typeface="Times New Roman"/>
              </a:rPr>
              <a:t>Dewis Cymru (2018). </a:t>
            </a:r>
            <a:r>
              <a:rPr lang="en-US" sz="3200" i="1" dirty="0">
                <a:latin typeface="Times New Roman"/>
                <a:cs typeface="Times New Roman"/>
              </a:rPr>
              <a:t>Additional Learning Needs - Dewis Wales</a:t>
            </a:r>
            <a:r>
              <a:rPr lang="en-US" sz="3200" dirty="0">
                <a:latin typeface="Times New Roman"/>
                <a:cs typeface="Times New Roman"/>
              </a:rPr>
              <a:t>. [online] </a:t>
            </a:r>
            <a:r>
              <a:rPr lang="en-US" sz="3200" dirty="0" err="1">
                <a:latin typeface="Times New Roman"/>
                <a:cs typeface="Times New Roman"/>
              </a:rPr>
              <a:t>Dewis.wales</a:t>
            </a:r>
            <a:r>
              <a:rPr lang="en-US" sz="3200" dirty="0">
                <a:latin typeface="Times New Roman"/>
                <a:cs typeface="Times New Roman"/>
              </a:rPr>
              <a:t>. Available at: https://www.dewis.wales/additional-learning-needs-cyp.</a:t>
            </a:r>
            <a:endParaRPr lang="en-US"/>
          </a:p>
          <a:p>
            <a:pPr>
              <a:lnSpc>
                <a:spcPct val="150000"/>
              </a:lnSpc>
            </a:pPr>
            <a:endParaRPr lang="en-US" sz="3200" dirty="0">
              <a:latin typeface="Times New Roman"/>
              <a:ea typeface="Times New Roman"/>
              <a:cs typeface="Times New Roman"/>
            </a:endParaRPr>
          </a:p>
          <a:p>
            <a:pPr>
              <a:lnSpc>
                <a:spcPct val="150000"/>
              </a:lnSpc>
            </a:pPr>
            <a:r>
              <a:rPr lang="en-US" sz="3200" dirty="0">
                <a:latin typeface="Times New Roman"/>
                <a:ea typeface="Times New Roman"/>
                <a:cs typeface="Times New Roman"/>
              </a:rPr>
              <a:t>Elliott, J. G., &amp; Grigorenko, E. L. (2014). </a:t>
            </a:r>
            <a:r>
              <a:rPr lang="en-US" sz="3200" i="1" dirty="0">
                <a:latin typeface="Times New Roman"/>
                <a:ea typeface="Times New Roman"/>
                <a:cs typeface="Times New Roman"/>
              </a:rPr>
              <a:t>The dyslexia debate</a:t>
            </a:r>
            <a:r>
              <a:rPr lang="en-US" sz="3200" dirty="0">
                <a:latin typeface="Times New Roman"/>
                <a:ea typeface="Times New Roman"/>
                <a:cs typeface="Times New Roman"/>
              </a:rPr>
              <a:t>. New York, NY, US: Cambridge University Press</a:t>
            </a:r>
            <a:endParaRPr lang="en-US"/>
          </a:p>
          <a:p>
            <a:pPr>
              <a:lnSpc>
                <a:spcPct val="150000"/>
              </a:lnSpc>
            </a:pPr>
            <a:endParaRPr lang="en-US" sz="3200" kern="0" dirty="0">
              <a:latin typeface="Times New Roman"/>
              <a:ea typeface="Times New Roman"/>
              <a:cs typeface="Times New Roman"/>
            </a:endParaRPr>
          </a:p>
          <a:p>
            <a:pPr>
              <a:lnSpc>
                <a:spcPct val="150000"/>
              </a:lnSpc>
            </a:pPr>
            <a:r>
              <a:rPr lang="en-US" sz="3200" kern="0" dirty="0">
                <a:latin typeface="Times New Roman"/>
                <a:ea typeface="Times New Roman"/>
                <a:cs typeface="Times New Roman"/>
              </a:rPr>
              <a:t>International Dyslexia Association. (2018). </a:t>
            </a:r>
            <a:r>
              <a:rPr lang="en-US" sz="3200" i="1" kern="0" dirty="0">
                <a:latin typeface="Times New Roman"/>
                <a:ea typeface="Times New Roman"/>
                <a:cs typeface="Times New Roman"/>
              </a:rPr>
              <a:t>Knowledge and Practice Standards for Teachers of Reading - International Dyslexia Association</a:t>
            </a:r>
            <a:r>
              <a:rPr lang="en-US" sz="3200" kern="0" dirty="0">
                <a:latin typeface="Times New Roman"/>
                <a:ea typeface="Times New Roman"/>
                <a:cs typeface="Times New Roman"/>
              </a:rPr>
              <a:t>. [online] Available at: https://dyslexiaida.org/knowledge-and-practices/.</a:t>
            </a:r>
            <a:endParaRPr lang="en-US"/>
          </a:p>
          <a:p>
            <a:pPr>
              <a:lnSpc>
                <a:spcPct val="150000"/>
              </a:lnSpc>
            </a:pPr>
            <a:endParaRPr lang="en-US" sz="3200" dirty="0">
              <a:latin typeface="Times New Roman"/>
              <a:cs typeface="Times New Roman"/>
            </a:endParaRPr>
          </a:p>
          <a:p>
            <a:pPr>
              <a:lnSpc>
                <a:spcPct val="150000"/>
              </a:lnSpc>
            </a:pPr>
            <a:r>
              <a:rPr lang="en-US" sz="3200" dirty="0">
                <a:latin typeface="Times New Roman"/>
                <a:cs typeface="Times New Roman"/>
              </a:rPr>
              <a:t>Khalid, M. and Anjum, G. (2019). Use of remedial teaching approaches for dyslexic students: Experiences of remedial teachers working in urban Pakistan. </a:t>
            </a:r>
            <a:r>
              <a:rPr lang="en-US" sz="3200" i="1" dirty="0">
                <a:latin typeface="Times New Roman"/>
                <a:cs typeface="Times New Roman"/>
              </a:rPr>
              <a:t>Cogent Psychology</a:t>
            </a:r>
            <a:r>
              <a:rPr lang="en-US" sz="3200" dirty="0">
                <a:latin typeface="Times New Roman"/>
                <a:cs typeface="Times New Roman"/>
              </a:rPr>
              <a:t>, 6(1). doi:10.1080/23311908.2019.1580181.</a:t>
            </a:r>
            <a:endParaRPr lang="en-US"/>
          </a:p>
          <a:p>
            <a:pPr>
              <a:lnSpc>
                <a:spcPct val="150000"/>
              </a:lnSpc>
            </a:pPr>
            <a:endParaRPr lang="en-US" sz="3200" dirty="0">
              <a:latin typeface="Times New Roman"/>
              <a:cs typeface="Times New Roman"/>
            </a:endParaRPr>
          </a:p>
          <a:p>
            <a:pPr>
              <a:lnSpc>
                <a:spcPct val="150000"/>
              </a:lnSpc>
            </a:pPr>
            <a:r>
              <a:rPr lang="en-US" sz="3200" dirty="0">
                <a:latin typeface="Times New Roman"/>
                <a:cs typeface="Times New Roman"/>
              </a:rPr>
              <a:t>Knight, C. (2018). What is dyslexia? An exploration of the relationship between teachers’ understandings of dyslexia and their training experiences. </a:t>
            </a:r>
            <a:r>
              <a:rPr lang="en-US" sz="3200" i="1" dirty="0">
                <a:latin typeface="Times New Roman"/>
                <a:cs typeface="Times New Roman"/>
              </a:rPr>
              <a:t>Dyslexia</a:t>
            </a:r>
            <a:r>
              <a:rPr lang="en-US" sz="3200" dirty="0">
                <a:latin typeface="Times New Roman"/>
                <a:cs typeface="Times New Roman"/>
              </a:rPr>
              <a:t>, [online] 24(3), pp.207–219. doi:10.1002/dys.1593.</a:t>
            </a:r>
            <a:endParaRPr lang="en-US"/>
          </a:p>
          <a:p>
            <a:pPr>
              <a:lnSpc>
                <a:spcPct val="150000"/>
              </a:lnSpc>
            </a:pPr>
            <a:endParaRPr lang="en-US" sz="3200" dirty="0">
              <a:latin typeface="Times New Roman"/>
              <a:cs typeface="Times New Roman"/>
            </a:endParaRPr>
          </a:p>
          <a:p>
            <a:pPr>
              <a:lnSpc>
                <a:spcPct val="150000"/>
              </a:lnSpc>
            </a:pPr>
            <a:r>
              <a:rPr lang="en-US" sz="3200" dirty="0">
                <a:latin typeface="Times New Roman"/>
                <a:cs typeface="Times New Roman"/>
              </a:rPr>
              <a:t>NHS. (2021). Dyslexia. Retrieved from </a:t>
            </a:r>
            <a:r>
              <a:rPr lang="en-US" sz="3200" dirty="0">
                <a:latin typeface="Corbel"/>
                <a:cs typeface="Times New Roman"/>
                <a:hlinkClick r:id="rId5"/>
              </a:rPr>
              <a:t>Dyslexia</a:t>
            </a:r>
            <a:r>
              <a:rPr lang="en-US" sz="3200" dirty="0">
                <a:ea typeface="+mn-lt"/>
                <a:cs typeface="+mn-lt"/>
                <a:hlinkClick r:id="rId5"/>
              </a:rPr>
              <a:t> - NHS (www.nhs.uk)</a:t>
            </a:r>
            <a:endParaRPr lang="en-US" dirty="0"/>
          </a:p>
          <a:p>
            <a:pPr>
              <a:lnSpc>
                <a:spcPct val="150000"/>
              </a:lnSpc>
            </a:pPr>
            <a:endParaRPr lang="en-US" sz="3200" dirty="0">
              <a:latin typeface="Times New Roman"/>
              <a:cs typeface="Times New Roman"/>
            </a:endParaRPr>
          </a:p>
          <a:p>
            <a:pPr>
              <a:lnSpc>
                <a:spcPct val="150000"/>
              </a:lnSpc>
            </a:pPr>
            <a:r>
              <a:rPr lang="en-US" sz="3200" dirty="0">
                <a:latin typeface="Times New Roman"/>
                <a:cs typeface="Times New Roman"/>
              </a:rPr>
              <a:t>Pinterest. (2012). </a:t>
            </a:r>
            <a:r>
              <a:rPr lang="en-US" sz="3200" i="1" dirty="0">
                <a:latin typeface="Times New Roman"/>
                <a:cs typeface="Times New Roman"/>
              </a:rPr>
              <a:t>‘All kids need is a little help, a little hope and somebody who believes in them’ Magic Johnson #quotes #children #Magic… | Magic </a:t>
            </a:r>
            <a:r>
              <a:rPr lang="en-US" sz="3200" i="1" dirty="0" err="1">
                <a:latin typeface="Times New Roman"/>
                <a:cs typeface="Times New Roman"/>
              </a:rPr>
              <a:t>johnson</a:t>
            </a:r>
            <a:r>
              <a:rPr lang="en-US" sz="3200" i="1" dirty="0">
                <a:latin typeface="Times New Roman"/>
                <a:cs typeface="Times New Roman"/>
              </a:rPr>
              <a:t>, Quotes for kids, Johnson</a:t>
            </a:r>
            <a:r>
              <a:rPr lang="en-US" sz="3200" dirty="0">
                <a:latin typeface="Times New Roman"/>
                <a:cs typeface="Times New Roman"/>
              </a:rPr>
              <a:t>. [online] Available at: https://www.pinterest.com/pin/289285976041805234/ [Accessed 30 Dec. 2023].</a:t>
            </a:r>
            <a:endParaRPr lang="en-US"/>
          </a:p>
          <a:p>
            <a:pPr>
              <a:lnSpc>
                <a:spcPct val="150000"/>
              </a:lnSpc>
            </a:pPr>
            <a:endParaRPr lang="en-US" sz="3200" dirty="0">
              <a:latin typeface="Times New Roman"/>
              <a:cs typeface="Times New Roman"/>
            </a:endParaRPr>
          </a:p>
          <a:p>
            <a:pPr>
              <a:lnSpc>
                <a:spcPct val="150000"/>
              </a:lnSpc>
            </a:pPr>
            <a:r>
              <a:rPr lang="en-US" sz="3200" dirty="0">
                <a:latin typeface="Times New Roman"/>
                <a:cs typeface="Times New Roman"/>
              </a:rPr>
              <a:t>Reid, G., Strnadová, I. and Cumming, T. (2013). Expanding horizons for students with dyslexia in the 21st century: universal design and mobile technology. </a:t>
            </a:r>
            <a:r>
              <a:rPr lang="en-US" sz="3200" i="1" dirty="0">
                <a:latin typeface="Times New Roman"/>
                <a:cs typeface="Times New Roman"/>
              </a:rPr>
              <a:t>Journal of Research in Special Educational Needs</a:t>
            </a:r>
            <a:r>
              <a:rPr lang="en-US" sz="3200" dirty="0">
                <a:latin typeface="Times New Roman"/>
                <a:cs typeface="Times New Roman"/>
              </a:rPr>
              <a:t>, 13(3), pp.175–181. doi:10.1111/1471-3802.12013.</a:t>
            </a:r>
            <a:endParaRPr lang="en-US"/>
          </a:p>
          <a:p>
            <a:pPr>
              <a:lnSpc>
                <a:spcPct val="150000"/>
              </a:lnSpc>
            </a:pPr>
            <a:endParaRPr lang="en-US" sz="3200" dirty="0">
              <a:latin typeface="Times New Roman"/>
              <a:cs typeface="Times New Roman"/>
            </a:endParaRPr>
          </a:p>
          <a:p>
            <a:pPr>
              <a:lnSpc>
                <a:spcPct val="150000"/>
              </a:lnSpc>
            </a:pPr>
            <a:r>
              <a:rPr lang="en-US" sz="3200" dirty="0">
                <a:latin typeface="Times New Roman"/>
                <a:cs typeface="Times New Roman"/>
              </a:rPr>
              <a:t>Rello, L., Bayarri, C. and </a:t>
            </a:r>
            <a:r>
              <a:rPr lang="en-US" sz="3200" dirty="0" err="1">
                <a:latin typeface="Times New Roman"/>
                <a:cs typeface="Times New Roman"/>
              </a:rPr>
              <a:t>Gorriz</a:t>
            </a:r>
            <a:r>
              <a:rPr lang="en-US" sz="3200" dirty="0">
                <a:latin typeface="Times New Roman"/>
                <a:cs typeface="Times New Roman"/>
              </a:rPr>
              <a:t>, A. (2012). What is wrong with this word? </a:t>
            </a:r>
            <a:r>
              <a:rPr lang="en-US" sz="3200" dirty="0" err="1">
                <a:latin typeface="Times New Roman"/>
                <a:cs typeface="Times New Roman"/>
              </a:rPr>
              <a:t>dyseggxia</a:t>
            </a:r>
            <a:r>
              <a:rPr lang="en-US" sz="3200" dirty="0">
                <a:latin typeface="Times New Roman"/>
                <a:cs typeface="Times New Roman"/>
              </a:rPr>
              <a:t>. </a:t>
            </a:r>
            <a:r>
              <a:rPr lang="en-US" sz="3200" i="1" dirty="0">
                <a:latin typeface="Times New Roman"/>
                <a:cs typeface="Times New Roman"/>
              </a:rPr>
              <a:t>Proceedings of the 14th international ACM SIGACCESS conference on Computers and accessibility - ASSETS ’12</a:t>
            </a:r>
            <a:r>
              <a:rPr lang="en-US" sz="3200" dirty="0">
                <a:latin typeface="Times New Roman"/>
                <a:cs typeface="Times New Roman"/>
              </a:rPr>
              <a:t>. doi:10.1145/2384916.2384962.</a:t>
            </a:r>
            <a:endParaRPr lang="en-US"/>
          </a:p>
          <a:p>
            <a:pPr>
              <a:lnSpc>
                <a:spcPct val="150000"/>
              </a:lnSpc>
            </a:pPr>
            <a:endParaRPr lang="en-US" sz="3200" dirty="0">
              <a:latin typeface="Times New Roman"/>
              <a:cs typeface="Times New Roman"/>
            </a:endParaRPr>
          </a:p>
          <a:p>
            <a:pPr>
              <a:lnSpc>
                <a:spcPct val="150000"/>
              </a:lnSpc>
            </a:pPr>
            <a:r>
              <a:rPr lang="en-US" sz="3200" dirty="0">
                <a:latin typeface="Times New Roman"/>
                <a:cs typeface="Times New Roman"/>
              </a:rPr>
              <a:t>Riddick, B., Wolfe, J. and Lumsdon, D. (2003). </a:t>
            </a:r>
            <a:r>
              <a:rPr lang="en-US" sz="3200" i="1" dirty="0">
                <a:latin typeface="Times New Roman"/>
                <a:cs typeface="Times New Roman"/>
              </a:rPr>
              <a:t>Dyslexia : a practical guide for teachers and parents</a:t>
            </a:r>
            <a:r>
              <a:rPr lang="en-US" sz="3200" dirty="0">
                <a:latin typeface="Times New Roman"/>
                <a:cs typeface="Times New Roman"/>
              </a:rPr>
              <a:t>. London: David Fulton.</a:t>
            </a:r>
            <a:endParaRPr lang="en-US"/>
          </a:p>
          <a:p>
            <a:pPr>
              <a:lnSpc>
                <a:spcPct val="150000"/>
              </a:lnSpc>
            </a:pPr>
            <a:endParaRPr lang="en-US" sz="3200" dirty="0">
              <a:latin typeface="Times New Roman"/>
              <a:cs typeface="Times New Roman"/>
            </a:endParaRPr>
          </a:p>
          <a:p>
            <a:pPr>
              <a:lnSpc>
                <a:spcPct val="150000"/>
              </a:lnSpc>
            </a:pPr>
            <a:r>
              <a:rPr lang="en-US" sz="3200" dirty="0">
                <a:latin typeface="Times New Roman"/>
                <a:cs typeface="Times New Roman"/>
              </a:rPr>
              <a:t>Ross, H. (2020). </a:t>
            </a:r>
            <a:r>
              <a:rPr lang="en-US" sz="3200" i="1" dirty="0">
                <a:latin typeface="Times New Roman"/>
                <a:cs typeface="Times New Roman"/>
              </a:rPr>
              <a:t>‘Its a Battle!’: Parenting and Supporting a Child with Dyslexia. In Dyslexia</a:t>
            </a:r>
            <a:r>
              <a:rPr lang="en-US" sz="3200" dirty="0">
                <a:latin typeface="Times New Roman"/>
                <a:cs typeface="Times New Roman"/>
              </a:rPr>
              <a:t>.</a:t>
            </a:r>
            <a:endParaRPr lang="en-US"/>
          </a:p>
          <a:p>
            <a:pPr>
              <a:lnSpc>
                <a:spcPct val="150000"/>
              </a:lnSpc>
            </a:pPr>
            <a:r>
              <a:rPr lang="en-US" sz="3200" kern="0" dirty="0">
                <a:solidFill>
                  <a:srgbClr val="222222"/>
                </a:solidFill>
                <a:latin typeface="Times New Roman"/>
                <a:ea typeface="Times New Roman"/>
                <a:cs typeface="Times New Roman"/>
              </a:rPr>
              <a:t>Sandman-Hurley, K., 2013. What is dyslexia. </a:t>
            </a:r>
            <a:r>
              <a:rPr lang="en-US" sz="3200" i="1" kern="0" dirty="0">
                <a:solidFill>
                  <a:srgbClr val="222222"/>
                </a:solidFill>
                <a:latin typeface="Times New Roman"/>
                <a:ea typeface="Times New Roman"/>
                <a:cs typeface="Times New Roman"/>
              </a:rPr>
              <a:t>YouTube. https://www. </a:t>
            </a:r>
            <a:r>
              <a:rPr lang="en-US" sz="3200" i="1" kern="0" err="1">
                <a:solidFill>
                  <a:srgbClr val="222222"/>
                </a:solidFill>
                <a:latin typeface="Times New Roman"/>
                <a:ea typeface="Times New Roman"/>
                <a:cs typeface="Times New Roman"/>
              </a:rPr>
              <a:t>youtube</a:t>
            </a:r>
            <a:r>
              <a:rPr lang="en-US" sz="3200" i="1" kern="0" dirty="0">
                <a:solidFill>
                  <a:srgbClr val="222222"/>
                </a:solidFill>
                <a:latin typeface="Times New Roman"/>
                <a:ea typeface="Times New Roman"/>
                <a:cs typeface="Times New Roman"/>
              </a:rPr>
              <a:t>. com/watch</a:t>
            </a:r>
            <a:r>
              <a:rPr lang="en-US" sz="3200" kern="0" dirty="0">
                <a:solidFill>
                  <a:srgbClr val="222222"/>
                </a:solidFill>
                <a:latin typeface="Times New Roman"/>
                <a:ea typeface="Times New Roman"/>
                <a:cs typeface="Times New Roman"/>
              </a:rPr>
              <a:t>.</a:t>
            </a:r>
          </a:p>
          <a:p>
            <a:pPr>
              <a:lnSpc>
                <a:spcPct val="150000"/>
              </a:lnSpc>
            </a:pPr>
            <a:endParaRPr lang="en-US" sz="3200" dirty="0">
              <a:latin typeface="Times New Roman"/>
              <a:cs typeface="Times New Roman"/>
            </a:endParaRPr>
          </a:p>
          <a:p>
            <a:pPr>
              <a:lnSpc>
                <a:spcPct val="150000"/>
              </a:lnSpc>
            </a:pPr>
            <a:r>
              <a:rPr lang="en-US" sz="3200" err="1">
                <a:latin typeface="Times New Roman"/>
                <a:cs typeface="Times New Roman"/>
              </a:rPr>
              <a:t>Snowling</a:t>
            </a:r>
            <a:r>
              <a:rPr lang="en-US" sz="3200" dirty="0">
                <a:latin typeface="Times New Roman"/>
                <a:cs typeface="Times New Roman"/>
              </a:rPr>
              <a:t>, M. (2014). Dyslexia: A language learning impairment. </a:t>
            </a:r>
            <a:r>
              <a:rPr lang="en-US" sz="3200" i="1" dirty="0">
                <a:latin typeface="Times New Roman"/>
                <a:cs typeface="Times New Roman"/>
              </a:rPr>
              <a:t>Journal of the British Academy</a:t>
            </a:r>
            <a:r>
              <a:rPr lang="en-US" sz="3200" dirty="0">
                <a:latin typeface="Times New Roman"/>
                <a:cs typeface="Times New Roman"/>
              </a:rPr>
              <a:t>, [online] 2(2). doi:10.5871/</a:t>
            </a:r>
            <a:r>
              <a:rPr lang="en-US" sz="3200" err="1">
                <a:latin typeface="Times New Roman"/>
                <a:cs typeface="Times New Roman"/>
              </a:rPr>
              <a:t>jba</a:t>
            </a:r>
            <a:r>
              <a:rPr lang="en-US" sz="3200" dirty="0">
                <a:latin typeface="Times New Roman"/>
                <a:cs typeface="Times New Roman"/>
              </a:rPr>
              <a:t>/002.043.</a:t>
            </a:r>
          </a:p>
          <a:p>
            <a:pPr>
              <a:lnSpc>
                <a:spcPct val="150000"/>
              </a:lnSpc>
            </a:pPr>
            <a:endParaRPr lang="en-US" sz="3200" dirty="0">
              <a:latin typeface="Times New Roman"/>
              <a:cs typeface="Times New Roman"/>
            </a:endParaRPr>
          </a:p>
          <a:p>
            <a:r>
              <a:rPr lang="en-US" sz="3200" dirty="0">
                <a:solidFill>
                  <a:srgbClr val="1F1F1F"/>
                </a:solidFill>
                <a:latin typeface="Times New Roman"/>
                <a:ea typeface="+mn-lt"/>
                <a:cs typeface="+mn-lt"/>
              </a:rPr>
              <a:t>The Dyslexia-</a:t>
            </a:r>
            <a:r>
              <a:rPr lang="en-US" sz="3200" err="1">
                <a:solidFill>
                  <a:srgbClr val="1F1F1F"/>
                </a:solidFill>
                <a:latin typeface="Times New Roman"/>
                <a:ea typeface="+mn-lt"/>
                <a:cs typeface="+mn-lt"/>
              </a:rPr>
              <a:t>SpLD</a:t>
            </a:r>
            <a:r>
              <a:rPr lang="en-US" sz="3200" dirty="0">
                <a:solidFill>
                  <a:srgbClr val="1F1F1F"/>
                </a:solidFill>
                <a:latin typeface="Times New Roman"/>
                <a:ea typeface="+mn-lt"/>
                <a:cs typeface="+mn-lt"/>
              </a:rPr>
              <a:t> Trust. (2012). </a:t>
            </a:r>
            <a:r>
              <a:rPr lang="en-US" sz="3200" i="1" dirty="0">
                <a:solidFill>
                  <a:srgbClr val="1F1F1F"/>
                </a:solidFill>
                <a:latin typeface="Times New Roman"/>
                <a:ea typeface="+mn-lt"/>
                <a:cs typeface="+mn-lt"/>
              </a:rPr>
              <a:t>Dyslexia and Literacy Difficulties: Policy and Practice Review.</a:t>
            </a:r>
            <a:r>
              <a:rPr lang="en-US" sz="3200" dirty="0">
                <a:solidFill>
                  <a:srgbClr val="1F1F1F"/>
                </a:solidFill>
                <a:latin typeface="Times New Roman"/>
                <a:ea typeface="+mn-lt"/>
                <a:cs typeface="+mn-lt"/>
              </a:rPr>
              <a:t> </a:t>
            </a:r>
            <a:r>
              <a:rPr lang="en-US" sz="3200" dirty="0">
                <a:latin typeface="Times New Roman"/>
                <a:ea typeface="+mn-lt"/>
                <a:cs typeface="+mn-lt"/>
                <a:hlinkClick r:id="rId6"/>
              </a:rPr>
              <a:t>http://www.thedyslexia-spldtrust.org.uk/</a:t>
            </a:r>
            <a:endParaRPr lang="en-US" sz="3200">
              <a:latin typeface="Times New Roman"/>
              <a:cs typeface="Times New Roman"/>
            </a:endParaRPr>
          </a:p>
          <a:p>
            <a:pPr>
              <a:lnSpc>
                <a:spcPct val="150000"/>
              </a:lnSpc>
            </a:pPr>
            <a:endParaRPr lang="en-US" sz="3200" dirty="0">
              <a:latin typeface="Times New Roman"/>
              <a:cs typeface="Times New Roman"/>
            </a:endParaRPr>
          </a:p>
          <a:p>
            <a:pPr>
              <a:lnSpc>
                <a:spcPct val="150000"/>
              </a:lnSpc>
            </a:pPr>
            <a:r>
              <a:rPr lang="en-US" sz="3200">
                <a:solidFill>
                  <a:srgbClr val="374151"/>
                </a:solidFill>
                <a:latin typeface="Times New Roman"/>
                <a:ea typeface="+mn-lt"/>
                <a:cs typeface="+mn-lt"/>
              </a:rPr>
              <a:t>Welsh Government. (2021). Additional Learning Needs Code: Statutory guidance for Wales .</a:t>
            </a:r>
            <a:r>
              <a:rPr lang="en-US" sz="3200" dirty="0">
                <a:solidFill>
                  <a:srgbClr val="374151"/>
                </a:solidFill>
                <a:ea typeface="+mn-lt"/>
                <a:cs typeface="+mn-lt"/>
                <a:hlinkClick r:id="rId7"/>
              </a:rPr>
              <a:t>The Additional Learning Needs Code | GOV.WALES</a:t>
            </a:r>
            <a:endParaRPr lang="en-US" sz="3200" dirty="0">
              <a:latin typeface="Times New Roman"/>
            </a:endParaRPr>
          </a:p>
          <a:p>
            <a:pPr>
              <a:lnSpc>
                <a:spcPct val="150000"/>
              </a:lnSpc>
            </a:pPr>
            <a:endParaRPr lang="en-US" sz="3200" dirty="0">
              <a:latin typeface="Times New Roman"/>
              <a:cs typeface="Times New Roman"/>
            </a:endParaRPr>
          </a:p>
          <a:p>
            <a:pPr>
              <a:lnSpc>
                <a:spcPct val="150000"/>
              </a:lnSpc>
            </a:pPr>
            <a:r>
              <a:rPr lang="en-US" sz="3200" dirty="0">
                <a:latin typeface="Times New Roman"/>
                <a:cs typeface="Times New Roman"/>
              </a:rPr>
              <a:t>Welsh Government. (2019). </a:t>
            </a:r>
            <a:r>
              <a:rPr lang="en-US" sz="3200" i="1" dirty="0">
                <a:latin typeface="Times New Roman"/>
                <a:cs typeface="Times New Roman"/>
              </a:rPr>
              <a:t>Current Literacy and Dyslexia Provision in Wales.</a:t>
            </a:r>
            <a:r>
              <a:rPr lang="en-US" sz="3200" dirty="0">
                <a:latin typeface="Times New Roman"/>
                <a:cs typeface="Times New Roman"/>
              </a:rPr>
              <a:t> https://www.gov.wales/sites/default/files/statistics-and-research/2019-08/120824-current-literacy-dyslexia-provision-en.pdf</a:t>
            </a:r>
            <a:endParaRPr lang="en-US"/>
          </a:p>
          <a:p>
            <a:pPr>
              <a:lnSpc>
                <a:spcPct val="150000"/>
              </a:lnSpc>
            </a:pPr>
            <a:endParaRPr lang="en-US" sz="3200" dirty="0">
              <a:latin typeface="Times New Roman"/>
              <a:cs typeface="Times New Roman"/>
            </a:endParaRPr>
          </a:p>
          <a:p>
            <a:pPr>
              <a:lnSpc>
                <a:spcPct val="150000"/>
              </a:lnSpc>
            </a:pPr>
            <a:r>
              <a:rPr lang="en-US" sz="3200" dirty="0">
                <a:latin typeface="Times New Roman"/>
                <a:cs typeface="Times New Roman"/>
              </a:rPr>
              <a:t>www.fcps.edu. (2017). </a:t>
            </a:r>
            <a:r>
              <a:rPr lang="en-US" sz="3200" i="1" dirty="0">
                <a:latin typeface="Times New Roman"/>
                <a:cs typeface="Times New Roman"/>
              </a:rPr>
              <a:t>Dyslexia Handbook | Fairfax County Public Schools</a:t>
            </a:r>
            <a:r>
              <a:rPr lang="en-US" sz="3200" dirty="0">
                <a:latin typeface="Times New Roman"/>
                <a:cs typeface="Times New Roman"/>
              </a:rPr>
              <a:t>. [online] Available at: https://www.fcps.edu/academics/academic-overview/special-education-instruction/dyslexia-handbook.</a:t>
            </a:r>
          </a:p>
          <a:p>
            <a:pPr>
              <a:lnSpc>
                <a:spcPct val="150000"/>
              </a:lnSpc>
            </a:pPr>
            <a:endParaRPr lang="en-US" sz="3200" dirty="0">
              <a:latin typeface="Times New Roman"/>
              <a:cs typeface="Times New Roman"/>
            </a:endParaRPr>
          </a:p>
          <a:p>
            <a:pPr>
              <a:lnSpc>
                <a:spcPct val="150000"/>
              </a:lnSpc>
            </a:pPr>
            <a:endParaRPr lang="en-US" sz="3200" b="0" i="0" u="none" strike="noStrike" kern="1200" cap="none" spc="0" normalizeH="0" baseline="0" noProof="0" dirty="0">
              <a:ln>
                <a:noFill/>
              </a:ln>
              <a:solidFill>
                <a:prstClr val="black"/>
              </a:solidFill>
              <a:effectLst/>
              <a:uLnTx/>
              <a:uFillTx/>
              <a:latin typeface="Times New Roman"/>
              <a:cs typeface="Times New Roman"/>
            </a:endParaRPr>
          </a:p>
        </p:txBody>
      </p:sp>
    </p:spTree>
    <p:extLst>
      <p:ext uri="{BB962C8B-B14F-4D97-AF65-F5344CB8AC3E}">
        <p14:creationId xmlns:p14="http://schemas.microsoft.com/office/powerpoint/2010/main" val="2082215975"/>
      </p:ext>
    </p:extLst>
  </p:cSld>
  <p:clrMapOvr>
    <a:masterClrMapping/>
  </p:clrMapOvr>
</p:sld>
</file>

<file path=ppt/theme/theme1.xml><?xml version="1.0" encoding="utf-8"?>
<a:theme xmlns:a="http://schemas.openxmlformats.org/drawingml/2006/main" name="Basis">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ACC63D00-1EE0-4159-BF5A-6FF02000B7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A3C566BAC5B13499E9DCD0476CF4E5C" ma:contentTypeVersion="14" ma:contentTypeDescription="Create a new document." ma:contentTypeScope="" ma:versionID="30ba7b90756b81eb6454f940cc32b96a">
  <xsd:schema xmlns:xsd="http://www.w3.org/2001/XMLSchema" xmlns:xs="http://www.w3.org/2001/XMLSchema" xmlns:p="http://schemas.microsoft.com/office/2006/metadata/properties" xmlns:ns3="9c3d0223-1bd4-4bbc-b487-5ec876b00c97" xmlns:ns4="64e1de47-bec6-45b9-b12d-0281c4c7cc00" targetNamespace="http://schemas.microsoft.com/office/2006/metadata/properties" ma:root="true" ma:fieldsID="89d76fe62d15df6bef68d42f4ddd7f96" ns3:_="" ns4:_="">
    <xsd:import namespace="9c3d0223-1bd4-4bbc-b487-5ec876b00c97"/>
    <xsd:import namespace="64e1de47-bec6-45b9-b12d-0281c4c7cc00"/>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OCR" minOccurs="0"/>
                <xsd:element ref="ns3:MediaServiceGenerationTime" minOccurs="0"/>
                <xsd:element ref="ns3:MediaServiceEventHashCod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d0223-1bd4-4bbc-b487-5ec876b00c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4e1de47-bec6-45b9-b12d-0281c4c7cc0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E3EB6FC-530C-411B-8175-D5DA070325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d0223-1bd4-4bbc-b487-5ec876b00c97"/>
    <ds:schemaRef ds:uri="64e1de47-bec6-45b9-b12d-0281c4c7cc0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2865A23-1204-404B-922F-0F6E7E76CC73}">
  <ds:schemaRefs>
    <ds:schemaRef ds:uri="http://schemas.microsoft.com/sharepoint/v3/contenttype/forms"/>
  </ds:schemaRefs>
</ds:datastoreItem>
</file>

<file path=customXml/itemProps3.xml><?xml version="1.0" encoding="utf-8"?>
<ds:datastoreItem xmlns:ds="http://schemas.openxmlformats.org/officeDocument/2006/customXml" ds:itemID="{8B316D1E-3DEA-4962-8073-1CFB3AC7EB7D}">
  <ds:schemaRefs>
    <ds:schemaRef ds:uri="http://purl.org/dc/terms/"/>
    <ds:schemaRef ds:uri="http://schemas.openxmlformats.org/package/2006/metadata/core-properties"/>
    <ds:schemaRef ds:uri="http://www.w3.org/XML/1998/namespace"/>
    <ds:schemaRef ds:uri="http://schemas.microsoft.com/office/2006/metadata/properties"/>
    <ds:schemaRef ds:uri="http://schemas.microsoft.com/office/2006/documentManagement/types"/>
    <ds:schemaRef ds:uri="http://purl.org/dc/elements/1.1/"/>
    <ds:schemaRef ds:uri="http://schemas.microsoft.com/office/infopath/2007/PartnerControls"/>
    <ds:schemaRef ds:uri="64e1de47-bec6-45b9-b12d-0281c4c7cc00"/>
    <ds:schemaRef ds:uri="9c3d0223-1bd4-4bbc-b487-5ec876b00c97"/>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Basis</Template>
  <TotalTime>0</TotalTime>
  <Words>3699</Words>
  <Application>Microsoft Office PowerPoint</Application>
  <PresentationFormat>Custom</PresentationFormat>
  <Paragraphs>151</Paragraphs>
  <Slides>2</Slides>
  <Notes>2</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Basis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1633</cp:revision>
  <dcterms:created xsi:type="dcterms:W3CDTF">2021-03-15T23:52:32Z</dcterms:created>
  <dcterms:modified xsi:type="dcterms:W3CDTF">2024-01-17T11:10:36Z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0x0101009A3C566BAC5B13499E9DCD0476CF4E5C</vt:lpwstr>
  </property>
</Properties>
</file>