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2"/>
  </p:sldMasterIdLst>
  <p:notesMasterIdLst>
    <p:notesMasterId r:id="rId14"/>
  </p:notesMasterIdLst>
  <p:handoutMasterIdLst>
    <p:handoutMasterId r:id="rId15"/>
  </p:handoutMasterIdLst>
  <p:sldIdLst>
    <p:sldId id="257" r:id="rId3"/>
    <p:sldId id="269" r:id="rId4"/>
    <p:sldId id="270" r:id="rId5"/>
    <p:sldId id="271" r:id="rId6"/>
    <p:sldId id="272" r:id="rId7"/>
    <p:sldId id="261" r:id="rId8"/>
    <p:sldId id="280" r:id="rId9"/>
    <p:sldId id="283" r:id="rId10"/>
    <p:sldId id="273" r:id="rId11"/>
    <p:sldId id="282" r:id="rId12"/>
    <p:sldId id="274" r:id="rId13"/>
  </p:sldIdLst>
  <p:sldSz cx="12188825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12" pos="38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howGuides="1">
      <p:cViewPr>
        <p:scale>
          <a:sx n="63" d="100"/>
          <a:sy n="63" d="100"/>
        </p:scale>
        <p:origin x="1372" y="928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283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16D341-6D40-498C-B355-1A6B10FB4029}" type="datetimeFigureOut">
              <a:rPr lang="en-US"/>
              <a:t>5/18/2026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86A95-D0A4-44B9-98DA-3665758D8262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69847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5E7497-3723-4859-BCC5-41DA474F1359}" type="datetimeFigureOut">
              <a:rPr lang="en-US"/>
              <a:t>5/18/2026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3821A9-1C31-4760-BDBC-9A0BA471B1B7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22161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279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565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5651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6994" y="758952"/>
            <a:ext cx="10055781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998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99764" y="4455620"/>
            <a:ext cx="10055781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399" cap="all" spc="200" baseline="0">
                <a:solidFill>
                  <a:schemeClr val="tx2"/>
                </a:solidFill>
                <a:latin typeface="+mj-lt"/>
              </a:defRPr>
            </a:lvl1pPr>
            <a:lvl2pPr marL="457063" indent="0" algn="ctr">
              <a:buNone/>
              <a:defRPr sz="2399"/>
            </a:lvl2pPr>
            <a:lvl3pPr marL="914126" indent="0" algn="ctr">
              <a:buNone/>
              <a:defRPr sz="2399"/>
            </a:lvl3pPr>
            <a:lvl4pPr marL="1371189" indent="0" algn="ctr">
              <a:buNone/>
              <a:defRPr sz="1999"/>
            </a:lvl4pPr>
            <a:lvl5pPr marL="1828251" indent="0" algn="ctr">
              <a:buNone/>
              <a:defRPr sz="1999"/>
            </a:lvl5pPr>
            <a:lvl6pPr marL="2285314" indent="0" algn="ctr">
              <a:buNone/>
              <a:defRPr sz="1999"/>
            </a:lvl6pPr>
            <a:lvl7pPr marL="2742377" indent="0" algn="ctr">
              <a:buNone/>
              <a:defRPr sz="1999"/>
            </a:lvl7pPr>
            <a:lvl8pPr marL="3199440" indent="0" algn="ctr">
              <a:buNone/>
              <a:defRPr sz="1999"/>
            </a:lvl8pPr>
            <a:lvl9pPr marL="3656503" indent="0" algn="ctr">
              <a:buNone/>
              <a:defRPr sz="199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3D76A-AFCE-4D96-B917-CBEF96F7D1EB}" type="datetimeFigureOut">
              <a:rPr lang="en-US" smtClean="0"/>
              <a:t>5/18/2026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965E-3C11-4F28-82DC-E30D63FAC43C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344" y="4343400"/>
            <a:ext cx="987294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9482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3D76A-AFCE-4D96-B917-CBEF96F7D1EB}" type="datetimeFigureOut">
              <a:rPr lang="en-US" smtClean="0"/>
              <a:t>5/18/2026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965E-3C11-4F28-82DC-E30D63FAC43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5578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565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5651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6994" y="758952"/>
            <a:ext cx="10055781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7998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6994" y="4453128"/>
            <a:ext cx="10055781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399" cap="all" spc="200" baseline="0">
                <a:solidFill>
                  <a:schemeClr val="tx2"/>
                </a:solidFill>
                <a:latin typeface="+mj-lt"/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3D76A-AFCE-4D96-B917-CBEF96F7D1EB}" type="datetimeFigureOut">
              <a:rPr lang="en-US" smtClean="0"/>
              <a:t>5/18/2026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965E-3C11-4F28-82DC-E30D63FAC43C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344" y="4343400"/>
            <a:ext cx="987294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5615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6994" y="286604"/>
            <a:ext cx="10055781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6993" y="1845734"/>
            <a:ext cx="4936474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6301" y="1845735"/>
            <a:ext cx="4936474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3D76A-AFCE-4D96-B917-CBEF96F7D1EB}" type="datetimeFigureOut">
              <a:rPr lang="en-US" smtClean="0"/>
              <a:t>5/18/2026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965E-3C11-4F28-82DC-E30D63FAC43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9598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6994" y="286604"/>
            <a:ext cx="10055781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6994" y="1846052"/>
            <a:ext cx="4936474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1999" b="0" cap="all" baseline="0">
                <a:solidFill>
                  <a:schemeClr val="tx2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6994" y="2582334"/>
            <a:ext cx="4936474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6301" y="1846052"/>
            <a:ext cx="4936474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1999" b="0" cap="all" baseline="0">
                <a:solidFill>
                  <a:schemeClr val="tx2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6301" y="2582334"/>
            <a:ext cx="4936474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3D76A-AFCE-4D96-B917-CBEF96F7D1EB}" type="datetimeFigureOut">
              <a:rPr lang="en-US" smtClean="0"/>
              <a:t>5/18/2026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965E-3C11-4F28-82DC-E30D63FAC43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282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3D76A-AFCE-4D96-B917-CBEF96F7D1EB}" type="datetimeFigureOut">
              <a:rPr lang="en-US" smtClean="0"/>
              <a:t>5/18/2026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965E-3C11-4F28-82DC-E30D63FAC43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746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565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5651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3D76A-AFCE-4D96-B917-CBEF96F7D1EB}" type="datetimeFigureOut">
              <a:rPr lang="en-US" smtClean="0"/>
              <a:t>5/18/2026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965E-3C11-4F28-82DC-E30D63FAC43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8513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7" y="0"/>
            <a:ext cx="404973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39019" y="0"/>
            <a:ext cx="6399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081" y="594359"/>
            <a:ext cx="3199567" cy="2286000"/>
          </a:xfrm>
        </p:spPr>
        <p:txBody>
          <a:bodyPr anchor="b">
            <a:normAutofit/>
          </a:bodyPr>
          <a:lstStyle>
            <a:lvl1pPr>
              <a:defRPr sz="3599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9350" y="731520"/>
            <a:ext cx="6490549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081" y="2926080"/>
            <a:ext cx="3199567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391" y="6459786"/>
            <a:ext cx="2617828" cy="365125"/>
          </a:xfrm>
        </p:spPr>
        <p:txBody>
          <a:bodyPr/>
          <a:lstStyle>
            <a:lvl1pPr algn="l">
              <a:defRPr/>
            </a:lvl1pPr>
          </a:lstStyle>
          <a:p>
            <a:fld id="{A753D76A-AFCE-4D96-B917-CBEF96F7D1EB}" type="datetimeFigureOut">
              <a:rPr lang="en-US" smtClean="0"/>
              <a:t>5/18/2026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799350" y="6459786"/>
            <a:ext cx="464699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25A965E-3C11-4F28-82DC-E30D63FAC43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5212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5651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5651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6994" y="5074920"/>
            <a:ext cx="10110630" cy="822960"/>
          </a:xfrm>
        </p:spPr>
        <p:txBody>
          <a:bodyPr lIns="91440" tIns="0" rIns="91440" bIns="0" anchor="b">
            <a:noAutofit/>
          </a:bodyPr>
          <a:lstStyle>
            <a:lvl1pPr>
              <a:defRPr sz="3599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88810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199">
                <a:solidFill>
                  <a:schemeClr val="bg1"/>
                </a:solidFill>
              </a:defRPr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6994" y="5907023"/>
            <a:ext cx="1011063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3D76A-AFCE-4D96-B917-CBEF96F7D1EB}" type="datetimeFigureOut">
              <a:rPr lang="en-US" smtClean="0"/>
              <a:pPr/>
              <a:t>5/18/2026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965E-3C11-4F28-82DC-E30D63FAC43C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092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3D76A-AFCE-4D96-B917-CBEF96F7D1EB}" type="datetimeFigureOut">
              <a:rPr lang="en-US" smtClean="0"/>
              <a:t>5/18/2026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965E-3C11-4F28-82DC-E30D63FAC43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692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565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5651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2628" y="414779"/>
            <a:ext cx="262821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7982" y="414778"/>
            <a:ext cx="7732286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3D76A-AFCE-4D96-B917-CBEF96F7D1EB}" type="datetimeFigureOut">
              <a:rPr lang="en-US" smtClean="0"/>
              <a:t>5/18/2026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965E-3C11-4F28-82DC-E30D63FAC43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847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Title Slide with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3D76A-AFCE-4D96-B917-CBEF96F7D1EB}" type="datetimeFigureOut">
              <a:rPr lang="en-US"/>
              <a:t>5/18/2026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965E-3C11-4F28-82DC-E30D63FAC43C}" type="slidenum">
              <a:rPr/>
              <a:t>‹#›</a:t>
            </a:fld>
            <a:endParaRPr dirty="0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 bwMode="gray">
          <a:xfrm>
            <a:off x="1634550" y="917753"/>
            <a:ext cx="2592388" cy="3314700"/>
          </a:xfrm>
          <a:solidFill>
            <a:schemeClr val="bg1">
              <a:lumMod val="95000"/>
            </a:schemeClr>
          </a:solidFill>
          <a:ln w="152400">
            <a:solidFill>
              <a:schemeClr val="bg1"/>
            </a:solidFill>
            <a:miter lim="800000"/>
          </a:ln>
          <a:effectLst>
            <a:outerShdw blurRad="88900" sx="101000" sy="101000" algn="tl" rotWithShape="0">
              <a:schemeClr val="accent1">
                <a:lumMod val="50000"/>
                <a:alpha val="15000"/>
              </a:schemeClr>
            </a:outerShdw>
          </a:effectLst>
        </p:spPr>
        <p:txBody>
          <a:bodyPr tIns="457200"/>
          <a:lstStyle>
            <a:lvl1pPr marL="45720" indent="0" algn="ctr">
              <a:buNone/>
              <a:defRPr/>
            </a:lvl1pPr>
          </a:lstStyle>
          <a:p>
            <a:r>
              <a:rPr lang="en-US" dirty="0"/>
              <a:t>Click icon to add picture</a:t>
            </a:r>
            <a:endParaRPr dirty="0"/>
          </a:p>
        </p:txBody>
      </p:sp>
      <p:sp>
        <p:nvSpPr>
          <p:cNvPr id="12" name="Picture Placeholder 10"/>
          <p:cNvSpPr>
            <a:spLocks noGrp="1"/>
          </p:cNvSpPr>
          <p:nvPr>
            <p:ph type="pic" sz="quarter" idx="14"/>
          </p:nvPr>
        </p:nvSpPr>
        <p:spPr bwMode="gray">
          <a:xfrm>
            <a:off x="4787507" y="917753"/>
            <a:ext cx="2592388" cy="3314700"/>
          </a:xfrm>
          <a:solidFill>
            <a:schemeClr val="bg1">
              <a:lumMod val="95000"/>
            </a:schemeClr>
          </a:solidFill>
          <a:ln w="152400">
            <a:solidFill>
              <a:schemeClr val="bg1"/>
            </a:solidFill>
            <a:miter lim="800000"/>
          </a:ln>
          <a:effectLst>
            <a:outerShdw blurRad="88900" sx="101000" sy="101000" algn="tl" rotWithShape="0">
              <a:schemeClr val="accent1">
                <a:lumMod val="50000"/>
                <a:alpha val="15000"/>
              </a:schemeClr>
            </a:outerShdw>
          </a:effectLst>
        </p:spPr>
        <p:txBody>
          <a:bodyPr tIns="457200"/>
          <a:lstStyle>
            <a:lvl1pPr marL="45720" indent="0" algn="ctr">
              <a:buNone/>
              <a:defRPr/>
            </a:lvl1pPr>
          </a:lstStyle>
          <a:p>
            <a:r>
              <a:rPr lang="en-US" dirty="0"/>
              <a:t>Click icon to add picture</a:t>
            </a:r>
            <a:endParaRPr dirty="0"/>
          </a:p>
        </p:txBody>
      </p:sp>
      <p:sp>
        <p:nvSpPr>
          <p:cNvPr id="13" name="Picture Placeholder 10"/>
          <p:cNvSpPr>
            <a:spLocks noGrp="1"/>
          </p:cNvSpPr>
          <p:nvPr>
            <p:ph type="pic" sz="quarter" idx="15"/>
          </p:nvPr>
        </p:nvSpPr>
        <p:spPr bwMode="gray">
          <a:xfrm>
            <a:off x="7940463" y="917753"/>
            <a:ext cx="2592388" cy="3314701"/>
          </a:xfrm>
          <a:solidFill>
            <a:schemeClr val="bg1">
              <a:lumMod val="95000"/>
            </a:schemeClr>
          </a:solidFill>
          <a:ln w="152400">
            <a:solidFill>
              <a:schemeClr val="bg1"/>
            </a:solidFill>
            <a:miter lim="800000"/>
          </a:ln>
          <a:effectLst>
            <a:outerShdw blurRad="88900" sx="101000" sy="101000" algn="tl" rotWithShape="0">
              <a:schemeClr val="accent1">
                <a:lumMod val="50000"/>
                <a:alpha val="15000"/>
              </a:schemeClr>
            </a:outerShdw>
          </a:effectLst>
        </p:spPr>
        <p:txBody>
          <a:bodyPr tIns="457200"/>
          <a:lstStyle>
            <a:lvl1pPr marL="45720" indent="0" algn="ctr">
              <a:buNone/>
              <a:defRPr/>
            </a:lvl1pPr>
          </a:lstStyle>
          <a:p>
            <a:r>
              <a:rPr lang="en-US" dirty="0"/>
              <a:t>Click icon to add picture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791200"/>
            <a:ext cx="9144000" cy="457200"/>
          </a:xfrm>
        </p:spPr>
        <p:txBody>
          <a:bodyPr wrap="square">
            <a:norm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2" y="4843464"/>
            <a:ext cx="9144002" cy="947736"/>
          </a:xfrm>
        </p:spPr>
        <p:txBody>
          <a:bodyPr>
            <a:normAutofit/>
          </a:bodyPr>
          <a:lstStyle>
            <a:lvl1pPr algn="ctr">
              <a:lnSpc>
                <a:spcPct val="80000"/>
              </a:lnSpc>
              <a:defRPr sz="6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480868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Title and 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5612" y="319088"/>
            <a:ext cx="7670802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95612" y="1643063"/>
            <a:ext cx="7670802" cy="4529137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3D76A-AFCE-4D96-B917-CBEF96F7D1EB}" type="datetimeFigureOut">
              <a:rPr lang="en-US"/>
              <a:t>5/18/2026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965E-3C11-4F28-82DC-E30D63FAC43C}" type="slidenum">
              <a:rPr/>
              <a:t>‹#›</a:t>
            </a:fld>
            <a:endParaRPr dirty="0"/>
          </a:p>
        </p:txBody>
      </p:sp>
      <p:sp>
        <p:nvSpPr>
          <p:cNvPr id="14" name="Picture Placeholder 13"/>
          <p:cNvSpPr>
            <a:spLocks noGrp="1"/>
          </p:cNvSpPr>
          <p:nvPr>
            <p:ph type="pic" sz="quarter" idx="13"/>
          </p:nvPr>
        </p:nvSpPr>
        <p:spPr bwMode="gray">
          <a:xfrm rot="180000">
            <a:off x="357415" y="280969"/>
            <a:ext cx="1446157" cy="1965874"/>
          </a:xfrm>
          <a:solidFill>
            <a:schemeClr val="bg1">
              <a:lumMod val="95000"/>
            </a:schemeClr>
          </a:solidFill>
          <a:ln w="76200">
            <a:solidFill>
              <a:schemeClr val="bg1"/>
            </a:solidFill>
            <a:miter lim="800000"/>
          </a:ln>
          <a:effectLst>
            <a:outerShdw blurRad="63500" algn="ctr" rotWithShape="0">
              <a:prstClr val="black">
                <a:alpha val="20000"/>
              </a:prstClr>
            </a:outerShdw>
          </a:effectLst>
        </p:spPr>
        <p:txBody>
          <a:bodyPr tIns="182880">
            <a:normAutofit/>
          </a:bodyPr>
          <a:lstStyle>
            <a:lvl1pPr marL="45720" indent="0" algn="ctr">
              <a:buNone/>
              <a:defRPr sz="1600"/>
            </a:lvl1pPr>
          </a:lstStyle>
          <a:p>
            <a:r>
              <a:rPr lang="en-US" dirty="0"/>
              <a:t>Click icon to add picture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150180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88826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6994" y="286604"/>
            <a:ext cx="10055781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6994" y="1845734"/>
            <a:ext cx="1005578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6995" y="6459786"/>
            <a:ext cx="24716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753D76A-AFCE-4D96-B917-CBEF96F7D1EB}" type="datetimeFigureOut">
              <a:rPr lang="en-US" smtClean="0"/>
              <a:pPr/>
              <a:t>5/18/2026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5225" y="6459786"/>
            <a:ext cx="48215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97880" y="6459786"/>
            <a:ext cx="13116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25A965E-3C11-4F28-82DC-E30D63FAC43C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221" y="1737845"/>
            <a:ext cx="9964364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004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  <p:sldLayoutId id="2147483676" r:id="rId1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126" rtl="0" eaLnBrk="1" latinLnBrk="0" hangingPunct="1">
        <a:lnSpc>
          <a:spcPct val="85000"/>
        </a:lnSpc>
        <a:spcBef>
          <a:spcPct val="0"/>
        </a:spcBef>
        <a:buNone/>
        <a:defRPr sz="4799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13" indent="-91413" algn="l" defTabSz="914126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9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3933" indent="-182825" algn="l" defTabSz="914126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79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758" indent="-182825" algn="l" defTabSz="914126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583" indent="-182825" algn="l" defTabSz="914126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408" indent="-182825" algn="l" defTabSz="914126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099670" indent="-228531" algn="l" defTabSz="914126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299610" indent="-228531" algn="l" defTabSz="914126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499550" indent="-228531" algn="l" defTabSz="914126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699490" indent="-228531" algn="l" defTabSz="914126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Basket filled with apples" title="Sample Food Picture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" b="26"/>
          <a:stretch>
            <a:fillRect/>
          </a:stretch>
        </p:blipFill>
        <p:spPr/>
      </p:pic>
      <p:pic>
        <p:nvPicPr>
          <p:cNvPr id="8" name="Picture Placeholder 7" descr="Closeup of cinnamon sticks and apples beside stack of plates and forks on table" title="Sample Food Picture"/>
          <p:cNvPicPr>
            <a:picLocks noGrp="1" noChangeAspect="1"/>
          </p:cNvPicPr>
          <p:nvPr>
            <p:ph type="pic"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" b="26"/>
          <a:stretch>
            <a:fillRect/>
          </a:stretch>
        </p:blipFill>
        <p:spPr/>
      </p:pic>
      <p:pic>
        <p:nvPicPr>
          <p:cNvPr id="9" name="Picture Placeholder 8" descr="Slice of apple pie on plate" title="Sample Food Picture"/>
          <p:cNvPicPr>
            <a:picLocks noGrp="1" noChangeAspect="1"/>
          </p:cNvPicPr>
          <p:nvPr>
            <p:ph type="pic" sz="quarter" idx="15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" b="44"/>
          <a:stretch>
            <a:fillRect/>
          </a:stretch>
        </p:blipFill>
        <p:spPr/>
      </p:pic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Do you put Nutrition into Practice</a:t>
            </a:r>
          </a:p>
        </p:txBody>
      </p:sp>
    </p:spTree>
    <p:extLst>
      <p:ext uri="{BB962C8B-B14F-4D97-AF65-F5344CB8AC3E}">
        <p14:creationId xmlns:p14="http://schemas.microsoft.com/office/powerpoint/2010/main" val="3073818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In this session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Professional boundaries</a:t>
            </a:r>
          </a:p>
          <a:p>
            <a:r>
              <a:rPr lang="en-US" dirty="0"/>
              <a:t>Diet FADS</a:t>
            </a:r>
          </a:p>
          <a:p>
            <a:r>
              <a:rPr lang="en-US" dirty="0"/>
              <a:t>Referring to a Dietitian or Nutritionist</a:t>
            </a:r>
          </a:p>
          <a:p>
            <a:pPr marL="45720" indent="0">
              <a:buNone/>
            </a:pPr>
            <a:endParaRPr lang="en-US" dirty="0"/>
          </a:p>
          <a:p>
            <a:endParaRPr lang="en-US" dirty="0"/>
          </a:p>
          <a:p>
            <a:pPr marL="4572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25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Offering Nutrition Advice to your clients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part of your role and working with clients that exercise you may well be asked about diet</a:t>
            </a:r>
          </a:p>
          <a:p>
            <a:r>
              <a:rPr lang="en-GB" dirty="0"/>
              <a:t>It is important to consider several things when talking to clients</a:t>
            </a:r>
          </a:p>
          <a:p>
            <a:r>
              <a:rPr lang="en-GB" dirty="0"/>
              <a:t>1) What are their aims </a:t>
            </a:r>
          </a:p>
          <a:p>
            <a:r>
              <a:rPr lang="en-GB" dirty="0"/>
              <a:t>2) What are they eating now</a:t>
            </a:r>
          </a:p>
          <a:p>
            <a:r>
              <a:rPr lang="en-GB" dirty="0"/>
              <a:t>3) Do they have any medical conditions </a:t>
            </a:r>
          </a:p>
          <a:p>
            <a:r>
              <a:rPr lang="en-GB" dirty="0"/>
              <a:t>4) Are they cutting out whole food groups – carbohydrate in particular!</a:t>
            </a:r>
          </a:p>
        </p:txBody>
      </p:sp>
    </p:spTree>
    <p:extLst>
      <p:ext uri="{BB962C8B-B14F-4D97-AF65-F5344CB8AC3E}">
        <p14:creationId xmlns:p14="http://schemas.microsoft.com/office/powerpoint/2010/main" val="3659774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about Fad Diets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certainly plenty of these !</a:t>
            </a:r>
          </a:p>
          <a:p>
            <a:endParaRPr lang="en-GB" dirty="0"/>
          </a:p>
          <a:p>
            <a:r>
              <a:rPr lang="en-GB" dirty="0"/>
              <a:t>Some common fad diets!</a:t>
            </a:r>
          </a:p>
          <a:p>
            <a:r>
              <a:rPr lang="en-GB" dirty="0"/>
              <a:t>1) Cabbage soup</a:t>
            </a:r>
          </a:p>
          <a:p>
            <a:r>
              <a:rPr lang="en-GB" dirty="0"/>
              <a:t>2) Atkins and other Low Carb diets</a:t>
            </a:r>
          </a:p>
          <a:p>
            <a:r>
              <a:rPr lang="en-GB" dirty="0"/>
              <a:t>3) Gluten free diet – no evidence to support this except for a firm diagnosis of Coeliac Disease</a:t>
            </a:r>
          </a:p>
          <a:p>
            <a:r>
              <a:rPr lang="en-GB" dirty="0"/>
              <a:t>4) Baby Food diet</a:t>
            </a:r>
          </a:p>
          <a:p>
            <a:r>
              <a:rPr lang="en-GB" dirty="0"/>
              <a:t>5) Removing a particular food group !</a:t>
            </a:r>
          </a:p>
          <a:p>
            <a:endParaRPr lang="en-GB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70" b="937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53637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Weight Management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people are aiming to lose wt – BMI is often used as a guide</a:t>
            </a:r>
          </a:p>
          <a:p>
            <a:r>
              <a:rPr lang="en-GB" dirty="0"/>
              <a:t>It is flawed as it does not take into account lean muscle mass but is just a guide!</a:t>
            </a:r>
          </a:p>
          <a:p>
            <a:r>
              <a:rPr lang="en-GB" dirty="0"/>
              <a:t>In exercise we also have to mindful of the fact that some people may be exercising excessively as part of an eating disorder</a:t>
            </a:r>
          </a:p>
          <a:p>
            <a:r>
              <a:rPr lang="en-GB" dirty="0"/>
              <a:t>Monitoring weight will be important to show weight loss but also to highlight excessive weight loss and energy restriction</a:t>
            </a:r>
          </a:p>
        </p:txBody>
      </p:sp>
    </p:spTree>
    <p:extLst>
      <p:ext uri="{BB962C8B-B14F-4D97-AF65-F5344CB8AC3E}">
        <p14:creationId xmlns:p14="http://schemas.microsoft.com/office/powerpoint/2010/main" val="437328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BMI CHART</a:t>
            </a:r>
          </a:p>
        </p:txBody>
      </p:sp>
      <p:pic>
        <p:nvPicPr>
          <p:cNvPr id="1026" name="Picture 2" descr="File:Body mass index chart.sv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13531" y="1643063"/>
            <a:ext cx="5434964" cy="452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Placeholder 4" descr="Basket filled with apples" title="Sample Food Picture"/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" b="9"/>
          <a:stretch/>
        </p:blipFill>
        <p:spPr/>
      </p:pic>
    </p:spTree>
    <p:extLst>
      <p:ext uri="{BB962C8B-B14F-4D97-AF65-F5344CB8AC3E}">
        <p14:creationId xmlns:p14="http://schemas.microsoft.com/office/powerpoint/2010/main" val="2621346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Nutritional Deficiencies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It is unusual in the UK to see nutritional deficiencies such as Beri Beri or Scurvy – refer to session on Vitamins </a:t>
            </a:r>
          </a:p>
          <a:p>
            <a:r>
              <a:rPr lang="en-US" dirty="0" err="1"/>
              <a:t>Howeve,r</a:t>
            </a:r>
            <a:r>
              <a:rPr lang="en-US" dirty="0"/>
              <a:t> we do see energy deficiencies in a wide variety of groups</a:t>
            </a:r>
          </a:p>
          <a:p>
            <a:r>
              <a:rPr lang="en-US" dirty="0"/>
              <a:t>If this is the case it may need a referral to the GP and a Dietitian</a:t>
            </a:r>
          </a:p>
          <a:p>
            <a:r>
              <a:rPr lang="en-US" dirty="0"/>
              <a:t> Low Energy intakes can result in weight loss and may be a symptom of an eating disorder</a:t>
            </a:r>
          </a:p>
        </p:txBody>
      </p:sp>
    </p:spTree>
    <p:extLst>
      <p:ext uri="{BB962C8B-B14F-4D97-AF65-F5344CB8AC3E}">
        <p14:creationId xmlns:p14="http://schemas.microsoft.com/office/powerpoint/2010/main" val="3404026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 Consumption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Obesity levels are so high in the UK many people are overconsuming energy/calories in the diet – interesting fact is that UK Food surveys do not reflect this – underreporting is an issue</a:t>
            </a:r>
          </a:p>
          <a:p>
            <a:r>
              <a:rPr lang="en-GB" dirty="0"/>
              <a:t>This is a factor in many diseases such as heart disease and Type 2 diabetes</a:t>
            </a:r>
          </a:p>
          <a:p>
            <a:endParaRPr lang="en-GB" dirty="0"/>
          </a:p>
          <a:p>
            <a:r>
              <a:rPr lang="en-GB" dirty="0"/>
              <a:t>Overconsumption of protein is a common problem when clients are taking excessive amounts from protein shakes</a:t>
            </a:r>
          </a:p>
          <a:p>
            <a:r>
              <a:rPr lang="en-GB" dirty="0"/>
              <a:t>An average protein shake contains around 20 -25g Protein</a:t>
            </a:r>
          </a:p>
          <a:p>
            <a:endParaRPr lang="en-GB" dirty="0"/>
          </a:p>
          <a:p>
            <a:r>
              <a:rPr lang="en-GB" dirty="0"/>
              <a:t>Excess protein is not linked kidney failure but is more likely to fuel gain of body fat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07" r="1320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45590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Supplement Use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a huge range of supplement available from protein shakes to multi vitamins – it is a multi million pound industry</a:t>
            </a:r>
          </a:p>
          <a:p>
            <a:r>
              <a:rPr lang="en-GB" dirty="0"/>
              <a:t>It is always important to suggest that clients eat food first and then look at supplements – although evidence suggests that eating a wide range of foods means that they are not required</a:t>
            </a:r>
          </a:p>
          <a:p>
            <a:r>
              <a:rPr lang="en-GB" dirty="0"/>
              <a:t>Actively discourage multiple supplements – especially those that contain added vitamins and mineral </a:t>
            </a:r>
          </a:p>
          <a:p>
            <a:r>
              <a:rPr lang="en-GB" dirty="0"/>
              <a:t>Many people do not understand that especially the fat soluble vitamins are toxic in large amounts </a:t>
            </a:r>
          </a:p>
          <a:p>
            <a:r>
              <a:rPr lang="en-GB" dirty="0"/>
              <a:t>Evidence from athletes also shows that as many are taking supplements that contain added vitamins are excreting excess that cannot be stored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521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</a:t>
            </a:r>
            <a:r>
              <a:rPr lang="en-GB" dirty="0" err="1"/>
              <a:t>Exerercise</a:t>
            </a:r>
            <a:r>
              <a:rPr lang="en-GB" dirty="0"/>
              <a:t> Professionals Role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Giving general healthy eating advice</a:t>
            </a:r>
          </a:p>
          <a:p>
            <a:r>
              <a:rPr lang="en-GB" dirty="0"/>
              <a:t>Based on the current Government guidelines</a:t>
            </a:r>
          </a:p>
          <a:p>
            <a:r>
              <a:rPr lang="en-GB" dirty="0"/>
              <a:t>Ensuring people are not excluding food groups</a:t>
            </a:r>
          </a:p>
          <a:p>
            <a:r>
              <a:rPr lang="en-GB" dirty="0"/>
              <a:t>Using suitable material – NHS Choices and BDA fact sheets</a:t>
            </a:r>
          </a:p>
          <a:p>
            <a:r>
              <a:rPr lang="en-GB" dirty="0"/>
              <a:t>Checking the type and number of supplements used</a:t>
            </a:r>
          </a:p>
          <a:p>
            <a:r>
              <a:rPr lang="en-GB" dirty="0"/>
              <a:t>Knowing when to refer and seek specialist advice from a Dietitian</a:t>
            </a:r>
          </a:p>
        </p:txBody>
      </p:sp>
    </p:spTree>
    <p:extLst>
      <p:ext uri="{BB962C8B-B14F-4D97-AF65-F5344CB8AC3E}">
        <p14:creationId xmlns:p14="http://schemas.microsoft.com/office/powerpoint/2010/main" val="501021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to Refer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have concerns about a client then you should refer to a Dietitian </a:t>
            </a:r>
          </a:p>
          <a:p>
            <a:endParaRPr lang="en-GB" dirty="0"/>
          </a:p>
          <a:p>
            <a:r>
              <a:rPr lang="en-GB" dirty="0"/>
              <a:t>You will need to refer the client back to their GP who can refer them to a local Dietitian </a:t>
            </a:r>
            <a:r>
              <a:rPr lang="en-GB"/>
              <a:t>or Nutritionist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93" r="2549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93182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FoodGourmet">
      <a:dk1>
        <a:srgbClr val="4D0511"/>
      </a:dk1>
      <a:lt1>
        <a:sysClr val="window" lastClr="FFFFFF"/>
      </a:lt1>
      <a:dk2>
        <a:srgbClr val="000000"/>
      </a:dk2>
      <a:lt2>
        <a:srgbClr val="DDDDDD"/>
      </a:lt2>
      <a:accent1>
        <a:srgbClr val="CA2A1E"/>
      </a:accent1>
      <a:accent2>
        <a:srgbClr val="EE6612"/>
      </a:accent2>
      <a:accent3>
        <a:srgbClr val="EBA61D"/>
      </a:accent3>
      <a:accent4>
        <a:srgbClr val="70A22E"/>
      </a:accent4>
      <a:accent5>
        <a:srgbClr val="359986"/>
      </a:accent5>
      <a:accent6>
        <a:srgbClr val="8159A4"/>
      </a:accent6>
      <a:hlink>
        <a:srgbClr val="3777BD"/>
      </a:hlink>
      <a:folHlink>
        <a:srgbClr val="B2B2B2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FoodGourmet">
      <a:dk1>
        <a:srgbClr val="4D0511"/>
      </a:dk1>
      <a:lt1>
        <a:sysClr val="window" lastClr="FFFFFF"/>
      </a:lt1>
      <a:dk2>
        <a:srgbClr val="000000"/>
      </a:dk2>
      <a:lt2>
        <a:srgbClr val="DDDDDD"/>
      </a:lt2>
      <a:accent1>
        <a:srgbClr val="CA2A1E"/>
      </a:accent1>
      <a:accent2>
        <a:srgbClr val="EE6612"/>
      </a:accent2>
      <a:accent3>
        <a:srgbClr val="EBA61D"/>
      </a:accent3>
      <a:accent4>
        <a:srgbClr val="70A22E"/>
      </a:accent4>
      <a:accent5>
        <a:srgbClr val="359986"/>
      </a:accent5>
      <a:accent6>
        <a:srgbClr val="8159A4"/>
      </a:accent6>
      <a:hlink>
        <a:srgbClr val="3777BD"/>
      </a:hlink>
      <a:folHlink>
        <a:srgbClr val="B2B2B2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D027EF60-452A-468E-A07F-0A227C2E3B3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</TotalTime>
  <Words>596</Words>
  <Application>Microsoft Office PowerPoint</Application>
  <PresentationFormat>Custom</PresentationFormat>
  <Paragraphs>63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Calibri</vt:lpstr>
      <vt:lpstr>Calibri Light</vt:lpstr>
      <vt:lpstr>Cambria</vt:lpstr>
      <vt:lpstr>Retrospect</vt:lpstr>
      <vt:lpstr>How Do you put Nutrition into Practice</vt:lpstr>
      <vt:lpstr>In this session </vt:lpstr>
      <vt:lpstr>Offering Nutrition Advice to your clients</vt:lpstr>
      <vt:lpstr>What about Fad Diets</vt:lpstr>
      <vt:lpstr>Weight Management</vt:lpstr>
      <vt:lpstr>BMI CHART</vt:lpstr>
      <vt:lpstr>Nutritional Deficiencies</vt:lpstr>
      <vt:lpstr>Over Consumption</vt:lpstr>
      <vt:lpstr>Supplement Use</vt:lpstr>
      <vt:lpstr>The Exerercise Professionals Role</vt:lpstr>
      <vt:lpstr>When to Refer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 Cashin</dc:creator>
  <cp:keywords/>
  <cp:lastModifiedBy>Chris Cashin</cp:lastModifiedBy>
  <cp:revision>2</cp:revision>
  <dcterms:created xsi:type="dcterms:W3CDTF">2015-02-16T12:07:24Z</dcterms:created>
  <dcterms:modified xsi:type="dcterms:W3CDTF">2026-05-18T16:03:21Z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TC029010239991</vt:lpwstr>
  </property>
</Properties>
</file>