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71" r:id="rId3"/>
    <p:sldId id="275" r:id="rId4"/>
    <p:sldId id="277" r:id="rId5"/>
    <p:sldId id="276" r:id="rId6"/>
    <p:sldId id="278" r:id="rId7"/>
    <p:sldId id="279" r:id="rId8"/>
    <p:sldId id="280" r:id="rId9"/>
    <p:sldId id="281" r:id="rId10"/>
    <p:sldId id="283" r:id="rId11"/>
    <p:sldId id="287" r:id="rId12"/>
    <p:sldId id="273" r:id="rId13"/>
    <p:sldId id="274" r:id="rId14"/>
    <p:sldId id="282" r:id="rId15"/>
    <p:sldId id="286" r:id="rId16"/>
    <p:sldId id="284" r:id="rId17"/>
    <p:sldId id="285" r:id="rId18"/>
    <p:sldId id="272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39" autoAdjust="0"/>
    <p:restoredTop sz="77794" autoAdjust="0"/>
  </p:normalViewPr>
  <p:slideViewPr>
    <p:cSldViewPr>
      <p:cViewPr varScale="1">
        <p:scale>
          <a:sx n="71" d="100"/>
          <a:sy n="71" d="100"/>
        </p:scale>
        <p:origin x="1404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2606DD-11BB-4837-82F1-535E2CEFCD51}" type="datetimeFigureOut">
              <a:rPr lang="en-GB" smtClean="0"/>
              <a:t>09/01/2021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04B01F-3CE4-4317-B816-EC733ED92A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7803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04B01F-3CE4-4317-B816-EC733ED92AA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5793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 smtClean="0"/>
              <a:t>This presentation will demonstrate my professional behaviours meet the assignment criteria.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04B01F-3CE4-4317-B816-EC733ED92AA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7553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First, who am I?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04B01F-3CE4-4317-B816-EC733ED92AA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82122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Employer</a:t>
            </a:r>
            <a:r>
              <a:rPr lang="en-GB" baseline="0" dirty="0" smtClean="0"/>
              <a:t> organisation chart.</a:t>
            </a:r>
          </a:p>
          <a:p>
            <a:r>
              <a:rPr lang="en-GB" baseline="0" dirty="0" smtClean="0"/>
              <a:t>Even through the 114 operators report to my team-leaders, I get very involved with the team, know their names, where they’re from, kids, interests, etc.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04B01F-3CE4-4317-B816-EC733ED92AA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7790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Shift manager</a:t>
            </a:r>
            <a:r>
              <a:rPr lang="en-GB" baseline="0" dirty="0" smtClean="0"/>
              <a:t> for 4 years.</a:t>
            </a:r>
          </a:p>
          <a:p>
            <a:r>
              <a:rPr lang="en-GB" baseline="0" dirty="0" smtClean="0"/>
              <a:t>Present monthly briefs to the operators in groups of 25-35 employees.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04B01F-3CE4-4317-B816-EC733ED92AA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7308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Examples of</a:t>
            </a:r>
            <a:r>
              <a:rPr lang="en-GB" baseline="0" dirty="0" smtClean="0"/>
              <a:t> NON-TECHNICAL</a:t>
            </a:r>
            <a:r>
              <a:rPr lang="en-GB" dirty="0" smtClean="0"/>
              <a:t> information</a:t>
            </a:r>
            <a:r>
              <a:rPr lang="en-GB" baseline="0" dirty="0" smtClean="0"/>
              <a:t> I present to the production operators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04B01F-3CE4-4317-B816-EC733ED92AA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4632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TECHNICAL</a:t>
            </a:r>
            <a:r>
              <a:rPr lang="en-GB" baseline="0" dirty="0" smtClean="0"/>
              <a:t> AUDIENCES</a:t>
            </a:r>
          </a:p>
          <a:p>
            <a:endParaRPr lang="en-GB" baseline="0" dirty="0" smtClean="0"/>
          </a:p>
          <a:p>
            <a:r>
              <a:rPr lang="en-GB" dirty="0" smtClean="0"/>
              <a:t>Recognised as middle management in the company, manage shift with ‘bigger picture’ in mind.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Attend strategy meetings, Forecasting and Planning meetings, HR meetings, etc. All of these meetings give me exposure and knowledge to run my shift in line with the company objectives.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In these meetings I will engage with directors, managers and peers, all of which I consider professional executive people.  I adjust my communication and presentation styles to suit, I know my audiences can be very different so I adapt to the audience in order to capture and maintain their interest.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04B01F-3CE4-4317-B816-EC733ED92AA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7431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Examples of</a:t>
            </a:r>
            <a:r>
              <a:rPr lang="en-GB" baseline="0" dirty="0" smtClean="0"/>
              <a:t> TECHNICAL</a:t>
            </a:r>
            <a:r>
              <a:rPr lang="en-GB" dirty="0" smtClean="0"/>
              <a:t> information</a:t>
            </a:r>
            <a:r>
              <a:rPr lang="en-GB" baseline="0" dirty="0" smtClean="0"/>
              <a:t> I present to the Senior Management Team.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04B01F-3CE4-4317-B816-EC733ED92AA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340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04B01F-3CE4-4317-B816-EC733ED92AA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42427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Examples of problem</a:t>
            </a:r>
            <a:r>
              <a:rPr lang="en-GB" baseline="0" dirty="0" smtClean="0"/>
              <a:t> solving techniques and collating data in my current vocation.</a:t>
            </a:r>
          </a:p>
          <a:p>
            <a:endParaRPr lang="en-GB" dirty="0" smtClean="0"/>
          </a:p>
          <a:p>
            <a:r>
              <a:rPr lang="en-GB" dirty="0" smtClean="0"/>
              <a:t>6-Sigma practice DMAIC</a:t>
            </a:r>
            <a:r>
              <a:rPr lang="en-GB" baseline="0" dirty="0" smtClean="0"/>
              <a:t> used in ZB</a:t>
            </a:r>
          </a:p>
          <a:p>
            <a:endParaRPr lang="en-GB" baseline="0" dirty="0" smtClean="0"/>
          </a:p>
          <a:p>
            <a:r>
              <a:rPr lang="en-GB" dirty="0" smtClean="0"/>
              <a:t>8D</a:t>
            </a:r>
            <a:r>
              <a:rPr lang="en-GB" baseline="0" dirty="0" smtClean="0"/>
              <a:t> common in Ford manufacturing </a:t>
            </a:r>
          </a:p>
          <a:p>
            <a:endParaRPr lang="en-GB" baseline="0" dirty="0" smtClean="0"/>
          </a:p>
          <a:p>
            <a:r>
              <a:rPr lang="en-GB" baseline="0" dirty="0" smtClean="0"/>
              <a:t>A3 common in Toyota manufacturing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04B01F-3CE4-4317-B816-EC733ED92AA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43370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Paraphrasing – demonstrated</a:t>
            </a:r>
            <a:r>
              <a:rPr lang="en-GB" baseline="0" dirty="0" smtClean="0"/>
              <a:t> in the next couple of slides to satisfy the legal requirements of manufacturing and engineering.</a:t>
            </a:r>
          </a:p>
          <a:p>
            <a:endParaRPr lang="en-GB" baseline="0" dirty="0" smtClean="0"/>
          </a:p>
          <a:p>
            <a:r>
              <a:rPr lang="en-GB" baseline="0" dirty="0" smtClean="0"/>
              <a:t>Citation, learnt when in the early stages of this module, demonstrated by Rachel Alexander using a Word document.</a:t>
            </a:r>
          </a:p>
          <a:p>
            <a:endParaRPr lang="en-GB" baseline="0" dirty="0" smtClean="0"/>
          </a:p>
          <a:p>
            <a:r>
              <a:rPr lang="en-GB" baseline="0" dirty="0" smtClean="0"/>
              <a:t>Referencing, again learnt in this module when Rachel Alexander demonstrated using a word document.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04B01F-3CE4-4317-B816-EC733ED92AA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2122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Continuous improvement.</a:t>
            </a:r>
          </a:p>
          <a:p>
            <a:endParaRPr lang="en-GB" dirty="0" smtClean="0"/>
          </a:p>
          <a:p>
            <a:r>
              <a:rPr lang="en-GB" dirty="0" smtClean="0"/>
              <a:t>My rise through the ranks in my career is testament to my ongoing pursuit of self</a:t>
            </a:r>
            <a:r>
              <a:rPr lang="en-GB" baseline="0" dirty="0" smtClean="0"/>
              <a:t> improvement.</a:t>
            </a:r>
          </a:p>
          <a:p>
            <a:endParaRPr lang="en-GB" baseline="0" dirty="0" smtClean="0"/>
          </a:p>
          <a:p>
            <a:r>
              <a:rPr lang="en-GB" baseline="0" dirty="0" smtClean="0"/>
              <a:t>Successfully completed at 12-month training programme in Swansea University to achieve nationally recognised management award Level-5 ILM.</a:t>
            </a:r>
          </a:p>
          <a:p>
            <a:endParaRPr lang="en-GB" baseline="0" dirty="0" smtClean="0"/>
          </a:p>
          <a:p>
            <a:r>
              <a:rPr lang="en-GB" baseline="0" dirty="0" smtClean="0"/>
              <a:t>Now studying at the UWTSD for a Degree in Advanced Manufacturing.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04B01F-3CE4-4317-B816-EC733ED92AA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980606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Certificates from the ILM programme.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04B01F-3CE4-4317-B816-EC733ED92AA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87499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04B01F-3CE4-4317-B816-EC733ED92AAB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09112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Intellectual</a:t>
            </a:r>
            <a:r>
              <a:rPr lang="en-GB" baseline="0" dirty="0" smtClean="0"/>
              <a:t> Property Rights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An individual or company that creates something they wish to protect, such as an asset or physical property, can be protected under Intellectual Property Rights.</a:t>
            </a:r>
          </a:p>
          <a:p>
            <a:endParaRPr lang="en-GB" dirty="0" smtClean="0"/>
          </a:p>
          <a:p>
            <a:r>
              <a:rPr lang="en-GB" baseline="0" dirty="0" smtClean="0"/>
              <a:t>Product Safety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>
                <a:solidFill>
                  <a:srgbClr val="0B0C0C"/>
                </a:solidFill>
              </a:rPr>
              <a:t>Should this obligation not be adhered to, appropriate action can be taken by enforcement authorities.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04B01F-3CE4-4317-B816-EC733ED92AAB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64799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Thanks to</a:t>
            </a:r>
          </a:p>
          <a:p>
            <a:endParaRPr lang="en-GB" dirty="0" smtClean="0"/>
          </a:p>
          <a:p>
            <a:r>
              <a:rPr lang="en-GB" dirty="0" smtClean="0"/>
              <a:t>Lecturers</a:t>
            </a:r>
            <a:r>
              <a:rPr lang="en-GB" baseline="0" dirty="0" smtClean="0"/>
              <a:t> at the UWTSD Swansea Campus for their teaching techniques and patience!</a:t>
            </a:r>
          </a:p>
          <a:p>
            <a:endParaRPr lang="en-GB" baseline="0" dirty="0" smtClean="0"/>
          </a:p>
          <a:p>
            <a:r>
              <a:rPr lang="en-GB" baseline="0" dirty="0" smtClean="0"/>
              <a:t>Work colleagues at ZB who are there for me when I don’t understand something on this course.</a:t>
            </a:r>
          </a:p>
          <a:p>
            <a:endParaRPr lang="en-GB" baseline="0" dirty="0" smtClean="0"/>
          </a:p>
          <a:p>
            <a:r>
              <a:rPr lang="en-GB" baseline="0" dirty="0" smtClean="0"/>
              <a:t>Fellow students who make me feel better when they also admit they don’t get something!</a:t>
            </a:r>
          </a:p>
          <a:p>
            <a:endParaRPr lang="en-GB" baseline="0" dirty="0" smtClean="0"/>
          </a:p>
          <a:p>
            <a:r>
              <a:rPr lang="en-GB" baseline="0" dirty="0" smtClean="0"/>
              <a:t>The internet for making research so much easier.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04B01F-3CE4-4317-B816-EC733ED92AAB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885720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References,</a:t>
            </a:r>
            <a:r>
              <a:rPr lang="en-GB" baseline="0" dirty="0" smtClean="0"/>
              <a:t> where I got my information from.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04B01F-3CE4-4317-B816-EC733ED92AAB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00480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mtClean="0"/>
              <a:t>Any questions?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04B01F-3CE4-4317-B816-EC733ED92AAB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01070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47424-8CC5-4BEB-8AC4-BEBF37DD65BD}" type="datetimeFigureOut">
              <a:rPr lang="en-GB" smtClean="0"/>
              <a:pPr/>
              <a:t>09/01/2021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3D571-8A0D-4AAA-BC7B-35DF7681E6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switch dir="r"/>
      </p:transition>
    </mc:Choice>
    <mc:Fallback xmlns="">
      <p:transition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47424-8CC5-4BEB-8AC4-BEBF37DD65BD}" type="datetimeFigureOut">
              <a:rPr lang="en-GB" smtClean="0"/>
              <a:pPr/>
              <a:t>09/01/2021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3D571-8A0D-4AAA-BC7B-35DF7681E6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switch dir="r"/>
      </p:transition>
    </mc:Choice>
    <mc:Fallback xmlns="">
      <p:transition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47424-8CC5-4BEB-8AC4-BEBF37DD65BD}" type="datetimeFigureOut">
              <a:rPr lang="en-GB" smtClean="0"/>
              <a:pPr/>
              <a:t>09/01/2021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3D571-8A0D-4AAA-BC7B-35DF7681E6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switch dir="r"/>
      </p:transition>
    </mc:Choice>
    <mc:Fallback xmlns="">
      <p:transition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47424-8CC5-4BEB-8AC4-BEBF37DD65BD}" type="datetimeFigureOut">
              <a:rPr lang="en-GB" smtClean="0"/>
              <a:pPr/>
              <a:t>09/01/2021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3D571-8A0D-4AAA-BC7B-35DF7681E6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switch dir="r"/>
      </p:transition>
    </mc:Choice>
    <mc:Fallback xmlns="">
      <p:transition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47424-8CC5-4BEB-8AC4-BEBF37DD65BD}" type="datetimeFigureOut">
              <a:rPr lang="en-GB" smtClean="0"/>
              <a:pPr/>
              <a:t>09/01/2021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3D571-8A0D-4AAA-BC7B-35DF7681E6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switch dir="r"/>
      </p:transition>
    </mc:Choice>
    <mc:Fallback xmlns="">
      <p:transition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47424-8CC5-4BEB-8AC4-BEBF37DD65BD}" type="datetimeFigureOut">
              <a:rPr lang="en-GB" smtClean="0"/>
              <a:pPr/>
              <a:t>09/01/2021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3D571-8A0D-4AAA-BC7B-35DF7681E6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switch dir="r"/>
      </p:transition>
    </mc:Choice>
    <mc:Fallback xmlns="">
      <p:transition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47424-8CC5-4BEB-8AC4-BEBF37DD65BD}" type="datetimeFigureOut">
              <a:rPr lang="en-GB" smtClean="0"/>
              <a:pPr/>
              <a:t>09/01/2021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3D571-8A0D-4AAA-BC7B-35DF7681E6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switch dir="r"/>
      </p:transition>
    </mc:Choice>
    <mc:Fallback xmlns="">
      <p:transition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47424-8CC5-4BEB-8AC4-BEBF37DD65BD}" type="datetimeFigureOut">
              <a:rPr lang="en-GB" smtClean="0"/>
              <a:pPr/>
              <a:t>09/01/2021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3D571-8A0D-4AAA-BC7B-35DF7681E6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switch dir="r"/>
      </p:transition>
    </mc:Choice>
    <mc:Fallback xmlns="">
      <p:transition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47424-8CC5-4BEB-8AC4-BEBF37DD65BD}" type="datetimeFigureOut">
              <a:rPr lang="en-GB" smtClean="0"/>
              <a:pPr/>
              <a:t>09/01/2021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3D571-8A0D-4AAA-BC7B-35DF7681E6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switch dir="r"/>
      </p:transition>
    </mc:Choice>
    <mc:Fallback xmlns="">
      <p:transition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47424-8CC5-4BEB-8AC4-BEBF37DD65BD}" type="datetimeFigureOut">
              <a:rPr lang="en-GB" smtClean="0"/>
              <a:pPr/>
              <a:t>09/01/2021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3D571-8A0D-4AAA-BC7B-35DF7681E6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switch dir="r"/>
      </p:transition>
    </mc:Choice>
    <mc:Fallback xmlns="">
      <p:transition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47424-8CC5-4BEB-8AC4-BEBF37DD65BD}" type="datetimeFigureOut">
              <a:rPr lang="en-GB" smtClean="0"/>
              <a:pPr/>
              <a:t>09/01/2021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3D571-8A0D-4AAA-BC7B-35DF7681E6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switch dir="r"/>
      </p:transition>
    </mc:Choice>
    <mc:Fallback xmlns="">
      <p:transition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48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A47424-8CC5-4BEB-8AC4-BEBF37DD65BD}" type="datetimeFigureOut">
              <a:rPr lang="en-GB" smtClean="0"/>
              <a:pPr/>
              <a:t>09/01/2021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03D571-8A0D-4AAA-BC7B-35DF7681E65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>
        <p14:switch dir="r"/>
      </p:transition>
    </mc:Choice>
    <mc:Fallback xmlns="">
      <p:transition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2.jp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3.png"/><Relationship Id="rId9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2.jp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2.jp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3.png"/><Relationship Id="rId9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2.png"/><Relationship Id="rId5" Type="http://schemas.openxmlformats.org/officeDocument/2006/relationships/image" Target="../media/image3.png"/><Relationship Id="rId4" Type="http://schemas.openxmlformats.org/officeDocument/2006/relationships/image" Target="../media/image2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395536" y="526316"/>
            <a:ext cx="8208912" cy="54938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Engineering applications and study </a:t>
            </a:r>
            <a:r>
              <a:rPr lang="en-GB" sz="2800" dirty="0" smtClean="0"/>
              <a:t>skills</a:t>
            </a:r>
          </a:p>
          <a:p>
            <a:pPr algn="ctr"/>
            <a:r>
              <a:rPr lang="en-GB" sz="2800" dirty="0"/>
              <a:t>ACMA4007</a:t>
            </a:r>
            <a:endParaRPr lang="en-GB" sz="2800" dirty="0" smtClean="0"/>
          </a:p>
          <a:p>
            <a:pPr algn="ctr"/>
            <a:endParaRPr lang="en-GB" sz="1600" dirty="0" smtClean="0"/>
          </a:p>
          <a:p>
            <a:pPr algn="ctr"/>
            <a:endParaRPr lang="en-GB" sz="1600" dirty="0" smtClean="0"/>
          </a:p>
          <a:p>
            <a:pPr algn="ctr"/>
            <a:r>
              <a:rPr lang="en-GB" sz="2800" dirty="0" smtClean="0"/>
              <a:t>- Video </a:t>
            </a:r>
            <a:r>
              <a:rPr lang="en-GB" sz="2800" dirty="0"/>
              <a:t>presentation </a:t>
            </a:r>
            <a:r>
              <a:rPr lang="en-GB" sz="2800" dirty="0" smtClean="0"/>
              <a:t>-</a:t>
            </a:r>
            <a:endParaRPr lang="en-GB" sz="2800" dirty="0"/>
          </a:p>
          <a:p>
            <a:pPr algn="ctr"/>
            <a:endParaRPr lang="en-GB" sz="3600" dirty="0"/>
          </a:p>
          <a:p>
            <a:pPr algn="ctr"/>
            <a:r>
              <a:rPr lang="en-GB" sz="3600" b="1" dirty="0" smtClean="0"/>
              <a:t>Stuart Jones</a:t>
            </a:r>
          </a:p>
          <a:p>
            <a:pPr algn="ctr"/>
            <a:endParaRPr lang="en-GB" sz="1100" b="1" dirty="0" smtClean="0"/>
          </a:p>
          <a:p>
            <a:pPr algn="ctr"/>
            <a:r>
              <a:rPr lang="en-GB" sz="3600" b="1" dirty="0" smtClean="0"/>
              <a:t>1909136</a:t>
            </a:r>
          </a:p>
          <a:p>
            <a:pPr algn="ctr"/>
            <a:endParaRPr lang="en-GB" sz="3600" b="1" dirty="0" smtClean="0"/>
          </a:p>
          <a:p>
            <a:pPr algn="ctr"/>
            <a:endParaRPr lang="en-GB" sz="1400" b="1" dirty="0"/>
          </a:p>
          <a:p>
            <a:pPr algn="ctr"/>
            <a:r>
              <a:rPr lang="en-GB" sz="2400" dirty="0" smtClean="0"/>
              <a:t>11</a:t>
            </a:r>
            <a:r>
              <a:rPr lang="en-GB" sz="2400" baseline="30000" dirty="0" smtClean="0"/>
              <a:t>th</a:t>
            </a:r>
            <a:r>
              <a:rPr lang="en-GB" sz="2400" dirty="0" smtClean="0"/>
              <a:t> January 2021</a:t>
            </a:r>
          </a:p>
          <a:p>
            <a:pPr algn="ctr"/>
            <a:endParaRPr lang="en-GB" sz="3600" dirty="0"/>
          </a:p>
        </p:txBody>
      </p:sp>
      <p:sp>
        <p:nvSpPr>
          <p:cNvPr id="6" name="TextBox 5"/>
          <p:cNvSpPr txBox="1"/>
          <p:nvPr/>
        </p:nvSpPr>
        <p:spPr>
          <a:xfrm>
            <a:off x="8280412" y="186193"/>
            <a:ext cx="6480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/>
              <a:t>1/18</a:t>
            </a:r>
            <a:endParaRPr lang="en-GB" sz="12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5769260"/>
            <a:ext cx="2088232" cy="104411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492364" y="5908722"/>
            <a:ext cx="2436120" cy="60903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395536" y="620688"/>
            <a:ext cx="8208912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This presentation will demonstrate the following criteria for this assignment:</a:t>
            </a:r>
          </a:p>
          <a:p>
            <a:endParaRPr lang="en-GB" sz="2000" dirty="0"/>
          </a:p>
          <a:p>
            <a:r>
              <a:rPr lang="en-GB" sz="2000" b="1" dirty="0" smtClean="0"/>
              <a:t>D6 </a:t>
            </a:r>
            <a:r>
              <a:rPr lang="en-GB" sz="2000" b="1" dirty="0"/>
              <a:t>– Communication of work to technical and non-technical audiences</a:t>
            </a:r>
            <a:r>
              <a:rPr lang="en-GB" sz="2000" b="1" dirty="0" smtClean="0"/>
              <a:t>.</a:t>
            </a:r>
          </a:p>
          <a:p>
            <a:endParaRPr lang="en-GB" sz="2000" b="1" dirty="0" smtClean="0"/>
          </a:p>
          <a:p>
            <a:r>
              <a:rPr lang="en-GB" sz="2000" b="1" dirty="0"/>
              <a:t>G1 – Applications of skills in problem solving, communication, information retrieval working with others and the effective use of general IT facilities</a:t>
            </a:r>
            <a:r>
              <a:rPr lang="en-GB" sz="2000" b="1" dirty="0" smtClean="0"/>
              <a:t>.</a:t>
            </a:r>
          </a:p>
          <a:p>
            <a:endParaRPr lang="en-GB" sz="2000" b="1" dirty="0"/>
          </a:p>
          <a:p>
            <a:r>
              <a:rPr lang="en-GB" sz="2000" b="1" dirty="0" smtClean="0"/>
              <a:t>G2 </a:t>
            </a:r>
            <a:r>
              <a:rPr lang="en-GB" sz="2000" b="1" dirty="0"/>
              <a:t>– Plan self-learning and improve performance as a foundation for lifelong learning and continuous professional </a:t>
            </a:r>
            <a:r>
              <a:rPr lang="en-GB" sz="2000" b="1" dirty="0" smtClean="0"/>
              <a:t>development</a:t>
            </a:r>
            <a:r>
              <a:rPr lang="en-GB" sz="2000" dirty="0" smtClean="0"/>
              <a:t>.</a:t>
            </a:r>
          </a:p>
          <a:p>
            <a:endParaRPr lang="en-GB" sz="2800" dirty="0"/>
          </a:p>
          <a:p>
            <a:r>
              <a:rPr lang="en-GB" sz="2000" b="1" dirty="0"/>
              <a:t>EL5 – Awareness of relevant legal requirements governing engineering activities including personnel, health and safety, contracts, intellectual property rights, product safety and liability issues.</a:t>
            </a:r>
          </a:p>
          <a:p>
            <a:endParaRPr lang="en-GB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8280412" y="186193"/>
            <a:ext cx="6480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/>
              <a:t>2/18</a:t>
            </a:r>
            <a:endParaRPr lang="en-GB" sz="12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5769260"/>
            <a:ext cx="2088232" cy="104411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492364" y="5908722"/>
            <a:ext cx="2436120" cy="609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246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8280412" y="186193"/>
            <a:ext cx="6480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/>
              <a:t>3/18</a:t>
            </a:r>
            <a:endParaRPr lang="en-GB" sz="12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5769260"/>
            <a:ext cx="2088232" cy="104411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492364" y="5908722"/>
            <a:ext cx="2436120" cy="60903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361380" y="629394"/>
            <a:ext cx="3994596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Introduction:</a:t>
            </a:r>
          </a:p>
          <a:p>
            <a:endParaRPr lang="en-GB" dirty="0" smtClean="0"/>
          </a:p>
          <a:p>
            <a:r>
              <a:rPr lang="en-GB" sz="3200" b="1" dirty="0" smtClean="0">
                <a:solidFill>
                  <a:schemeClr val="tx2"/>
                </a:solidFill>
              </a:rPr>
              <a:t>Stuart Jones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sz="2000" b="1" u="sng" dirty="0" smtClean="0"/>
              <a:t>Personal</a:t>
            </a:r>
            <a:r>
              <a:rPr lang="en-GB" sz="2000" b="1" dirty="0" smtClean="0"/>
              <a:t>	</a:t>
            </a:r>
          </a:p>
          <a:p>
            <a:r>
              <a:rPr lang="en-GB" sz="2000" b="1" dirty="0" smtClean="0"/>
              <a:t>			</a:t>
            </a:r>
            <a:endParaRPr lang="en-GB" sz="2000" dirty="0"/>
          </a:p>
          <a:p>
            <a:r>
              <a:rPr lang="en-GB" sz="2000" dirty="0" smtClean="0"/>
              <a:t>44 years old</a:t>
            </a:r>
          </a:p>
          <a:p>
            <a:r>
              <a:rPr lang="en-GB" sz="2000" dirty="0" smtClean="0"/>
              <a:t>	</a:t>
            </a:r>
            <a:endParaRPr lang="en-GB" sz="2000" dirty="0"/>
          </a:p>
          <a:p>
            <a:r>
              <a:rPr lang="en-GB" sz="2000" dirty="0" smtClean="0"/>
              <a:t>Married 13 years	</a:t>
            </a:r>
          </a:p>
          <a:p>
            <a:endParaRPr lang="en-GB" sz="2000" dirty="0"/>
          </a:p>
          <a:p>
            <a:r>
              <a:rPr lang="en-GB" sz="2000" dirty="0" smtClean="0"/>
              <a:t>2 children (twins 8yrs old)</a:t>
            </a:r>
            <a:endParaRPr lang="en-GB" sz="2000" dirty="0"/>
          </a:p>
        </p:txBody>
      </p:sp>
      <p:sp>
        <p:nvSpPr>
          <p:cNvPr id="11" name="TextBox 10"/>
          <p:cNvSpPr txBox="1"/>
          <p:nvPr/>
        </p:nvSpPr>
        <p:spPr>
          <a:xfrm>
            <a:off x="4031940" y="2262351"/>
            <a:ext cx="500455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 smtClean="0"/>
              <a:t>Professional</a:t>
            </a:r>
          </a:p>
          <a:p>
            <a:endParaRPr lang="en-GB" sz="2000" dirty="0"/>
          </a:p>
          <a:p>
            <a:r>
              <a:rPr lang="en-GB" sz="2000" dirty="0" smtClean="0"/>
              <a:t>Automotive 10 years (engineering)</a:t>
            </a:r>
          </a:p>
          <a:p>
            <a:endParaRPr lang="en-GB" sz="2000" dirty="0"/>
          </a:p>
          <a:p>
            <a:r>
              <a:rPr lang="en-GB" sz="2000" dirty="0" smtClean="0"/>
              <a:t>Steel Works 10 years (engineering/production)</a:t>
            </a:r>
          </a:p>
          <a:p>
            <a:endParaRPr lang="en-GB" sz="2000" dirty="0"/>
          </a:p>
          <a:p>
            <a:r>
              <a:rPr lang="en-GB" sz="2000" dirty="0" smtClean="0"/>
              <a:t>Medical Device 4 years (production)</a:t>
            </a:r>
            <a:endParaRPr lang="en-GB" sz="2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246624" y="692696"/>
            <a:ext cx="2114178" cy="33535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220072" y="1196752"/>
            <a:ext cx="1895475" cy="6096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588224" y="1916832"/>
            <a:ext cx="1843101" cy="460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9288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8280412" y="186193"/>
            <a:ext cx="6480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/>
              <a:t>4/18</a:t>
            </a:r>
            <a:endParaRPr lang="en-GB" sz="12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5769260"/>
            <a:ext cx="2088232" cy="104411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492364" y="5908722"/>
            <a:ext cx="2436120" cy="60903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75656" y="735048"/>
            <a:ext cx="5976664" cy="507021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7" name="Rectangle 6"/>
          <p:cNvSpPr/>
          <p:nvPr/>
        </p:nvSpPr>
        <p:spPr>
          <a:xfrm>
            <a:off x="2915816" y="5373216"/>
            <a:ext cx="4536504" cy="389696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334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8280412" y="186193"/>
            <a:ext cx="6480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/>
              <a:t>5/18</a:t>
            </a:r>
            <a:endParaRPr lang="en-GB" sz="12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5769260"/>
            <a:ext cx="2088232" cy="104411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492364" y="5908722"/>
            <a:ext cx="2436120" cy="60903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95536" y="620688"/>
            <a:ext cx="8208912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D6 </a:t>
            </a:r>
            <a:r>
              <a:rPr lang="en-GB" sz="2000" b="1" dirty="0"/>
              <a:t>– Communication of work to technical and </a:t>
            </a:r>
            <a:r>
              <a:rPr lang="en-GB" sz="2000" b="1" dirty="0">
                <a:solidFill>
                  <a:srgbClr val="FF0000"/>
                </a:solidFill>
              </a:rPr>
              <a:t>non-technical</a:t>
            </a:r>
            <a:r>
              <a:rPr lang="en-GB" sz="2000" b="1" dirty="0"/>
              <a:t> audiences</a:t>
            </a:r>
            <a:r>
              <a:rPr lang="en-GB" sz="2000" b="1" dirty="0" smtClean="0"/>
              <a:t>.</a:t>
            </a:r>
          </a:p>
          <a:p>
            <a:endParaRPr lang="en-GB" sz="2000" dirty="0" smtClean="0"/>
          </a:p>
          <a:p>
            <a:endParaRPr lang="en-GB" sz="2000" dirty="0"/>
          </a:p>
          <a:p>
            <a:r>
              <a:rPr lang="en-GB" sz="2000" dirty="0" smtClean="0"/>
              <a:t>Shift Manager ( 1 of 4)</a:t>
            </a:r>
          </a:p>
          <a:p>
            <a:endParaRPr lang="en-GB" sz="2000" dirty="0"/>
          </a:p>
          <a:p>
            <a:r>
              <a:rPr lang="en-GB" sz="2000" dirty="0" smtClean="0"/>
              <a:t>Accountable for 114 employees on my shift</a:t>
            </a:r>
          </a:p>
          <a:p>
            <a:endParaRPr lang="en-GB" sz="2000" dirty="0"/>
          </a:p>
          <a:p>
            <a:r>
              <a:rPr lang="en-GB" sz="2000" dirty="0" smtClean="0"/>
              <a:t>Mix of Production Operators, Stores, Maintenance and lower management (T/L).</a:t>
            </a:r>
          </a:p>
          <a:p>
            <a:endParaRPr lang="en-GB" sz="2000" dirty="0" smtClean="0"/>
          </a:p>
          <a:p>
            <a:r>
              <a:rPr lang="en-GB" sz="2000" dirty="0" smtClean="0"/>
              <a:t>Responsible for the communication of company information.</a:t>
            </a:r>
          </a:p>
          <a:p>
            <a:endParaRPr lang="en-GB" sz="2000" dirty="0" smtClean="0"/>
          </a:p>
          <a:p>
            <a:r>
              <a:rPr lang="en-GB" sz="2000" dirty="0" smtClean="0"/>
              <a:t>Present ‘monthly briefs’ to my shift.</a:t>
            </a:r>
          </a:p>
        </p:txBody>
      </p:sp>
    </p:spTree>
    <p:extLst>
      <p:ext uri="{BB962C8B-B14F-4D97-AF65-F5344CB8AC3E}">
        <p14:creationId xmlns:p14="http://schemas.microsoft.com/office/powerpoint/2010/main" val="3008765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8316416" y="186193"/>
            <a:ext cx="6480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/>
              <a:t>6/18</a:t>
            </a:r>
            <a:endParaRPr lang="en-GB" sz="12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5769260"/>
            <a:ext cx="2088232" cy="104411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492364" y="5908722"/>
            <a:ext cx="2436120" cy="60903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3568" y="435717"/>
            <a:ext cx="5524916" cy="414541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59632" y="773540"/>
            <a:ext cx="5328592" cy="400811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35696" y="1061572"/>
            <a:ext cx="5256584" cy="396398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39752" y="1349604"/>
            <a:ext cx="5244616" cy="395495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843808" y="1709644"/>
            <a:ext cx="5244616" cy="3951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3759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8280412" y="186193"/>
            <a:ext cx="6480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/>
              <a:t>7/18</a:t>
            </a:r>
            <a:endParaRPr lang="en-GB" sz="12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5769260"/>
            <a:ext cx="2088232" cy="104411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492364" y="5908722"/>
            <a:ext cx="2436120" cy="60903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95536" y="620688"/>
            <a:ext cx="820891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D6 </a:t>
            </a:r>
            <a:r>
              <a:rPr lang="en-GB" sz="2000" b="1" dirty="0"/>
              <a:t>– Communication of work to </a:t>
            </a:r>
            <a:r>
              <a:rPr lang="en-GB" sz="2000" b="1" dirty="0">
                <a:solidFill>
                  <a:srgbClr val="FF0000"/>
                </a:solidFill>
              </a:rPr>
              <a:t>technical </a:t>
            </a:r>
            <a:r>
              <a:rPr lang="en-GB" sz="2000" b="1" dirty="0"/>
              <a:t>and non-technical audiences</a:t>
            </a:r>
            <a:r>
              <a:rPr lang="en-GB" sz="2000" b="1" dirty="0" smtClean="0"/>
              <a:t>.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r>
              <a:rPr lang="en-GB" sz="2000" dirty="0" smtClean="0"/>
              <a:t>Middle management position,</a:t>
            </a:r>
          </a:p>
          <a:p>
            <a:endParaRPr lang="en-GB" sz="2000" dirty="0" smtClean="0"/>
          </a:p>
          <a:p>
            <a:endParaRPr lang="en-GB" sz="2000" dirty="0"/>
          </a:p>
          <a:p>
            <a:r>
              <a:rPr lang="en-GB" sz="2000" dirty="0" smtClean="0"/>
              <a:t>Various strategic meetings,</a:t>
            </a:r>
          </a:p>
          <a:p>
            <a:endParaRPr lang="en-GB" sz="2000" dirty="0" smtClean="0"/>
          </a:p>
          <a:p>
            <a:endParaRPr lang="en-GB" sz="2000" dirty="0"/>
          </a:p>
          <a:p>
            <a:r>
              <a:rPr lang="en-GB" sz="2000" dirty="0" smtClean="0"/>
              <a:t>Engage site directors, senior managers and peers, professional executive people</a:t>
            </a:r>
          </a:p>
        </p:txBody>
      </p:sp>
    </p:spTree>
    <p:extLst>
      <p:ext uri="{BB962C8B-B14F-4D97-AF65-F5344CB8AC3E}">
        <p14:creationId xmlns:p14="http://schemas.microsoft.com/office/powerpoint/2010/main" val="2327106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8280412" y="186193"/>
            <a:ext cx="6480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/>
              <a:t>8/18</a:t>
            </a:r>
            <a:endParaRPr lang="en-GB" sz="12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5769260"/>
            <a:ext cx="2088232" cy="104411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492364" y="5908722"/>
            <a:ext cx="2436120" cy="60903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2412" y="516545"/>
            <a:ext cx="7492858" cy="466692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6639" y="669181"/>
            <a:ext cx="6444372" cy="5064075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33573" y="821606"/>
            <a:ext cx="6976948" cy="476675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5536" y="1041372"/>
            <a:ext cx="8292774" cy="3928156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702343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395536" y="620688"/>
            <a:ext cx="8208912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G1 – Applications of skills in problem solving, communication, information retrieval working with others and the effective use of general IT facilities</a:t>
            </a:r>
            <a:r>
              <a:rPr lang="en-GB" sz="2000" b="1" dirty="0" smtClean="0"/>
              <a:t>.</a:t>
            </a:r>
          </a:p>
          <a:p>
            <a:endParaRPr lang="en-GB" sz="2000" b="1" dirty="0"/>
          </a:p>
          <a:p>
            <a:endParaRPr lang="en-GB" sz="2000" b="1" dirty="0" smtClean="0"/>
          </a:p>
          <a:p>
            <a:r>
              <a:rPr lang="en-GB" sz="2000" dirty="0" smtClean="0"/>
              <a:t>Production always has problems to resolve!</a:t>
            </a:r>
          </a:p>
          <a:p>
            <a:endParaRPr lang="en-GB" sz="2000" b="1" dirty="0"/>
          </a:p>
          <a:p>
            <a:r>
              <a:rPr lang="en-GB" sz="2000" dirty="0" smtClean="0"/>
              <a:t>Problems are resolved once you have:</a:t>
            </a:r>
          </a:p>
          <a:p>
            <a:endParaRPr lang="en-GB" sz="2000" dirty="0"/>
          </a:p>
          <a:p>
            <a:r>
              <a:rPr lang="en-GB" sz="2000" dirty="0" smtClean="0"/>
              <a:t>Defined the problem.</a:t>
            </a:r>
          </a:p>
          <a:p>
            <a:endParaRPr lang="en-GB" sz="2000" dirty="0"/>
          </a:p>
          <a:p>
            <a:r>
              <a:rPr lang="en-GB" sz="2000" dirty="0" smtClean="0"/>
              <a:t>Collected and analysed the data.</a:t>
            </a:r>
          </a:p>
          <a:p>
            <a:endParaRPr lang="en-GB" sz="2000" dirty="0"/>
          </a:p>
          <a:p>
            <a:r>
              <a:rPr lang="en-GB" sz="2000" dirty="0" smtClean="0"/>
              <a:t>Consult with the team to establish Root Cause and a solution.</a:t>
            </a:r>
          </a:p>
          <a:p>
            <a:endParaRPr lang="en-GB" sz="2000" b="1" dirty="0"/>
          </a:p>
          <a:p>
            <a:r>
              <a:rPr lang="en-GB" sz="2000" dirty="0" smtClean="0"/>
              <a:t>Measure how effective the actions were, set the new standard.</a:t>
            </a:r>
            <a:endParaRPr lang="en-GB" sz="2000" dirty="0"/>
          </a:p>
        </p:txBody>
      </p:sp>
      <p:sp>
        <p:nvSpPr>
          <p:cNvPr id="6" name="TextBox 5"/>
          <p:cNvSpPr txBox="1"/>
          <p:nvPr/>
        </p:nvSpPr>
        <p:spPr>
          <a:xfrm>
            <a:off x="8280412" y="186193"/>
            <a:ext cx="6480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/>
              <a:t>9/18</a:t>
            </a:r>
            <a:endParaRPr lang="en-GB" sz="12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5769260"/>
            <a:ext cx="2088232" cy="104411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492364" y="5908722"/>
            <a:ext cx="2436120" cy="609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2293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5000"/>
                                  </p:iterate>
                                  <p:childTnLst>
                                    <p:animMotion origin="layout" path="M 1.11111E-6 -2.22222E-6 L 1.11111E-6 -0.07222 " pathEditMode="relative" rAng="0" ptsTypes="AA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8280412" y="186193"/>
            <a:ext cx="6480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/>
              <a:t>10/18</a:t>
            </a:r>
            <a:endParaRPr lang="en-GB" sz="12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5769260"/>
            <a:ext cx="2088232" cy="104411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492364" y="5908722"/>
            <a:ext cx="2436120" cy="609030"/>
          </a:xfrm>
          <a:prstGeom prst="rect">
            <a:avLst/>
          </a:prstGeom>
        </p:spPr>
      </p:pic>
      <p:pic>
        <p:nvPicPr>
          <p:cNvPr id="11" name="Picture 10"/>
          <p:cNvPicPr/>
          <p:nvPr/>
        </p:nvPicPr>
        <p:blipFill>
          <a:blip r:embed="rId5"/>
          <a:stretch>
            <a:fillRect/>
          </a:stretch>
        </p:blipFill>
        <p:spPr>
          <a:xfrm>
            <a:off x="899592" y="836712"/>
            <a:ext cx="7272808" cy="374441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12633" y="836712"/>
            <a:ext cx="5679788" cy="446449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59632" y="845170"/>
            <a:ext cx="6490288" cy="4650258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3508" y="836712"/>
            <a:ext cx="8748972" cy="448935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951006" y="1484784"/>
            <a:ext cx="5133975" cy="1800225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034243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395536" y="620688"/>
            <a:ext cx="820891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G1 – Applications of skills in problem solving, communication, information retrieval working with others and the effective use of general IT facilities</a:t>
            </a:r>
            <a:r>
              <a:rPr lang="en-GB" sz="2000" b="1" dirty="0" smtClean="0"/>
              <a:t>.</a:t>
            </a:r>
          </a:p>
          <a:p>
            <a:endParaRPr lang="en-GB" sz="2000" b="1" dirty="0"/>
          </a:p>
          <a:p>
            <a:endParaRPr lang="en-GB" sz="2000" dirty="0"/>
          </a:p>
          <a:p>
            <a:r>
              <a:rPr lang="en-GB" sz="2000" b="1" dirty="0" smtClean="0"/>
              <a:t>Communication and information retrieval (learnt from this module):</a:t>
            </a:r>
          </a:p>
          <a:p>
            <a:endParaRPr lang="en-GB" sz="2000" b="1" dirty="0" smtClean="0"/>
          </a:p>
          <a:p>
            <a:endParaRPr lang="en-GB" sz="2000" b="1" dirty="0"/>
          </a:p>
          <a:p>
            <a:r>
              <a:rPr lang="en-GB" sz="2000" dirty="0" smtClean="0"/>
              <a:t>Paraphrasing</a:t>
            </a:r>
          </a:p>
          <a:p>
            <a:endParaRPr lang="en-GB" sz="2000" dirty="0" smtClean="0"/>
          </a:p>
          <a:p>
            <a:endParaRPr lang="en-GB" sz="2000" dirty="0"/>
          </a:p>
          <a:p>
            <a:r>
              <a:rPr lang="en-GB" sz="2000" dirty="0" smtClean="0"/>
              <a:t>Citation</a:t>
            </a:r>
          </a:p>
          <a:p>
            <a:endParaRPr lang="en-GB" sz="2000" dirty="0" smtClean="0"/>
          </a:p>
          <a:p>
            <a:endParaRPr lang="en-GB" sz="2000" dirty="0"/>
          </a:p>
          <a:p>
            <a:r>
              <a:rPr lang="en-GB" sz="2000" dirty="0" smtClean="0"/>
              <a:t>Referencing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80412" y="186193"/>
            <a:ext cx="6480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/>
              <a:t>11/18</a:t>
            </a:r>
            <a:endParaRPr lang="en-GB" sz="12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5769260"/>
            <a:ext cx="2088232" cy="104411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492364" y="5908722"/>
            <a:ext cx="2436120" cy="609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2609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67544" y="620688"/>
            <a:ext cx="8208912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G2 – Plan self-learning and improve performance as a foundation for lifelong learning and continuous professional development.</a:t>
            </a:r>
          </a:p>
          <a:p>
            <a:endParaRPr lang="en-GB" sz="2000" dirty="0"/>
          </a:p>
          <a:p>
            <a:endParaRPr lang="en-GB" sz="2000" dirty="0" smtClean="0"/>
          </a:p>
          <a:p>
            <a:r>
              <a:rPr lang="en-GB" sz="2000" dirty="0" smtClean="0"/>
              <a:t>2018-2019 I successfully completed an:</a:t>
            </a:r>
          </a:p>
          <a:p>
            <a:endParaRPr lang="en-GB" sz="2000" dirty="0" smtClean="0"/>
          </a:p>
          <a:p>
            <a:r>
              <a:rPr lang="en-GB" sz="2000" b="1" dirty="0" smtClean="0"/>
              <a:t>ILM Level 5 award in Leadership &amp; Management</a:t>
            </a:r>
          </a:p>
          <a:p>
            <a:r>
              <a:rPr lang="en-GB" sz="2000" dirty="0" smtClean="0"/>
              <a:t>at Swansea University.</a:t>
            </a:r>
            <a:r>
              <a:rPr lang="en-GB" sz="2800" dirty="0"/>
              <a:t> </a:t>
            </a:r>
            <a:endParaRPr lang="en-GB" sz="2800" dirty="0" smtClean="0"/>
          </a:p>
          <a:p>
            <a:endParaRPr lang="en-GB" sz="2800" dirty="0" smtClean="0"/>
          </a:p>
          <a:p>
            <a:r>
              <a:rPr lang="en-GB" sz="2000" dirty="0" smtClean="0"/>
              <a:t>Studying </a:t>
            </a:r>
            <a:r>
              <a:rPr lang="en-GB" sz="2000" dirty="0"/>
              <a:t>on this course is a fitting example of improving my performance and continuous commitment to professional development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80412" y="186193"/>
            <a:ext cx="6480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/>
              <a:t>12/18</a:t>
            </a:r>
            <a:endParaRPr lang="en-GB" sz="12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5769260"/>
            <a:ext cx="2088232" cy="104411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492364" y="5908722"/>
            <a:ext cx="2436120" cy="609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4456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3726" y="620687"/>
            <a:ext cx="8476746" cy="502183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280412" y="186193"/>
            <a:ext cx="6480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/>
              <a:t>13/18</a:t>
            </a:r>
            <a:endParaRPr lang="en-GB" sz="12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5769260"/>
            <a:ext cx="2088232" cy="104411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492364" y="5908722"/>
            <a:ext cx="2436120" cy="60903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1520" y="620687"/>
            <a:ext cx="4104456" cy="502183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94250" y="620688"/>
            <a:ext cx="4298230" cy="5021829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185380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8280412" y="186193"/>
            <a:ext cx="6480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/>
              <a:t>14/18</a:t>
            </a:r>
            <a:endParaRPr lang="en-GB" sz="12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5769260"/>
            <a:ext cx="2088232" cy="104411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492364" y="5908722"/>
            <a:ext cx="2436120" cy="60903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95536" y="620688"/>
            <a:ext cx="80648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EL5 – Awareness of relevant legal requirements governing engineering activities including personnel, health and safety, contracts, intellectual property rights, product safety and liability issues.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395536" y="3404026"/>
            <a:ext cx="8604956" cy="21852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The Management of </a:t>
            </a:r>
            <a:r>
              <a:rPr lang="en-GB" b="1" dirty="0" smtClean="0"/>
              <a:t>Health &amp; Safety </a:t>
            </a:r>
            <a:r>
              <a:rPr lang="en-GB" dirty="0" smtClean="0"/>
              <a:t>at Work Regulations 1999</a:t>
            </a:r>
          </a:p>
          <a:p>
            <a:r>
              <a:rPr lang="en-GB" dirty="0" smtClean="0"/>
              <a:t>The Workplace (Health &amp; Safety &amp; Welfare) Regulations 1992</a:t>
            </a:r>
          </a:p>
          <a:p>
            <a:r>
              <a:rPr lang="en-GB" dirty="0" smtClean="0"/>
              <a:t>The Health &amp; Safety (Display Screen Equipment) Regulations 1992</a:t>
            </a:r>
          </a:p>
          <a:p>
            <a:r>
              <a:rPr lang="en-GB" dirty="0" smtClean="0"/>
              <a:t>The Personal Protective Equipment at Work Regulations 1992</a:t>
            </a:r>
          </a:p>
          <a:p>
            <a:r>
              <a:rPr lang="en-GB" dirty="0" smtClean="0"/>
              <a:t>The Manual Handling Operations Regulations 1992</a:t>
            </a:r>
          </a:p>
          <a:p>
            <a:r>
              <a:rPr lang="en-GB" dirty="0" smtClean="0"/>
              <a:t>The Provision and Use of Work Equipment Regulations 1998</a:t>
            </a:r>
          </a:p>
          <a:p>
            <a:r>
              <a:rPr lang="en-GB" sz="1400" dirty="0">
                <a:solidFill>
                  <a:srgbClr val="0070C0"/>
                </a:solidFill>
              </a:rPr>
              <a:t>https://worksmart.org.uk/health-advice/health-and-safety/employer-duties/what-are-main-health-and-safety-regulations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403030" y="1770336"/>
            <a:ext cx="8604956" cy="14157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 smtClean="0"/>
              <a:t>Personnel </a:t>
            </a:r>
            <a:r>
              <a:rPr lang="en-GB" dirty="0" smtClean="0"/>
              <a:t>that operate in the engineering sector are bound by </a:t>
            </a:r>
            <a:r>
              <a:rPr lang="en-GB" i="1" dirty="0" smtClean="0"/>
              <a:t>the Statement of Ethical Principles</a:t>
            </a:r>
            <a:r>
              <a:rPr lang="en-GB" dirty="0" smtClean="0"/>
              <a:t> which are:</a:t>
            </a:r>
          </a:p>
          <a:p>
            <a:r>
              <a:rPr lang="en-GB" dirty="0" smtClean="0"/>
              <a:t>Honesty </a:t>
            </a:r>
            <a:r>
              <a:rPr lang="en-GB" dirty="0"/>
              <a:t>&amp; Integrity, Respect for life, law, the environment and public good, Accuracy and rigour, and Leadership and </a:t>
            </a:r>
            <a:r>
              <a:rPr lang="en-GB" dirty="0" smtClean="0"/>
              <a:t>communication.</a:t>
            </a:r>
          </a:p>
          <a:p>
            <a:r>
              <a:rPr lang="en-GB" sz="1400" dirty="0">
                <a:solidFill>
                  <a:srgbClr val="0070C0"/>
                </a:solidFill>
              </a:rPr>
              <a:t>https://www.engc.org.uk/media/2334/ethical-statement-2017.pdf  </a:t>
            </a:r>
            <a:endParaRPr lang="en-GB" sz="11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4800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8280412" y="186193"/>
            <a:ext cx="6480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/>
              <a:t>15/18</a:t>
            </a:r>
            <a:endParaRPr lang="en-GB" sz="12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5769260"/>
            <a:ext cx="2088232" cy="104411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492364" y="5908722"/>
            <a:ext cx="2436120" cy="60903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395536" y="1991162"/>
            <a:ext cx="8604956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The four significant areas relating to </a:t>
            </a:r>
            <a:r>
              <a:rPr lang="en-GB" b="1" dirty="0" smtClean="0"/>
              <a:t>Intellectual </a:t>
            </a:r>
            <a:r>
              <a:rPr lang="en-GB" b="1" dirty="0"/>
              <a:t>property </a:t>
            </a:r>
            <a:r>
              <a:rPr lang="en-GB" b="1" dirty="0" smtClean="0"/>
              <a:t>rights </a:t>
            </a:r>
            <a:r>
              <a:rPr lang="en-GB" dirty="0" smtClean="0"/>
              <a:t>are:</a:t>
            </a:r>
          </a:p>
          <a:p>
            <a:r>
              <a:rPr lang="en-GB" dirty="0" smtClean="0"/>
              <a:t>Patents, Trademarks, Design Rights and Copyright. </a:t>
            </a:r>
            <a:r>
              <a:rPr lang="en-GB" sz="1400" dirty="0" smtClean="0">
                <a:solidFill>
                  <a:srgbClr val="0070C0"/>
                </a:solidFill>
              </a:rPr>
              <a:t>https</a:t>
            </a:r>
            <a:r>
              <a:rPr lang="en-GB" sz="1400" dirty="0">
                <a:solidFill>
                  <a:srgbClr val="0070C0"/>
                </a:solidFill>
              </a:rPr>
              <a:t>://copyrightservice.co.uk/copyright/intellectual_property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95536" y="620688"/>
            <a:ext cx="80648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EL5 – Awareness of relevant legal requirements governing engineering activities including personnel, health and safety, contracts, intellectual property rights, product safety and liability issues.</a:t>
            </a:r>
          </a:p>
        </p:txBody>
      </p:sp>
      <p:sp>
        <p:nvSpPr>
          <p:cNvPr id="7" name="Rectangle 6"/>
          <p:cNvSpPr/>
          <p:nvPr/>
        </p:nvSpPr>
        <p:spPr>
          <a:xfrm>
            <a:off x="395536" y="4365104"/>
            <a:ext cx="8409738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Should a product become defective and cause harm </a:t>
            </a:r>
            <a:r>
              <a:rPr lang="en-GB" dirty="0"/>
              <a:t>or loss to </a:t>
            </a:r>
            <a:r>
              <a:rPr lang="en-GB" dirty="0" smtClean="0"/>
              <a:t>an individual, the manufacturer or supplier of that product are </a:t>
            </a:r>
            <a:r>
              <a:rPr lang="en-GB" b="1" dirty="0" smtClean="0"/>
              <a:t>liable.</a:t>
            </a:r>
            <a:endParaRPr lang="en-GB" b="1" dirty="0" smtClean="0"/>
          </a:p>
          <a:p>
            <a:r>
              <a:rPr lang="en-GB" sz="1400" dirty="0">
                <a:solidFill>
                  <a:srgbClr val="0070C0"/>
                </a:solidFill>
              </a:rPr>
              <a:t>https://www.inbrief.co.uk/sales-law/product-liability/</a:t>
            </a:r>
          </a:p>
        </p:txBody>
      </p:sp>
      <p:sp>
        <p:nvSpPr>
          <p:cNvPr id="9" name="Rectangle 8"/>
          <p:cNvSpPr/>
          <p:nvPr/>
        </p:nvSpPr>
        <p:spPr>
          <a:xfrm>
            <a:off x="395536" y="3286725"/>
            <a:ext cx="82809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solidFill>
                  <a:srgbClr val="0B0C0C"/>
                </a:solidFill>
              </a:rPr>
              <a:t>The </a:t>
            </a:r>
            <a:r>
              <a:rPr lang="en-GB" dirty="0">
                <a:solidFill>
                  <a:srgbClr val="0B0C0C"/>
                </a:solidFill>
              </a:rPr>
              <a:t>General </a:t>
            </a:r>
            <a:r>
              <a:rPr lang="en-GB" b="1" dirty="0">
                <a:solidFill>
                  <a:srgbClr val="0B0C0C"/>
                </a:solidFill>
              </a:rPr>
              <a:t>Product Safety </a:t>
            </a:r>
            <a:r>
              <a:rPr lang="en-GB" dirty="0">
                <a:solidFill>
                  <a:srgbClr val="0B0C0C"/>
                </a:solidFill>
              </a:rPr>
              <a:t>Regulations </a:t>
            </a:r>
            <a:r>
              <a:rPr lang="en-GB" dirty="0" smtClean="0">
                <a:solidFill>
                  <a:srgbClr val="0B0C0C"/>
                </a:solidFill>
              </a:rPr>
              <a:t>2005; specifies that </a:t>
            </a:r>
            <a:r>
              <a:rPr lang="en-GB" dirty="0">
                <a:solidFill>
                  <a:srgbClr val="0B0C0C"/>
                </a:solidFill>
              </a:rPr>
              <a:t>all products </a:t>
            </a:r>
            <a:r>
              <a:rPr lang="en-GB" dirty="0" smtClean="0">
                <a:solidFill>
                  <a:srgbClr val="0B0C0C"/>
                </a:solidFill>
              </a:rPr>
              <a:t>must </a:t>
            </a:r>
            <a:r>
              <a:rPr lang="en-GB" dirty="0">
                <a:solidFill>
                  <a:srgbClr val="0B0C0C"/>
                </a:solidFill>
              </a:rPr>
              <a:t>be safe in their </a:t>
            </a:r>
            <a:r>
              <a:rPr lang="en-GB" dirty="0" smtClean="0">
                <a:solidFill>
                  <a:srgbClr val="0B0C0C"/>
                </a:solidFill>
              </a:rPr>
              <a:t>function and purpose (immediate and/or future use). </a:t>
            </a:r>
            <a:endParaRPr lang="en-GB" sz="1400" b="0" i="0" dirty="0">
              <a:solidFill>
                <a:srgbClr val="0070C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208362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8280412" y="186193"/>
            <a:ext cx="6480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/>
              <a:t>16/18</a:t>
            </a:r>
            <a:endParaRPr lang="en-GB" sz="12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5769260"/>
            <a:ext cx="2088232" cy="104411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492364" y="5908722"/>
            <a:ext cx="2436120" cy="60903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67544" y="620688"/>
            <a:ext cx="8208912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Recognition:</a:t>
            </a:r>
          </a:p>
          <a:p>
            <a:endParaRPr lang="en-GB" sz="2000" b="1" dirty="0" smtClean="0"/>
          </a:p>
          <a:p>
            <a:endParaRPr lang="en-GB" sz="2000" b="1" dirty="0"/>
          </a:p>
          <a:p>
            <a:r>
              <a:rPr lang="en-GB" sz="2000" dirty="0" smtClean="0"/>
              <a:t>Lecturers at UWTSD Swansea Campus</a:t>
            </a:r>
          </a:p>
          <a:p>
            <a:endParaRPr lang="en-GB" sz="2000" dirty="0" smtClean="0"/>
          </a:p>
          <a:p>
            <a:endParaRPr lang="en-GB" sz="2000" dirty="0"/>
          </a:p>
          <a:p>
            <a:r>
              <a:rPr lang="en-GB" sz="2000" dirty="0" smtClean="0"/>
              <a:t>Work Colleagues at Zimmer Biomet</a:t>
            </a:r>
          </a:p>
          <a:p>
            <a:endParaRPr lang="en-GB" sz="2000" dirty="0" smtClean="0"/>
          </a:p>
          <a:p>
            <a:endParaRPr lang="en-GB" sz="2000" dirty="0"/>
          </a:p>
          <a:p>
            <a:r>
              <a:rPr lang="en-GB" sz="2000" dirty="0" smtClean="0"/>
              <a:t>Fellow Students</a:t>
            </a:r>
          </a:p>
          <a:p>
            <a:endParaRPr lang="en-GB" sz="2000" dirty="0" smtClean="0"/>
          </a:p>
          <a:p>
            <a:endParaRPr lang="en-GB" sz="2000" dirty="0"/>
          </a:p>
          <a:p>
            <a:r>
              <a:rPr lang="en-GB" sz="2000" dirty="0"/>
              <a:t>Tim Berners-Lee</a:t>
            </a:r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2378271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8280412" y="186193"/>
            <a:ext cx="6480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/>
              <a:t>17/18</a:t>
            </a:r>
            <a:endParaRPr lang="en-GB" sz="12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5769260"/>
            <a:ext cx="2088232" cy="104411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492364" y="5908722"/>
            <a:ext cx="2436120" cy="60903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67544" y="620688"/>
            <a:ext cx="820891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References:</a:t>
            </a:r>
          </a:p>
          <a:p>
            <a:endParaRPr lang="en-GB" sz="2000" b="1" dirty="0" smtClean="0"/>
          </a:p>
          <a:p>
            <a:r>
              <a:rPr lang="en-GB" sz="1600" dirty="0"/>
              <a:t>https://copyrightservice.co.uk/copyright/intellectual_property</a:t>
            </a:r>
          </a:p>
          <a:p>
            <a:endParaRPr lang="en-GB" sz="1600" dirty="0" smtClean="0"/>
          </a:p>
          <a:p>
            <a:endParaRPr lang="en-GB" sz="1600" dirty="0"/>
          </a:p>
          <a:p>
            <a:r>
              <a:rPr lang="en-GB" sz="1600" dirty="0"/>
              <a:t>https://www.inbrief.co.uk/sales-law/product-liability/</a:t>
            </a:r>
          </a:p>
          <a:p>
            <a:endParaRPr lang="en-GB" sz="1600" dirty="0" smtClean="0"/>
          </a:p>
          <a:p>
            <a:endParaRPr lang="en-GB" sz="1600" dirty="0" smtClean="0"/>
          </a:p>
          <a:p>
            <a:r>
              <a:rPr lang="en-GB" sz="1600" dirty="0"/>
              <a:t>https</a:t>
            </a:r>
            <a:r>
              <a:rPr lang="en-GB" sz="1600" dirty="0" smtClean="0"/>
              <a:t>://www.gov.uk/guidance/product-safety-advice-for-businesses</a:t>
            </a:r>
          </a:p>
          <a:p>
            <a:endParaRPr lang="en-GB" sz="1600" dirty="0" smtClean="0"/>
          </a:p>
          <a:p>
            <a:endParaRPr lang="en-GB" sz="1600" dirty="0" smtClean="0"/>
          </a:p>
          <a:p>
            <a:r>
              <a:rPr lang="en-GB" sz="1600" dirty="0"/>
              <a:t>https://</a:t>
            </a:r>
            <a:r>
              <a:rPr lang="en-GB" sz="1600" dirty="0" smtClean="0"/>
              <a:t>worksmart.org.uk/health-advice/health-and-safety/employer-duties/what-are-main-health-and-safety-regulations</a:t>
            </a:r>
          </a:p>
          <a:p>
            <a:endParaRPr lang="en-GB" sz="1600" dirty="0" smtClean="0">
              <a:solidFill>
                <a:srgbClr val="0070C0"/>
              </a:solidFill>
            </a:endParaRPr>
          </a:p>
          <a:p>
            <a:endParaRPr lang="en-GB" sz="1600" dirty="0" smtClean="0">
              <a:solidFill>
                <a:srgbClr val="0070C0"/>
              </a:solidFill>
            </a:endParaRPr>
          </a:p>
          <a:p>
            <a:r>
              <a:rPr lang="en-GB" sz="1600" dirty="0" smtClean="0"/>
              <a:t>https</a:t>
            </a:r>
            <a:r>
              <a:rPr lang="en-GB" sz="1600" dirty="0"/>
              <a:t>://www.engc.org.uk/media/2334/ethical-statement-2017.pdf  </a:t>
            </a:r>
            <a:endParaRPr lang="en-GB" sz="1200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086255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500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8280412" y="186193"/>
            <a:ext cx="6480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/>
              <a:t>18/18</a:t>
            </a:r>
            <a:endParaRPr lang="en-GB" sz="12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5769260"/>
            <a:ext cx="2088232" cy="104411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492364" y="5908722"/>
            <a:ext cx="2436120" cy="609030"/>
          </a:xfrm>
          <a:prstGeom prst="rect">
            <a:avLst/>
          </a:prstGeom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EBF0EC"/>
              </a:clrFrom>
              <a:clrTo>
                <a:srgbClr val="EBF0EC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835696" y="1268760"/>
            <a:ext cx="5224055" cy="3100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14583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8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468</TotalTime>
  <Words>1180</Words>
  <Application>Microsoft Office PowerPoint</Application>
  <PresentationFormat>On-screen Show (4:3)</PresentationFormat>
  <Paragraphs>232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Celsa Group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SJonesR</dc:creator>
  <cp:lastModifiedBy>Jones, Stuart</cp:lastModifiedBy>
  <cp:revision>213</cp:revision>
  <dcterms:created xsi:type="dcterms:W3CDTF">2016-08-08T18:30:38Z</dcterms:created>
  <dcterms:modified xsi:type="dcterms:W3CDTF">2021-01-09T16:37:22Z</dcterms:modified>
</cp:coreProperties>
</file>