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26" r:id="rId1"/>
  </p:sldMasterIdLst>
  <p:notesMasterIdLst>
    <p:notesMasterId r:id="rId30"/>
  </p:notesMasterIdLst>
  <p:sldIdLst>
    <p:sldId id="265" r:id="rId2"/>
    <p:sldId id="283" r:id="rId3"/>
    <p:sldId id="284" r:id="rId4"/>
    <p:sldId id="273" r:id="rId5"/>
    <p:sldId id="268" r:id="rId6"/>
    <p:sldId id="269" r:id="rId7"/>
    <p:sldId id="270" r:id="rId8"/>
    <p:sldId id="271" r:id="rId9"/>
    <p:sldId id="272" r:id="rId10"/>
    <p:sldId id="275" r:id="rId11"/>
    <p:sldId id="274" r:id="rId12"/>
    <p:sldId id="276" r:id="rId13"/>
    <p:sldId id="277" r:id="rId14"/>
    <p:sldId id="278" r:id="rId15"/>
    <p:sldId id="279" r:id="rId16"/>
    <p:sldId id="280" r:id="rId17"/>
    <p:sldId id="267" r:id="rId18"/>
    <p:sldId id="264" r:id="rId19"/>
    <p:sldId id="263" r:id="rId20"/>
    <p:sldId id="266" r:id="rId21"/>
    <p:sldId id="281" r:id="rId22"/>
    <p:sldId id="256" r:id="rId23"/>
    <p:sldId id="257" r:id="rId24"/>
    <p:sldId id="258" r:id="rId25"/>
    <p:sldId id="260" r:id="rId26"/>
    <p:sldId id="262" r:id="rId27"/>
    <p:sldId id="282" r:id="rId28"/>
    <p:sldId id="261" r:id="rId2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William Petru Storm (2027580)" initials="WPS(" lastIdx="2" clrIdx="0">
    <p:extLst>
      <p:ext uri="{19B8F6BF-5375-455C-9EA6-DF929625EA0E}">
        <p15:presenceInfo xmlns:p15="http://schemas.microsoft.com/office/powerpoint/2012/main" userId="William Petru Storm (2027580)"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94660"/>
  </p:normalViewPr>
  <p:slideViewPr>
    <p:cSldViewPr snapToGrid="0">
      <p:cViewPr varScale="1">
        <p:scale>
          <a:sx n="107" d="100"/>
          <a:sy n="107" d="100"/>
        </p:scale>
        <p:origin x="468" y="11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B77B65-F477-43EC-89E0-1006F9F5705B}" type="datetimeFigureOut">
              <a:rPr lang="en-GB" smtClean="0"/>
              <a:t>21/11/2021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E075D16-EB94-4096-8A91-EBF0E37FDD57}" type="slidenum">
              <a:rPr lang="en-GB" smtClean="0"/>
              <a:t>‹#›</a:t>
            </a:fld>
            <a:endParaRPr lang="en-GB"/>
          </a:p>
        </p:txBody>
      </p:sp>
    </p:spTree>
    <p:extLst>
      <p:ext uri="{BB962C8B-B14F-4D97-AF65-F5344CB8AC3E}">
        <p14:creationId xmlns:p14="http://schemas.microsoft.com/office/powerpoint/2010/main" val="892995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E075D16-EB94-4096-8A91-EBF0E37FDD57}" type="slidenum">
              <a:rPr lang="en-GB" smtClean="0"/>
              <a:t>28</a:t>
            </a:fld>
            <a:endParaRPr lang="en-GB"/>
          </a:p>
        </p:txBody>
      </p:sp>
    </p:spTree>
    <p:extLst>
      <p:ext uri="{BB962C8B-B14F-4D97-AF65-F5344CB8AC3E}">
        <p14:creationId xmlns:p14="http://schemas.microsoft.com/office/powerpoint/2010/main" val="4848863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5CD60141-EEBD-4EC1-8E34-0344C16A18A2}"/>
              </a:ext>
              <a:ext uri="{C183D7F6-B498-43B3-948B-1728B52AA6E4}">
                <adec:decorative xmlns:adec="http://schemas.microsoft.com/office/drawing/2017/decorative" val="1"/>
              </a:ext>
            </a:extLst>
          </p:cNvPr>
          <p:cNvSpPr/>
          <p:nvPr/>
        </p:nvSpPr>
        <p:spPr>
          <a:xfrm>
            <a:off x="5318308" y="0"/>
            <a:ext cx="6873692" cy="6858000"/>
          </a:xfrm>
          <a:custGeom>
            <a:avLst/>
            <a:gdLst>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0 w 12192000"/>
              <a:gd name="connsiteY6" fmla="*/ 0 h 6858000"/>
              <a:gd name="connsiteX7" fmla="*/ 6700 w 12192000"/>
              <a:gd name="connsiteY7" fmla="*/ 0 h 6858000"/>
              <a:gd name="connsiteX8" fmla="*/ 6700 w 12192000"/>
              <a:gd name="connsiteY8" fmla="*/ 6858000 h 6858000"/>
              <a:gd name="connsiteX9" fmla="*/ 0 w 12192000"/>
              <a:gd name="connsiteY9" fmla="*/ 6858000 h 6858000"/>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11328900 w 12192000"/>
              <a:gd name="connsiteY6" fmla="*/ 0 h 6858000"/>
              <a:gd name="connsiteX7" fmla="*/ 0 w 12192000"/>
              <a:gd name="connsiteY7" fmla="*/ 6858000 h 6858000"/>
              <a:gd name="connsiteX8" fmla="*/ 6700 w 12192000"/>
              <a:gd name="connsiteY8" fmla="*/ 0 h 6858000"/>
              <a:gd name="connsiteX9" fmla="*/ 6700 w 12192000"/>
              <a:gd name="connsiteY9" fmla="*/ 6858000 h 6858000"/>
              <a:gd name="connsiteX10" fmla="*/ 0 w 12192000"/>
              <a:gd name="connsiteY10" fmla="*/ 6858000 h 6858000"/>
              <a:gd name="connsiteX0" fmla="*/ 11322200 w 12185300"/>
              <a:gd name="connsiteY0" fmla="*/ 0 h 6858000"/>
              <a:gd name="connsiteX1" fmla="*/ 12185300 w 12185300"/>
              <a:gd name="connsiteY1" fmla="*/ 0 h 6858000"/>
              <a:gd name="connsiteX2" fmla="*/ 12185300 w 12185300"/>
              <a:gd name="connsiteY2" fmla="*/ 6858000 h 6858000"/>
              <a:gd name="connsiteX3" fmla="*/ 5311608 w 12185300"/>
              <a:gd name="connsiteY3" fmla="*/ 6858000 h 6858000"/>
              <a:gd name="connsiteX4" fmla="*/ 11322197 w 12185300"/>
              <a:gd name="connsiteY4" fmla="*/ 4 h 6858000"/>
              <a:gd name="connsiteX5" fmla="*/ 11322198 w 12185300"/>
              <a:gd name="connsiteY5" fmla="*/ 2 h 6858000"/>
              <a:gd name="connsiteX6" fmla="*/ 11322200 w 12185300"/>
              <a:gd name="connsiteY6" fmla="*/ 0 h 6858000"/>
              <a:gd name="connsiteX7" fmla="*/ 0 w 12185300"/>
              <a:gd name="connsiteY7" fmla="*/ 6858000 h 6858000"/>
              <a:gd name="connsiteX8" fmla="*/ 0 w 12185300"/>
              <a:gd name="connsiteY8" fmla="*/ 0 h 6858000"/>
              <a:gd name="connsiteX9" fmla="*/ 0 w 12185300"/>
              <a:gd name="connsiteY9" fmla="*/ 6858000 h 6858000"/>
              <a:gd name="connsiteX0" fmla="*/ 6010592 w 6873692"/>
              <a:gd name="connsiteY0" fmla="*/ 0 h 6858000"/>
              <a:gd name="connsiteX1" fmla="*/ 6873692 w 6873692"/>
              <a:gd name="connsiteY1" fmla="*/ 0 h 6858000"/>
              <a:gd name="connsiteX2" fmla="*/ 6873692 w 6873692"/>
              <a:gd name="connsiteY2" fmla="*/ 6858000 h 6858000"/>
              <a:gd name="connsiteX3" fmla="*/ 0 w 6873692"/>
              <a:gd name="connsiteY3" fmla="*/ 6858000 h 6858000"/>
              <a:gd name="connsiteX4" fmla="*/ 6010589 w 6873692"/>
              <a:gd name="connsiteY4" fmla="*/ 4 h 6858000"/>
              <a:gd name="connsiteX5" fmla="*/ 6010590 w 6873692"/>
              <a:gd name="connsiteY5" fmla="*/ 2 h 6858000"/>
              <a:gd name="connsiteX6" fmla="*/ 6010592 w 6873692"/>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lnTo>
                  <a:pt x="6010592" y="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65FCBBA-905A-4FD1-BFBA-F3EE6DA264E0}"/>
              </a:ext>
            </a:extLst>
          </p:cNvPr>
          <p:cNvSpPr>
            <a:spLocks noGrp="1"/>
          </p:cNvSpPr>
          <p:nvPr>
            <p:ph type="ctrTitle"/>
          </p:nvPr>
        </p:nvSpPr>
        <p:spPr>
          <a:xfrm>
            <a:off x="1143000" y="1181098"/>
            <a:ext cx="8986580" cy="2832404"/>
          </a:xfrm>
        </p:spPr>
        <p:txBody>
          <a:bodyPr anchor="t">
            <a:normAutofit/>
          </a:bodyPr>
          <a:lstStyle>
            <a:lvl1pPr algn="l">
              <a:lnSpc>
                <a:spcPct val="100000"/>
              </a:lnSpc>
              <a:defRPr sz="4800" cap="all" spc="300" baseline="0"/>
            </a:lvl1pPr>
          </a:lstStyle>
          <a:p>
            <a:r>
              <a:rPr lang="en-US" dirty="0"/>
              <a:t>Click to edit Master title style</a:t>
            </a:r>
          </a:p>
        </p:txBody>
      </p:sp>
      <p:sp>
        <p:nvSpPr>
          <p:cNvPr id="3" name="Subtitle 2">
            <a:extLst>
              <a:ext uri="{FF2B5EF4-FFF2-40B4-BE49-F238E27FC236}">
                <a16:creationId xmlns:a16="http://schemas.microsoft.com/office/drawing/2014/main" id="{13DD287E-F1C8-463F-8429-D1B5B1582520}"/>
              </a:ext>
            </a:extLst>
          </p:cNvPr>
          <p:cNvSpPr>
            <a:spLocks noGrp="1"/>
          </p:cNvSpPr>
          <p:nvPr>
            <p:ph type="subTitle" idx="1"/>
          </p:nvPr>
        </p:nvSpPr>
        <p:spPr>
          <a:xfrm>
            <a:off x="1143000" y="5463522"/>
            <a:ext cx="8986580" cy="650311"/>
          </a:xfrm>
        </p:spPr>
        <p:txBody>
          <a:bodyPr>
            <a:normAutofit/>
          </a:bodyPr>
          <a:lstStyle>
            <a:lvl1pPr marL="0" indent="0" algn="l">
              <a:lnSpc>
                <a:spcPct val="10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81F44ED-7973-4A99-B2CA-A8962BCE0D5D}"/>
              </a:ext>
            </a:extLst>
          </p:cNvPr>
          <p:cNvSpPr>
            <a:spLocks noGrp="1"/>
          </p:cNvSpPr>
          <p:nvPr>
            <p:ph type="dt" sz="half" idx="10"/>
          </p:nvPr>
        </p:nvSpPr>
        <p:spPr/>
        <p:txBody>
          <a:bodyPr/>
          <a:lstStyle/>
          <a:p>
            <a:fld id="{3CADBD16-5BFB-4D9F-9646-C75D1B53BBB6}" type="datetimeFigureOut">
              <a:rPr lang="en-US" smtClean="0"/>
              <a:t>11/21/21</a:t>
            </a:fld>
            <a:endParaRPr lang="en-US"/>
          </a:p>
        </p:txBody>
      </p:sp>
      <p:sp>
        <p:nvSpPr>
          <p:cNvPr id="5" name="Footer Placeholder 4">
            <a:extLst>
              <a:ext uri="{FF2B5EF4-FFF2-40B4-BE49-F238E27FC236}">
                <a16:creationId xmlns:a16="http://schemas.microsoft.com/office/drawing/2014/main" id="{08DF96F2-D6BE-49AC-A605-5AE87C3F2F1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817FC50-B13C-4B63-AE64-F71A6EDE63B6}"/>
              </a:ext>
            </a:extLst>
          </p:cNvPr>
          <p:cNvSpPr>
            <a:spLocks noGrp="1"/>
          </p:cNvSpPr>
          <p:nvPr>
            <p:ph type="sldNum" sz="quarter" idx="12"/>
          </p:nvPr>
        </p:nvSpPr>
        <p:spPr/>
        <p:txBody>
          <a:bodyPr/>
          <a:lstStyle/>
          <a:p>
            <a:fld id="{C0722274-0FAA-4649-AA4E-4210F4F32167}" type="slidenum">
              <a:rPr lang="en-US" smtClean="0"/>
              <a:t>‹#›</a:t>
            </a:fld>
            <a:endParaRPr lang="en-US"/>
          </a:p>
        </p:txBody>
      </p:sp>
      <p:cxnSp>
        <p:nvCxnSpPr>
          <p:cNvPr id="12" name="Straight Connector 11">
            <a:extLst>
              <a:ext uri="{FF2B5EF4-FFF2-40B4-BE49-F238E27FC236}">
                <a16:creationId xmlns:a16="http://schemas.microsoft.com/office/drawing/2014/main" id="{4C75A547-BCD1-42BE-966E-53CA0AB93165}"/>
              </a:ext>
            </a:extLst>
          </p:cNvPr>
          <p:cNvCxnSpPr>
            <a:cxnSpLocks/>
          </p:cNvCxnSpPr>
          <p:nvPr/>
        </p:nvCxnSpPr>
        <p:spPr>
          <a:xfrm>
            <a:off x="1188357" y="5151666"/>
            <a:ext cx="98225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133735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CD6F3-88F1-4195-8395-57AA096BB3B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ED8D06C-EB08-40B3-AFB3-A62F441122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103962F-B413-4C4C-A490-724DDB9E7DB9}"/>
              </a:ext>
            </a:extLst>
          </p:cNvPr>
          <p:cNvSpPr>
            <a:spLocks noGrp="1"/>
          </p:cNvSpPr>
          <p:nvPr>
            <p:ph type="dt" sz="half" idx="10"/>
          </p:nvPr>
        </p:nvSpPr>
        <p:spPr/>
        <p:txBody>
          <a:bodyPr/>
          <a:lstStyle/>
          <a:p>
            <a:fld id="{3CADBD16-5BFB-4D9F-9646-C75D1B53BBB6}" type="datetimeFigureOut">
              <a:rPr lang="en-US" smtClean="0"/>
              <a:t>11/21/21</a:t>
            </a:fld>
            <a:endParaRPr lang="en-US"/>
          </a:p>
        </p:txBody>
      </p:sp>
      <p:sp>
        <p:nvSpPr>
          <p:cNvPr id="5" name="Footer Placeholder 4">
            <a:extLst>
              <a:ext uri="{FF2B5EF4-FFF2-40B4-BE49-F238E27FC236}">
                <a16:creationId xmlns:a16="http://schemas.microsoft.com/office/drawing/2014/main" id="{02871813-4E87-4C04-835D-76246010B0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922BA3-033C-491E-A045-F0052AC19A8C}"/>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9390773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E19AD-2EDD-4B4F-9F9E-46A4441847A6}"/>
              </a:ext>
            </a:extLst>
          </p:cNvPr>
          <p:cNvSpPr>
            <a:spLocks noGrp="1"/>
          </p:cNvSpPr>
          <p:nvPr>
            <p:ph type="title"/>
          </p:nvPr>
        </p:nvSpPr>
        <p:spPr>
          <a:xfrm>
            <a:off x="1143000" y="1709738"/>
            <a:ext cx="8520952" cy="2852737"/>
          </a:xfrm>
        </p:spPr>
        <p:txBody>
          <a:bodyPr anchor="b">
            <a:normAutofit/>
          </a:bodyPr>
          <a:lstStyle>
            <a:lvl1pPr>
              <a:defRPr sz="4800"/>
            </a:lvl1pPr>
          </a:lstStyle>
          <a:p>
            <a:r>
              <a:rPr lang="en-US" dirty="0"/>
              <a:t>Click to edit Master title style</a:t>
            </a:r>
          </a:p>
        </p:txBody>
      </p:sp>
      <p:sp>
        <p:nvSpPr>
          <p:cNvPr id="3" name="Text Placeholder 2">
            <a:extLst>
              <a:ext uri="{FF2B5EF4-FFF2-40B4-BE49-F238E27FC236}">
                <a16:creationId xmlns:a16="http://schemas.microsoft.com/office/drawing/2014/main" id="{00EE5927-21D5-4EBA-A112-CAD1BD38BCB1}"/>
              </a:ext>
            </a:extLst>
          </p:cNvPr>
          <p:cNvSpPr>
            <a:spLocks noGrp="1"/>
          </p:cNvSpPr>
          <p:nvPr>
            <p:ph type="body" idx="1"/>
          </p:nvPr>
        </p:nvSpPr>
        <p:spPr>
          <a:xfrm>
            <a:off x="1143000" y="4589466"/>
            <a:ext cx="8520952" cy="813266"/>
          </a:xfrm>
        </p:spPr>
        <p:txBody>
          <a:bodyPr>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CEF0D16-9D87-4D76-A5A5-534E24B7DD25}"/>
              </a:ext>
            </a:extLst>
          </p:cNvPr>
          <p:cNvSpPr>
            <a:spLocks noGrp="1"/>
          </p:cNvSpPr>
          <p:nvPr>
            <p:ph type="dt" sz="half" idx="10"/>
          </p:nvPr>
        </p:nvSpPr>
        <p:spPr/>
        <p:txBody>
          <a:bodyPr/>
          <a:lstStyle/>
          <a:p>
            <a:fld id="{3CADBD16-5BFB-4D9F-9646-C75D1B53BBB6}" type="datetimeFigureOut">
              <a:rPr lang="en-US" smtClean="0"/>
              <a:t>11/21/21</a:t>
            </a:fld>
            <a:endParaRPr lang="en-US"/>
          </a:p>
        </p:txBody>
      </p:sp>
      <p:sp>
        <p:nvSpPr>
          <p:cNvPr id="5" name="Footer Placeholder 4">
            <a:extLst>
              <a:ext uri="{FF2B5EF4-FFF2-40B4-BE49-F238E27FC236}">
                <a16:creationId xmlns:a16="http://schemas.microsoft.com/office/drawing/2014/main" id="{5965F387-5AAC-45D0-ABCE-B1CF4BC7E0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98AF6FE-0006-4F40-A7FB-E0FDBADF7548}"/>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0191529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8AADE-587E-4574-B21B-7ABDE5A2364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E2F9DA5-4DFB-4211-A58A-FFD842C27A65}"/>
              </a:ext>
            </a:extLst>
          </p:cNvPr>
          <p:cNvSpPr>
            <a:spLocks noGrp="1"/>
          </p:cNvSpPr>
          <p:nvPr>
            <p:ph sz="half" idx="1"/>
          </p:nvPr>
        </p:nvSpPr>
        <p:spPr>
          <a:xfrm>
            <a:off x="1143000" y="2339501"/>
            <a:ext cx="4798979" cy="35505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AA99F26-66AF-4614-91CE-C93A24BAC23A}"/>
              </a:ext>
            </a:extLst>
          </p:cNvPr>
          <p:cNvSpPr>
            <a:spLocks noGrp="1"/>
          </p:cNvSpPr>
          <p:nvPr>
            <p:ph sz="half" idx="2"/>
          </p:nvPr>
        </p:nvSpPr>
        <p:spPr>
          <a:xfrm>
            <a:off x="6250020" y="2339501"/>
            <a:ext cx="4798980" cy="355059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7F8F678E-59B5-4DF9-ABCB-506B9CB701CC}"/>
              </a:ext>
            </a:extLst>
          </p:cNvPr>
          <p:cNvSpPr>
            <a:spLocks noGrp="1"/>
          </p:cNvSpPr>
          <p:nvPr>
            <p:ph type="dt" sz="half" idx="10"/>
          </p:nvPr>
        </p:nvSpPr>
        <p:spPr/>
        <p:txBody>
          <a:bodyPr/>
          <a:lstStyle/>
          <a:p>
            <a:fld id="{3CADBD16-5BFB-4D9F-9646-C75D1B53BBB6}" type="datetimeFigureOut">
              <a:rPr lang="en-US" smtClean="0"/>
              <a:t>11/21/21</a:t>
            </a:fld>
            <a:endParaRPr lang="en-US"/>
          </a:p>
        </p:txBody>
      </p:sp>
      <p:sp>
        <p:nvSpPr>
          <p:cNvPr id="6" name="Footer Placeholder 5">
            <a:extLst>
              <a:ext uri="{FF2B5EF4-FFF2-40B4-BE49-F238E27FC236}">
                <a16:creationId xmlns:a16="http://schemas.microsoft.com/office/drawing/2014/main" id="{18B50A53-317B-444A-9BA2-F69CDBF5DA6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0B269A1-B0FB-4C8F-B6AA-0718C92D3D22}"/>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7132785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BBBF-42B2-4A5D-B145-46983A530170}"/>
              </a:ext>
            </a:extLst>
          </p:cNvPr>
          <p:cNvSpPr>
            <a:spLocks noGrp="1"/>
          </p:cNvSpPr>
          <p:nvPr>
            <p:ph type="title"/>
          </p:nvPr>
        </p:nvSpPr>
        <p:spPr>
          <a:xfrm>
            <a:off x="1143000" y="1133272"/>
            <a:ext cx="9905999" cy="846307"/>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E804BE44-5271-4B5D-B649-35E3AF20B48F}"/>
              </a:ext>
            </a:extLst>
          </p:cNvPr>
          <p:cNvSpPr>
            <a:spLocks noGrp="1"/>
          </p:cNvSpPr>
          <p:nvPr>
            <p:ph type="body" idx="1"/>
          </p:nvPr>
        </p:nvSpPr>
        <p:spPr>
          <a:xfrm>
            <a:off x="1142999" y="2067127"/>
            <a:ext cx="4798980" cy="710119"/>
          </a:xfrm>
        </p:spPr>
        <p:txBody>
          <a:bodyPr anchor="b">
            <a:normAutofit/>
          </a:bodyPr>
          <a:lstStyle>
            <a:lvl1pPr marL="0" indent="0">
              <a:buNone/>
              <a:defRPr sz="20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24D7891E-0C0A-4688-97DD-C0715E322194}"/>
              </a:ext>
            </a:extLst>
          </p:cNvPr>
          <p:cNvSpPr>
            <a:spLocks noGrp="1"/>
          </p:cNvSpPr>
          <p:nvPr>
            <p:ph sz="half" idx="2"/>
          </p:nvPr>
        </p:nvSpPr>
        <p:spPr>
          <a:xfrm>
            <a:off x="1143001" y="2864795"/>
            <a:ext cx="4798978" cy="30253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75EAF30-3412-49B0-93D1-596CC2695B26}"/>
              </a:ext>
            </a:extLst>
          </p:cNvPr>
          <p:cNvSpPr>
            <a:spLocks noGrp="1"/>
          </p:cNvSpPr>
          <p:nvPr>
            <p:ph type="body" sz="quarter" idx="3"/>
          </p:nvPr>
        </p:nvSpPr>
        <p:spPr>
          <a:xfrm>
            <a:off x="6250018" y="2067127"/>
            <a:ext cx="4798981" cy="710119"/>
          </a:xfrm>
        </p:spPr>
        <p:txBody>
          <a:bodyPr anchor="b">
            <a:normAutofit/>
          </a:bodyPr>
          <a:lstStyle>
            <a:lvl1pPr marL="0" indent="0">
              <a:buNone/>
              <a:defRPr sz="20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F707B9B7-F41C-4314-9F0C-BB84547FB8CA}"/>
              </a:ext>
            </a:extLst>
          </p:cNvPr>
          <p:cNvSpPr>
            <a:spLocks noGrp="1"/>
          </p:cNvSpPr>
          <p:nvPr>
            <p:ph sz="quarter" idx="4"/>
          </p:nvPr>
        </p:nvSpPr>
        <p:spPr>
          <a:xfrm>
            <a:off x="6250019" y="2864795"/>
            <a:ext cx="4798982" cy="30253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8421587F-6AFC-4906-86EB-6B0A86EEF300}"/>
              </a:ext>
            </a:extLst>
          </p:cNvPr>
          <p:cNvSpPr>
            <a:spLocks noGrp="1"/>
          </p:cNvSpPr>
          <p:nvPr>
            <p:ph type="dt" sz="half" idx="10"/>
          </p:nvPr>
        </p:nvSpPr>
        <p:spPr/>
        <p:txBody>
          <a:bodyPr/>
          <a:lstStyle/>
          <a:p>
            <a:fld id="{3CADBD16-5BFB-4D9F-9646-C75D1B53BBB6}" type="datetimeFigureOut">
              <a:rPr lang="en-US" smtClean="0"/>
              <a:t>11/21/21</a:t>
            </a:fld>
            <a:endParaRPr lang="en-US"/>
          </a:p>
        </p:txBody>
      </p:sp>
      <p:sp>
        <p:nvSpPr>
          <p:cNvPr id="8" name="Footer Placeholder 7">
            <a:extLst>
              <a:ext uri="{FF2B5EF4-FFF2-40B4-BE49-F238E27FC236}">
                <a16:creationId xmlns:a16="http://schemas.microsoft.com/office/drawing/2014/main" id="{354BE2C5-583B-49BC-9864-B01EEF79874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B39B236-45F5-4CC6-8D53-A6903A1CC8B3}"/>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6972956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6B206-0678-4577-B79F-760526A5FD76}"/>
              </a:ext>
            </a:extLst>
          </p:cNvPr>
          <p:cNvSpPr>
            <a:spLocks noGrp="1"/>
          </p:cNvSpPr>
          <p:nvPr>
            <p:ph type="title"/>
          </p:nvPr>
        </p:nvSpPr>
        <p:spPr>
          <a:xfrm>
            <a:off x="2019300" y="1322615"/>
            <a:ext cx="8175171" cy="4212771"/>
          </a:xfrm>
        </p:spPr>
        <p:txBody>
          <a:bodyPr/>
          <a:lstStyle>
            <a:lvl1pPr algn="ctr">
              <a:defRPr/>
            </a:lvl1pPr>
          </a:lstStyle>
          <a:p>
            <a:r>
              <a:rPr lang="en-US" dirty="0"/>
              <a:t>Click to edit Master title style</a:t>
            </a:r>
          </a:p>
        </p:txBody>
      </p:sp>
      <p:sp>
        <p:nvSpPr>
          <p:cNvPr id="3" name="Date Placeholder 2">
            <a:extLst>
              <a:ext uri="{FF2B5EF4-FFF2-40B4-BE49-F238E27FC236}">
                <a16:creationId xmlns:a16="http://schemas.microsoft.com/office/drawing/2014/main" id="{E6D5FCB8-AFD3-4801-BBD6-9548F4CF7C86}"/>
              </a:ext>
            </a:extLst>
          </p:cNvPr>
          <p:cNvSpPr>
            <a:spLocks noGrp="1"/>
          </p:cNvSpPr>
          <p:nvPr>
            <p:ph type="dt" sz="half" idx="10"/>
          </p:nvPr>
        </p:nvSpPr>
        <p:spPr/>
        <p:txBody>
          <a:bodyPr/>
          <a:lstStyle/>
          <a:p>
            <a:fld id="{3CADBD16-5BFB-4D9F-9646-C75D1B53BBB6}" type="datetimeFigureOut">
              <a:rPr lang="en-US" smtClean="0"/>
              <a:t>11/21/21</a:t>
            </a:fld>
            <a:endParaRPr lang="en-US"/>
          </a:p>
        </p:txBody>
      </p:sp>
      <p:sp>
        <p:nvSpPr>
          <p:cNvPr id="4" name="Footer Placeholder 3">
            <a:extLst>
              <a:ext uri="{FF2B5EF4-FFF2-40B4-BE49-F238E27FC236}">
                <a16:creationId xmlns:a16="http://schemas.microsoft.com/office/drawing/2014/main" id="{0F6DACF8-CBC0-416B-B28E-EE18C42383B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70C7421-FF49-4CE9-87D0-2B4FFE0E3DC4}"/>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6148526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19CBFE-15AA-4447-9F9C-D8B0BEB242DA}"/>
              </a:ext>
            </a:extLst>
          </p:cNvPr>
          <p:cNvSpPr>
            <a:spLocks noGrp="1"/>
          </p:cNvSpPr>
          <p:nvPr>
            <p:ph type="dt" sz="half" idx="10"/>
          </p:nvPr>
        </p:nvSpPr>
        <p:spPr/>
        <p:txBody>
          <a:bodyPr/>
          <a:lstStyle/>
          <a:p>
            <a:fld id="{3CADBD16-5BFB-4D9F-9646-C75D1B53BBB6}" type="datetimeFigureOut">
              <a:rPr lang="en-US" smtClean="0"/>
              <a:t>11/21/21</a:t>
            </a:fld>
            <a:endParaRPr lang="en-US"/>
          </a:p>
        </p:txBody>
      </p:sp>
      <p:sp>
        <p:nvSpPr>
          <p:cNvPr id="3" name="Footer Placeholder 2">
            <a:extLst>
              <a:ext uri="{FF2B5EF4-FFF2-40B4-BE49-F238E27FC236}">
                <a16:creationId xmlns:a16="http://schemas.microsoft.com/office/drawing/2014/main" id="{C6B48227-EC1E-4063-9682-891A2DB1A84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22C6A63-C3F4-4563-A542-9A41AC946C32}"/>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1197688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900C1-FE18-461C-801C-8626C7759861}"/>
              </a:ext>
            </a:extLst>
          </p:cNvPr>
          <p:cNvSpPr>
            <a:spLocks noGrp="1"/>
          </p:cNvSpPr>
          <p:nvPr>
            <p:ph type="title"/>
          </p:nvPr>
        </p:nvSpPr>
        <p:spPr>
          <a:xfrm>
            <a:off x="1143000" y="1600200"/>
            <a:ext cx="3932237" cy="1964986"/>
          </a:xfrm>
        </p:spPr>
        <p:txBody>
          <a:bodyPr anchor="b">
            <a:normAutofit/>
          </a:bodyPr>
          <a:lstStyle>
            <a:lvl1pPr>
              <a:lnSpc>
                <a:spcPct val="110000"/>
              </a:lnSpc>
              <a:defRPr sz="2400" cap="all" spc="300" baseline="0"/>
            </a:lvl1pPr>
          </a:lstStyle>
          <a:p>
            <a:r>
              <a:rPr lang="en-US" dirty="0"/>
              <a:t>Click to edit Master title style</a:t>
            </a:r>
          </a:p>
        </p:txBody>
      </p:sp>
      <p:sp>
        <p:nvSpPr>
          <p:cNvPr id="3" name="Content Placeholder 2">
            <a:extLst>
              <a:ext uri="{FF2B5EF4-FFF2-40B4-BE49-F238E27FC236}">
                <a16:creationId xmlns:a16="http://schemas.microsoft.com/office/drawing/2014/main" id="{AB14CFF3-3406-49E3-9D5A-1BE90FFA508E}"/>
              </a:ext>
            </a:extLst>
          </p:cNvPr>
          <p:cNvSpPr>
            <a:spLocks noGrp="1"/>
          </p:cNvSpPr>
          <p:nvPr>
            <p:ph idx="1"/>
          </p:nvPr>
        </p:nvSpPr>
        <p:spPr>
          <a:xfrm>
            <a:off x="5627451" y="987425"/>
            <a:ext cx="5421548"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033D14FF-9082-4BBA-BC7A-F4C5B78599C5}"/>
              </a:ext>
            </a:extLst>
          </p:cNvPr>
          <p:cNvSpPr>
            <a:spLocks noGrp="1"/>
          </p:cNvSpPr>
          <p:nvPr>
            <p:ph type="body" sz="half" idx="2"/>
          </p:nvPr>
        </p:nvSpPr>
        <p:spPr>
          <a:xfrm>
            <a:off x="1143000" y="3662464"/>
            <a:ext cx="3932237" cy="2206523"/>
          </a:xfrm>
        </p:spPr>
        <p:txBody>
          <a:bodyPr/>
          <a:lstStyle>
            <a:lvl1pPr marL="0" indent="0">
              <a:buNone/>
              <a:defRPr sz="16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D5A2726-EB8E-4DF7-9A1B-F03BD8C7179E}"/>
              </a:ext>
            </a:extLst>
          </p:cNvPr>
          <p:cNvSpPr>
            <a:spLocks noGrp="1"/>
          </p:cNvSpPr>
          <p:nvPr>
            <p:ph type="dt" sz="half" idx="10"/>
          </p:nvPr>
        </p:nvSpPr>
        <p:spPr/>
        <p:txBody>
          <a:bodyPr/>
          <a:lstStyle/>
          <a:p>
            <a:fld id="{3CADBD16-5BFB-4D9F-9646-C75D1B53BBB6}" type="datetimeFigureOut">
              <a:rPr lang="en-US" smtClean="0"/>
              <a:t>11/21/21</a:t>
            </a:fld>
            <a:endParaRPr lang="en-US"/>
          </a:p>
        </p:txBody>
      </p:sp>
      <p:sp>
        <p:nvSpPr>
          <p:cNvPr id="6" name="Footer Placeholder 5">
            <a:extLst>
              <a:ext uri="{FF2B5EF4-FFF2-40B4-BE49-F238E27FC236}">
                <a16:creationId xmlns:a16="http://schemas.microsoft.com/office/drawing/2014/main" id="{8D9929BE-611C-4FE6-B0A5-E0FF9DF969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B90B32-1D0E-4BCD-8850-59EA235F7EB4}"/>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7351378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1CA1460E-1069-4FCA-B04E-28F77C861046}"/>
              </a:ext>
            </a:extLst>
          </p:cNvPr>
          <p:cNvSpPr>
            <a:spLocks noGrp="1"/>
          </p:cNvSpPr>
          <p:nvPr>
            <p:ph type="pic" idx="1"/>
          </p:nvPr>
        </p:nvSpPr>
        <p:spPr>
          <a:xfrm>
            <a:off x="5513614" y="987425"/>
            <a:ext cx="5535386"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66138C1E-867B-4FE9-8783-9B1246AEB797}"/>
              </a:ext>
            </a:extLst>
          </p:cNvPr>
          <p:cNvSpPr>
            <a:spLocks noGrp="1"/>
          </p:cNvSpPr>
          <p:nvPr>
            <p:ph type="body" sz="half" idx="2"/>
          </p:nvPr>
        </p:nvSpPr>
        <p:spPr>
          <a:xfrm>
            <a:off x="1143000" y="3657601"/>
            <a:ext cx="3932236" cy="2211388"/>
          </a:xfrm>
        </p:spPr>
        <p:txBody>
          <a:bodyPr/>
          <a:lstStyle>
            <a:lvl1pPr marL="0" indent="0">
              <a:buNone/>
              <a:defRPr sz="16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0721568-4870-46F2-9F7E-F410702012D9}"/>
              </a:ext>
            </a:extLst>
          </p:cNvPr>
          <p:cNvSpPr>
            <a:spLocks noGrp="1"/>
          </p:cNvSpPr>
          <p:nvPr>
            <p:ph type="dt" sz="half" idx="10"/>
          </p:nvPr>
        </p:nvSpPr>
        <p:spPr/>
        <p:txBody>
          <a:bodyPr/>
          <a:lstStyle/>
          <a:p>
            <a:fld id="{3CADBD16-5BFB-4D9F-9646-C75D1B53BBB6}" type="datetimeFigureOut">
              <a:rPr lang="en-US" smtClean="0"/>
              <a:t>11/21/21</a:t>
            </a:fld>
            <a:endParaRPr lang="en-US"/>
          </a:p>
        </p:txBody>
      </p:sp>
      <p:sp>
        <p:nvSpPr>
          <p:cNvPr id="6" name="Footer Placeholder 5">
            <a:extLst>
              <a:ext uri="{FF2B5EF4-FFF2-40B4-BE49-F238E27FC236}">
                <a16:creationId xmlns:a16="http://schemas.microsoft.com/office/drawing/2014/main" id="{0BB3CC65-0E73-45A1-9D4F-3F4559B3B6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58C58CD-9BC3-431E-A7B4-D596A7F06C5E}"/>
              </a:ext>
            </a:extLst>
          </p:cNvPr>
          <p:cNvSpPr>
            <a:spLocks noGrp="1"/>
          </p:cNvSpPr>
          <p:nvPr>
            <p:ph type="sldNum" sz="quarter" idx="12"/>
          </p:nvPr>
        </p:nvSpPr>
        <p:spPr/>
        <p:txBody>
          <a:bodyPr/>
          <a:lstStyle/>
          <a:p>
            <a:fld id="{C0722274-0FAA-4649-AA4E-4210F4F32167}" type="slidenum">
              <a:rPr lang="en-US" smtClean="0"/>
              <a:t>‹#›</a:t>
            </a:fld>
            <a:endParaRPr lang="en-US"/>
          </a:p>
        </p:txBody>
      </p:sp>
      <p:sp>
        <p:nvSpPr>
          <p:cNvPr id="2" name="Title 1">
            <a:extLst>
              <a:ext uri="{FF2B5EF4-FFF2-40B4-BE49-F238E27FC236}">
                <a16:creationId xmlns:a16="http://schemas.microsoft.com/office/drawing/2014/main" id="{2368F756-D171-474C-8B1A-C818032F6F78}"/>
              </a:ext>
            </a:extLst>
          </p:cNvPr>
          <p:cNvSpPr>
            <a:spLocks noGrp="1"/>
          </p:cNvSpPr>
          <p:nvPr>
            <p:ph type="title"/>
          </p:nvPr>
        </p:nvSpPr>
        <p:spPr>
          <a:xfrm>
            <a:off x="1143000" y="1600201"/>
            <a:ext cx="3932236" cy="1959428"/>
          </a:xfrm>
        </p:spPr>
        <p:txBody>
          <a:bodyPr anchor="b">
            <a:normAutofit/>
          </a:bodyPr>
          <a:lstStyle>
            <a:lvl1pPr>
              <a:lnSpc>
                <a:spcPct val="110000"/>
              </a:lnSpc>
              <a:defRPr sz="2400" cap="all" spc="300" baseline="0"/>
            </a:lvl1pPr>
          </a:lstStyle>
          <a:p>
            <a:r>
              <a:rPr lang="en-US" dirty="0"/>
              <a:t>Click to edit Master title style</a:t>
            </a:r>
          </a:p>
        </p:txBody>
      </p:sp>
    </p:spTree>
    <p:extLst>
      <p:ext uri="{BB962C8B-B14F-4D97-AF65-F5344CB8AC3E}">
        <p14:creationId xmlns:p14="http://schemas.microsoft.com/office/powerpoint/2010/main" val="33083875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A3BF2-BCE9-47D7-B1C0-1F0E4936B6B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92722E9-C3E4-48AF-996A-495AE659FA6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C9E516-382B-4845-93BF-20C16EE0DB05}"/>
              </a:ext>
            </a:extLst>
          </p:cNvPr>
          <p:cNvSpPr>
            <a:spLocks noGrp="1"/>
          </p:cNvSpPr>
          <p:nvPr>
            <p:ph type="dt" sz="half" idx="10"/>
          </p:nvPr>
        </p:nvSpPr>
        <p:spPr/>
        <p:txBody>
          <a:bodyPr/>
          <a:lstStyle/>
          <a:p>
            <a:fld id="{3CADBD16-5BFB-4D9F-9646-C75D1B53BBB6}" type="datetimeFigureOut">
              <a:rPr lang="en-US" smtClean="0"/>
              <a:t>11/21/21</a:t>
            </a:fld>
            <a:endParaRPr lang="en-US"/>
          </a:p>
        </p:txBody>
      </p:sp>
      <p:sp>
        <p:nvSpPr>
          <p:cNvPr id="5" name="Footer Placeholder 4">
            <a:extLst>
              <a:ext uri="{FF2B5EF4-FFF2-40B4-BE49-F238E27FC236}">
                <a16:creationId xmlns:a16="http://schemas.microsoft.com/office/drawing/2014/main" id="{EAB96E16-F168-442A-843C-5D490D54B06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A61BEA-A969-437A-BD8B-CB1B709AD430}"/>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9872139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6528449-3E11-45FF-BF3A-651867603E75}"/>
              </a:ext>
            </a:extLst>
          </p:cNvPr>
          <p:cNvSpPr>
            <a:spLocks noGrp="1"/>
          </p:cNvSpPr>
          <p:nvPr>
            <p:ph type="title" orient="vert"/>
          </p:nvPr>
        </p:nvSpPr>
        <p:spPr>
          <a:xfrm>
            <a:off x="8572500" y="870625"/>
            <a:ext cx="2476499" cy="5029201"/>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AFC0EAB0-2DFA-4CBA-86B1-1826EF523D4D}"/>
              </a:ext>
            </a:extLst>
          </p:cNvPr>
          <p:cNvSpPr>
            <a:spLocks noGrp="1"/>
          </p:cNvSpPr>
          <p:nvPr>
            <p:ph type="body" orient="vert" idx="1"/>
          </p:nvPr>
        </p:nvSpPr>
        <p:spPr>
          <a:xfrm>
            <a:off x="1143000" y="870625"/>
            <a:ext cx="7324928" cy="5029201"/>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FA22F89-E1F5-45D7-945A-8A2886C4BA59}"/>
              </a:ext>
            </a:extLst>
          </p:cNvPr>
          <p:cNvSpPr>
            <a:spLocks noGrp="1"/>
          </p:cNvSpPr>
          <p:nvPr>
            <p:ph type="dt" sz="half" idx="10"/>
          </p:nvPr>
        </p:nvSpPr>
        <p:spPr/>
        <p:txBody>
          <a:bodyPr/>
          <a:lstStyle/>
          <a:p>
            <a:fld id="{3CADBD16-5BFB-4D9F-9646-C75D1B53BBB6}" type="datetimeFigureOut">
              <a:rPr lang="en-US" smtClean="0"/>
              <a:t>11/21/21</a:t>
            </a:fld>
            <a:endParaRPr lang="en-US"/>
          </a:p>
        </p:txBody>
      </p:sp>
      <p:sp>
        <p:nvSpPr>
          <p:cNvPr id="5" name="Footer Placeholder 4">
            <a:extLst>
              <a:ext uri="{FF2B5EF4-FFF2-40B4-BE49-F238E27FC236}">
                <a16:creationId xmlns:a16="http://schemas.microsoft.com/office/drawing/2014/main" id="{637E7E82-5FB8-4289-AD0C-0BA788E1479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5A4046-1A2C-41F5-A177-1C3919C20569}"/>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0803955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91C2F78B-DEE8-4195-A196-DFC51BDADFF9}"/>
              </a:ext>
            </a:extLst>
          </p:cNvPr>
          <p:cNvSpPr/>
          <p:nvPr/>
        </p:nvSpPr>
        <p:spPr>
          <a:xfrm>
            <a:off x="9749268" y="4070878"/>
            <a:ext cx="2442733" cy="2787123"/>
          </a:xfrm>
          <a:custGeom>
            <a:avLst/>
            <a:gdLst>
              <a:gd name="connsiteX0" fmla="*/ 2442733 w 2442733"/>
              <a:gd name="connsiteY0" fmla="*/ 0 h 2787123"/>
              <a:gd name="connsiteX1" fmla="*/ 2442733 w 2442733"/>
              <a:gd name="connsiteY1" fmla="*/ 2787123 h 2787123"/>
              <a:gd name="connsiteX2" fmla="*/ 0 w 2442733"/>
              <a:gd name="connsiteY2" fmla="*/ 2787123 h 2787123"/>
            </a:gdLst>
            <a:ahLst/>
            <a:cxnLst>
              <a:cxn ang="0">
                <a:pos x="connsiteX0" y="connsiteY0"/>
              </a:cxn>
              <a:cxn ang="0">
                <a:pos x="connsiteX1" y="connsiteY1"/>
              </a:cxn>
              <a:cxn ang="0">
                <a:pos x="connsiteX2" y="connsiteY2"/>
              </a:cxn>
            </a:cxnLst>
            <a:rect l="l" t="t" r="r" b="b"/>
            <a:pathLst>
              <a:path w="2442733" h="2787123">
                <a:moveTo>
                  <a:pt x="2442733" y="0"/>
                </a:moveTo>
                <a:lnTo>
                  <a:pt x="2442733" y="2787123"/>
                </a:lnTo>
                <a:lnTo>
                  <a:pt x="0" y="2787123"/>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A1D79D08-4BE8-4799-BE09-5078DFEE2256}"/>
              </a:ext>
            </a:extLst>
          </p:cNvPr>
          <p:cNvSpPr/>
          <p:nvPr/>
        </p:nvSpPr>
        <p:spPr>
          <a:xfrm rot="10800000">
            <a:off x="0" y="0"/>
            <a:ext cx="2442733" cy="2787123"/>
          </a:xfrm>
          <a:custGeom>
            <a:avLst/>
            <a:gdLst>
              <a:gd name="connsiteX0" fmla="*/ 2442733 w 2442733"/>
              <a:gd name="connsiteY0" fmla="*/ 0 h 2787123"/>
              <a:gd name="connsiteX1" fmla="*/ 2442733 w 2442733"/>
              <a:gd name="connsiteY1" fmla="*/ 2787123 h 2787123"/>
              <a:gd name="connsiteX2" fmla="*/ 0 w 2442733"/>
              <a:gd name="connsiteY2" fmla="*/ 2787123 h 2787123"/>
            </a:gdLst>
            <a:ahLst/>
            <a:cxnLst>
              <a:cxn ang="0">
                <a:pos x="connsiteX0" y="connsiteY0"/>
              </a:cxn>
              <a:cxn ang="0">
                <a:pos x="connsiteX1" y="connsiteY1"/>
              </a:cxn>
              <a:cxn ang="0">
                <a:pos x="connsiteX2" y="connsiteY2"/>
              </a:cxn>
            </a:cxnLst>
            <a:rect l="l" t="t" r="r" b="b"/>
            <a:pathLst>
              <a:path w="2442733" h="2787123">
                <a:moveTo>
                  <a:pt x="2442733" y="0"/>
                </a:moveTo>
                <a:lnTo>
                  <a:pt x="2442733" y="2787123"/>
                </a:lnTo>
                <a:lnTo>
                  <a:pt x="0" y="2787123"/>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12" name="Straight Connector 11">
            <a:extLst>
              <a:ext uri="{FF2B5EF4-FFF2-40B4-BE49-F238E27FC236}">
                <a16:creationId xmlns:a16="http://schemas.microsoft.com/office/drawing/2014/main" id="{C95D65A1-16CB-407F-993F-2A6D59BCC0C8}"/>
              </a:ext>
            </a:extLst>
          </p:cNvPr>
          <p:cNvCxnSpPr>
            <a:cxnSpLocks/>
          </p:cNvCxnSpPr>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0BA018A2-815D-41B0-A189-FDF7A5E88891}"/>
              </a:ext>
            </a:extLst>
          </p:cNvPr>
          <p:cNvSpPr>
            <a:spLocks noGrp="1"/>
          </p:cNvSpPr>
          <p:nvPr>
            <p:ph type="title"/>
          </p:nvPr>
        </p:nvSpPr>
        <p:spPr>
          <a:xfrm>
            <a:off x="1143000" y="872935"/>
            <a:ext cx="9905999" cy="1360898"/>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36DFAE63-1276-4C7C-BFF5-F5DF1CDB23E5}"/>
              </a:ext>
            </a:extLst>
          </p:cNvPr>
          <p:cNvSpPr>
            <a:spLocks noGrp="1"/>
          </p:cNvSpPr>
          <p:nvPr>
            <p:ph type="body" idx="1"/>
          </p:nvPr>
        </p:nvSpPr>
        <p:spPr>
          <a:xfrm>
            <a:off x="1143000" y="2332026"/>
            <a:ext cx="9905999" cy="356711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5380268-2D73-487C-843B-51648AE18194}"/>
              </a:ext>
            </a:extLst>
          </p:cNvPr>
          <p:cNvSpPr>
            <a:spLocks noGrp="1"/>
          </p:cNvSpPr>
          <p:nvPr>
            <p:ph type="dt" sz="half" idx="2"/>
          </p:nvPr>
        </p:nvSpPr>
        <p:spPr>
          <a:xfrm>
            <a:off x="7388157" y="6356350"/>
            <a:ext cx="3093395" cy="365125"/>
          </a:xfrm>
          <a:prstGeom prst="rect">
            <a:avLst/>
          </a:prstGeom>
        </p:spPr>
        <p:txBody>
          <a:bodyPr vert="horz" lIns="91440" tIns="45720" rIns="91440" bIns="45720" rtlCol="0" anchor="ctr"/>
          <a:lstStyle>
            <a:lvl1pPr algn="r">
              <a:defRPr sz="1050">
                <a:solidFill>
                  <a:schemeClr val="tx1"/>
                </a:solidFill>
              </a:defRPr>
            </a:lvl1pPr>
          </a:lstStyle>
          <a:p>
            <a:fld id="{3CADBD16-5BFB-4D9F-9646-C75D1B53BBB6}" type="datetimeFigureOut">
              <a:rPr lang="en-US" smtClean="0"/>
              <a:pPr/>
              <a:t>11/21/21</a:t>
            </a:fld>
            <a:endParaRPr lang="en-US" dirty="0"/>
          </a:p>
        </p:txBody>
      </p:sp>
      <p:sp>
        <p:nvSpPr>
          <p:cNvPr id="5" name="Footer Placeholder 4">
            <a:extLst>
              <a:ext uri="{FF2B5EF4-FFF2-40B4-BE49-F238E27FC236}">
                <a16:creationId xmlns:a16="http://schemas.microsoft.com/office/drawing/2014/main" id="{99F61E6D-D51F-4BD7-B59D-19AF179177B8}"/>
              </a:ext>
            </a:extLst>
          </p:cNvPr>
          <p:cNvSpPr>
            <a:spLocks noGrp="1"/>
          </p:cNvSpPr>
          <p:nvPr>
            <p:ph type="ftr" sz="quarter" idx="3"/>
          </p:nvPr>
        </p:nvSpPr>
        <p:spPr>
          <a:xfrm>
            <a:off x="1143000" y="6356350"/>
            <a:ext cx="3959157" cy="365125"/>
          </a:xfrm>
          <a:prstGeom prst="rect">
            <a:avLst/>
          </a:prstGeom>
        </p:spPr>
        <p:txBody>
          <a:bodyPr vert="horz" lIns="91440" tIns="45720" rIns="91440" bIns="45720" rtlCol="0" anchor="ctr"/>
          <a:lstStyle>
            <a:lvl1pPr algn="l">
              <a:defRPr sz="105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27701B1-1C93-41C2-AEE1-815DEA51B962}"/>
              </a:ext>
            </a:extLst>
          </p:cNvPr>
          <p:cNvSpPr>
            <a:spLocks noGrp="1"/>
          </p:cNvSpPr>
          <p:nvPr>
            <p:ph type="sldNum" sz="quarter" idx="4"/>
          </p:nvPr>
        </p:nvSpPr>
        <p:spPr>
          <a:xfrm>
            <a:off x="10423186" y="6356350"/>
            <a:ext cx="625813" cy="365125"/>
          </a:xfrm>
          <a:prstGeom prst="rect">
            <a:avLst/>
          </a:prstGeom>
        </p:spPr>
        <p:txBody>
          <a:bodyPr vert="horz" lIns="91440" tIns="45720" rIns="91440" bIns="45720" rtlCol="0" anchor="ctr"/>
          <a:lstStyle>
            <a:lvl1pPr algn="r">
              <a:defRPr sz="1050">
                <a:solidFill>
                  <a:schemeClr val="tx1"/>
                </a:solidFill>
              </a:defRPr>
            </a:lvl1pPr>
          </a:lstStyle>
          <a:p>
            <a:fld id="{C0722274-0FAA-4649-AA4E-4210F4F32167}" type="slidenum">
              <a:rPr lang="en-US" smtClean="0"/>
              <a:pPr/>
              <a:t>‹#›</a:t>
            </a:fld>
            <a:endParaRPr lang="en-US" dirty="0"/>
          </a:p>
        </p:txBody>
      </p:sp>
    </p:spTree>
    <p:extLst>
      <p:ext uri="{BB962C8B-B14F-4D97-AF65-F5344CB8AC3E}">
        <p14:creationId xmlns:p14="http://schemas.microsoft.com/office/powerpoint/2010/main" val="3564773791"/>
      </p:ext>
    </p:extLst>
  </p:cSld>
  <p:clrMap bg1="dk1" tx1="lt1" bg2="dk2" tx2="lt2" accent1="accent1" accent2="accent2" accent3="accent3" accent4="accent4" accent5="accent5" accent6="accent6" hlink="hlink" folHlink="folHlink"/>
  <p:sldLayoutIdLst>
    <p:sldLayoutId id="2147483921" r:id="rId1"/>
    <p:sldLayoutId id="2147483922" r:id="rId2"/>
    <p:sldLayoutId id="2147483923" r:id="rId3"/>
    <p:sldLayoutId id="2147483924" r:id="rId4"/>
    <p:sldLayoutId id="2147483925" r:id="rId5"/>
    <p:sldLayoutId id="2147483919" r:id="rId6"/>
    <p:sldLayoutId id="2147483915" r:id="rId7"/>
    <p:sldLayoutId id="2147483916" r:id="rId8"/>
    <p:sldLayoutId id="2147483917" r:id="rId9"/>
    <p:sldLayoutId id="2147483918" r:id="rId10"/>
    <p:sldLayoutId id="2147483920" r:id="rId11"/>
  </p:sldLayoutIdLst>
  <p:txStyles>
    <p:titleStyle>
      <a:lvl1pPr algn="l" defTabSz="914400" rtl="0" eaLnBrk="1" latinLnBrk="0" hangingPunct="1">
        <a:lnSpc>
          <a:spcPct val="10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Tx/>
        <a:buNone/>
        <a:defRPr sz="1800" i="1" kern="1200">
          <a:solidFill>
            <a:schemeClr val="tx1"/>
          </a:solidFill>
          <a:latin typeface="+mn-lt"/>
          <a:ea typeface="+mn-ea"/>
          <a:cs typeface="+mn-cs"/>
        </a:defRPr>
      </a:lvl2pPr>
      <a:lvl3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502920" indent="0" algn="l" defTabSz="914400" rtl="0" eaLnBrk="1" latinLnBrk="0" hangingPunct="1">
        <a:lnSpc>
          <a:spcPct val="120000"/>
        </a:lnSpc>
        <a:spcBef>
          <a:spcPts val="500"/>
        </a:spcBef>
        <a:buFontTx/>
        <a:buNone/>
        <a:defRPr sz="1400" i="1" kern="1200">
          <a:solidFill>
            <a:schemeClr val="tx1"/>
          </a:solidFill>
          <a:latin typeface="+mn-lt"/>
          <a:ea typeface="+mn-ea"/>
          <a:cs typeface="+mn-cs"/>
        </a:defRPr>
      </a:lvl4pPr>
      <a:lvl5pPr marL="73152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researchgate.net/publication/346054861_Banking_Communications_A_Perceptual_Study_of_Customer_Relations" TargetMode="External"/><Relationship Id="rId2" Type="http://schemas.openxmlformats.org/officeDocument/2006/relationships/hyperlink" Target="https://www.thenorthernecho.co.uk/news/19022000.hsbc-close-82-branches-due-covid-changing-use---north-yorkshire-affected/" TargetMode="External"/><Relationship Id="rId1" Type="http://schemas.openxmlformats.org/officeDocument/2006/relationships/slideLayout" Target="../slideLayouts/slideLayout2.xml"/><Relationship Id="rId4" Type="http://schemas.openxmlformats.org/officeDocument/2006/relationships/hyperlink" Target="http://dspace.bracu.ac.bd/xmlui/handle/10361/2885"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8457A-32AC-48C7-A7D8-CCAF229ED97D}"/>
              </a:ext>
            </a:extLst>
          </p:cNvPr>
          <p:cNvSpPr>
            <a:spLocks noGrp="1"/>
          </p:cNvSpPr>
          <p:nvPr>
            <p:ph type="ctrTitle"/>
          </p:nvPr>
        </p:nvSpPr>
        <p:spPr>
          <a:xfrm>
            <a:off x="4284133" y="1766957"/>
            <a:ext cx="7139514" cy="2369526"/>
          </a:xfrm>
        </p:spPr>
        <p:txBody>
          <a:bodyPr>
            <a:noAutofit/>
          </a:bodyPr>
          <a:lstStyle/>
          <a:p>
            <a:pPr>
              <a:lnSpc>
                <a:spcPct val="150000"/>
              </a:lnSpc>
              <a:spcBef>
                <a:spcPts val="150"/>
              </a:spcBef>
              <a:spcAft>
                <a:spcPts val="800"/>
              </a:spcAft>
            </a:pPr>
            <a:r>
              <a:rPr lang="en-GB" sz="1100" dirty="0">
                <a:latin typeface="Arial" panose="020B0604020202020204" pitchFamily="34" charset="0"/>
                <a:cs typeface="Arial" panose="020B0604020202020204" pitchFamily="34" charset="0"/>
              </a:rPr>
              <a:t>Vanessa paloma dos </a:t>
            </a:r>
            <a:r>
              <a:rPr lang="en-GB" sz="1100" dirty="0" err="1">
                <a:latin typeface="Arial" panose="020B0604020202020204" pitchFamily="34" charset="0"/>
                <a:cs typeface="Arial" panose="020B0604020202020204" pitchFamily="34" charset="0"/>
              </a:rPr>
              <a:t>santos</a:t>
            </a:r>
            <a:r>
              <a:rPr lang="en-GB" sz="1100" dirty="0">
                <a:latin typeface="Arial" panose="020B0604020202020204" pitchFamily="34" charset="0"/>
                <a:cs typeface="Arial" panose="020B0604020202020204" pitchFamily="34" charset="0"/>
              </a:rPr>
              <a:t> – id 2022083</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William-</a:t>
            </a:r>
            <a:r>
              <a:rPr lang="en-GB" sz="1100" dirty="0" err="1">
                <a:latin typeface="Arial" panose="020B0604020202020204" pitchFamily="34" charset="0"/>
                <a:cs typeface="Arial" panose="020B0604020202020204" pitchFamily="34" charset="0"/>
              </a:rPr>
              <a:t>petru</a:t>
            </a:r>
            <a:r>
              <a:rPr lang="en-GB" sz="1100" dirty="0">
                <a:latin typeface="Arial" panose="020B0604020202020204" pitchFamily="34" charset="0"/>
                <a:cs typeface="Arial" panose="020B0604020202020204" pitchFamily="34" charset="0"/>
              </a:rPr>
              <a:t> Storm – id 2027580</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err="1">
                <a:latin typeface="Arial" panose="020B0604020202020204" pitchFamily="34" charset="0"/>
                <a:cs typeface="Arial" panose="020B0604020202020204" pitchFamily="34" charset="0"/>
              </a:rPr>
              <a:t>masuma</a:t>
            </a:r>
            <a:r>
              <a:rPr lang="en-GB" sz="1100" dirty="0">
                <a:latin typeface="Arial" panose="020B0604020202020204" pitchFamily="34" charset="0"/>
                <a:cs typeface="Arial" panose="020B0604020202020204" pitchFamily="34" charset="0"/>
              </a:rPr>
              <a:t> begum – id 1915403</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Tamar Webb -id 2024755</a:t>
            </a:r>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6D0850DA-F455-43DB-B979-EA4902DC6C10}"/>
              </a:ext>
            </a:extLst>
          </p:cNvPr>
          <p:cNvSpPr>
            <a:spLocks noGrp="1"/>
          </p:cNvSpPr>
          <p:nvPr>
            <p:ph type="subTitle" idx="1"/>
          </p:nvPr>
        </p:nvSpPr>
        <p:spPr>
          <a:xfrm>
            <a:off x="1348708" y="151713"/>
            <a:ext cx="10715625" cy="942972"/>
          </a:xfrm>
        </p:spPr>
        <p:txBody>
          <a:bodyPr>
            <a:normAutofit/>
          </a:bodyPr>
          <a:lstStyle/>
          <a:p>
            <a:r>
              <a:rPr lang="en-GB" dirty="0"/>
              <a:t>BMSW4002 – Effective Team Working and Communication</a:t>
            </a:r>
          </a:p>
        </p:txBody>
      </p:sp>
      <p:sp>
        <p:nvSpPr>
          <p:cNvPr id="8" name="Title 1">
            <a:extLst>
              <a:ext uri="{FF2B5EF4-FFF2-40B4-BE49-F238E27FC236}">
                <a16:creationId xmlns:a16="http://schemas.microsoft.com/office/drawing/2014/main" id="{FD5C1737-C63B-4452-8FE1-CF64D8BC53AB}"/>
              </a:ext>
            </a:extLst>
          </p:cNvPr>
          <p:cNvSpPr txBox="1">
            <a:spLocks/>
          </p:cNvSpPr>
          <p:nvPr/>
        </p:nvSpPr>
        <p:spPr>
          <a:xfrm>
            <a:off x="1348708" y="1094685"/>
            <a:ext cx="10074939" cy="355529"/>
          </a:xfrm>
          <a:prstGeom prst="rect">
            <a:avLst/>
          </a:prstGeom>
        </p:spPr>
        <p:txBody>
          <a:bodyPr vert="horz" lIns="91440" tIns="45720" rIns="91440" bIns="45720" rtlCol="0" anchor="t">
            <a:noAutofit/>
          </a:bodyPr>
          <a:lstStyle>
            <a:lvl1pPr algn="l" defTabSz="914400" rtl="0" eaLnBrk="1" latinLnBrk="0" hangingPunct="1">
              <a:lnSpc>
                <a:spcPct val="100000"/>
              </a:lnSpc>
              <a:spcBef>
                <a:spcPct val="0"/>
              </a:spcBef>
              <a:buNone/>
              <a:defRPr sz="4800" kern="1200" cap="all" spc="300" baseline="0">
                <a:solidFill>
                  <a:schemeClr val="tx1"/>
                </a:solidFill>
                <a:latin typeface="+mj-lt"/>
                <a:ea typeface="+mj-ea"/>
                <a:cs typeface="+mj-cs"/>
              </a:defRPr>
            </a:lvl1pPr>
          </a:lstStyle>
          <a:p>
            <a:pPr>
              <a:lnSpc>
                <a:spcPct val="150000"/>
              </a:lnSpc>
              <a:spcBef>
                <a:spcPts val="150"/>
              </a:spcBef>
              <a:spcAft>
                <a:spcPts val="800"/>
              </a:spcAft>
            </a:pPr>
            <a:r>
              <a:rPr lang="en-GB" sz="1400" u="sng" dirty="0">
                <a:latin typeface="Arial" panose="020B0604020202020204" pitchFamily="34" charset="0"/>
                <a:cs typeface="Arial" panose="020B0604020202020204" pitchFamily="34" charset="0"/>
              </a:rPr>
              <a:t>Presentation group</a:t>
            </a:r>
            <a:br>
              <a:rPr lang="en-GB" sz="1400" dirty="0">
                <a:latin typeface="Arial" panose="020B0604020202020204" pitchFamily="34" charset="0"/>
                <a:cs typeface="Arial" panose="020B0604020202020204" pitchFamily="34" charset="0"/>
              </a:rPr>
            </a:b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183708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FC5841F5-1CCB-4988-9EAD-3FCDF2C0EFF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229285" y="184523"/>
            <a:ext cx="9733429" cy="6488953"/>
          </a:xfrm>
          <a:prstGeom prst="rect">
            <a:avLst/>
          </a:prstGeom>
        </p:spPr>
      </p:pic>
    </p:spTree>
    <p:extLst>
      <p:ext uri="{BB962C8B-B14F-4D97-AF65-F5344CB8AC3E}">
        <p14:creationId xmlns:p14="http://schemas.microsoft.com/office/powerpoint/2010/main" val="4480381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6617921-7802-4488-AFF2-438004055ADE}"/>
              </a:ext>
            </a:extLst>
          </p:cNvPr>
          <p:cNvSpPr txBox="1"/>
          <p:nvPr/>
        </p:nvSpPr>
        <p:spPr>
          <a:xfrm>
            <a:off x="1429870" y="1792941"/>
            <a:ext cx="9332259" cy="1754326"/>
          </a:xfrm>
          <a:prstGeom prst="rect">
            <a:avLst/>
          </a:prstGeom>
          <a:noFill/>
        </p:spPr>
        <p:txBody>
          <a:bodyPr wrap="square" rtlCol="0">
            <a:spAutoFit/>
          </a:bodyPr>
          <a:lstStyle/>
          <a:p>
            <a:r>
              <a:rPr lang="en-GB" sz="1800" b="0" i="0" u="none" strike="noStrike" baseline="0" dirty="0">
                <a:latin typeface="Times New Roman" panose="02020603050405020304" pitchFamily="18" charset="0"/>
              </a:rPr>
              <a:t>‘HSBC started its journey in 1865. It was founded by a Scottish gentleman named Sir Thomas Sutherland. Today HSBC has around 7,200 offices in 85 countries and territories across Africa, Asia, Europe, North America and South America, and around 89 million customers. As of 31 December 2012 it had total assets of $2.693 trillion, of which roughly half were in Europe, the Middle East and Africa, and a quarter in each of Asia-Pacific and the Americas.’ </a:t>
            </a:r>
            <a:r>
              <a:rPr lang="en-GB" sz="1800" i="1" u="none" strike="noStrike" baseline="0" dirty="0">
                <a:latin typeface="Arial" panose="020B0604020202020204" pitchFamily="34" charset="0"/>
                <a:cs typeface="Arial" panose="020B0604020202020204" pitchFamily="34" charset="0"/>
              </a:rPr>
              <a:t>“</a:t>
            </a:r>
            <a:r>
              <a:rPr lang="en-GB" i="1" dirty="0">
                <a:latin typeface="Arial" panose="020B0604020202020204" pitchFamily="34" charset="0"/>
                <a:cs typeface="Arial" panose="020B0604020202020204" pitchFamily="34" charset="0"/>
              </a:rPr>
              <a:t>Financial analysis of HSBC (2008-2012)”, Shams, Md. </a:t>
            </a:r>
            <a:r>
              <a:rPr lang="en-GB" i="1" dirty="0" err="1">
                <a:latin typeface="Arial" panose="020B0604020202020204" pitchFamily="34" charset="0"/>
                <a:cs typeface="Arial" panose="020B0604020202020204" pitchFamily="34" charset="0"/>
              </a:rPr>
              <a:t>Ishtiaque</a:t>
            </a:r>
            <a:endParaRPr lang="en-GB" dirty="0"/>
          </a:p>
        </p:txBody>
      </p:sp>
    </p:spTree>
    <p:extLst>
      <p:ext uri="{BB962C8B-B14F-4D97-AF65-F5344CB8AC3E}">
        <p14:creationId xmlns:p14="http://schemas.microsoft.com/office/powerpoint/2010/main" val="22159232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6D0850DA-F455-43DB-B979-EA4902DC6C10}"/>
              </a:ext>
            </a:extLst>
          </p:cNvPr>
          <p:cNvSpPr>
            <a:spLocks noGrp="1"/>
          </p:cNvSpPr>
          <p:nvPr>
            <p:ph type="subTitle" idx="1"/>
          </p:nvPr>
        </p:nvSpPr>
        <p:spPr>
          <a:xfrm>
            <a:off x="738187" y="2137834"/>
            <a:ext cx="10715625" cy="942972"/>
          </a:xfrm>
        </p:spPr>
        <p:txBody>
          <a:bodyPr>
            <a:normAutofit fontScale="47500" lnSpcReduction="20000"/>
          </a:bodyPr>
          <a:lstStyle/>
          <a:p>
            <a:pPr algn="ctr"/>
            <a:r>
              <a:rPr lang="en-GB" sz="8400" b="1" dirty="0">
                <a:effectLst>
                  <a:outerShdw blurRad="38100" dist="38100" dir="2700000" algn="tl">
                    <a:srgbClr val="000000">
                      <a:alpha val="43137"/>
                    </a:srgbClr>
                  </a:outerShdw>
                </a:effectLst>
                <a:latin typeface="Bell MT" panose="02020503060305020303" pitchFamily="18" charset="0"/>
                <a:ea typeface="Calibri" panose="020F0502020204030204" pitchFamily="34" charset="0"/>
                <a:cs typeface="Arial" panose="020B0604020202020204" pitchFamily="34" charset="0"/>
              </a:rPr>
              <a:t>Vanessa Paloma Dos Santos</a:t>
            </a:r>
          </a:p>
          <a:p>
            <a:pPr algn="ctr"/>
            <a:r>
              <a:rPr lang="en-GB" sz="3800" b="1" dirty="0">
                <a:effectLst>
                  <a:outerShdw blurRad="38100" dist="38100" dir="2700000" algn="tl">
                    <a:srgbClr val="000000">
                      <a:alpha val="43137"/>
                    </a:srgbClr>
                  </a:outerShdw>
                </a:effectLst>
                <a:latin typeface="Bell MT" panose="02020503060305020303" pitchFamily="18" charset="0"/>
                <a:ea typeface="Calibri" panose="020F0502020204030204" pitchFamily="34" charset="0"/>
                <a:cs typeface="Arial" panose="020B0604020202020204" pitchFamily="34" charset="0"/>
              </a:rPr>
              <a:t>Student ID: 2022083 </a:t>
            </a:r>
          </a:p>
          <a:p>
            <a:endParaRPr lang="en-GB" dirty="0"/>
          </a:p>
        </p:txBody>
      </p:sp>
    </p:spTree>
    <p:extLst>
      <p:ext uri="{BB962C8B-B14F-4D97-AF65-F5344CB8AC3E}">
        <p14:creationId xmlns:p14="http://schemas.microsoft.com/office/powerpoint/2010/main" val="3910919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B611725-2B88-46E6-9660-228D6F4F3F81}"/>
              </a:ext>
            </a:extLst>
          </p:cNvPr>
          <p:cNvSpPr txBox="1"/>
          <p:nvPr/>
        </p:nvSpPr>
        <p:spPr>
          <a:xfrm>
            <a:off x="3175000" y="296038"/>
            <a:ext cx="6096000" cy="646331"/>
          </a:xfrm>
          <a:prstGeom prst="rect">
            <a:avLst/>
          </a:prstGeom>
          <a:noFill/>
        </p:spPr>
        <p:txBody>
          <a:bodyPr wrap="square">
            <a:spAutoFit/>
          </a:bodyPr>
          <a:lstStyle/>
          <a:p>
            <a:pPr algn="ctr"/>
            <a:r>
              <a:rPr lang="en-GB" b="1" dirty="0">
                <a:solidFill>
                  <a:srgbClr val="FF0000"/>
                </a:solidFill>
                <a:latin typeface="Arial" panose="020B0604020202020204" pitchFamily="34" charset="0"/>
                <a:cs typeface="Arial" panose="020B0604020202020204" pitchFamily="34" charset="0"/>
              </a:rPr>
              <a:t>1. How does the organization use the theories relating to models of communication?</a:t>
            </a:r>
          </a:p>
        </p:txBody>
      </p:sp>
      <p:sp>
        <p:nvSpPr>
          <p:cNvPr id="22" name="TextBox 21">
            <a:extLst>
              <a:ext uri="{FF2B5EF4-FFF2-40B4-BE49-F238E27FC236}">
                <a16:creationId xmlns:a16="http://schemas.microsoft.com/office/drawing/2014/main" id="{A31181FE-20BA-482E-9219-24740E0CED2D}"/>
              </a:ext>
            </a:extLst>
          </p:cNvPr>
          <p:cNvSpPr txBox="1"/>
          <p:nvPr/>
        </p:nvSpPr>
        <p:spPr>
          <a:xfrm>
            <a:off x="1718734" y="1724881"/>
            <a:ext cx="10295467" cy="2031325"/>
          </a:xfrm>
          <a:custGeom>
            <a:avLst/>
            <a:gdLst>
              <a:gd name="connsiteX0" fmla="*/ 0 w 6096000"/>
              <a:gd name="connsiteY0" fmla="*/ 0 h 4524315"/>
              <a:gd name="connsiteX1" fmla="*/ 6096000 w 6096000"/>
              <a:gd name="connsiteY1" fmla="*/ 0 h 4524315"/>
              <a:gd name="connsiteX2" fmla="*/ 6096000 w 6096000"/>
              <a:gd name="connsiteY2" fmla="*/ 4524315 h 4524315"/>
              <a:gd name="connsiteX3" fmla="*/ 0 w 6096000"/>
              <a:gd name="connsiteY3" fmla="*/ 4524315 h 4524315"/>
              <a:gd name="connsiteX4" fmla="*/ 0 w 6096000"/>
              <a:gd name="connsiteY4" fmla="*/ 0 h 4524315"/>
              <a:gd name="connsiteX0" fmla="*/ 0 w 10295467"/>
              <a:gd name="connsiteY0" fmla="*/ 0 h 4524315"/>
              <a:gd name="connsiteX1" fmla="*/ 6096000 w 10295467"/>
              <a:gd name="connsiteY1" fmla="*/ 0 h 4524315"/>
              <a:gd name="connsiteX2" fmla="*/ 10295467 w 10295467"/>
              <a:gd name="connsiteY2" fmla="*/ 4524315 h 4524315"/>
              <a:gd name="connsiteX3" fmla="*/ 0 w 10295467"/>
              <a:gd name="connsiteY3" fmla="*/ 4524315 h 4524315"/>
              <a:gd name="connsiteX4" fmla="*/ 0 w 10295467"/>
              <a:gd name="connsiteY4" fmla="*/ 0 h 45243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5467" h="4524315">
                <a:moveTo>
                  <a:pt x="0" y="0"/>
                </a:moveTo>
                <a:lnTo>
                  <a:pt x="6096000" y="0"/>
                </a:lnTo>
                <a:lnTo>
                  <a:pt x="10295467" y="4524315"/>
                </a:lnTo>
                <a:lnTo>
                  <a:pt x="0" y="4524315"/>
                </a:lnTo>
                <a:lnTo>
                  <a:pt x="0" y="0"/>
                </a:lnTo>
                <a:close/>
              </a:path>
            </a:pathLst>
          </a:custGeom>
          <a:noFill/>
        </p:spPr>
        <p:txBody>
          <a:bodyPr wrap="square">
            <a:spAutoFit/>
          </a:bodyPr>
          <a:lstStyle/>
          <a:p>
            <a:r>
              <a:rPr lang="en-GB" dirty="0"/>
              <a:t>•</a:t>
            </a:r>
            <a:r>
              <a:rPr lang="en-GB" dirty="0">
                <a:latin typeface="Arial" panose="020B0604020202020204" pitchFamily="34" charset="0"/>
                <a:cs typeface="Arial" panose="020B0604020202020204" pitchFamily="34" charset="0"/>
              </a:rPr>
              <a:t> ABSTRACT</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LITERATURE REVIEW</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CONCEPTUAL FRAMEWORK</a:t>
            </a:r>
          </a:p>
          <a:p>
            <a:endParaRPr lang="en-GB" dirty="0">
              <a:solidFill>
                <a:srgbClr val="FF0000"/>
              </a:solidFill>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DISCUSSION</a:t>
            </a:r>
          </a:p>
        </p:txBody>
      </p:sp>
      <p:sp>
        <p:nvSpPr>
          <p:cNvPr id="24" name="TextBox 23">
            <a:extLst>
              <a:ext uri="{FF2B5EF4-FFF2-40B4-BE49-F238E27FC236}">
                <a16:creationId xmlns:a16="http://schemas.microsoft.com/office/drawing/2014/main" id="{8C1EFA87-6117-475C-837E-1269E11A32EA}"/>
              </a:ext>
            </a:extLst>
          </p:cNvPr>
          <p:cNvSpPr txBox="1"/>
          <p:nvPr/>
        </p:nvSpPr>
        <p:spPr>
          <a:xfrm>
            <a:off x="8678333" y="6393129"/>
            <a:ext cx="3513667" cy="464871"/>
          </a:xfrm>
          <a:prstGeom prst="rect">
            <a:avLst/>
          </a:prstGeom>
          <a:noFill/>
        </p:spPr>
        <p:txBody>
          <a:bodyPr wrap="square">
            <a:spAutoFit/>
          </a:bodyPr>
          <a:lstStyle/>
          <a:p>
            <a:pPr algn="ctr">
              <a:lnSpc>
                <a:spcPct val="150000"/>
              </a:lnSpc>
              <a:spcBef>
                <a:spcPts val="150"/>
              </a:spcBef>
              <a:spcAft>
                <a:spcPts val="800"/>
              </a:spcAft>
            </a:pPr>
            <a:r>
              <a:rPr lang="en-GB" b="1" dirty="0">
                <a:latin typeface="Calibri" panose="020F0502020204030204" pitchFamily="34" charset="0"/>
                <a:ea typeface="Calibri" panose="020F0502020204030204" pitchFamily="34" charset="0"/>
                <a:cs typeface="Times New Roman" panose="02020603050405020304" pitchFamily="18" charset="0"/>
              </a:rPr>
              <a:t>VANESSA PALOMA - 2022083</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6363263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B611725-2B88-46E6-9660-228D6F4F3F81}"/>
              </a:ext>
            </a:extLst>
          </p:cNvPr>
          <p:cNvSpPr txBox="1"/>
          <p:nvPr/>
        </p:nvSpPr>
        <p:spPr>
          <a:xfrm>
            <a:off x="3175000" y="296038"/>
            <a:ext cx="6096000" cy="369332"/>
          </a:xfrm>
          <a:prstGeom prst="rect">
            <a:avLst/>
          </a:prstGeom>
          <a:noFill/>
        </p:spPr>
        <p:txBody>
          <a:bodyPr wrap="square">
            <a:spAutoFit/>
          </a:bodyPr>
          <a:lstStyle/>
          <a:p>
            <a:pPr algn="ctr"/>
            <a:r>
              <a:rPr lang="en-GB" b="1" dirty="0">
                <a:solidFill>
                  <a:srgbClr val="FF0000"/>
                </a:solidFill>
                <a:latin typeface="Arial" panose="020B0604020202020204" pitchFamily="34" charset="0"/>
                <a:cs typeface="Arial" panose="020B0604020202020204" pitchFamily="34" charset="0"/>
              </a:rPr>
              <a:t>ABSTRACT</a:t>
            </a:r>
          </a:p>
        </p:txBody>
      </p:sp>
      <p:sp>
        <p:nvSpPr>
          <p:cNvPr id="22" name="TextBox 21">
            <a:extLst>
              <a:ext uri="{FF2B5EF4-FFF2-40B4-BE49-F238E27FC236}">
                <a16:creationId xmlns:a16="http://schemas.microsoft.com/office/drawing/2014/main" id="{A31181FE-20BA-482E-9219-24740E0CED2D}"/>
              </a:ext>
            </a:extLst>
          </p:cNvPr>
          <p:cNvSpPr txBox="1"/>
          <p:nvPr/>
        </p:nvSpPr>
        <p:spPr>
          <a:xfrm>
            <a:off x="1718734" y="2410681"/>
            <a:ext cx="10295467" cy="1477328"/>
          </a:xfrm>
          <a:custGeom>
            <a:avLst/>
            <a:gdLst>
              <a:gd name="connsiteX0" fmla="*/ 0 w 6096000"/>
              <a:gd name="connsiteY0" fmla="*/ 0 h 4524315"/>
              <a:gd name="connsiteX1" fmla="*/ 6096000 w 6096000"/>
              <a:gd name="connsiteY1" fmla="*/ 0 h 4524315"/>
              <a:gd name="connsiteX2" fmla="*/ 6096000 w 6096000"/>
              <a:gd name="connsiteY2" fmla="*/ 4524315 h 4524315"/>
              <a:gd name="connsiteX3" fmla="*/ 0 w 6096000"/>
              <a:gd name="connsiteY3" fmla="*/ 4524315 h 4524315"/>
              <a:gd name="connsiteX4" fmla="*/ 0 w 6096000"/>
              <a:gd name="connsiteY4" fmla="*/ 0 h 4524315"/>
              <a:gd name="connsiteX0" fmla="*/ 0 w 10295467"/>
              <a:gd name="connsiteY0" fmla="*/ 0 h 4524315"/>
              <a:gd name="connsiteX1" fmla="*/ 6096000 w 10295467"/>
              <a:gd name="connsiteY1" fmla="*/ 0 h 4524315"/>
              <a:gd name="connsiteX2" fmla="*/ 10295467 w 10295467"/>
              <a:gd name="connsiteY2" fmla="*/ 4524315 h 4524315"/>
              <a:gd name="connsiteX3" fmla="*/ 0 w 10295467"/>
              <a:gd name="connsiteY3" fmla="*/ 4524315 h 4524315"/>
              <a:gd name="connsiteX4" fmla="*/ 0 w 10295467"/>
              <a:gd name="connsiteY4" fmla="*/ 0 h 45243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5467" h="4524315">
                <a:moveTo>
                  <a:pt x="0" y="0"/>
                </a:moveTo>
                <a:lnTo>
                  <a:pt x="6096000" y="0"/>
                </a:lnTo>
                <a:lnTo>
                  <a:pt x="10295467" y="4524315"/>
                </a:lnTo>
                <a:lnTo>
                  <a:pt x="0" y="4524315"/>
                </a:lnTo>
                <a:lnTo>
                  <a:pt x="0" y="0"/>
                </a:lnTo>
                <a:close/>
              </a:path>
            </a:pathLst>
          </a:custGeom>
          <a:noFill/>
        </p:spPr>
        <p:txBody>
          <a:bodyPr wrap="square">
            <a:spAutoFit/>
          </a:bodyPr>
          <a:lstStyle/>
          <a:p>
            <a:r>
              <a:rPr lang="en-GB" dirty="0">
                <a:latin typeface="Arial" panose="020B0604020202020204" pitchFamily="34" charset="0"/>
                <a:cs typeface="Arial" panose="020B0604020202020204" pitchFamily="34" charset="0"/>
              </a:rPr>
              <a:t>Hopefully, effective banking communication would improve and strengthen relationships with the stakeholders and work-team empowerment to achieve desired level of performance directing towards organizational success in changing operating and governing environments. Though the banks and their service have been advancing in Nepal, customer satisfaction in terms of banking communication is a still matter of serious concern.</a:t>
            </a:r>
          </a:p>
        </p:txBody>
      </p:sp>
      <p:sp>
        <p:nvSpPr>
          <p:cNvPr id="24" name="TextBox 23">
            <a:extLst>
              <a:ext uri="{FF2B5EF4-FFF2-40B4-BE49-F238E27FC236}">
                <a16:creationId xmlns:a16="http://schemas.microsoft.com/office/drawing/2014/main" id="{8C1EFA87-6117-475C-837E-1269E11A32EA}"/>
              </a:ext>
            </a:extLst>
          </p:cNvPr>
          <p:cNvSpPr txBox="1"/>
          <p:nvPr/>
        </p:nvSpPr>
        <p:spPr>
          <a:xfrm>
            <a:off x="8678333" y="6393129"/>
            <a:ext cx="3513667" cy="464871"/>
          </a:xfrm>
          <a:prstGeom prst="rect">
            <a:avLst/>
          </a:prstGeom>
          <a:noFill/>
        </p:spPr>
        <p:txBody>
          <a:bodyPr wrap="square">
            <a:spAutoFit/>
          </a:bodyPr>
          <a:lstStyle/>
          <a:p>
            <a:pPr algn="ctr">
              <a:lnSpc>
                <a:spcPct val="150000"/>
              </a:lnSpc>
              <a:spcBef>
                <a:spcPts val="150"/>
              </a:spcBef>
              <a:spcAft>
                <a:spcPts val="800"/>
              </a:spcAft>
            </a:pPr>
            <a:r>
              <a:rPr lang="en-GB" b="1" dirty="0">
                <a:latin typeface="Calibri" panose="020F0502020204030204" pitchFamily="34" charset="0"/>
                <a:ea typeface="Calibri" panose="020F0502020204030204" pitchFamily="34" charset="0"/>
                <a:cs typeface="Times New Roman" panose="02020603050405020304" pitchFamily="18" charset="0"/>
              </a:rPr>
              <a:t>VANESSA PALOMA - 2022083</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6994234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B611725-2B88-46E6-9660-228D6F4F3F81}"/>
              </a:ext>
            </a:extLst>
          </p:cNvPr>
          <p:cNvSpPr txBox="1"/>
          <p:nvPr/>
        </p:nvSpPr>
        <p:spPr>
          <a:xfrm>
            <a:off x="3175000" y="296038"/>
            <a:ext cx="6096000" cy="369332"/>
          </a:xfrm>
          <a:prstGeom prst="rect">
            <a:avLst/>
          </a:prstGeom>
          <a:noFill/>
        </p:spPr>
        <p:txBody>
          <a:bodyPr wrap="square">
            <a:spAutoFit/>
          </a:bodyPr>
          <a:lstStyle/>
          <a:p>
            <a:pPr algn="ctr"/>
            <a:r>
              <a:rPr lang="en-GB" b="1" dirty="0">
                <a:solidFill>
                  <a:srgbClr val="FF0000"/>
                </a:solidFill>
                <a:latin typeface="Arial" panose="020B0604020202020204" pitchFamily="34" charset="0"/>
                <a:cs typeface="Arial" panose="020B0604020202020204" pitchFamily="34" charset="0"/>
              </a:rPr>
              <a:t>Literature review</a:t>
            </a:r>
          </a:p>
        </p:txBody>
      </p:sp>
      <p:sp>
        <p:nvSpPr>
          <p:cNvPr id="22" name="TextBox 21">
            <a:extLst>
              <a:ext uri="{FF2B5EF4-FFF2-40B4-BE49-F238E27FC236}">
                <a16:creationId xmlns:a16="http://schemas.microsoft.com/office/drawing/2014/main" id="{A31181FE-20BA-482E-9219-24740E0CED2D}"/>
              </a:ext>
            </a:extLst>
          </p:cNvPr>
          <p:cNvSpPr txBox="1"/>
          <p:nvPr/>
        </p:nvSpPr>
        <p:spPr>
          <a:xfrm>
            <a:off x="1718734" y="2505670"/>
            <a:ext cx="10295467" cy="923330"/>
          </a:xfrm>
          <a:custGeom>
            <a:avLst/>
            <a:gdLst>
              <a:gd name="connsiteX0" fmla="*/ 0 w 6096000"/>
              <a:gd name="connsiteY0" fmla="*/ 0 h 4524315"/>
              <a:gd name="connsiteX1" fmla="*/ 6096000 w 6096000"/>
              <a:gd name="connsiteY1" fmla="*/ 0 h 4524315"/>
              <a:gd name="connsiteX2" fmla="*/ 6096000 w 6096000"/>
              <a:gd name="connsiteY2" fmla="*/ 4524315 h 4524315"/>
              <a:gd name="connsiteX3" fmla="*/ 0 w 6096000"/>
              <a:gd name="connsiteY3" fmla="*/ 4524315 h 4524315"/>
              <a:gd name="connsiteX4" fmla="*/ 0 w 6096000"/>
              <a:gd name="connsiteY4" fmla="*/ 0 h 4524315"/>
              <a:gd name="connsiteX0" fmla="*/ 0 w 10295467"/>
              <a:gd name="connsiteY0" fmla="*/ 0 h 4524315"/>
              <a:gd name="connsiteX1" fmla="*/ 6096000 w 10295467"/>
              <a:gd name="connsiteY1" fmla="*/ 0 h 4524315"/>
              <a:gd name="connsiteX2" fmla="*/ 10295467 w 10295467"/>
              <a:gd name="connsiteY2" fmla="*/ 4524315 h 4524315"/>
              <a:gd name="connsiteX3" fmla="*/ 0 w 10295467"/>
              <a:gd name="connsiteY3" fmla="*/ 4524315 h 4524315"/>
              <a:gd name="connsiteX4" fmla="*/ 0 w 10295467"/>
              <a:gd name="connsiteY4" fmla="*/ 0 h 45243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5467" h="4524315">
                <a:moveTo>
                  <a:pt x="0" y="0"/>
                </a:moveTo>
                <a:lnTo>
                  <a:pt x="6096000" y="0"/>
                </a:lnTo>
                <a:lnTo>
                  <a:pt x="10295467" y="4524315"/>
                </a:lnTo>
                <a:lnTo>
                  <a:pt x="0" y="4524315"/>
                </a:lnTo>
                <a:lnTo>
                  <a:pt x="0" y="0"/>
                </a:lnTo>
                <a:close/>
              </a:path>
            </a:pathLst>
          </a:custGeom>
          <a:noFill/>
        </p:spPr>
        <p:txBody>
          <a:bodyPr wrap="square">
            <a:spAutoFit/>
          </a:bodyPr>
          <a:lstStyle/>
          <a:p>
            <a:r>
              <a:rPr lang="en-GB" dirty="0">
                <a:latin typeface="Arial" panose="020B0604020202020204" pitchFamily="34" charset="0"/>
                <a:cs typeface="Arial" panose="020B0604020202020204" pitchFamily="34" charset="0"/>
              </a:rPr>
              <a:t>Banking communication is gathering information from customers on a regular basis to establish complains, concerns, attitudes, perceptions and suggestion further involving conveying information by banks on a regular basis using variety of purpose for addressing customer suggestion.</a:t>
            </a:r>
          </a:p>
        </p:txBody>
      </p:sp>
      <p:sp>
        <p:nvSpPr>
          <p:cNvPr id="24" name="TextBox 23">
            <a:extLst>
              <a:ext uri="{FF2B5EF4-FFF2-40B4-BE49-F238E27FC236}">
                <a16:creationId xmlns:a16="http://schemas.microsoft.com/office/drawing/2014/main" id="{8C1EFA87-6117-475C-837E-1269E11A32EA}"/>
              </a:ext>
            </a:extLst>
          </p:cNvPr>
          <p:cNvSpPr txBox="1"/>
          <p:nvPr/>
        </p:nvSpPr>
        <p:spPr>
          <a:xfrm>
            <a:off x="8678333" y="6393129"/>
            <a:ext cx="3513667" cy="464871"/>
          </a:xfrm>
          <a:prstGeom prst="rect">
            <a:avLst/>
          </a:prstGeom>
          <a:noFill/>
        </p:spPr>
        <p:txBody>
          <a:bodyPr wrap="square">
            <a:spAutoFit/>
          </a:bodyPr>
          <a:lstStyle/>
          <a:p>
            <a:pPr algn="ctr">
              <a:lnSpc>
                <a:spcPct val="150000"/>
              </a:lnSpc>
              <a:spcBef>
                <a:spcPts val="150"/>
              </a:spcBef>
              <a:spcAft>
                <a:spcPts val="800"/>
              </a:spcAft>
            </a:pPr>
            <a:r>
              <a:rPr lang="en-GB" b="1" dirty="0">
                <a:latin typeface="Calibri" panose="020F0502020204030204" pitchFamily="34" charset="0"/>
                <a:ea typeface="Calibri" panose="020F0502020204030204" pitchFamily="34" charset="0"/>
                <a:cs typeface="Times New Roman" panose="02020603050405020304" pitchFamily="18" charset="0"/>
              </a:rPr>
              <a:t>VANESSA PALOMA - 2022083</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6626857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B611725-2B88-46E6-9660-228D6F4F3F81}"/>
              </a:ext>
            </a:extLst>
          </p:cNvPr>
          <p:cNvSpPr txBox="1"/>
          <p:nvPr/>
        </p:nvSpPr>
        <p:spPr>
          <a:xfrm>
            <a:off x="3175000" y="296038"/>
            <a:ext cx="6096000" cy="369332"/>
          </a:xfrm>
          <a:prstGeom prst="rect">
            <a:avLst/>
          </a:prstGeom>
          <a:noFill/>
        </p:spPr>
        <p:txBody>
          <a:bodyPr wrap="square">
            <a:spAutoFit/>
          </a:bodyPr>
          <a:lstStyle/>
          <a:p>
            <a:pPr algn="ctr"/>
            <a:r>
              <a:rPr lang="en-GB" b="1" dirty="0">
                <a:solidFill>
                  <a:srgbClr val="FF0000"/>
                </a:solidFill>
                <a:latin typeface="Arial" panose="020B0604020202020204" pitchFamily="34" charset="0"/>
                <a:cs typeface="Arial" panose="020B0604020202020204" pitchFamily="34" charset="0"/>
              </a:rPr>
              <a:t>Conceptual framework</a:t>
            </a:r>
          </a:p>
        </p:txBody>
      </p:sp>
      <p:sp>
        <p:nvSpPr>
          <p:cNvPr id="22" name="TextBox 21">
            <a:extLst>
              <a:ext uri="{FF2B5EF4-FFF2-40B4-BE49-F238E27FC236}">
                <a16:creationId xmlns:a16="http://schemas.microsoft.com/office/drawing/2014/main" id="{A31181FE-20BA-482E-9219-24740E0CED2D}"/>
              </a:ext>
            </a:extLst>
          </p:cNvPr>
          <p:cNvSpPr txBox="1"/>
          <p:nvPr/>
        </p:nvSpPr>
        <p:spPr>
          <a:xfrm>
            <a:off x="1718734" y="2505670"/>
            <a:ext cx="10295467" cy="923330"/>
          </a:xfrm>
          <a:custGeom>
            <a:avLst/>
            <a:gdLst>
              <a:gd name="connsiteX0" fmla="*/ 0 w 6096000"/>
              <a:gd name="connsiteY0" fmla="*/ 0 h 4524315"/>
              <a:gd name="connsiteX1" fmla="*/ 6096000 w 6096000"/>
              <a:gd name="connsiteY1" fmla="*/ 0 h 4524315"/>
              <a:gd name="connsiteX2" fmla="*/ 6096000 w 6096000"/>
              <a:gd name="connsiteY2" fmla="*/ 4524315 h 4524315"/>
              <a:gd name="connsiteX3" fmla="*/ 0 w 6096000"/>
              <a:gd name="connsiteY3" fmla="*/ 4524315 h 4524315"/>
              <a:gd name="connsiteX4" fmla="*/ 0 w 6096000"/>
              <a:gd name="connsiteY4" fmla="*/ 0 h 4524315"/>
              <a:gd name="connsiteX0" fmla="*/ 0 w 10295467"/>
              <a:gd name="connsiteY0" fmla="*/ 0 h 4524315"/>
              <a:gd name="connsiteX1" fmla="*/ 6096000 w 10295467"/>
              <a:gd name="connsiteY1" fmla="*/ 0 h 4524315"/>
              <a:gd name="connsiteX2" fmla="*/ 10295467 w 10295467"/>
              <a:gd name="connsiteY2" fmla="*/ 4524315 h 4524315"/>
              <a:gd name="connsiteX3" fmla="*/ 0 w 10295467"/>
              <a:gd name="connsiteY3" fmla="*/ 4524315 h 4524315"/>
              <a:gd name="connsiteX4" fmla="*/ 0 w 10295467"/>
              <a:gd name="connsiteY4" fmla="*/ 0 h 45243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5467" h="4524315">
                <a:moveTo>
                  <a:pt x="0" y="0"/>
                </a:moveTo>
                <a:lnTo>
                  <a:pt x="6096000" y="0"/>
                </a:lnTo>
                <a:lnTo>
                  <a:pt x="10295467" y="4524315"/>
                </a:lnTo>
                <a:lnTo>
                  <a:pt x="0" y="4524315"/>
                </a:lnTo>
                <a:lnTo>
                  <a:pt x="0" y="0"/>
                </a:lnTo>
                <a:close/>
              </a:path>
            </a:pathLst>
          </a:custGeom>
          <a:noFill/>
        </p:spPr>
        <p:txBody>
          <a:bodyPr wrap="square">
            <a:spAutoFit/>
          </a:bodyPr>
          <a:lstStyle/>
          <a:p>
            <a:r>
              <a:rPr lang="en-GB" dirty="0">
                <a:latin typeface="Arial" panose="020B0604020202020204" pitchFamily="34" charset="0"/>
                <a:cs typeface="Arial" panose="020B0604020202020204" pitchFamily="34" charset="0"/>
              </a:rPr>
              <a:t>Banking communication is becoming important measure how bank performs in relation to set of customer requirement and how customers are being more concerned about information and service provided by banks.</a:t>
            </a:r>
          </a:p>
        </p:txBody>
      </p:sp>
      <p:sp>
        <p:nvSpPr>
          <p:cNvPr id="24" name="TextBox 23">
            <a:extLst>
              <a:ext uri="{FF2B5EF4-FFF2-40B4-BE49-F238E27FC236}">
                <a16:creationId xmlns:a16="http://schemas.microsoft.com/office/drawing/2014/main" id="{8C1EFA87-6117-475C-837E-1269E11A32EA}"/>
              </a:ext>
            </a:extLst>
          </p:cNvPr>
          <p:cNvSpPr txBox="1"/>
          <p:nvPr/>
        </p:nvSpPr>
        <p:spPr>
          <a:xfrm>
            <a:off x="8678333" y="6393129"/>
            <a:ext cx="3513667" cy="464871"/>
          </a:xfrm>
          <a:prstGeom prst="rect">
            <a:avLst/>
          </a:prstGeom>
          <a:noFill/>
        </p:spPr>
        <p:txBody>
          <a:bodyPr wrap="square">
            <a:spAutoFit/>
          </a:bodyPr>
          <a:lstStyle/>
          <a:p>
            <a:pPr algn="ctr">
              <a:lnSpc>
                <a:spcPct val="150000"/>
              </a:lnSpc>
              <a:spcBef>
                <a:spcPts val="150"/>
              </a:spcBef>
              <a:spcAft>
                <a:spcPts val="800"/>
              </a:spcAft>
            </a:pPr>
            <a:r>
              <a:rPr lang="en-GB" b="1" dirty="0">
                <a:latin typeface="Calibri" panose="020F0502020204030204" pitchFamily="34" charset="0"/>
                <a:ea typeface="Calibri" panose="020F0502020204030204" pitchFamily="34" charset="0"/>
                <a:cs typeface="Times New Roman" panose="02020603050405020304" pitchFamily="18" charset="0"/>
              </a:rPr>
              <a:t>VANESSA PALOMA - 2022083</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1642029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B611725-2B88-46E6-9660-228D6F4F3F81}"/>
              </a:ext>
            </a:extLst>
          </p:cNvPr>
          <p:cNvSpPr txBox="1"/>
          <p:nvPr/>
        </p:nvSpPr>
        <p:spPr>
          <a:xfrm>
            <a:off x="3175000" y="296038"/>
            <a:ext cx="6096000" cy="369332"/>
          </a:xfrm>
          <a:prstGeom prst="rect">
            <a:avLst/>
          </a:prstGeom>
          <a:noFill/>
        </p:spPr>
        <p:txBody>
          <a:bodyPr wrap="square">
            <a:spAutoFit/>
          </a:bodyPr>
          <a:lstStyle/>
          <a:p>
            <a:pPr algn="ctr"/>
            <a:r>
              <a:rPr lang="en-GB" b="1" dirty="0">
                <a:solidFill>
                  <a:srgbClr val="FF0000"/>
                </a:solidFill>
                <a:latin typeface="Arial" panose="020B0604020202020204" pitchFamily="34" charset="0"/>
                <a:cs typeface="Arial" panose="020B0604020202020204" pitchFamily="34" charset="0"/>
              </a:rPr>
              <a:t>Discussion</a:t>
            </a:r>
          </a:p>
        </p:txBody>
      </p:sp>
      <p:sp>
        <p:nvSpPr>
          <p:cNvPr id="22" name="TextBox 21">
            <a:extLst>
              <a:ext uri="{FF2B5EF4-FFF2-40B4-BE49-F238E27FC236}">
                <a16:creationId xmlns:a16="http://schemas.microsoft.com/office/drawing/2014/main" id="{A31181FE-20BA-482E-9219-24740E0CED2D}"/>
              </a:ext>
            </a:extLst>
          </p:cNvPr>
          <p:cNvSpPr txBox="1"/>
          <p:nvPr/>
        </p:nvSpPr>
        <p:spPr>
          <a:xfrm>
            <a:off x="1718734" y="2505670"/>
            <a:ext cx="10295467" cy="646331"/>
          </a:xfrm>
          <a:custGeom>
            <a:avLst/>
            <a:gdLst>
              <a:gd name="connsiteX0" fmla="*/ 0 w 6096000"/>
              <a:gd name="connsiteY0" fmla="*/ 0 h 4524315"/>
              <a:gd name="connsiteX1" fmla="*/ 6096000 w 6096000"/>
              <a:gd name="connsiteY1" fmla="*/ 0 h 4524315"/>
              <a:gd name="connsiteX2" fmla="*/ 6096000 w 6096000"/>
              <a:gd name="connsiteY2" fmla="*/ 4524315 h 4524315"/>
              <a:gd name="connsiteX3" fmla="*/ 0 w 6096000"/>
              <a:gd name="connsiteY3" fmla="*/ 4524315 h 4524315"/>
              <a:gd name="connsiteX4" fmla="*/ 0 w 6096000"/>
              <a:gd name="connsiteY4" fmla="*/ 0 h 4524315"/>
              <a:gd name="connsiteX0" fmla="*/ 0 w 10295467"/>
              <a:gd name="connsiteY0" fmla="*/ 0 h 4524315"/>
              <a:gd name="connsiteX1" fmla="*/ 6096000 w 10295467"/>
              <a:gd name="connsiteY1" fmla="*/ 0 h 4524315"/>
              <a:gd name="connsiteX2" fmla="*/ 10295467 w 10295467"/>
              <a:gd name="connsiteY2" fmla="*/ 4524315 h 4524315"/>
              <a:gd name="connsiteX3" fmla="*/ 0 w 10295467"/>
              <a:gd name="connsiteY3" fmla="*/ 4524315 h 4524315"/>
              <a:gd name="connsiteX4" fmla="*/ 0 w 10295467"/>
              <a:gd name="connsiteY4" fmla="*/ 0 h 45243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5467" h="4524315">
                <a:moveTo>
                  <a:pt x="0" y="0"/>
                </a:moveTo>
                <a:lnTo>
                  <a:pt x="6096000" y="0"/>
                </a:lnTo>
                <a:lnTo>
                  <a:pt x="10295467" y="4524315"/>
                </a:lnTo>
                <a:lnTo>
                  <a:pt x="0" y="4524315"/>
                </a:lnTo>
                <a:lnTo>
                  <a:pt x="0" y="0"/>
                </a:lnTo>
                <a:close/>
              </a:path>
            </a:pathLst>
          </a:custGeom>
          <a:noFill/>
        </p:spPr>
        <p:txBody>
          <a:bodyPr wrap="square">
            <a:spAutoFit/>
          </a:bodyPr>
          <a:lstStyle/>
          <a:p>
            <a:r>
              <a:rPr lang="en-GB" dirty="0">
                <a:latin typeface="Arial" panose="020B0604020202020204" pitchFamily="34" charset="0"/>
                <a:cs typeface="Arial" panose="020B0604020202020204" pitchFamily="34" charset="0"/>
              </a:rPr>
              <a:t>Banking communication plays important role on how employees and customers interact in and with banks.</a:t>
            </a:r>
          </a:p>
        </p:txBody>
      </p:sp>
      <p:sp>
        <p:nvSpPr>
          <p:cNvPr id="24" name="TextBox 23">
            <a:extLst>
              <a:ext uri="{FF2B5EF4-FFF2-40B4-BE49-F238E27FC236}">
                <a16:creationId xmlns:a16="http://schemas.microsoft.com/office/drawing/2014/main" id="{8C1EFA87-6117-475C-837E-1269E11A32EA}"/>
              </a:ext>
            </a:extLst>
          </p:cNvPr>
          <p:cNvSpPr txBox="1"/>
          <p:nvPr/>
        </p:nvSpPr>
        <p:spPr>
          <a:xfrm>
            <a:off x="8678333" y="6393129"/>
            <a:ext cx="3513667" cy="464871"/>
          </a:xfrm>
          <a:prstGeom prst="rect">
            <a:avLst/>
          </a:prstGeom>
          <a:noFill/>
        </p:spPr>
        <p:txBody>
          <a:bodyPr wrap="square">
            <a:spAutoFit/>
          </a:bodyPr>
          <a:lstStyle/>
          <a:p>
            <a:pPr algn="ctr">
              <a:lnSpc>
                <a:spcPct val="150000"/>
              </a:lnSpc>
              <a:spcBef>
                <a:spcPts val="150"/>
              </a:spcBef>
              <a:spcAft>
                <a:spcPts val="800"/>
              </a:spcAft>
            </a:pPr>
            <a:r>
              <a:rPr lang="en-GB" b="1" dirty="0">
                <a:latin typeface="Calibri" panose="020F0502020204030204" pitchFamily="34" charset="0"/>
                <a:ea typeface="Calibri" panose="020F0502020204030204" pitchFamily="34" charset="0"/>
                <a:cs typeface="Times New Roman" panose="02020603050405020304" pitchFamily="18" charset="0"/>
              </a:rPr>
              <a:t>VANESSA PALOMA - 2022083</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2435839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6D0850DA-F455-43DB-B979-EA4902DC6C10}"/>
              </a:ext>
            </a:extLst>
          </p:cNvPr>
          <p:cNvSpPr>
            <a:spLocks noGrp="1"/>
          </p:cNvSpPr>
          <p:nvPr>
            <p:ph type="subTitle" idx="1"/>
          </p:nvPr>
        </p:nvSpPr>
        <p:spPr>
          <a:xfrm>
            <a:off x="738187" y="2137834"/>
            <a:ext cx="10715625" cy="942972"/>
          </a:xfrm>
        </p:spPr>
        <p:txBody>
          <a:bodyPr>
            <a:normAutofit fontScale="32500" lnSpcReduction="20000"/>
          </a:bodyPr>
          <a:lstStyle/>
          <a:p>
            <a:pPr algn="ctr"/>
            <a:r>
              <a:rPr lang="en-GB" sz="12300" b="1" dirty="0">
                <a:effectLst>
                  <a:outerShdw blurRad="38100" dist="38100" dir="2700000" algn="tl">
                    <a:srgbClr val="000000">
                      <a:alpha val="43137"/>
                    </a:srgbClr>
                  </a:outerShdw>
                </a:effectLst>
                <a:latin typeface="Bell MT" panose="02020503060305020303" pitchFamily="18" charset="0"/>
                <a:ea typeface="Calibri" panose="020F0502020204030204" pitchFamily="34" charset="0"/>
                <a:cs typeface="Arial" panose="020B0604020202020204" pitchFamily="34" charset="0"/>
              </a:rPr>
              <a:t>William-Petru Storm</a:t>
            </a:r>
          </a:p>
          <a:p>
            <a:pPr algn="ctr"/>
            <a:r>
              <a:rPr lang="en-GB" sz="4900" b="1" dirty="0">
                <a:effectLst>
                  <a:outerShdw blurRad="38100" dist="38100" dir="2700000" algn="tl">
                    <a:srgbClr val="000000">
                      <a:alpha val="43137"/>
                    </a:srgbClr>
                  </a:outerShdw>
                </a:effectLst>
                <a:latin typeface="Bell MT" panose="02020503060305020303" pitchFamily="18" charset="0"/>
                <a:ea typeface="Calibri" panose="020F0502020204030204" pitchFamily="34" charset="0"/>
                <a:cs typeface="Arial" panose="020B0604020202020204" pitchFamily="34" charset="0"/>
              </a:rPr>
              <a:t>Student ID: 2027580 </a:t>
            </a:r>
          </a:p>
          <a:p>
            <a:endParaRPr lang="en-GB" dirty="0"/>
          </a:p>
        </p:txBody>
      </p:sp>
    </p:spTree>
    <p:extLst>
      <p:ext uri="{BB962C8B-B14F-4D97-AF65-F5344CB8AC3E}">
        <p14:creationId xmlns:p14="http://schemas.microsoft.com/office/powerpoint/2010/main" val="4916784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B611725-2B88-46E6-9660-228D6F4F3F81}"/>
              </a:ext>
            </a:extLst>
          </p:cNvPr>
          <p:cNvSpPr txBox="1"/>
          <p:nvPr/>
        </p:nvSpPr>
        <p:spPr>
          <a:xfrm>
            <a:off x="3048000" y="304505"/>
            <a:ext cx="6096000" cy="923330"/>
          </a:xfrm>
          <a:prstGeom prst="rect">
            <a:avLst/>
          </a:prstGeom>
          <a:noFill/>
        </p:spPr>
        <p:txBody>
          <a:bodyPr wrap="square">
            <a:spAutoFit/>
          </a:bodyPr>
          <a:lstStyle/>
          <a:p>
            <a:pPr algn="ctr"/>
            <a:r>
              <a:rPr lang="en-GB" b="1" dirty="0">
                <a:solidFill>
                  <a:srgbClr val="FF0000"/>
                </a:solidFill>
                <a:latin typeface="Bookman Old Style" panose="02050604050505020204" pitchFamily="18" charset="0"/>
                <a:cs typeface="Arial" panose="020B0604020202020204" pitchFamily="34" charset="0"/>
              </a:rPr>
              <a:t>What are the channels of communication used by the organisation and channels that can be used to improve communication? </a:t>
            </a:r>
          </a:p>
        </p:txBody>
      </p:sp>
      <p:sp>
        <p:nvSpPr>
          <p:cNvPr id="24" name="TextBox 23">
            <a:extLst>
              <a:ext uri="{FF2B5EF4-FFF2-40B4-BE49-F238E27FC236}">
                <a16:creationId xmlns:a16="http://schemas.microsoft.com/office/drawing/2014/main" id="{8C1EFA87-6117-475C-837E-1269E11A32EA}"/>
              </a:ext>
            </a:extLst>
          </p:cNvPr>
          <p:cNvSpPr txBox="1"/>
          <p:nvPr/>
        </p:nvSpPr>
        <p:spPr>
          <a:xfrm>
            <a:off x="8678333" y="6393129"/>
            <a:ext cx="3513667" cy="464871"/>
          </a:xfrm>
          <a:prstGeom prst="rect">
            <a:avLst/>
          </a:prstGeom>
          <a:noFill/>
        </p:spPr>
        <p:txBody>
          <a:bodyPr wrap="square">
            <a:spAutoFit/>
          </a:bodyPr>
          <a:lstStyle/>
          <a:p>
            <a:pPr algn="ctr">
              <a:lnSpc>
                <a:spcPct val="150000"/>
              </a:lnSpc>
              <a:spcBef>
                <a:spcPts val="150"/>
              </a:spcBef>
              <a:spcAft>
                <a:spcPts val="800"/>
              </a:spcAft>
            </a:pPr>
            <a:r>
              <a:rPr lang="en-GB" b="1" dirty="0">
                <a:latin typeface="Calibri" panose="020F0502020204030204" pitchFamily="34" charset="0"/>
                <a:ea typeface="Calibri" panose="020F0502020204030204" pitchFamily="34" charset="0"/>
                <a:cs typeface="Times New Roman" panose="02020603050405020304" pitchFamily="18" charset="0"/>
              </a:rPr>
              <a:t>WILLIAM-PETRU STORM- 2027580</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 name="TextBox 1">
            <a:extLst>
              <a:ext uri="{FF2B5EF4-FFF2-40B4-BE49-F238E27FC236}">
                <a16:creationId xmlns:a16="http://schemas.microsoft.com/office/drawing/2014/main" id="{A3F9CF29-5F28-40CA-9A11-EC91AE94F21E}"/>
              </a:ext>
            </a:extLst>
          </p:cNvPr>
          <p:cNvSpPr txBox="1"/>
          <p:nvPr/>
        </p:nvSpPr>
        <p:spPr>
          <a:xfrm>
            <a:off x="397933" y="2337956"/>
            <a:ext cx="8280400" cy="2031325"/>
          </a:xfrm>
          <a:prstGeom prst="rect">
            <a:avLst/>
          </a:prstGeom>
          <a:noFill/>
        </p:spPr>
        <p:txBody>
          <a:bodyPr wrap="square" rtlCol="0">
            <a:spAutoFit/>
          </a:bodyPr>
          <a:lstStyle/>
          <a:p>
            <a:pPr marL="342900" indent="-342900">
              <a:buFont typeface="Wingdings" panose="05000000000000000000" pitchFamily="2" charset="2"/>
              <a:buChar char="Ø"/>
            </a:pPr>
            <a:r>
              <a:rPr lang="en-GB" dirty="0">
                <a:latin typeface="Bookman Old Style" panose="02050604050505020204" pitchFamily="18" charset="0"/>
              </a:rPr>
              <a:t>Traditional methods of communication</a:t>
            </a:r>
          </a:p>
          <a:p>
            <a:endParaRPr lang="en-GB" dirty="0">
              <a:latin typeface="Bookman Old Style" panose="02050604050505020204" pitchFamily="18" charset="0"/>
            </a:endParaRPr>
          </a:p>
          <a:p>
            <a:pPr marL="800100" lvl="1" indent="-342900">
              <a:buFont typeface="Wingdings" panose="05000000000000000000" pitchFamily="2" charset="2"/>
              <a:buChar char="Ø"/>
            </a:pPr>
            <a:r>
              <a:rPr lang="en-GB" dirty="0">
                <a:latin typeface="Bookman Old Style" panose="02050604050505020204" pitchFamily="18" charset="0"/>
              </a:rPr>
              <a:t>	Technologic methods of communication</a:t>
            </a:r>
          </a:p>
          <a:p>
            <a:pPr lvl="1"/>
            <a:endParaRPr lang="en-GB" dirty="0">
              <a:latin typeface="Bookman Old Style" panose="02050604050505020204" pitchFamily="18" charset="0"/>
            </a:endParaRPr>
          </a:p>
          <a:p>
            <a:pPr marL="1257300" lvl="2" indent="-342900">
              <a:buFont typeface="Wingdings" panose="05000000000000000000" pitchFamily="2" charset="2"/>
              <a:buChar char="Ø"/>
            </a:pPr>
            <a:r>
              <a:rPr lang="en-GB" dirty="0">
                <a:latin typeface="Bookman Old Style" panose="02050604050505020204" pitchFamily="18" charset="0"/>
              </a:rPr>
              <a:t>Innovative methods of communication</a:t>
            </a:r>
          </a:p>
          <a:p>
            <a:pPr lvl="2"/>
            <a:endParaRPr lang="en-GB" dirty="0">
              <a:latin typeface="Bookman Old Style" panose="02050604050505020204" pitchFamily="18" charset="0"/>
            </a:endParaRPr>
          </a:p>
          <a:p>
            <a:pPr marL="1714500" lvl="3" indent="-342900">
              <a:buFont typeface="Wingdings" panose="05000000000000000000" pitchFamily="2" charset="2"/>
              <a:buChar char="Ø"/>
            </a:pPr>
            <a:r>
              <a:rPr lang="en-GB" dirty="0">
                <a:latin typeface="Bookman Old Style" panose="02050604050505020204" pitchFamily="18" charset="0"/>
              </a:rPr>
              <a:t>	Improvements to the methods of communication</a:t>
            </a:r>
          </a:p>
        </p:txBody>
      </p:sp>
    </p:spTree>
    <p:extLst>
      <p:ext uri="{BB962C8B-B14F-4D97-AF65-F5344CB8AC3E}">
        <p14:creationId xmlns:p14="http://schemas.microsoft.com/office/powerpoint/2010/main" val="35869027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B611725-2B88-46E6-9660-228D6F4F3F81}"/>
              </a:ext>
            </a:extLst>
          </p:cNvPr>
          <p:cNvSpPr txBox="1"/>
          <p:nvPr/>
        </p:nvSpPr>
        <p:spPr>
          <a:xfrm>
            <a:off x="1176866" y="303975"/>
            <a:ext cx="9838268" cy="369332"/>
          </a:xfrm>
          <a:prstGeom prst="rect">
            <a:avLst/>
          </a:prstGeom>
          <a:noFill/>
        </p:spPr>
        <p:txBody>
          <a:bodyPr wrap="square">
            <a:spAutoFit/>
          </a:bodyPr>
          <a:lstStyle/>
          <a:p>
            <a:pPr algn="ctr"/>
            <a:r>
              <a:rPr lang="en-GB" b="1" dirty="0">
                <a:solidFill>
                  <a:srgbClr val="FF0000"/>
                </a:solidFill>
                <a:latin typeface="Bookman Old Style" panose="02050604050505020204" pitchFamily="18" charset="0"/>
                <a:cs typeface="Arial" panose="020B0604020202020204" pitchFamily="34" charset="0"/>
              </a:rPr>
              <a:t>Traditional methods of communication</a:t>
            </a:r>
          </a:p>
        </p:txBody>
      </p:sp>
      <p:sp>
        <p:nvSpPr>
          <p:cNvPr id="24" name="TextBox 23">
            <a:extLst>
              <a:ext uri="{FF2B5EF4-FFF2-40B4-BE49-F238E27FC236}">
                <a16:creationId xmlns:a16="http://schemas.microsoft.com/office/drawing/2014/main" id="{8C1EFA87-6117-475C-837E-1269E11A32EA}"/>
              </a:ext>
            </a:extLst>
          </p:cNvPr>
          <p:cNvSpPr txBox="1"/>
          <p:nvPr/>
        </p:nvSpPr>
        <p:spPr>
          <a:xfrm>
            <a:off x="8678333" y="6393129"/>
            <a:ext cx="3513667" cy="464871"/>
          </a:xfrm>
          <a:prstGeom prst="rect">
            <a:avLst/>
          </a:prstGeom>
          <a:noFill/>
        </p:spPr>
        <p:txBody>
          <a:bodyPr wrap="square">
            <a:spAutoFit/>
          </a:bodyPr>
          <a:lstStyle/>
          <a:p>
            <a:pPr algn="ctr">
              <a:lnSpc>
                <a:spcPct val="150000"/>
              </a:lnSpc>
              <a:spcBef>
                <a:spcPts val="150"/>
              </a:spcBef>
              <a:spcAft>
                <a:spcPts val="800"/>
              </a:spcAft>
            </a:pPr>
            <a:r>
              <a:rPr lang="en-GB" b="1" dirty="0">
                <a:latin typeface="Calibri" panose="020F0502020204030204" pitchFamily="34" charset="0"/>
                <a:ea typeface="Calibri" panose="020F0502020204030204" pitchFamily="34" charset="0"/>
                <a:cs typeface="Times New Roman" panose="02020603050405020304" pitchFamily="18" charset="0"/>
              </a:rPr>
              <a:t>WILLIAM-PETRU STORM- 2027580</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BC7B4B81-F3A9-4FBE-9BB0-E3238C22CD37}"/>
              </a:ext>
            </a:extLst>
          </p:cNvPr>
          <p:cNvSpPr txBox="1"/>
          <p:nvPr/>
        </p:nvSpPr>
        <p:spPr>
          <a:xfrm>
            <a:off x="1176866" y="673307"/>
            <a:ext cx="2489200" cy="369332"/>
          </a:xfrm>
          <a:prstGeom prst="rect">
            <a:avLst/>
          </a:prstGeom>
          <a:noFill/>
        </p:spPr>
        <p:txBody>
          <a:bodyPr wrap="square" rtlCol="0">
            <a:spAutoFit/>
          </a:bodyPr>
          <a:lstStyle/>
          <a:p>
            <a:pPr algn="ctr"/>
            <a:r>
              <a:rPr lang="en-GB" dirty="0">
                <a:latin typeface="Bookman Old Style" panose="02050604050505020204" pitchFamily="18" charset="0"/>
              </a:rPr>
              <a:t>Face to face</a:t>
            </a:r>
          </a:p>
        </p:txBody>
      </p:sp>
      <p:pic>
        <p:nvPicPr>
          <p:cNvPr id="6" name="Picture 5">
            <a:extLst>
              <a:ext uri="{FF2B5EF4-FFF2-40B4-BE49-F238E27FC236}">
                <a16:creationId xmlns:a16="http://schemas.microsoft.com/office/drawing/2014/main" id="{980042E9-ED2D-4359-8A99-428E1CED150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50999" y="1012708"/>
            <a:ext cx="1659468" cy="3253758"/>
          </a:xfrm>
          <a:prstGeom prst="rect">
            <a:avLst/>
          </a:prstGeom>
        </p:spPr>
      </p:pic>
      <p:sp>
        <p:nvSpPr>
          <p:cNvPr id="11" name="TextBox 10">
            <a:extLst>
              <a:ext uri="{FF2B5EF4-FFF2-40B4-BE49-F238E27FC236}">
                <a16:creationId xmlns:a16="http://schemas.microsoft.com/office/drawing/2014/main" id="{DCD4FE21-B053-4733-BF78-3C2003C4FCD6}"/>
              </a:ext>
            </a:extLst>
          </p:cNvPr>
          <p:cNvSpPr txBox="1"/>
          <p:nvPr/>
        </p:nvSpPr>
        <p:spPr>
          <a:xfrm>
            <a:off x="8111068" y="673307"/>
            <a:ext cx="2489200" cy="369332"/>
          </a:xfrm>
          <a:prstGeom prst="rect">
            <a:avLst/>
          </a:prstGeom>
          <a:noFill/>
        </p:spPr>
        <p:txBody>
          <a:bodyPr wrap="square" rtlCol="0">
            <a:spAutoFit/>
          </a:bodyPr>
          <a:lstStyle/>
          <a:p>
            <a:pPr algn="ctr"/>
            <a:r>
              <a:rPr lang="en-GB" dirty="0">
                <a:latin typeface="Bookman Old Style" panose="02050604050505020204" pitchFamily="18" charset="0"/>
              </a:rPr>
              <a:t>By post</a:t>
            </a:r>
          </a:p>
        </p:txBody>
      </p:sp>
      <p:pic>
        <p:nvPicPr>
          <p:cNvPr id="12" name="Picture 11">
            <a:extLst>
              <a:ext uri="{FF2B5EF4-FFF2-40B4-BE49-F238E27FC236}">
                <a16:creationId xmlns:a16="http://schemas.microsoft.com/office/drawing/2014/main" id="{53FD50A2-8C7B-4CC2-9FA8-0AE3AF2246B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87948" y="1037886"/>
            <a:ext cx="1935440" cy="3064934"/>
          </a:xfrm>
          <a:prstGeom prst="rect">
            <a:avLst/>
          </a:prstGeom>
        </p:spPr>
      </p:pic>
      <p:sp>
        <p:nvSpPr>
          <p:cNvPr id="13" name="TextBox 12">
            <a:extLst>
              <a:ext uri="{FF2B5EF4-FFF2-40B4-BE49-F238E27FC236}">
                <a16:creationId xmlns:a16="http://schemas.microsoft.com/office/drawing/2014/main" id="{FB49F924-AB09-4F84-848E-7480E5AD48A3}"/>
              </a:ext>
            </a:extLst>
          </p:cNvPr>
          <p:cNvSpPr txBox="1"/>
          <p:nvPr/>
        </p:nvSpPr>
        <p:spPr>
          <a:xfrm>
            <a:off x="1176865" y="4605867"/>
            <a:ext cx="9838267" cy="369332"/>
          </a:xfrm>
          <a:prstGeom prst="rect">
            <a:avLst/>
          </a:prstGeom>
          <a:noFill/>
        </p:spPr>
        <p:txBody>
          <a:bodyPr wrap="square" rtlCol="0">
            <a:spAutoFit/>
          </a:bodyPr>
          <a:lstStyle/>
          <a:p>
            <a:pPr algn="ctr"/>
            <a:r>
              <a:rPr lang="en-GB" dirty="0"/>
              <a:t>Personal contact by visiting a branch or writing a letter! (</a:t>
            </a:r>
            <a:r>
              <a:rPr lang="en-GB" sz="1800" i="1" dirty="0">
                <a:latin typeface="Calibri" panose="020F0502020204030204" pitchFamily="34" charset="0"/>
                <a:ea typeface="Calibri" panose="020F0502020204030204" pitchFamily="34" charset="0"/>
                <a:cs typeface="Times New Roman" panose="02020603050405020304" pitchFamily="18" charset="0"/>
              </a:rPr>
              <a:t>Help</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HSBC | HSBC in the UK</a:t>
            </a:r>
            <a:r>
              <a:rPr lang="en-GB" i="1" dirty="0">
                <a:latin typeface="Calibri" panose="020F0502020204030204" pitchFamily="34" charset="0"/>
                <a:ea typeface="Calibri" panose="020F0502020204030204" pitchFamily="34" charset="0"/>
                <a:cs typeface="Times New Roman" panose="02020603050405020304" pitchFamily="18" charset="0"/>
              </a:rPr>
              <a:t>, 2020)</a:t>
            </a:r>
            <a:endParaRPr lang="en-GB" dirty="0"/>
          </a:p>
        </p:txBody>
      </p:sp>
    </p:spTree>
    <p:extLst>
      <p:ext uri="{BB962C8B-B14F-4D97-AF65-F5344CB8AC3E}">
        <p14:creationId xmlns:p14="http://schemas.microsoft.com/office/powerpoint/2010/main" val="4067913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B611725-2B88-46E6-9660-228D6F4F3F81}"/>
              </a:ext>
            </a:extLst>
          </p:cNvPr>
          <p:cNvSpPr txBox="1"/>
          <p:nvPr/>
        </p:nvSpPr>
        <p:spPr>
          <a:xfrm>
            <a:off x="988122" y="303975"/>
            <a:ext cx="10215756" cy="369332"/>
          </a:xfrm>
          <a:prstGeom prst="rect">
            <a:avLst/>
          </a:prstGeom>
          <a:noFill/>
        </p:spPr>
        <p:txBody>
          <a:bodyPr wrap="square">
            <a:spAutoFit/>
          </a:bodyPr>
          <a:lstStyle/>
          <a:p>
            <a:pPr algn="ctr"/>
            <a:r>
              <a:rPr lang="en-GB" b="1" dirty="0">
                <a:solidFill>
                  <a:srgbClr val="FF0000"/>
                </a:solidFill>
                <a:latin typeface="Bookman Old Style" panose="02050604050505020204" pitchFamily="18" charset="0"/>
                <a:cs typeface="Arial" panose="020B0604020202020204" pitchFamily="34" charset="0"/>
              </a:rPr>
              <a:t>Technologic methods of communication</a:t>
            </a:r>
          </a:p>
        </p:txBody>
      </p:sp>
      <p:sp>
        <p:nvSpPr>
          <p:cNvPr id="24" name="TextBox 23">
            <a:extLst>
              <a:ext uri="{FF2B5EF4-FFF2-40B4-BE49-F238E27FC236}">
                <a16:creationId xmlns:a16="http://schemas.microsoft.com/office/drawing/2014/main" id="{8C1EFA87-6117-475C-837E-1269E11A32EA}"/>
              </a:ext>
            </a:extLst>
          </p:cNvPr>
          <p:cNvSpPr txBox="1"/>
          <p:nvPr/>
        </p:nvSpPr>
        <p:spPr>
          <a:xfrm>
            <a:off x="8678333" y="6393129"/>
            <a:ext cx="3513667" cy="464871"/>
          </a:xfrm>
          <a:prstGeom prst="rect">
            <a:avLst/>
          </a:prstGeom>
          <a:noFill/>
        </p:spPr>
        <p:txBody>
          <a:bodyPr wrap="square">
            <a:spAutoFit/>
          </a:bodyPr>
          <a:lstStyle/>
          <a:p>
            <a:pPr algn="ctr">
              <a:lnSpc>
                <a:spcPct val="150000"/>
              </a:lnSpc>
              <a:spcBef>
                <a:spcPts val="150"/>
              </a:spcBef>
              <a:spcAft>
                <a:spcPts val="800"/>
              </a:spcAft>
            </a:pPr>
            <a:r>
              <a:rPr lang="en-GB" b="1" dirty="0">
                <a:latin typeface="Calibri" panose="020F0502020204030204" pitchFamily="34" charset="0"/>
                <a:ea typeface="Calibri" panose="020F0502020204030204" pitchFamily="34" charset="0"/>
                <a:cs typeface="Times New Roman" panose="02020603050405020304" pitchFamily="18" charset="0"/>
              </a:rPr>
              <a:t>WILLIAM-PETRU STORM- 2027580</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BC7B4B81-F3A9-4FBE-9BB0-E3238C22CD37}"/>
              </a:ext>
            </a:extLst>
          </p:cNvPr>
          <p:cNvSpPr txBox="1"/>
          <p:nvPr/>
        </p:nvSpPr>
        <p:spPr>
          <a:xfrm>
            <a:off x="988122" y="673307"/>
            <a:ext cx="2489200" cy="369332"/>
          </a:xfrm>
          <a:prstGeom prst="rect">
            <a:avLst/>
          </a:prstGeom>
          <a:noFill/>
        </p:spPr>
        <p:txBody>
          <a:bodyPr wrap="square" rtlCol="0">
            <a:spAutoFit/>
          </a:bodyPr>
          <a:lstStyle/>
          <a:p>
            <a:pPr algn="ctr"/>
            <a:r>
              <a:rPr lang="en-GB" dirty="0">
                <a:latin typeface="Bookman Old Style" panose="02050604050505020204" pitchFamily="18" charset="0"/>
              </a:rPr>
              <a:t>By phone</a:t>
            </a:r>
          </a:p>
        </p:txBody>
      </p:sp>
      <p:sp>
        <p:nvSpPr>
          <p:cNvPr id="11" name="TextBox 10">
            <a:extLst>
              <a:ext uri="{FF2B5EF4-FFF2-40B4-BE49-F238E27FC236}">
                <a16:creationId xmlns:a16="http://schemas.microsoft.com/office/drawing/2014/main" id="{DCD4FE21-B053-4733-BF78-3C2003C4FCD6}"/>
              </a:ext>
            </a:extLst>
          </p:cNvPr>
          <p:cNvSpPr txBox="1"/>
          <p:nvPr/>
        </p:nvSpPr>
        <p:spPr>
          <a:xfrm>
            <a:off x="8386584" y="673307"/>
            <a:ext cx="2489200" cy="369332"/>
          </a:xfrm>
          <a:prstGeom prst="rect">
            <a:avLst/>
          </a:prstGeom>
          <a:noFill/>
        </p:spPr>
        <p:txBody>
          <a:bodyPr wrap="square" rtlCol="0">
            <a:spAutoFit/>
          </a:bodyPr>
          <a:lstStyle/>
          <a:p>
            <a:pPr algn="ctr"/>
            <a:r>
              <a:rPr lang="en-GB" dirty="0">
                <a:latin typeface="Bookman Old Style" panose="02050604050505020204" pitchFamily="18" charset="0"/>
              </a:rPr>
              <a:t>Online</a:t>
            </a:r>
          </a:p>
        </p:txBody>
      </p:sp>
      <p:pic>
        <p:nvPicPr>
          <p:cNvPr id="3" name="Picture 2">
            <a:extLst>
              <a:ext uri="{FF2B5EF4-FFF2-40B4-BE49-F238E27FC236}">
                <a16:creationId xmlns:a16="http://schemas.microsoft.com/office/drawing/2014/main" id="{54A95419-0F64-4B44-8027-12AAC76323F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16216" y="1042641"/>
            <a:ext cx="1894756" cy="3097774"/>
          </a:xfrm>
          <a:prstGeom prst="rect">
            <a:avLst/>
          </a:prstGeom>
        </p:spPr>
      </p:pic>
      <p:pic>
        <p:nvPicPr>
          <p:cNvPr id="5" name="Picture 4">
            <a:extLst>
              <a:ext uri="{FF2B5EF4-FFF2-40B4-BE49-F238E27FC236}">
                <a16:creationId xmlns:a16="http://schemas.microsoft.com/office/drawing/2014/main" id="{A80C1C70-9AE8-4639-8E8F-C2E3279D05E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52935" y="1042639"/>
            <a:ext cx="1894756" cy="3097776"/>
          </a:xfrm>
          <a:prstGeom prst="rect">
            <a:avLst/>
          </a:prstGeom>
        </p:spPr>
      </p:pic>
      <p:sp>
        <p:nvSpPr>
          <p:cNvPr id="9" name="TextBox 8">
            <a:extLst>
              <a:ext uri="{FF2B5EF4-FFF2-40B4-BE49-F238E27FC236}">
                <a16:creationId xmlns:a16="http://schemas.microsoft.com/office/drawing/2014/main" id="{CF7A488C-15FC-4588-88C1-5B7AF7156DEA}"/>
              </a:ext>
            </a:extLst>
          </p:cNvPr>
          <p:cNvSpPr txBox="1"/>
          <p:nvPr/>
        </p:nvSpPr>
        <p:spPr>
          <a:xfrm>
            <a:off x="988123" y="4606082"/>
            <a:ext cx="9887661" cy="369332"/>
          </a:xfrm>
          <a:prstGeom prst="rect">
            <a:avLst/>
          </a:prstGeom>
          <a:noFill/>
        </p:spPr>
        <p:txBody>
          <a:bodyPr wrap="square" rtlCol="0">
            <a:spAutoFit/>
          </a:bodyPr>
          <a:lstStyle/>
          <a:p>
            <a:pPr algn="ctr"/>
            <a:r>
              <a:rPr lang="en-GB" dirty="0"/>
              <a:t>Contact available by phone or using a computer.  (</a:t>
            </a:r>
            <a:r>
              <a:rPr lang="en-GB" sz="1800" i="1" dirty="0">
                <a:latin typeface="Calibri" panose="020F0502020204030204" pitchFamily="34" charset="0"/>
                <a:ea typeface="Calibri" panose="020F0502020204030204" pitchFamily="34" charset="0"/>
                <a:cs typeface="Times New Roman" panose="02020603050405020304" pitchFamily="18" charset="0"/>
              </a:rPr>
              <a:t>Help</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HSBC | HSBC in the UK</a:t>
            </a:r>
            <a:r>
              <a:rPr lang="en-GB" i="1" dirty="0">
                <a:latin typeface="Calibri" panose="020F0502020204030204" pitchFamily="34" charset="0"/>
                <a:ea typeface="Calibri" panose="020F0502020204030204" pitchFamily="34" charset="0"/>
                <a:cs typeface="Times New Roman" panose="02020603050405020304" pitchFamily="18" charset="0"/>
              </a:rPr>
              <a:t>, 2020)</a:t>
            </a:r>
            <a:endParaRPr lang="en-GB" dirty="0"/>
          </a:p>
        </p:txBody>
      </p:sp>
    </p:spTree>
    <p:extLst>
      <p:ext uri="{BB962C8B-B14F-4D97-AF65-F5344CB8AC3E}">
        <p14:creationId xmlns:p14="http://schemas.microsoft.com/office/powerpoint/2010/main" val="2423289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B611725-2B88-46E6-9660-228D6F4F3F81}"/>
              </a:ext>
            </a:extLst>
          </p:cNvPr>
          <p:cNvSpPr txBox="1"/>
          <p:nvPr/>
        </p:nvSpPr>
        <p:spPr>
          <a:xfrm>
            <a:off x="988122" y="303975"/>
            <a:ext cx="10215756" cy="369332"/>
          </a:xfrm>
          <a:prstGeom prst="rect">
            <a:avLst/>
          </a:prstGeom>
          <a:noFill/>
        </p:spPr>
        <p:txBody>
          <a:bodyPr wrap="square">
            <a:spAutoFit/>
          </a:bodyPr>
          <a:lstStyle/>
          <a:p>
            <a:pPr algn="ctr"/>
            <a:r>
              <a:rPr lang="en-GB" b="1" dirty="0">
                <a:solidFill>
                  <a:srgbClr val="FF0000"/>
                </a:solidFill>
                <a:latin typeface="Bookman Old Style" panose="02050604050505020204" pitchFamily="18" charset="0"/>
                <a:cs typeface="Arial" panose="020B0604020202020204" pitchFamily="34" charset="0"/>
              </a:rPr>
              <a:t>Innovative methods of communication</a:t>
            </a:r>
          </a:p>
        </p:txBody>
      </p:sp>
      <p:sp>
        <p:nvSpPr>
          <p:cNvPr id="24" name="TextBox 23">
            <a:extLst>
              <a:ext uri="{FF2B5EF4-FFF2-40B4-BE49-F238E27FC236}">
                <a16:creationId xmlns:a16="http://schemas.microsoft.com/office/drawing/2014/main" id="{8C1EFA87-6117-475C-837E-1269E11A32EA}"/>
              </a:ext>
            </a:extLst>
          </p:cNvPr>
          <p:cNvSpPr txBox="1"/>
          <p:nvPr/>
        </p:nvSpPr>
        <p:spPr>
          <a:xfrm>
            <a:off x="8678333" y="6393129"/>
            <a:ext cx="3513667" cy="464871"/>
          </a:xfrm>
          <a:prstGeom prst="rect">
            <a:avLst/>
          </a:prstGeom>
          <a:noFill/>
        </p:spPr>
        <p:txBody>
          <a:bodyPr wrap="square">
            <a:spAutoFit/>
          </a:bodyPr>
          <a:lstStyle/>
          <a:p>
            <a:pPr algn="ctr">
              <a:lnSpc>
                <a:spcPct val="150000"/>
              </a:lnSpc>
              <a:spcBef>
                <a:spcPts val="150"/>
              </a:spcBef>
              <a:spcAft>
                <a:spcPts val="800"/>
              </a:spcAft>
            </a:pPr>
            <a:r>
              <a:rPr lang="en-GB" b="1" dirty="0">
                <a:latin typeface="Calibri" panose="020F0502020204030204" pitchFamily="34" charset="0"/>
                <a:ea typeface="Calibri" panose="020F0502020204030204" pitchFamily="34" charset="0"/>
                <a:cs typeface="Times New Roman" panose="02020603050405020304" pitchFamily="18" charset="0"/>
              </a:rPr>
              <a:t>WILLIAM-PETRU STORM- 2027580</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CF7A488C-15FC-4588-88C1-5B7AF7156DEA}"/>
              </a:ext>
            </a:extLst>
          </p:cNvPr>
          <p:cNvSpPr txBox="1"/>
          <p:nvPr/>
        </p:nvSpPr>
        <p:spPr>
          <a:xfrm>
            <a:off x="6504341" y="2011041"/>
            <a:ext cx="4347984" cy="923330"/>
          </a:xfrm>
          <a:prstGeom prst="rect">
            <a:avLst/>
          </a:prstGeom>
          <a:noFill/>
        </p:spPr>
        <p:txBody>
          <a:bodyPr wrap="square" rtlCol="0">
            <a:spAutoFit/>
          </a:bodyPr>
          <a:lstStyle/>
          <a:p>
            <a:r>
              <a:rPr lang="en-GB" dirty="0"/>
              <a:t>Virtual assistants and virtual live chat from the comfort of your own home (</a:t>
            </a:r>
            <a:r>
              <a:rPr lang="en-GB" dirty="0" err="1"/>
              <a:t>HSBCnet</a:t>
            </a:r>
            <a:r>
              <a:rPr lang="en-GB" dirty="0"/>
              <a:t>, HSBC/livechat,2020)</a:t>
            </a:r>
          </a:p>
        </p:txBody>
      </p:sp>
      <p:pic>
        <p:nvPicPr>
          <p:cNvPr id="4" name="Picture 3">
            <a:extLst>
              <a:ext uri="{FF2B5EF4-FFF2-40B4-BE49-F238E27FC236}">
                <a16:creationId xmlns:a16="http://schemas.microsoft.com/office/drawing/2014/main" id="{EAB959A6-4E55-4B17-AC8F-82D26D75326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88122" y="673307"/>
            <a:ext cx="5257800" cy="4391025"/>
          </a:xfrm>
          <a:prstGeom prst="rect">
            <a:avLst/>
          </a:prstGeom>
        </p:spPr>
      </p:pic>
    </p:spTree>
    <p:extLst>
      <p:ext uri="{BB962C8B-B14F-4D97-AF65-F5344CB8AC3E}">
        <p14:creationId xmlns:p14="http://schemas.microsoft.com/office/powerpoint/2010/main" val="18406620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B611725-2B88-46E6-9660-228D6F4F3F81}"/>
              </a:ext>
            </a:extLst>
          </p:cNvPr>
          <p:cNvSpPr txBox="1"/>
          <p:nvPr/>
        </p:nvSpPr>
        <p:spPr>
          <a:xfrm>
            <a:off x="988122" y="303975"/>
            <a:ext cx="10215756" cy="369332"/>
          </a:xfrm>
          <a:prstGeom prst="rect">
            <a:avLst/>
          </a:prstGeom>
          <a:noFill/>
        </p:spPr>
        <p:txBody>
          <a:bodyPr wrap="square">
            <a:spAutoFit/>
          </a:bodyPr>
          <a:lstStyle/>
          <a:p>
            <a:pPr algn="ctr"/>
            <a:r>
              <a:rPr lang="en-GB" b="1" dirty="0">
                <a:solidFill>
                  <a:srgbClr val="FF0000"/>
                </a:solidFill>
                <a:latin typeface="Bookman Old Style" panose="02050604050505020204" pitchFamily="18" charset="0"/>
                <a:cs typeface="Arial" panose="020B0604020202020204" pitchFamily="34" charset="0"/>
              </a:rPr>
              <a:t>Improvements to the methods of communication</a:t>
            </a:r>
          </a:p>
        </p:txBody>
      </p:sp>
      <p:sp>
        <p:nvSpPr>
          <p:cNvPr id="24" name="TextBox 23">
            <a:extLst>
              <a:ext uri="{FF2B5EF4-FFF2-40B4-BE49-F238E27FC236}">
                <a16:creationId xmlns:a16="http://schemas.microsoft.com/office/drawing/2014/main" id="{8C1EFA87-6117-475C-837E-1269E11A32EA}"/>
              </a:ext>
            </a:extLst>
          </p:cNvPr>
          <p:cNvSpPr txBox="1"/>
          <p:nvPr/>
        </p:nvSpPr>
        <p:spPr>
          <a:xfrm>
            <a:off x="8678333" y="6393129"/>
            <a:ext cx="3513667" cy="464871"/>
          </a:xfrm>
          <a:prstGeom prst="rect">
            <a:avLst/>
          </a:prstGeom>
          <a:noFill/>
        </p:spPr>
        <p:txBody>
          <a:bodyPr wrap="square">
            <a:spAutoFit/>
          </a:bodyPr>
          <a:lstStyle/>
          <a:p>
            <a:pPr algn="ctr">
              <a:lnSpc>
                <a:spcPct val="150000"/>
              </a:lnSpc>
              <a:spcBef>
                <a:spcPts val="150"/>
              </a:spcBef>
              <a:spcAft>
                <a:spcPts val="800"/>
              </a:spcAft>
            </a:pPr>
            <a:r>
              <a:rPr lang="en-GB" b="1" dirty="0">
                <a:latin typeface="Calibri" panose="020F0502020204030204" pitchFamily="34" charset="0"/>
                <a:ea typeface="Calibri" panose="020F0502020204030204" pitchFamily="34" charset="0"/>
                <a:cs typeface="Times New Roman" panose="02020603050405020304" pitchFamily="18" charset="0"/>
              </a:rPr>
              <a:t>WILLIAM-PETRU STORM- 2027580</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CF7A488C-15FC-4588-88C1-5B7AF7156DEA}"/>
              </a:ext>
            </a:extLst>
          </p:cNvPr>
          <p:cNvSpPr txBox="1"/>
          <p:nvPr/>
        </p:nvSpPr>
        <p:spPr>
          <a:xfrm>
            <a:off x="988122" y="2163441"/>
            <a:ext cx="3947945" cy="2031325"/>
          </a:xfrm>
          <a:prstGeom prst="rect">
            <a:avLst/>
          </a:prstGeom>
          <a:noFill/>
        </p:spPr>
        <p:txBody>
          <a:bodyPr wrap="square" rtlCol="0">
            <a:spAutoFit/>
          </a:bodyPr>
          <a:lstStyle/>
          <a:p>
            <a:pPr marL="342900" indent="-342900">
              <a:buFont typeface="+mj-lt"/>
              <a:buAutoNum type="arabicPeriod"/>
            </a:pPr>
            <a:r>
              <a:rPr lang="en-GB" dirty="0"/>
              <a:t>Many complaints during COVID-19 pandemic for long waiting times on phone calls</a:t>
            </a:r>
          </a:p>
          <a:p>
            <a:pPr marL="342900" indent="-342900">
              <a:buFont typeface="+mj-lt"/>
              <a:buAutoNum type="arabicPeriod"/>
            </a:pPr>
            <a:r>
              <a:rPr lang="en-GB" dirty="0"/>
              <a:t>Left behind in technologic terms</a:t>
            </a:r>
          </a:p>
          <a:p>
            <a:pPr marL="342900" indent="-342900">
              <a:buFont typeface="+mj-lt"/>
              <a:buAutoNum type="arabicPeriod"/>
            </a:pPr>
            <a:r>
              <a:rPr lang="en-GB" dirty="0"/>
              <a:t>Bad reviews for their Online Banking </a:t>
            </a:r>
          </a:p>
          <a:p>
            <a:pPr marL="342900" indent="-342900">
              <a:buFont typeface="+mj-lt"/>
              <a:buAutoNum type="arabicPeriod"/>
            </a:pPr>
            <a:endParaRPr lang="en-GB" dirty="0"/>
          </a:p>
        </p:txBody>
      </p:sp>
      <p:pic>
        <p:nvPicPr>
          <p:cNvPr id="3" name="Picture 2">
            <a:extLst>
              <a:ext uri="{FF2B5EF4-FFF2-40B4-BE49-F238E27FC236}">
                <a16:creationId xmlns:a16="http://schemas.microsoft.com/office/drawing/2014/main" id="{FEA8E348-8FE9-4C08-A602-76F12F9EA89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770256" y="825707"/>
            <a:ext cx="1133088" cy="1185334"/>
          </a:xfrm>
          <a:prstGeom prst="rect">
            <a:avLst/>
          </a:prstGeom>
        </p:spPr>
      </p:pic>
      <p:pic>
        <p:nvPicPr>
          <p:cNvPr id="6" name="Picture 5">
            <a:extLst>
              <a:ext uri="{FF2B5EF4-FFF2-40B4-BE49-F238E27FC236}">
                <a16:creationId xmlns:a16="http://schemas.microsoft.com/office/drawing/2014/main" id="{473BDAAE-D29C-4E6D-8666-ED95F9AA42D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270378" y="3790209"/>
            <a:ext cx="1164788" cy="1250369"/>
          </a:xfrm>
          <a:prstGeom prst="rect">
            <a:avLst/>
          </a:prstGeom>
        </p:spPr>
      </p:pic>
      <p:sp>
        <p:nvSpPr>
          <p:cNvPr id="8" name="TextBox 7">
            <a:extLst>
              <a:ext uri="{FF2B5EF4-FFF2-40B4-BE49-F238E27FC236}">
                <a16:creationId xmlns:a16="http://schemas.microsoft.com/office/drawing/2014/main" id="{99435542-6179-41A2-8010-0421DD87DE48}"/>
              </a:ext>
            </a:extLst>
          </p:cNvPr>
          <p:cNvSpPr txBox="1"/>
          <p:nvPr/>
        </p:nvSpPr>
        <p:spPr>
          <a:xfrm>
            <a:off x="7001933" y="825707"/>
            <a:ext cx="3869267" cy="3416320"/>
          </a:xfrm>
          <a:prstGeom prst="rect">
            <a:avLst/>
          </a:prstGeom>
          <a:noFill/>
        </p:spPr>
        <p:txBody>
          <a:bodyPr wrap="square" rtlCol="0">
            <a:spAutoFit/>
          </a:bodyPr>
          <a:lstStyle/>
          <a:p>
            <a:pPr marL="342900" indent="-342900">
              <a:buFont typeface="+mj-lt"/>
              <a:buAutoNum type="arabicPeriod"/>
            </a:pPr>
            <a:r>
              <a:rPr lang="en-GB" dirty="0"/>
              <a:t>Should invest more into better call </a:t>
            </a:r>
            <a:r>
              <a:rPr lang="en-GB" dirty="0" err="1"/>
              <a:t>centers</a:t>
            </a:r>
            <a:r>
              <a:rPr lang="en-GB" dirty="0"/>
              <a:t> and  increase number of people available to answer those calls</a:t>
            </a:r>
          </a:p>
          <a:p>
            <a:pPr marL="342900" indent="-342900">
              <a:buFont typeface="+mj-lt"/>
              <a:buAutoNum type="arabicPeriod"/>
            </a:pPr>
            <a:r>
              <a:rPr lang="en-GB" dirty="0"/>
              <a:t>Banks like Bank of America own advanced technologies like Virtual </a:t>
            </a:r>
            <a:r>
              <a:rPr lang="en-GB" dirty="0" err="1"/>
              <a:t>FinancialAssistant</a:t>
            </a:r>
            <a:r>
              <a:rPr lang="en-GB" dirty="0"/>
              <a:t> (similar to SIRI)</a:t>
            </a:r>
          </a:p>
          <a:p>
            <a:pPr marL="342900" indent="-342900">
              <a:buFont typeface="+mj-lt"/>
              <a:buAutoNum type="arabicPeriod"/>
            </a:pPr>
            <a:r>
              <a:rPr lang="en-GB" dirty="0"/>
              <a:t>Upgrade the Online banking system</a:t>
            </a:r>
          </a:p>
          <a:p>
            <a:pPr marL="342900" indent="-342900">
              <a:buFont typeface="+mj-lt"/>
              <a:buAutoNum type="arabicPeriod"/>
            </a:pPr>
            <a:endParaRPr lang="en-GB" dirty="0"/>
          </a:p>
          <a:p>
            <a:pPr marL="342900" indent="-342900">
              <a:buFont typeface="+mj-lt"/>
              <a:buAutoNum type="arabicPeriod"/>
            </a:pPr>
            <a:endParaRPr lang="en-GB" dirty="0"/>
          </a:p>
        </p:txBody>
      </p:sp>
    </p:spTree>
    <p:extLst>
      <p:ext uri="{BB962C8B-B14F-4D97-AF65-F5344CB8AC3E}">
        <p14:creationId xmlns:p14="http://schemas.microsoft.com/office/powerpoint/2010/main" val="23101125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6D0850DA-F455-43DB-B979-EA4902DC6C10}"/>
              </a:ext>
            </a:extLst>
          </p:cNvPr>
          <p:cNvSpPr>
            <a:spLocks noGrp="1"/>
          </p:cNvSpPr>
          <p:nvPr>
            <p:ph type="subTitle" idx="1"/>
          </p:nvPr>
        </p:nvSpPr>
        <p:spPr>
          <a:xfrm>
            <a:off x="738187" y="2137834"/>
            <a:ext cx="10715625" cy="942972"/>
          </a:xfrm>
        </p:spPr>
        <p:txBody>
          <a:bodyPr>
            <a:normAutofit fontScale="32500" lnSpcReduction="20000"/>
          </a:bodyPr>
          <a:lstStyle/>
          <a:p>
            <a:pPr algn="ctr"/>
            <a:r>
              <a:rPr lang="en-GB" sz="12300" b="1" dirty="0" err="1">
                <a:effectLst>
                  <a:outerShdw blurRad="38100" dist="38100" dir="2700000" algn="tl">
                    <a:srgbClr val="000000">
                      <a:alpha val="43137"/>
                    </a:srgbClr>
                  </a:outerShdw>
                </a:effectLst>
                <a:latin typeface="Bell MT" panose="02020503060305020303" pitchFamily="18" charset="0"/>
                <a:ea typeface="Calibri" panose="020F0502020204030204" pitchFamily="34" charset="0"/>
                <a:cs typeface="Arial" panose="020B0604020202020204" pitchFamily="34" charset="0"/>
              </a:rPr>
              <a:t>Masuma</a:t>
            </a:r>
            <a:r>
              <a:rPr lang="en-GB" sz="12300" b="1" dirty="0">
                <a:effectLst>
                  <a:outerShdw blurRad="38100" dist="38100" dir="2700000" algn="tl">
                    <a:srgbClr val="000000">
                      <a:alpha val="43137"/>
                    </a:srgbClr>
                  </a:outerShdw>
                </a:effectLst>
                <a:latin typeface="Bell MT" panose="02020503060305020303" pitchFamily="18" charset="0"/>
                <a:ea typeface="Calibri" panose="020F0502020204030204" pitchFamily="34" charset="0"/>
                <a:cs typeface="Arial" panose="020B0604020202020204" pitchFamily="34" charset="0"/>
              </a:rPr>
              <a:t> Begum</a:t>
            </a:r>
          </a:p>
          <a:p>
            <a:pPr algn="ctr"/>
            <a:r>
              <a:rPr lang="en-GB" sz="4900" b="1" dirty="0">
                <a:effectLst>
                  <a:outerShdw blurRad="38100" dist="38100" dir="2700000" algn="tl">
                    <a:srgbClr val="000000">
                      <a:alpha val="43137"/>
                    </a:srgbClr>
                  </a:outerShdw>
                </a:effectLst>
                <a:latin typeface="Bell MT" panose="02020503060305020303" pitchFamily="18" charset="0"/>
                <a:ea typeface="Calibri" panose="020F0502020204030204" pitchFamily="34" charset="0"/>
                <a:cs typeface="Arial" panose="020B0604020202020204" pitchFamily="34" charset="0"/>
              </a:rPr>
              <a:t>Student ID: 1915403 </a:t>
            </a:r>
          </a:p>
          <a:p>
            <a:endParaRPr lang="en-GB" dirty="0"/>
          </a:p>
        </p:txBody>
      </p:sp>
    </p:spTree>
    <p:extLst>
      <p:ext uri="{BB962C8B-B14F-4D97-AF65-F5344CB8AC3E}">
        <p14:creationId xmlns:p14="http://schemas.microsoft.com/office/powerpoint/2010/main" val="18265270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8457A-32AC-48C7-A7D8-CCAF229ED97D}"/>
              </a:ext>
            </a:extLst>
          </p:cNvPr>
          <p:cNvSpPr>
            <a:spLocks noGrp="1"/>
          </p:cNvSpPr>
          <p:nvPr>
            <p:ph type="ctrTitle"/>
          </p:nvPr>
        </p:nvSpPr>
        <p:spPr>
          <a:xfrm>
            <a:off x="1348709" y="1133472"/>
            <a:ext cx="10074939" cy="3838577"/>
          </a:xfrm>
        </p:spPr>
        <p:txBody>
          <a:bodyPr>
            <a:noAutofit/>
          </a:bodyPr>
          <a:lstStyle/>
          <a:p>
            <a:pPr>
              <a:lnSpc>
                <a:spcPct val="150000"/>
              </a:lnSpc>
              <a:spcBef>
                <a:spcPts val="150"/>
              </a:spcBef>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‘‘HSBC was born from one simple idea – a local bank serving international needs. In March 1865, HSBC opened its doors for business in Hong Kong. Today we are one of the world’s largest banking and financial services organisations.’’ (About HSBC | HSBC in the UK, 2021)</a:t>
            </a:r>
            <a:br>
              <a:rPr lang="en-GB" sz="1200" dirty="0">
                <a:effectLst/>
                <a:latin typeface="Arial" panose="020B0604020202020204" pitchFamily="34" charset="0"/>
                <a:ea typeface="Calibri" panose="020F0502020204030204" pitchFamily="34" charset="0"/>
                <a:cs typeface="Arial" panose="020B0604020202020204" pitchFamily="34" charset="0"/>
              </a:rPr>
            </a:br>
            <a:br>
              <a:rPr lang="en-GB" sz="1200" dirty="0">
                <a:effectLst/>
                <a:latin typeface="Arial" panose="020B0604020202020204" pitchFamily="34" charset="0"/>
                <a:ea typeface="Calibri" panose="020F0502020204030204" pitchFamily="34" charset="0"/>
                <a:cs typeface="Arial" panose="020B0604020202020204" pitchFamily="34" charset="0"/>
              </a:rPr>
            </a:br>
            <a:r>
              <a:rPr lang="en-GB" sz="1200" dirty="0">
                <a:effectLst/>
                <a:latin typeface="Arial" panose="020B0604020202020204" pitchFamily="34" charset="0"/>
                <a:ea typeface="Calibri" panose="020F0502020204030204" pitchFamily="34" charset="0"/>
                <a:cs typeface="Arial" panose="020B0604020202020204" pitchFamily="34" charset="0"/>
              </a:rPr>
              <a:t>Daniela M. </a:t>
            </a:r>
            <a:r>
              <a:rPr lang="en-GB" sz="1200" dirty="0" err="1">
                <a:effectLst/>
                <a:latin typeface="Arial" panose="020B0604020202020204" pitchFamily="34" charset="0"/>
                <a:ea typeface="Calibri" panose="020F0502020204030204" pitchFamily="34" charset="0"/>
                <a:cs typeface="Arial" panose="020B0604020202020204" pitchFamily="34" charset="0"/>
              </a:rPr>
              <a:t>Salvion</a:t>
            </a:r>
            <a:r>
              <a:rPr lang="en-GB" sz="1200" dirty="0">
                <a:effectLst/>
                <a:latin typeface="Arial" panose="020B0604020202020204" pitchFamily="34" charset="0"/>
                <a:ea typeface="Calibri" panose="020F0502020204030204" pitchFamily="34" charset="0"/>
                <a:cs typeface="Arial" panose="020B0604020202020204" pitchFamily="34" charset="0"/>
              </a:rPr>
              <a:t> and Luisa </a:t>
            </a:r>
            <a:r>
              <a:rPr lang="en-GB" sz="1200" dirty="0" err="1">
                <a:effectLst/>
                <a:latin typeface="Arial" panose="020B0604020202020204" pitchFamily="34" charset="0"/>
                <a:ea typeface="Calibri" panose="020F0502020204030204" pitchFamily="34" charset="0"/>
                <a:cs typeface="Arial" panose="020B0604020202020204" pitchFamily="34" charset="0"/>
              </a:rPr>
              <a:t>Bosetti</a:t>
            </a:r>
            <a:r>
              <a:rPr lang="en-GB" sz="1200" dirty="0">
                <a:effectLst/>
                <a:latin typeface="Arial" panose="020B0604020202020204" pitchFamily="34" charset="0"/>
                <a:ea typeface="Calibri" panose="020F0502020204030204" pitchFamily="34" charset="0"/>
                <a:cs typeface="Arial" panose="020B0604020202020204" pitchFamily="34" charset="0"/>
              </a:rPr>
              <a:t> have stated, External communication should inform in a transparent and reliable way about firm’s governance: such a disclosure should enhance the stakeholders’ trust in the firm’s ability to satisfy their needs and should improve their assent to the firm’s mission, strategies and operations. (</a:t>
            </a:r>
            <a:r>
              <a:rPr lang="en-GB" sz="1200" dirty="0" err="1">
                <a:effectLst/>
                <a:latin typeface="Arial" panose="020B0604020202020204" pitchFamily="34" charset="0"/>
                <a:ea typeface="Calibri" panose="020F0502020204030204" pitchFamily="34" charset="0"/>
                <a:cs typeface="Arial" panose="020B0604020202020204" pitchFamily="34" charset="0"/>
              </a:rPr>
              <a:t>Salvioni</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Bosetti</a:t>
            </a:r>
            <a:r>
              <a:rPr lang="en-GB" sz="1200" dirty="0">
                <a:effectLst/>
                <a:latin typeface="Arial" panose="020B0604020202020204" pitchFamily="34" charset="0"/>
                <a:ea typeface="Calibri" panose="020F0502020204030204" pitchFamily="34" charset="0"/>
                <a:cs typeface="Arial" panose="020B0604020202020204" pitchFamily="34" charset="0"/>
              </a:rPr>
              <a:t> 2014) </a:t>
            </a:r>
            <a:br>
              <a:rPr lang="en-GB" sz="1200" dirty="0">
                <a:effectLst/>
                <a:latin typeface="Arial" panose="020B0604020202020204" pitchFamily="34" charset="0"/>
                <a:ea typeface="Calibri" panose="020F0502020204030204" pitchFamily="34" charset="0"/>
                <a:cs typeface="Arial" panose="020B0604020202020204" pitchFamily="34" charset="0"/>
              </a:rPr>
            </a:br>
            <a:br>
              <a:rPr lang="en-GB" sz="1200" dirty="0">
                <a:effectLst/>
                <a:latin typeface="Arial" panose="020B0604020202020204" pitchFamily="34" charset="0"/>
                <a:ea typeface="Calibri" panose="020F0502020204030204" pitchFamily="34" charset="0"/>
                <a:cs typeface="Arial" panose="020B0604020202020204" pitchFamily="34" charset="0"/>
              </a:rPr>
            </a:br>
            <a:r>
              <a:rPr lang="en-GB" sz="1200" dirty="0">
                <a:effectLst/>
                <a:latin typeface="Arial" panose="020B0604020202020204" pitchFamily="34" charset="0"/>
                <a:ea typeface="Calibri" panose="020F0502020204030204" pitchFamily="34" charset="0"/>
                <a:cs typeface="Arial" panose="020B0604020202020204" pitchFamily="34" charset="0"/>
              </a:rPr>
              <a:t>However, on occasions that isn’t the case, as there are certain barriers that prevent effective communication between the organisation and their external stakeholders.</a:t>
            </a:r>
            <a:br>
              <a:rPr lang="en-GB" sz="1200" dirty="0">
                <a:effectLst/>
                <a:latin typeface="Arial" panose="020B0604020202020204" pitchFamily="34" charset="0"/>
                <a:ea typeface="Calibri" panose="020F050202020403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6D0850DA-F455-43DB-B979-EA4902DC6C10}"/>
              </a:ext>
            </a:extLst>
          </p:cNvPr>
          <p:cNvSpPr>
            <a:spLocks noGrp="1"/>
          </p:cNvSpPr>
          <p:nvPr>
            <p:ph type="subTitle" idx="1"/>
          </p:nvPr>
        </p:nvSpPr>
        <p:spPr>
          <a:xfrm>
            <a:off x="962024" y="190500"/>
            <a:ext cx="10715625" cy="942972"/>
          </a:xfrm>
        </p:spPr>
        <p:txBody>
          <a:bodyPr>
            <a:normAutofit/>
          </a:bodyPr>
          <a:lstStyle/>
          <a:p>
            <a:pPr algn="ctr"/>
            <a:r>
              <a:rPr lang="en-GB" sz="2000" b="1" dirty="0">
                <a:solidFill>
                  <a:srgbClr val="FF0000"/>
                </a:solidFill>
                <a:latin typeface="Arial" panose="020B0604020202020204" pitchFamily="34" charset="0"/>
                <a:ea typeface="Calibri" panose="020F0502020204030204" pitchFamily="34" charset="0"/>
                <a:cs typeface="Arial" panose="020B0604020202020204" pitchFamily="34" charset="0"/>
              </a:rPr>
              <a:t>HSBC </a:t>
            </a:r>
            <a:endParaRPr lang="en-GB" sz="2000" b="1" dirty="0">
              <a:solidFill>
                <a:srgbClr val="FF0000"/>
              </a:solidFill>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
        <p:nvSpPr>
          <p:cNvPr id="6" name="TextBox 5">
            <a:extLst>
              <a:ext uri="{FF2B5EF4-FFF2-40B4-BE49-F238E27FC236}">
                <a16:creationId xmlns:a16="http://schemas.microsoft.com/office/drawing/2014/main" id="{DEB40549-680A-4E44-9224-84BD91F4E67F}"/>
              </a:ext>
            </a:extLst>
          </p:cNvPr>
          <p:cNvSpPr txBox="1"/>
          <p:nvPr/>
        </p:nvSpPr>
        <p:spPr>
          <a:xfrm>
            <a:off x="9535768" y="6386353"/>
            <a:ext cx="2656232" cy="464871"/>
          </a:xfrm>
          <a:prstGeom prst="rect">
            <a:avLst/>
          </a:prstGeom>
          <a:noFill/>
        </p:spPr>
        <p:txBody>
          <a:bodyPr wrap="square">
            <a:spAutoFit/>
          </a:bodyPr>
          <a:lstStyle/>
          <a:p>
            <a:pPr algn="ctr">
              <a:lnSpc>
                <a:spcPct val="150000"/>
              </a:lnSpc>
              <a:spcBef>
                <a:spcPts val="150"/>
              </a:spcBef>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Masuma Begum-1915403</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9320741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B611725-2B88-46E6-9660-228D6F4F3F81}"/>
              </a:ext>
            </a:extLst>
          </p:cNvPr>
          <p:cNvSpPr txBox="1"/>
          <p:nvPr/>
        </p:nvSpPr>
        <p:spPr>
          <a:xfrm>
            <a:off x="3175000" y="296038"/>
            <a:ext cx="6096000" cy="1200329"/>
          </a:xfrm>
          <a:prstGeom prst="rect">
            <a:avLst/>
          </a:prstGeom>
          <a:noFill/>
        </p:spPr>
        <p:txBody>
          <a:bodyPr wrap="square">
            <a:spAutoFit/>
          </a:bodyPr>
          <a:lstStyle/>
          <a:p>
            <a:pPr algn="ctr"/>
            <a:r>
              <a:rPr lang="en-GB" b="1" dirty="0">
                <a:solidFill>
                  <a:srgbClr val="FF0000"/>
                </a:solidFill>
                <a:latin typeface="Arial" panose="020B0604020202020204" pitchFamily="34" charset="0"/>
                <a:cs typeface="Arial" panose="020B0604020202020204" pitchFamily="34" charset="0"/>
              </a:rPr>
              <a:t>MANY TIMES, INTERNAL MANAGEMENT ARE NOT TAKING RESPONSIBILITY TO COMMUNICATE EFFECTIVELY WITH EXTERNAL STAKEHOLDERS BECAUSE OF CERTAIN BARRIERS:</a:t>
            </a:r>
          </a:p>
        </p:txBody>
      </p:sp>
      <p:sp>
        <p:nvSpPr>
          <p:cNvPr id="20" name="TextBox 19">
            <a:extLst>
              <a:ext uri="{FF2B5EF4-FFF2-40B4-BE49-F238E27FC236}">
                <a16:creationId xmlns:a16="http://schemas.microsoft.com/office/drawing/2014/main" id="{F4EA4517-6A42-4E9E-BC14-91AF904567AF}"/>
              </a:ext>
            </a:extLst>
          </p:cNvPr>
          <p:cNvSpPr txBox="1"/>
          <p:nvPr/>
        </p:nvSpPr>
        <p:spPr>
          <a:xfrm>
            <a:off x="4876800" y="5592465"/>
            <a:ext cx="6096000" cy="369332"/>
          </a:xfrm>
          <a:prstGeom prst="rect">
            <a:avLst/>
          </a:prstGeom>
          <a:noFill/>
        </p:spPr>
        <p:txBody>
          <a:bodyPr wrap="square">
            <a:spAutoFit/>
          </a:bodyPr>
          <a:lstStyle/>
          <a:p>
            <a:r>
              <a:rPr lang="en-GB" dirty="0">
                <a:latin typeface="Calibri" panose="020F0502020204030204" pitchFamily="34" charset="0"/>
                <a:cs typeface="Calibri" panose="020F0502020204030204" pitchFamily="34" charset="0"/>
              </a:rPr>
              <a:t>INTERNAL MANAGEMENT</a:t>
            </a:r>
            <a:r>
              <a:rPr lang="en-GB" dirty="0"/>
              <a:t>:</a:t>
            </a:r>
          </a:p>
        </p:txBody>
      </p:sp>
      <p:sp>
        <p:nvSpPr>
          <p:cNvPr id="22" name="TextBox 21">
            <a:extLst>
              <a:ext uri="{FF2B5EF4-FFF2-40B4-BE49-F238E27FC236}">
                <a16:creationId xmlns:a16="http://schemas.microsoft.com/office/drawing/2014/main" id="{A31181FE-20BA-482E-9219-24740E0CED2D}"/>
              </a:ext>
            </a:extLst>
          </p:cNvPr>
          <p:cNvSpPr txBox="1"/>
          <p:nvPr/>
        </p:nvSpPr>
        <p:spPr>
          <a:xfrm>
            <a:off x="1591734" y="1759801"/>
            <a:ext cx="10295467" cy="4524315"/>
          </a:xfrm>
          <a:custGeom>
            <a:avLst/>
            <a:gdLst>
              <a:gd name="connsiteX0" fmla="*/ 0 w 6096000"/>
              <a:gd name="connsiteY0" fmla="*/ 0 h 4524315"/>
              <a:gd name="connsiteX1" fmla="*/ 6096000 w 6096000"/>
              <a:gd name="connsiteY1" fmla="*/ 0 h 4524315"/>
              <a:gd name="connsiteX2" fmla="*/ 6096000 w 6096000"/>
              <a:gd name="connsiteY2" fmla="*/ 4524315 h 4524315"/>
              <a:gd name="connsiteX3" fmla="*/ 0 w 6096000"/>
              <a:gd name="connsiteY3" fmla="*/ 4524315 h 4524315"/>
              <a:gd name="connsiteX4" fmla="*/ 0 w 6096000"/>
              <a:gd name="connsiteY4" fmla="*/ 0 h 4524315"/>
              <a:gd name="connsiteX0" fmla="*/ 0 w 10295467"/>
              <a:gd name="connsiteY0" fmla="*/ 0 h 4524315"/>
              <a:gd name="connsiteX1" fmla="*/ 6096000 w 10295467"/>
              <a:gd name="connsiteY1" fmla="*/ 0 h 4524315"/>
              <a:gd name="connsiteX2" fmla="*/ 10295467 w 10295467"/>
              <a:gd name="connsiteY2" fmla="*/ 4524315 h 4524315"/>
              <a:gd name="connsiteX3" fmla="*/ 0 w 10295467"/>
              <a:gd name="connsiteY3" fmla="*/ 4524315 h 4524315"/>
              <a:gd name="connsiteX4" fmla="*/ 0 w 10295467"/>
              <a:gd name="connsiteY4" fmla="*/ 0 h 45243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5467" h="4524315">
                <a:moveTo>
                  <a:pt x="0" y="0"/>
                </a:moveTo>
                <a:lnTo>
                  <a:pt x="6096000" y="0"/>
                </a:lnTo>
                <a:lnTo>
                  <a:pt x="10295467" y="4524315"/>
                </a:lnTo>
                <a:lnTo>
                  <a:pt x="0" y="4524315"/>
                </a:lnTo>
                <a:lnTo>
                  <a:pt x="0" y="0"/>
                </a:lnTo>
                <a:close/>
              </a:path>
            </a:pathLst>
          </a:custGeom>
          <a:noFill/>
        </p:spPr>
        <p:txBody>
          <a:bodyPr wrap="square">
            <a:spAutoFit/>
          </a:bodyPr>
          <a:lstStyle/>
          <a:p>
            <a:r>
              <a:rPr lang="en-GB" dirty="0"/>
              <a:t>•</a:t>
            </a:r>
            <a:r>
              <a:rPr lang="en-GB" dirty="0">
                <a:latin typeface="Arial" panose="020B0604020202020204" pitchFamily="34" charset="0"/>
                <a:cs typeface="Arial" panose="020B0604020202020204" pitchFamily="34" charset="0"/>
              </a:rPr>
              <a:t>IRRESPONSIBLE MANAGER/ UNDERTRAINED MANAGEMENT.</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•CONFLICT IN BETWEEN MANAGEMENT/ NOT FOLLOWING PROCESS.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•LANGUAGE BARRIER-HSBC HAS OFFICES IN 64 COUNTRIES AND TERRITORIES IN EUROPE, ASIA, THE MIDDLE EAST AND AFRICA, NORTH AMERICA AND LATIN AMERICA, SERVING AROUND 40 MILLION CUSTOMERS.</a:t>
            </a:r>
          </a:p>
          <a:p>
            <a:endParaRPr lang="en-GB" dirty="0">
              <a:solidFill>
                <a:srgbClr val="FF0000"/>
              </a:solidFill>
              <a:latin typeface="Arial" panose="020B0604020202020204" pitchFamily="34" charset="0"/>
              <a:cs typeface="Arial" panose="020B0604020202020204" pitchFamily="34" charset="0"/>
            </a:endParaRPr>
          </a:p>
          <a:p>
            <a:r>
              <a:rPr lang="en-GB" dirty="0">
                <a:solidFill>
                  <a:srgbClr val="FF0000"/>
                </a:solidFill>
                <a:latin typeface="Arial" panose="020B0604020202020204" pitchFamily="34" charset="0"/>
                <a:cs typeface="Arial" panose="020B0604020202020204" pitchFamily="34" charset="0"/>
              </a:rPr>
              <a:t>•FROM MY PERSONAL EXPERIENCE WORKING AT HSBC, LANGUAGE BARRIER WAS A MAJOR CONCERN, AS MANY CUSTOMERS FIRST LANGUAGE WASN’T ENGLISH</a:t>
            </a:r>
          </a:p>
        </p:txBody>
      </p:sp>
      <p:sp>
        <p:nvSpPr>
          <p:cNvPr id="24" name="TextBox 23">
            <a:extLst>
              <a:ext uri="{FF2B5EF4-FFF2-40B4-BE49-F238E27FC236}">
                <a16:creationId xmlns:a16="http://schemas.microsoft.com/office/drawing/2014/main" id="{8C1EFA87-6117-475C-837E-1269E11A32EA}"/>
              </a:ext>
            </a:extLst>
          </p:cNvPr>
          <p:cNvSpPr txBox="1"/>
          <p:nvPr/>
        </p:nvSpPr>
        <p:spPr>
          <a:xfrm>
            <a:off x="9535768" y="6386353"/>
            <a:ext cx="2656232" cy="464871"/>
          </a:xfrm>
          <a:prstGeom prst="rect">
            <a:avLst/>
          </a:prstGeom>
          <a:noFill/>
        </p:spPr>
        <p:txBody>
          <a:bodyPr wrap="square">
            <a:spAutoFit/>
          </a:bodyPr>
          <a:lstStyle/>
          <a:p>
            <a:pPr algn="ctr">
              <a:lnSpc>
                <a:spcPct val="150000"/>
              </a:lnSpc>
              <a:spcBef>
                <a:spcPts val="150"/>
              </a:spcBef>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Masuma Begum-1915403</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9841673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0893CB76-6162-468B-8B76-2F04FBA19F66}"/>
              </a:ext>
            </a:extLst>
          </p:cNvPr>
          <p:cNvSpPr>
            <a:spLocks noGrp="1"/>
          </p:cNvSpPr>
          <p:nvPr>
            <p:ph type="subTitle" idx="1"/>
          </p:nvPr>
        </p:nvSpPr>
        <p:spPr/>
        <p:txBody>
          <a:bodyPr/>
          <a:lstStyle/>
          <a:p>
            <a:pPr algn="ctr"/>
            <a:r>
              <a:rPr lang="en-GB" b="1" dirty="0">
                <a:effectLst/>
                <a:latin typeface="Calibri" panose="020F0502020204030204" pitchFamily="34" charset="0"/>
                <a:ea typeface="Calibri" panose="020F0502020204030204" pitchFamily="34" charset="0"/>
                <a:cs typeface="Times New Roman" panose="02020603050405020304" pitchFamily="18" charset="0"/>
              </a:rPr>
              <a:t>TECHNOLOGY</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9" name="TextBox 8">
            <a:extLst>
              <a:ext uri="{FF2B5EF4-FFF2-40B4-BE49-F238E27FC236}">
                <a16:creationId xmlns:a16="http://schemas.microsoft.com/office/drawing/2014/main" id="{8E80948A-7C6E-46B1-AC74-1F64DBCF8A95}"/>
              </a:ext>
            </a:extLst>
          </p:cNvPr>
          <p:cNvSpPr txBox="1"/>
          <p:nvPr/>
        </p:nvSpPr>
        <p:spPr>
          <a:xfrm>
            <a:off x="1143000" y="296672"/>
            <a:ext cx="9406467" cy="2123658"/>
          </a:xfrm>
          <a:prstGeom prst="rect">
            <a:avLst/>
          </a:prstGeom>
          <a:noFill/>
        </p:spPr>
        <p:txBody>
          <a:bodyPr wrap="square">
            <a:spAutoFit/>
          </a:bodyPr>
          <a:lstStyle/>
          <a:p>
            <a:pPr algn="ctr"/>
            <a:r>
              <a:rPr lang="en-GB" sz="2000" dirty="0">
                <a:solidFill>
                  <a:srgbClr val="FF0000"/>
                </a:solidFill>
                <a:latin typeface="Arial" panose="020B0604020202020204" pitchFamily="34" charset="0"/>
                <a:cs typeface="Arial" panose="020B0604020202020204" pitchFamily="34" charset="0"/>
              </a:rPr>
              <a:t>HSBC BANK USES MODERN TECHNOLOGY TO COMMUNICATE WITH THEIR EXTERNAL STAKEHOLDERS, WHEN FACE TO FACE COMMUNICATION ISN’T POSSIBLE:</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EMAIL</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TELEPHONE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SOCIAL NETWORK</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VIDEO CONFERANCE</a:t>
            </a:r>
          </a:p>
        </p:txBody>
      </p:sp>
      <p:sp>
        <p:nvSpPr>
          <p:cNvPr id="11" name="TextBox 10">
            <a:extLst>
              <a:ext uri="{FF2B5EF4-FFF2-40B4-BE49-F238E27FC236}">
                <a16:creationId xmlns:a16="http://schemas.microsoft.com/office/drawing/2014/main" id="{A7AF4A7E-F09A-47B9-A2A0-3EA64113DBAB}"/>
              </a:ext>
            </a:extLst>
          </p:cNvPr>
          <p:cNvSpPr txBox="1"/>
          <p:nvPr/>
        </p:nvSpPr>
        <p:spPr>
          <a:xfrm>
            <a:off x="5054600" y="1447883"/>
            <a:ext cx="6096000" cy="880369"/>
          </a:xfrm>
          <a:prstGeom prst="rect">
            <a:avLst/>
          </a:prstGeom>
          <a:noFill/>
        </p:spPr>
        <p:txBody>
          <a:bodyPr wrap="square">
            <a:spAutoFit/>
          </a:bodyPr>
          <a:lstStyle/>
          <a:p>
            <a:pPr marL="285750" indent="-285750">
              <a:lnSpc>
                <a:spcPct val="150000"/>
              </a:lnSpc>
              <a:spcBef>
                <a:spcPts val="150"/>
              </a:spcBef>
              <a:spcAft>
                <a:spcPts val="800"/>
              </a:spcAft>
              <a:buFont typeface="Arial" panose="020B0604020202020204" pitchFamily="34" charset="0"/>
              <a:buChar char="•"/>
            </a:pPr>
            <a:r>
              <a:rPr lang="en-GB" sz="18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ONE OF THE MAJOR BARRIERS IS WHEN COMMUNICATION IS DISABLED DUE TO POOR OR FAULTY TECHNOLOGY.</a:t>
            </a:r>
            <a:endParaRPr lang="en-GB" sz="14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3" name="TextBox 12">
            <a:extLst>
              <a:ext uri="{FF2B5EF4-FFF2-40B4-BE49-F238E27FC236}">
                <a16:creationId xmlns:a16="http://schemas.microsoft.com/office/drawing/2014/main" id="{CD8599ED-08C6-4144-B4B5-17DC062B134A}"/>
              </a:ext>
            </a:extLst>
          </p:cNvPr>
          <p:cNvSpPr txBox="1"/>
          <p:nvPr/>
        </p:nvSpPr>
        <p:spPr>
          <a:xfrm>
            <a:off x="2379134" y="2599267"/>
            <a:ext cx="8170333" cy="2126864"/>
          </a:xfrm>
          <a:prstGeom prst="rect">
            <a:avLst/>
          </a:prstGeom>
          <a:noFill/>
        </p:spPr>
        <p:txBody>
          <a:bodyPr wrap="square">
            <a:spAutoFit/>
          </a:bodyPr>
          <a:lstStyle/>
          <a:p>
            <a:pPr marL="342900" lvl="0" indent="-342900">
              <a:lnSpc>
                <a:spcPct val="150000"/>
              </a:lnSpc>
              <a:spcBef>
                <a:spcPts val="150"/>
              </a:spcBef>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FROM MY PERSONAL EXPERIENCE FROM WORKING AT HSBC CONTACT CENTRE, MANY TIMES CUSTOMERS USED TO GET CUT OFF ON THE PHONE DUE TO POOR NETWORK, AND THIS WAS A MAJOR BARRIER.</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WE EXPERIENCED SYSTEM ISSUES WHERE THE LINES WERE DOWN AND CUSTOMER EXPERIENCED LONGER WAITING TIME.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5" name="TextBox 14">
            <a:extLst>
              <a:ext uri="{FF2B5EF4-FFF2-40B4-BE49-F238E27FC236}">
                <a16:creationId xmlns:a16="http://schemas.microsoft.com/office/drawing/2014/main" id="{9E688F17-A3D8-47C4-8F1C-C92B061FD6D1}"/>
              </a:ext>
            </a:extLst>
          </p:cNvPr>
          <p:cNvSpPr txBox="1"/>
          <p:nvPr/>
        </p:nvSpPr>
        <p:spPr>
          <a:xfrm>
            <a:off x="9535768" y="6386353"/>
            <a:ext cx="2656232" cy="464871"/>
          </a:xfrm>
          <a:prstGeom prst="rect">
            <a:avLst/>
          </a:prstGeom>
          <a:noFill/>
        </p:spPr>
        <p:txBody>
          <a:bodyPr wrap="square">
            <a:spAutoFit/>
          </a:bodyPr>
          <a:lstStyle/>
          <a:p>
            <a:pPr algn="ctr">
              <a:lnSpc>
                <a:spcPct val="150000"/>
              </a:lnSpc>
              <a:spcBef>
                <a:spcPts val="150"/>
              </a:spcBef>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Masuma Begum-1915403</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0722777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E5D7E1E-F0E7-410A-81C9-E944AC58F8A8}"/>
              </a:ext>
            </a:extLst>
          </p:cNvPr>
          <p:cNvSpPr txBox="1"/>
          <p:nvPr/>
        </p:nvSpPr>
        <p:spPr>
          <a:xfrm>
            <a:off x="3299054" y="131726"/>
            <a:ext cx="6096000" cy="671851"/>
          </a:xfrm>
          <a:prstGeom prst="rect">
            <a:avLst/>
          </a:prstGeom>
          <a:noFill/>
        </p:spPr>
        <p:txBody>
          <a:bodyPr wrap="square">
            <a:spAutoFit/>
          </a:bodyPr>
          <a:lstStyle/>
          <a:p>
            <a:pPr algn="ctr">
              <a:lnSpc>
                <a:spcPct val="150000"/>
              </a:lnSpc>
              <a:spcBef>
                <a:spcPts val="150"/>
              </a:spcBef>
              <a:spcAft>
                <a:spcPts val="800"/>
              </a:spcAft>
            </a:pPr>
            <a:r>
              <a:rPr lang="en-GB" sz="2800" b="1" dirty="0">
                <a:effectLst/>
                <a:latin typeface="Calibri" panose="020F0502020204030204" pitchFamily="34" charset="0"/>
                <a:ea typeface="Calibri" panose="020F0502020204030204" pitchFamily="34" charset="0"/>
                <a:cs typeface="Times New Roman" panose="02020603050405020304" pitchFamily="18" charset="0"/>
              </a:rPr>
              <a:t>The Environment</a:t>
            </a:r>
            <a:r>
              <a:rPr lang="en-GB" sz="2800" dirty="0">
                <a:effectLst/>
                <a:latin typeface="Calibri" panose="020F0502020204030204" pitchFamily="34" charset="0"/>
                <a:ea typeface="Calibri" panose="020F0502020204030204" pitchFamily="34" charset="0"/>
                <a:cs typeface="Times New Roman" panose="02020603050405020304" pitchFamily="18" charset="0"/>
              </a:rPr>
              <a:t>:</a:t>
            </a:r>
          </a:p>
        </p:txBody>
      </p:sp>
      <p:sp>
        <p:nvSpPr>
          <p:cNvPr id="3" name="Content Placeholder 2">
            <a:extLst>
              <a:ext uri="{FF2B5EF4-FFF2-40B4-BE49-F238E27FC236}">
                <a16:creationId xmlns:a16="http://schemas.microsoft.com/office/drawing/2014/main" id="{231402E9-9D61-45CA-8FE9-E8EFC0EFC767}"/>
              </a:ext>
            </a:extLst>
          </p:cNvPr>
          <p:cNvSpPr>
            <a:spLocks noGrp="1"/>
          </p:cNvSpPr>
          <p:nvPr>
            <p:ph idx="1"/>
          </p:nvPr>
        </p:nvSpPr>
        <p:spPr>
          <a:xfrm>
            <a:off x="1394055" y="1207123"/>
            <a:ext cx="9905999" cy="5101708"/>
          </a:xfrm>
        </p:spPr>
        <p:txBody>
          <a:bodyPr>
            <a:normAutofit/>
          </a:bodyPr>
          <a:lstStyle/>
          <a:p>
            <a:pPr marL="0" indent="0" algn="ctr">
              <a:buNone/>
            </a:pPr>
            <a:r>
              <a:rPr lang="en-GB" sz="1800" b="1" dirty="0">
                <a:solidFill>
                  <a:srgbClr val="FF0000"/>
                </a:solidFill>
                <a:latin typeface="Arial" panose="020B0604020202020204" pitchFamily="34" charset="0"/>
                <a:cs typeface="Arial" panose="020B0604020202020204" pitchFamily="34" charset="0"/>
              </a:rPr>
              <a:t>DURING THE COVID PANDEMIC HSBC WAS NOT ABLE TO COMMUNICATE EFFECTIVELY WITH THEIR EXTERNAL STAKEHOLDERS EFFICIENTLY AND THIS IS DUE TO MANY BARRIERS:</a:t>
            </a:r>
          </a:p>
          <a:p>
            <a:r>
              <a:rPr lang="en-GB" sz="1700" dirty="0">
                <a:latin typeface="Arial" panose="020B0604020202020204" pitchFamily="34" charset="0"/>
                <a:cs typeface="Arial" panose="020B0604020202020204" pitchFamily="34" charset="0"/>
              </a:rPr>
              <a:t>DELAYED POST, COMMUNICATION WAS DELAYED.</a:t>
            </a:r>
          </a:p>
          <a:p>
            <a:r>
              <a:rPr lang="en-GB" sz="1700" dirty="0">
                <a:latin typeface="Arial" panose="020B0604020202020204" pitchFamily="34" charset="0"/>
                <a:cs typeface="Arial" panose="020B0604020202020204" pitchFamily="34" charset="0"/>
              </a:rPr>
              <a:t>STAFF SHORTAGE/ STAFF SICKNESS</a:t>
            </a:r>
          </a:p>
          <a:p>
            <a:r>
              <a:rPr lang="en-GB" sz="1700" dirty="0">
                <a:latin typeface="Arial" panose="020B0604020202020204" pitchFamily="34" charset="0"/>
                <a:cs typeface="Arial" panose="020B0604020202020204" pitchFamily="34" charset="0"/>
              </a:rPr>
              <a:t>EMPLOYEE SHORTAGE, EXTERNAL STAKEHOLDERS EXPERIENCED LONGER WAITING TIMES TO SPEAK TO CUSTOMER SERVICE.</a:t>
            </a:r>
          </a:p>
          <a:p>
            <a:r>
              <a:rPr lang="en-GB" sz="1700" dirty="0">
                <a:latin typeface="Arial" panose="020B0604020202020204" pitchFamily="34" charset="0"/>
                <a:cs typeface="Arial" panose="020B0604020202020204" pitchFamily="34" charset="0"/>
              </a:rPr>
              <a:t>DUE TO THE PANDEMIC EMPLOYEES WERE WORKING FROM HOME, MANY EMPLOYEES EXPERIENCED WI-FI ISSUES, WHICH RESULTED IN EXTERNAL STAKEHOLDERS BEING CUT OFF MANY TIMES AND HAVING TO GO THROUGH THE TROUBLE OF CALLING BACK MANY TIMES.</a:t>
            </a:r>
          </a:p>
          <a:p>
            <a:r>
              <a:rPr lang="en-GB" sz="1700" dirty="0">
                <a:latin typeface="Arial" panose="020B0604020202020204" pitchFamily="34" charset="0"/>
                <a:cs typeface="Arial" panose="020B0604020202020204" pitchFamily="34" charset="0"/>
              </a:rPr>
              <a:t>BRANCH CLOSURE- ‘‘HSBC HAS ANNOUNCED THE CLOSURE OF 82 BRANCHES, WHICH WILL SHUT THEIR DOORS BETWEEN APRIL AND SEPTEMBER’’ (LOCKWOOD, 2021)</a:t>
            </a:r>
          </a:p>
          <a:p>
            <a:endParaRPr lang="en-GB" dirty="0"/>
          </a:p>
          <a:p>
            <a:pPr marL="0" indent="0">
              <a:buNone/>
            </a:pPr>
            <a:endParaRPr lang="en-GB" dirty="0"/>
          </a:p>
        </p:txBody>
      </p:sp>
      <p:sp>
        <p:nvSpPr>
          <p:cNvPr id="6" name="TextBox 5">
            <a:extLst>
              <a:ext uri="{FF2B5EF4-FFF2-40B4-BE49-F238E27FC236}">
                <a16:creationId xmlns:a16="http://schemas.microsoft.com/office/drawing/2014/main" id="{5A87F440-5AE9-45A8-8C58-64F98ACD8A31}"/>
              </a:ext>
            </a:extLst>
          </p:cNvPr>
          <p:cNvSpPr txBox="1"/>
          <p:nvPr/>
        </p:nvSpPr>
        <p:spPr>
          <a:xfrm>
            <a:off x="9535768" y="6386353"/>
            <a:ext cx="2656232" cy="464871"/>
          </a:xfrm>
          <a:prstGeom prst="rect">
            <a:avLst/>
          </a:prstGeom>
          <a:noFill/>
        </p:spPr>
        <p:txBody>
          <a:bodyPr wrap="square">
            <a:spAutoFit/>
          </a:bodyPr>
          <a:lstStyle/>
          <a:p>
            <a:pPr algn="ctr">
              <a:lnSpc>
                <a:spcPct val="150000"/>
              </a:lnSpc>
              <a:spcBef>
                <a:spcPts val="150"/>
              </a:spcBef>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Masuma Begum-1915403</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3387602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6D0850DA-F455-43DB-B979-EA4902DC6C10}"/>
              </a:ext>
            </a:extLst>
          </p:cNvPr>
          <p:cNvSpPr>
            <a:spLocks noGrp="1"/>
          </p:cNvSpPr>
          <p:nvPr>
            <p:ph type="subTitle" idx="1"/>
          </p:nvPr>
        </p:nvSpPr>
        <p:spPr>
          <a:xfrm>
            <a:off x="738187" y="2137834"/>
            <a:ext cx="10715625" cy="942972"/>
          </a:xfrm>
        </p:spPr>
        <p:txBody>
          <a:bodyPr>
            <a:normAutofit fontScale="32500" lnSpcReduction="20000"/>
          </a:bodyPr>
          <a:lstStyle/>
          <a:p>
            <a:pPr algn="ctr"/>
            <a:r>
              <a:rPr lang="en-GB" sz="12300" b="1" dirty="0">
                <a:effectLst>
                  <a:outerShdw blurRad="38100" dist="38100" dir="2700000" algn="tl">
                    <a:srgbClr val="000000">
                      <a:alpha val="43137"/>
                    </a:srgbClr>
                  </a:outerShdw>
                </a:effectLst>
                <a:latin typeface="Bell MT" panose="02020503060305020303" pitchFamily="18" charset="0"/>
                <a:ea typeface="Calibri" panose="020F0502020204030204" pitchFamily="34" charset="0"/>
                <a:cs typeface="Arial" panose="020B0604020202020204" pitchFamily="34" charset="0"/>
              </a:rPr>
              <a:t>Tamar Webb</a:t>
            </a:r>
          </a:p>
          <a:p>
            <a:pPr algn="ctr"/>
            <a:r>
              <a:rPr lang="en-GB" sz="4900" b="1" dirty="0">
                <a:effectLst>
                  <a:outerShdw blurRad="38100" dist="38100" dir="2700000" algn="tl">
                    <a:srgbClr val="000000">
                      <a:alpha val="43137"/>
                    </a:srgbClr>
                  </a:outerShdw>
                </a:effectLst>
                <a:latin typeface="Bell MT" panose="02020503060305020303" pitchFamily="18" charset="0"/>
                <a:ea typeface="Calibri" panose="020F0502020204030204" pitchFamily="34" charset="0"/>
                <a:cs typeface="Arial" panose="020B0604020202020204" pitchFamily="34" charset="0"/>
              </a:rPr>
              <a:t>Student ID: 2024755 </a:t>
            </a:r>
          </a:p>
          <a:p>
            <a:endParaRPr lang="en-GB" dirty="0"/>
          </a:p>
        </p:txBody>
      </p:sp>
    </p:spTree>
    <p:extLst>
      <p:ext uri="{BB962C8B-B14F-4D97-AF65-F5344CB8AC3E}">
        <p14:creationId xmlns:p14="http://schemas.microsoft.com/office/powerpoint/2010/main" val="12132082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5">
            <a:extLst>
              <a:ext uri="{FF2B5EF4-FFF2-40B4-BE49-F238E27FC236}">
                <a16:creationId xmlns:a16="http://schemas.microsoft.com/office/drawing/2014/main" id="{6BF1DCD9-4684-4B84-AD73-6652C8BAC7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C6E903D-B698-49D9-8EAF-6DBB0FAD45BD}"/>
              </a:ext>
            </a:extLst>
          </p:cNvPr>
          <p:cNvPicPr>
            <a:picLocks noChangeAspect="1"/>
          </p:cNvPicPr>
          <p:nvPr/>
        </p:nvPicPr>
        <p:blipFill rotWithShape="1">
          <a:blip r:embed="rId2"/>
          <a:srcRect t="11038" b="14007"/>
          <a:stretch/>
        </p:blipFill>
        <p:spPr>
          <a:xfrm>
            <a:off x="0" y="-3"/>
            <a:ext cx="12192000" cy="6857989"/>
          </a:xfrm>
          <a:prstGeom prst="rect">
            <a:avLst/>
          </a:prstGeom>
        </p:spPr>
      </p:pic>
      <p:sp>
        <p:nvSpPr>
          <p:cNvPr id="31" name="Freeform: Shape 27">
            <a:extLst>
              <a:ext uri="{FF2B5EF4-FFF2-40B4-BE49-F238E27FC236}">
                <a16:creationId xmlns:a16="http://schemas.microsoft.com/office/drawing/2014/main" id="{4BE6A732-8124-4A59-8EC9-BF4A1648A0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2226538" y="-2233466"/>
            <a:ext cx="6858000" cy="11324929"/>
          </a:xfrm>
          <a:custGeom>
            <a:avLst/>
            <a:gdLst>
              <a:gd name="connsiteX0" fmla="*/ 0 w 6858000"/>
              <a:gd name="connsiteY0" fmla="*/ 9303227 h 11262142"/>
              <a:gd name="connsiteX1" fmla="*/ 0 w 6858000"/>
              <a:gd name="connsiteY1" fmla="*/ 6495555 h 11262142"/>
              <a:gd name="connsiteX2" fmla="*/ 1 w 6858000"/>
              <a:gd name="connsiteY2" fmla="*/ 6495555 h 11262142"/>
              <a:gd name="connsiteX3" fmla="*/ 1 w 6858000"/>
              <a:gd name="connsiteY3" fmla="*/ 0 h 11262142"/>
              <a:gd name="connsiteX4" fmla="*/ 6858000 w 6858000"/>
              <a:gd name="connsiteY4" fmla="*/ 6015407 h 11262142"/>
              <a:gd name="connsiteX5" fmla="*/ 6858000 w 6858000"/>
              <a:gd name="connsiteY5" fmla="*/ 8999698 h 11262142"/>
              <a:gd name="connsiteX6" fmla="*/ 6858000 w 6858000"/>
              <a:gd name="connsiteY6" fmla="*/ 11262142 h 11262142"/>
              <a:gd name="connsiteX7" fmla="*/ 1 w 6858000"/>
              <a:gd name="connsiteY7" fmla="*/ 11262142 h 11262142"/>
              <a:gd name="connsiteX8" fmla="*/ 1 w 6858000"/>
              <a:gd name="connsiteY8" fmla="*/ 9303227 h 11262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8000" h="11262142">
                <a:moveTo>
                  <a:pt x="0" y="9303227"/>
                </a:moveTo>
                <a:lnTo>
                  <a:pt x="0" y="6495555"/>
                </a:lnTo>
                <a:lnTo>
                  <a:pt x="1" y="6495555"/>
                </a:lnTo>
                <a:lnTo>
                  <a:pt x="1" y="0"/>
                </a:lnTo>
                <a:lnTo>
                  <a:pt x="6858000" y="6015407"/>
                </a:lnTo>
                <a:lnTo>
                  <a:pt x="6858000" y="8999698"/>
                </a:lnTo>
                <a:lnTo>
                  <a:pt x="6858000" y="11262142"/>
                </a:lnTo>
                <a:lnTo>
                  <a:pt x="1" y="11262142"/>
                </a:lnTo>
                <a:lnTo>
                  <a:pt x="1" y="9303227"/>
                </a:lnTo>
                <a:close/>
              </a:path>
            </a:pathLst>
          </a:custGeom>
          <a:solidFill>
            <a:srgbClr val="000000">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1160890" y="1061686"/>
            <a:ext cx="8266139" cy="3793336"/>
          </a:xfrm>
        </p:spPr>
        <p:txBody>
          <a:bodyPr anchor="t">
            <a:normAutofit/>
          </a:bodyPr>
          <a:lstStyle/>
          <a:p>
            <a:pPr>
              <a:lnSpc>
                <a:spcPct val="90000"/>
              </a:lnSpc>
            </a:pPr>
            <a:r>
              <a:rPr lang="en-GB" sz="4100" dirty="0">
                <a:solidFill>
                  <a:srgbClr val="FFFFFF"/>
                </a:solidFill>
              </a:rPr>
              <a:t>The impact of effective communication on the organisation's business process </a:t>
            </a:r>
          </a:p>
        </p:txBody>
      </p:sp>
      <p:sp>
        <p:nvSpPr>
          <p:cNvPr id="3" name="Subtitle 2"/>
          <p:cNvSpPr>
            <a:spLocks noGrp="1"/>
          </p:cNvSpPr>
          <p:nvPr>
            <p:ph type="subTitle" idx="1"/>
          </p:nvPr>
        </p:nvSpPr>
        <p:spPr>
          <a:xfrm>
            <a:off x="2047875" y="8898671"/>
            <a:ext cx="4264677" cy="732996"/>
          </a:xfrm>
        </p:spPr>
        <p:txBody>
          <a:bodyPr anchor="t">
            <a:normAutofit/>
          </a:bodyPr>
          <a:lstStyle/>
          <a:p>
            <a:endParaRPr lang="en-GB">
              <a:solidFill>
                <a:srgbClr val="FFFFFF"/>
              </a:solidFill>
            </a:endParaRPr>
          </a:p>
        </p:txBody>
      </p:sp>
      <p:cxnSp>
        <p:nvCxnSpPr>
          <p:cNvPr id="32" name="Straight Connector 29">
            <a:extLst>
              <a:ext uri="{FF2B5EF4-FFF2-40B4-BE49-F238E27FC236}">
                <a16:creationId xmlns:a16="http://schemas.microsoft.com/office/drawing/2014/main" id="{EFDAA6A4-1F42-460B-A500-921EEB4BC01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88357" y="5151666"/>
            <a:ext cx="986064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522FFB-4D83-4716-93E4-00BD530B30AE}"/>
              </a:ext>
            </a:extLst>
          </p:cNvPr>
          <p:cNvSpPr>
            <a:spLocks noGrp="1"/>
          </p:cNvSpPr>
          <p:nvPr>
            <p:ph type="title"/>
          </p:nvPr>
        </p:nvSpPr>
        <p:spPr/>
        <p:txBody>
          <a:bodyPr/>
          <a:lstStyle/>
          <a:p>
            <a:r>
              <a:rPr lang="en-GB" dirty="0"/>
              <a:t>Building strong relationships is an important element that determines the profitability and efficiency of a banking organisation helping attract and retain a wide customer base.</a:t>
            </a:r>
          </a:p>
        </p:txBody>
      </p:sp>
      <p:sp>
        <p:nvSpPr>
          <p:cNvPr id="3" name="TextBox 2">
            <a:extLst>
              <a:ext uri="{FF2B5EF4-FFF2-40B4-BE49-F238E27FC236}">
                <a16:creationId xmlns:a16="http://schemas.microsoft.com/office/drawing/2014/main" id="{591AB0DB-EB9A-416B-9818-16CBE4ABF912}"/>
              </a:ext>
            </a:extLst>
          </p:cNvPr>
          <p:cNvSpPr txBox="1"/>
          <p:nvPr/>
        </p:nvSpPr>
        <p:spPr>
          <a:xfrm>
            <a:off x="9535768" y="6386353"/>
            <a:ext cx="2656232" cy="464871"/>
          </a:xfrm>
          <a:prstGeom prst="rect">
            <a:avLst/>
          </a:prstGeom>
          <a:noFill/>
        </p:spPr>
        <p:txBody>
          <a:bodyPr wrap="square">
            <a:spAutoFit/>
          </a:bodyPr>
          <a:lstStyle/>
          <a:p>
            <a:pPr algn="ctr">
              <a:lnSpc>
                <a:spcPct val="150000"/>
              </a:lnSpc>
              <a:spcBef>
                <a:spcPts val="150"/>
              </a:spcBef>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Tamar Webb - 2024755</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0795777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02AA2A-3F25-3C46-8F61-ADD5866380BC}"/>
              </a:ext>
            </a:extLst>
          </p:cNvPr>
          <p:cNvSpPr>
            <a:spLocks noGrp="1"/>
          </p:cNvSpPr>
          <p:nvPr>
            <p:ph type="title"/>
          </p:nvPr>
        </p:nvSpPr>
        <p:spPr/>
        <p:txBody>
          <a:bodyPr/>
          <a:lstStyle/>
          <a:p>
            <a:r>
              <a:rPr lang="en-GB" dirty="0"/>
              <a:t>Clear expectations for employees:</a:t>
            </a:r>
            <a:br>
              <a:rPr lang="en-GB" dirty="0"/>
            </a:br>
            <a:br>
              <a:rPr lang="en-GB" dirty="0"/>
            </a:br>
            <a:r>
              <a:rPr lang="en-GB" dirty="0"/>
              <a:t> employees who achieve their goals enhance the success of the entire organisation </a:t>
            </a:r>
            <a:endParaRPr lang="en-US" dirty="0"/>
          </a:p>
        </p:txBody>
      </p:sp>
      <p:sp>
        <p:nvSpPr>
          <p:cNvPr id="3" name="TextBox 2">
            <a:extLst>
              <a:ext uri="{FF2B5EF4-FFF2-40B4-BE49-F238E27FC236}">
                <a16:creationId xmlns:a16="http://schemas.microsoft.com/office/drawing/2014/main" id="{68C358A4-C7FB-42A0-8812-1EBF57727AB9}"/>
              </a:ext>
            </a:extLst>
          </p:cNvPr>
          <p:cNvSpPr txBox="1"/>
          <p:nvPr/>
        </p:nvSpPr>
        <p:spPr>
          <a:xfrm>
            <a:off x="9535768" y="6386353"/>
            <a:ext cx="2656232" cy="464871"/>
          </a:xfrm>
          <a:prstGeom prst="rect">
            <a:avLst/>
          </a:prstGeom>
          <a:noFill/>
        </p:spPr>
        <p:txBody>
          <a:bodyPr wrap="square">
            <a:spAutoFit/>
          </a:bodyPr>
          <a:lstStyle/>
          <a:p>
            <a:pPr algn="ctr">
              <a:lnSpc>
                <a:spcPct val="150000"/>
              </a:lnSpc>
              <a:spcBef>
                <a:spcPts val="150"/>
              </a:spcBef>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Tamar Webb - 2024755</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46340371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F2564-5136-6C41-A784-99C3683F26C4}"/>
              </a:ext>
            </a:extLst>
          </p:cNvPr>
          <p:cNvSpPr>
            <a:spLocks noGrp="1"/>
          </p:cNvSpPr>
          <p:nvPr>
            <p:ph type="title"/>
          </p:nvPr>
        </p:nvSpPr>
        <p:spPr>
          <a:xfrm>
            <a:off x="1502832" y="655219"/>
            <a:ext cx="9186334" cy="1360898"/>
          </a:xfrm>
        </p:spPr>
        <p:txBody>
          <a:bodyPr>
            <a:normAutofit fontScale="90000"/>
          </a:bodyPr>
          <a:lstStyle/>
          <a:p>
            <a:r>
              <a:rPr lang="en-GB" dirty="0"/>
              <a:t>                     Increases engagement: </a:t>
            </a:r>
            <a:br>
              <a:rPr lang="en-GB" dirty="0"/>
            </a:br>
            <a:r>
              <a:rPr lang="en-GB" dirty="0"/>
              <a:t>Employees are driven to perform in their roles because they care about what there doing . </a:t>
            </a:r>
            <a:endParaRPr lang="en-US" dirty="0"/>
          </a:p>
        </p:txBody>
      </p:sp>
      <p:pic>
        <p:nvPicPr>
          <p:cNvPr id="6" name="Content Placeholder 5">
            <a:extLst>
              <a:ext uri="{FF2B5EF4-FFF2-40B4-BE49-F238E27FC236}">
                <a16:creationId xmlns:a16="http://schemas.microsoft.com/office/drawing/2014/main" id="{A2EBA20D-6F22-D641-A9F1-FEF27438DBF2}"/>
              </a:ext>
            </a:extLst>
          </p:cNvPr>
          <p:cNvPicPr>
            <a:picLocks noGrp="1" noChangeAspect="1"/>
          </p:cNvPicPr>
          <p:nvPr>
            <p:ph idx="1"/>
          </p:nvPr>
        </p:nvPicPr>
        <p:blipFill>
          <a:blip r:embed="rId2"/>
          <a:stretch>
            <a:fillRect/>
          </a:stretch>
        </p:blipFill>
        <p:spPr>
          <a:xfrm>
            <a:off x="3717925" y="2332038"/>
            <a:ext cx="4756149" cy="3567112"/>
          </a:xfrm>
          <a:prstGeom prst="rect">
            <a:avLst/>
          </a:prstGeom>
        </p:spPr>
      </p:pic>
      <p:sp>
        <p:nvSpPr>
          <p:cNvPr id="4" name="TextBox 3">
            <a:extLst>
              <a:ext uri="{FF2B5EF4-FFF2-40B4-BE49-F238E27FC236}">
                <a16:creationId xmlns:a16="http://schemas.microsoft.com/office/drawing/2014/main" id="{DD394CB1-A076-4F2B-9800-6E85C921B577}"/>
              </a:ext>
            </a:extLst>
          </p:cNvPr>
          <p:cNvSpPr txBox="1"/>
          <p:nvPr/>
        </p:nvSpPr>
        <p:spPr>
          <a:xfrm>
            <a:off x="9535768" y="6386353"/>
            <a:ext cx="2656232" cy="464871"/>
          </a:xfrm>
          <a:prstGeom prst="rect">
            <a:avLst/>
          </a:prstGeom>
          <a:noFill/>
        </p:spPr>
        <p:txBody>
          <a:bodyPr wrap="square">
            <a:spAutoFit/>
          </a:bodyPr>
          <a:lstStyle/>
          <a:p>
            <a:pPr algn="ctr">
              <a:lnSpc>
                <a:spcPct val="150000"/>
              </a:lnSpc>
              <a:spcBef>
                <a:spcPts val="150"/>
              </a:spcBef>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Tamar Webb - 2024755</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59790039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E4FB14-451B-435B-8819-449E151F302C}"/>
              </a:ext>
            </a:extLst>
          </p:cNvPr>
          <p:cNvSpPr>
            <a:spLocks noGrp="1"/>
          </p:cNvSpPr>
          <p:nvPr>
            <p:ph type="title"/>
          </p:nvPr>
        </p:nvSpPr>
        <p:spPr>
          <a:xfrm>
            <a:off x="4905375" y="628650"/>
            <a:ext cx="2905124" cy="833658"/>
          </a:xfrm>
        </p:spPr>
        <p:txBody>
          <a:bodyPr>
            <a:normAutofit/>
          </a:bodyPr>
          <a:lstStyle/>
          <a:p>
            <a:pPr algn="ctr"/>
            <a:r>
              <a:rPr lang="en-GB" sz="2000" dirty="0"/>
              <a:t>References:</a:t>
            </a:r>
          </a:p>
        </p:txBody>
      </p:sp>
      <p:sp>
        <p:nvSpPr>
          <p:cNvPr id="3" name="Content Placeholder 2">
            <a:extLst>
              <a:ext uri="{FF2B5EF4-FFF2-40B4-BE49-F238E27FC236}">
                <a16:creationId xmlns:a16="http://schemas.microsoft.com/office/drawing/2014/main" id="{E34D5969-01BE-4AC6-B03D-3D7C5D31EF41}"/>
              </a:ext>
            </a:extLst>
          </p:cNvPr>
          <p:cNvSpPr>
            <a:spLocks noGrp="1"/>
          </p:cNvSpPr>
          <p:nvPr>
            <p:ph idx="1"/>
          </p:nvPr>
        </p:nvSpPr>
        <p:spPr>
          <a:xfrm>
            <a:off x="1104619" y="1237130"/>
            <a:ext cx="10506635" cy="4543424"/>
          </a:xfrm>
        </p:spPr>
        <p:txBody>
          <a:bodyPr>
            <a:normAutofit/>
          </a:bodyPr>
          <a:lstStyle/>
          <a:p>
            <a:pPr marL="0" indent="0">
              <a:lnSpc>
                <a:spcPct val="100000"/>
              </a:lnSpc>
              <a:spcBef>
                <a:spcPts val="150"/>
              </a:spcBef>
              <a:spcAft>
                <a:spcPts val="800"/>
              </a:spcAft>
              <a:buNone/>
            </a:pPr>
            <a:r>
              <a:rPr lang="en-GB" sz="900" i="1" dirty="0">
                <a:effectLst/>
                <a:latin typeface="Calibri" panose="020F0502020204030204" pitchFamily="34" charset="0"/>
                <a:ea typeface="Calibri" panose="020F0502020204030204" pitchFamily="34" charset="0"/>
                <a:cs typeface="Times New Roman" panose="02020603050405020304" pitchFamily="18" charset="0"/>
              </a:rPr>
              <a:t>About HSBC | HSBC in the UK</a:t>
            </a:r>
            <a:r>
              <a:rPr lang="en-GB" sz="900" dirty="0">
                <a:effectLst/>
                <a:latin typeface="Calibri" panose="020F0502020204030204" pitchFamily="34" charset="0"/>
                <a:ea typeface="Calibri" panose="020F0502020204030204" pitchFamily="34" charset="0"/>
                <a:cs typeface="Times New Roman" panose="02020603050405020304" pitchFamily="18" charset="0"/>
              </a:rPr>
              <a:t>. [online] Available at: &lt;https://www.about.hsbc.co.uk/&gt; [Accessed 16 November 2021].</a:t>
            </a:r>
          </a:p>
          <a:p>
            <a:pPr marL="0" indent="0">
              <a:lnSpc>
                <a:spcPct val="100000"/>
              </a:lnSpc>
              <a:spcBef>
                <a:spcPts val="150"/>
              </a:spcBef>
              <a:spcAft>
                <a:spcPts val="800"/>
              </a:spcAft>
              <a:buNone/>
            </a:pPr>
            <a:r>
              <a:rPr lang="en-GB" sz="900" dirty="0">
                <a:effectLst/>
                <a:latin typeface="Arial" panose="020B0604020202020204" pitchFamily="34" charset="0"/>
                <a:ea typeface="Calibri" panose="020F0502020204030204" pitchFamily="34" charset="0"/>
                <a:cs typeface="Times New Roman" panose="02020603050405020304" pitchFamily="18" charset="0"/>
              </a:rPr>
              <a:t>Lockwood, T.</a:t>
            </a:r>
            <a:r>
              <a:rPr lang="en-GB" sz="900" dirty="0">
                <a:effectLst/>
                <a:latin typeface="Calibri" panose="020F0502020204030204" pitchFamily="34" charset="0"/>
                <a:ea typeface="Calibri" panose="020F0502020204030204" pitchFamily="34" charset="0"/>
                <a:cs typeface="Times New Roman" panose="02020603050405020304" pitchFamily="18" charset="0"/>
              </a:rPr>
              <a:t> 2021. The Northern Echo. [Online]. [16 November 2021]. Available from: </a:t>
            </a:r>
            <a:r>
              <a:rPr lang="en-GB" sz="900" u="sng" dirty="0">
                <a:effectLst/>
                <a:latin typeface="Calibri" panose="020F0502020204030204" pitchFamily="34"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https://www.thenorthernecho.co.uk/news/19022000.hsbc-close-82-branches-due-covid-changing-use---north-yorkshire-affected/</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0000"/>
              </a:lnSpc>
              <a:buNone/>
            </a:pPr>
            <a:r>
              <a:rPr lang="en-GB" sz="900" dirty="0" err="1">
                <a:effectLst/>
                <a:latin typeface="Arial" panose="020B0604020202020204" pitchFamily="34" charset="0"/>
                <a:ea typeface="Times New Roman" panose="02020603050405020304" pitchFamily="18" charset="0"/>
              </a:rPr>
              <a:t>Salvioni</a:t>
            </a:r>
            <a:r>
              <a:rPr lang="en-GB" sz="900" dirty="0">
                <a:effectLst/>
                <a:latin typeface="Arial" panose="020B0604020202020204" pitchFamily="34" charset="0"/>
                <a:ea typeface="Times New Roman" panose="02020603050405020304" pitchFamily="18" charset="0"/>
              </a:rPr>
              <a:t>, Daniela M., and Luisa </a:t>
            </a:r>
            <a:r>
              <a:rPr lang="en-GB" sz="900" dirty="0" err="1">
                <a:effectLst/>
                <a:latin typeface="Arial" panose="020B0604020202020204" pitchFamily="34" charset="0"/>
                <a:ea typeface="Times New Roman" panose="02020603050405020304" pitchFamily="18" charset="0"/>
              </a:rPr>
              <a:t>Bosetti</a:t>
            </a:r>
            <a:r>
              <a:rPr lang="en-GB" sz="900" dirty="0">
                <a:effectLst/>
                <a:latin typeface="Arial" panose="020B0604020202020204" pitchFamily="34" charset="0"/>
                <a:ea typeface="Times New Roman" panose="02020603050405020304" pitchFamily="18" charset="0"/>
              </a:rPr>
              <a:t>. “Sustainable Development and Corporate Communication in Global Markets.” </a:t>
            </a:r>
            <a:r>
              <a:rPr lang="en-GB" sz="900" i="1" dirty="0">
                <a:effectLst/>
                <a:latin typeface="Arial" panose="020B0604020202020204" pitchFamily="34" charset="0"/>
                <a:ea typeface="Times New Roman" panose="02020603050405020304" pitchFamily="18" charset="0"/>
              </a:rPr>
              <a:t>SSRN</a:t>
            </a:r>
            <a:r>
              <a:rPr lang="en-GB" sz="900" dirty="0">
                <a:effectLst/>
                <a:latin typeface="Arial" panose="020B0604020202020204" pitchFamily="34" charset="0"/>
                <a:ea typeface="Times New Roman" panose="02020603050405020304" pitchFamily="18" charset="0"/>
              </a:rPr>
              <a:t>, Symphonya.unimib.it, Jan. 2014, https://poseidon01.ssrn.com/delivery.php?ID=694020101096117120122017064114117121063069052046032018081091004105097027092072064125020120023035008127018121000123113126127083111073005045021070003004116078123085001007035067025098004084127005126030089030025090080089012075099102015112104087118098024072. </a:t>
            </a:r>
            <a:endParaRPr lang="en-GB" sz="900" dirty="0">
              <a:effectLst/>
              <a:latin typeface="Times New Roman" panose="02020603050405020304" pitchFamily="18" charset="0"/>
              <a:ea typeface="Times New Roman" panose="02020603050405020304" pitchFamily="18" charset="0"/>
            </a:endParaRPr>
          </a:p>
          <a:p>
            <a:pPr marL="0" indent="0">
              <a:lnSpc>
                <a:spcPct val="100000"/>
              </a:lnSpc>
              <a:spcBef>
                <a:spcPts val="150"/>
              </a:spcBef>
              <a:spcAft>
                <a:spcPts val="800"/>
              </a:spcAft>
              <a:buNone/>
            </a:pPr>
            <a:r>
              <a:rPr lang="es-ES" sz="900" dirty="0" err="1">
                <a:latin typeface="Arial" panose="020B0604020202020204" pitchFamily="34" charset="0"/>
                <a:cs typeface="Arial" panose="020B0604020202020204" pitchFamily="34" charset="0"/>
              </a:rPr>
              <a:t>Udaya</a:t>
            </a:r>
            <a:r>
              <a:rPr lang="es-ES" sz="900" dirty="0">
                <a:latin typeface="Arial" panose="020B0604020202020204" pitchFamily="34" charset="0"/>
                <a:cs typeface="Arial" panose="020B0604020202020204" pitchFamily="34" charset="0"/>
              </a:rPr>
              <a:t> Raj </a:t>
            </a:r>
            <a:r>
              <a:rPr lang="es-ES" sz="900" dirty="0" err="1">
                <a:latin typeface="Arial" panose="020B0604020202020204" pitchFamily="34" charset="0"/>
                <a:cs typeface="Arial" panose="020B0604020202020204" pitchFamily="34" charset="0"/>
              </a:rPr>
              <a:t>Paudel</a:t>
            </a:r>
            <a:r>
              <a:rPr lang="es-ES" sz="900" dirty="0">
                <a:latin typeface="Arial" panose="020B0604020202020204" pitchFamily="34" charset="0"/>
                <a:cs typeface="Arial" panose="020B0604020202020204" pitchFamily="34" charset="0"/>
              </a:rPr>
              <a:t>• </a:t>
            </a:r>
            <a:r>
              <a:rPr lang="es-ES" sz="900" dirty="0" err="1">
                <a:latin typeface="Arial" panose="020B0604020202020204" pitchFamily="34" charset="0"/>
                <a:cs typeface="Arial" panose="020B0604020202020204" pitchFamily="34" charset="0"/>
              </a:rPr>
              <a:t>Niranjan</a:t>
            </a:r>
            <a:r>
              <a:rPr lang="es-ES" sz="900" dirty="0">
                <a:latin typeface="Arial" panose="020B0604020202020204" pitchFamily="34" charset="0"/>
                <a:cs typeface="Arial" panose="020B0604020202020204" pitchFamily="34" charset="0"/>
              </a:rPr>
              <a:t> </a:t>
            </a:r>
            <a:r>
              <a:rPr lang="es-ES" sz="900" dirty="0" err="1">
                <a:latin typeface="Arial" panose="020B0604020202020204" pitchFamily="34" charset="0"/>
                <a:cs typeface="Arial" panose="020B0604020202020204" pitchFamily="34" charset="0"/>
              </a:rPr>
              <a:t>Devkota</a:t>
            </a:r>
            <a:r>
              <a:rPr lang="es-ES" sz="900" dirty="0">
                <a:latin typeface="Arial" panose="020B0604020202020204" pitchFamily="34" charset="0"/>
                <a:cs typeface="Arial" panose="020B0604020202020204" pitchFamily="34" charset="0"/>
              </a:rPr>
              <a:t>• </a:t>
            </a:r>
            <a:r>
              <a:rPr lang="es-ES" sz="900" dirty="0" err="1">
                <a:latin typeface="Arial" panose="020B0604020202020204" pitchFamily="34" charset="0"/>
                <a:cs typeface="Arial" panose="020B0604020202020204" pitchFamily="34" charset="0"/>
              </a:rPr>
              <a:t>Seeprata</a:t>
            </a:r>
            <a:r>
              <a:rPr lang="es-ES" sz="900" dirty="0">
                <a:latin typeface="Arial" panose="020B0604020202020204" pitchFamily="34" charset="0"/>
                <a:cs typeface="Arial" panose="020B0604020202020204" pitchFamily="34" charset="0"/>
              </a:rPr>
              <a:t> </a:t>
            </a:r>
            <a:r>
              <a:rPr lang="es-ES" sz="900" dirty="0" err="1">
                <a:latin typeface="Arial" panose="020B0604020202020204" pitchFamily="34" charset="0"/>
                <a:cs typeface="Arial" panose="020B0604020202020204" pitchFamily="34" charset="0"/>
              </a:rPr>
              <a:t>Parajuli</a:t>
            </a:r>
            <a:r>
              <a:rPr lang="es-ES" sz="900" dirty="0">
                <a:latin typeface="Arial" panose="020B0604020202020204" pitchFamily="34" charset="0"/>
                <a:cs typeface="Arial" panose="020B0604020202020204" pitchFamily="34" charset="0"/>
              </a:rPr>
              <a:t>, “</a:t>
            </a:r>
            <a:r>
              <a:rPr lang="en-GB" sz="900" b="1" dirty="0">
                <a:latin typeface="Arial" panose="020B0604020202020204" pitchFamily="34" charset="0"/>
                <a:cs typeface="Arial" panose="020B0604020202020204" pitchFamily="34" charset="0"/>
              </a:rPr>
              <a:t>Banking Communications: A Perceptual Study of Customer Relations</a:t>
            </a:r>
            <a:r>
              <a:rPr lang="es-ES" sz="900" dirty="0">
                <a:latin typeface="Arial" panose="020B0604020202020204" pitchFamily="34" charset="0"/>
                <a:cs typeface="Arial" panose="020B0604020202020204" pitchFamily="34" charset="0"/>
              </a:rPr>
              <a:t>“ , </a:t>
            </a:r>
            <a:r>
              <a:rPr lang="es-ES" sz="900" dirty="0" err="1">
                <a:latin typeface="Arial" panose="020B0604020202020204" pitchFamily="34" charset="0"/>
                <a:cs typeface="Arial" panose="020B0604020202020204" pitchFamily="34" charset="0"/>
              </a:rPr>
              <a:t>November</a:t>
            </a:r>
            <a:r>
              <a:rPr lang="es-ES" sz="900" dirty="0">
                <a:latin typeface="Arial" panose="020B0604020202020204" pitchFamily="34" charset="0"/>
                <a:cs typeface="Arial" panose="020B0604020202020204" pitchFamily="34" charset="0"/>
              </a:rPr>
              <a:t>, 2020. </a:t>
            </a:r>
            <a:r>
              <a:rPr lang="es-ES" sz="900" dirty="0">
                <a:latin typeface="Arial" panose="020B0604020202020204" pitchFamily="34" charset="0"/>
                <a:cs typeface="Arial" panose="020B0604020202020204" pitchFamily="34" charset="0"/>
                <a:hlinkClick r:id="rId3"/>
              </a:rPr>
              <a:t>https://www.researchgate.net/publication/346054861_Banking_Communications_A_Perceptual_Study_of_Customer_Relations</a:t>
            </a:r>
            <a:endParaRPr lang="es-ES" sz="900" dirty="0">
              <a:latin typeface="Arial" panose="020B0604020202020204" pitchFamily="34" charset="0"/>
              <a:cs typeface="Arial" panose="020B0604020202020204" pitchFamily="34" charset="0"/>
            </a:endParaRPr>
          </a:p>
          <a:p>
            <a:pPr marL="0" indent="0">
              <a:lnSpc>
                <a:spcPct val="100000"/>
              </a:lnSpc>
              <a:spcBef>
                <a:spcPts val="150"/>
              </a:spcBef>
              <a:spcAft>
                <a:spcPts val="800"/>
              </a:spcAft>
              <a:buNone/>
            </a:pPr>
            <a:r>
              <a:rPr lang="en-GB" sz="900" i="1" dirty="0">
                <a:latin typeface="Calibri" panose="020F0502020204030204" pitchFamily="34" charset="0"/>
                <a:ea typeface="Calibri" panose="020F0502020204030204" pitchFamily="34" charset="0"/>
                <a:cs typeface="Times New Roman" panose="02020603050405020304" pitchFamily="18" charset="0"/>
              </a:rPr>
              <a:t>Help</a:t>
            </a:r>
            <a:r>
              <a:rPr lang="en-GB" sz="900" i="1" dirty="0">
                <a:effectLst/>
                <a:latin typeface="Calibri" panose="020F0502020204030204" pitchFamily="34" charset="0"/>
                <a:ea typeface="Calibri" panose="020F0502020204030204" pitchFamily="34" charset="0"/>
                <a:cs typeface="Times New Roman" panose="02020603050405020304" pitchFamily="18" charset="0"/>
              </a:rPr>
              <a:t> HSBC | HSBC in the UK</a:t>
            </a:r>
            <a:r>
              <a:rPr lang="en-GB" sz="900" dirty="0">
                <a:effectLst/>
                <a:latin typeface="Calibri" panose="020F0502020204030204" pitchFamily="34" charset="0"/>
                <a:ea typeface="Calibri" panose="020F0502020204030204" pitchFamily="34" charset="0"/>
                <a:cs typeface="Times New Roman" panose="02020603050405020304" pitchFamily="18" charset="0"/>
              </a:rPr>
              <a:t>. [online] Available at:  &lt;https://www.hsbc.co.uk/help/feedback-and-complaints//&gt; [Accessed 18 November 2021]</a:t>
            </a:r>
          </a:p>
          <a:p>
            <a:pPr marL="0" indent="0">
              <a:lnSpc>
                <a:spcPct val="100000"/>
              </a:lnSpc>
              <a:spcBef>
                <a:spcPts val="150"/>
              </a:spcBef>
              <a:spcAft>
                <a:spcPts val="800"/>
              </a:spcAft>
              <a:buNone/>
            </a:pPr>
            <a:r>
              <a:rPr lang="en-GB" sz="900" i="1" dirty="0">
                <a:latin typeface="Calibri" panose="020F0502020204030204" pitchFamily="34" charset="0"/>
                <a:ea typeface="Calibri" panose="020F0502020204030204" pitchFamily="34" charset="0"/>
                <a:cs typeface="Times New Roman" panose="02020603050405020304" pitchFamily="18" charset="0"/>
              </a:rPr>
              <a:t>Help</a:t>
            </a:r>
            <a:r>
              <a:rPr lang="en-GB" sz="900" i="1" dirty="0">
                <a:effectLst/>
                <a:latin typeface="Calibri" panose="020F0502020204030204" pitchFamily="34" charset="0"/>
                <a:ea typeface="Calibri" panose="020F0502020204030204" pitchFamily="34" charset="0"/>
                <a:cs typeface="Times New Roman" panose="02020603050405020304" pitchFamily="18" charset="0"/>
              </a:rPr>
              <a:t> HSBC | HSBC in the UK</a:t>
            </a:r>
            <a:r>
              <a:rPr lang="en-GB" sz="900" dirty="0">
                <a:effectLst/>
                <a:latin typeface="Calibri" panose="020F0502020204030204" pitchFamily="34" charset="0"/>
                <a:ea typeface="Calibri" panose="020F0502020204030204" pitchFamily="34" charset="0"/>
                <a:cs typeface="Times New Roman" panose="02020603050405020304" pitchFamily="18" charset="0"/>
              </a:rPr>
              <a:t>. [online] Available at:  &lt;https://www.hsbc.co.uk/help/feedback-and-complaints//&gt; [Accessed 18 November 2021]</a:t>
            </a:r>
          </a:p>
          <a:p>
            <a:pPr marL="0" indent="0">
              <a:lnSpc>
                <a:spcPct val="100000"/>
              </a:lnSpc>
              <a:spcBef>
                <a:spcPts val="150"/>
              </a:spcBef>
              <a:spcAft>
                <a:spcPts val="800"/>
              </a:spcAft>
              <a:buNone/>
            </a:pPr>
            <a:r>
              <a:rPr lang="en-GB" sz="900" i="1" dirty="0">
                <a:latin typeface="Calibri" panose="020F0502020204030204" pitchFamily="34" charset="0"/>
                <a:ea typeface="Calibri" panose="020F0502020204030204" pitchFamily="34" charset="0"/>
                <a:cs typeface="Times New Roman" panose="02020603050405020304" pitchFamily="18" charset="0"/>
              </a:rPr>
              <a:t>Help</a:t>
            </a:r>
            <a:r>
              <a:rPr lang="en-GB" sz="900" i="1" dirty="0">
                <a:effectLst/>
                <a:latin typeface="Calibri" panose="020F0502020204030204" pitchFamily="34" charset="0"/>
                <a:ea typeface="Calibri" panose="020F0502020204030204" pitchFamily="34" charset="0"/>
                <a:cs typeface="Times New Roman" panose="02020603050405020304" pitchFamily="18" charset="0"/>
              </a:rPr>
              <a:t> HSBC | HSBC in the UK</a:t>
            </a:r>
            <a:r>
              <a:rPr lang="en-GB" sz="900" dirty="0">
                <a:effectLst/>
                <a:latin typeface="Calibri" panose="020F0502020204030204" pitchFamily="34" charset="0"/>
                <a:ea typeface="Calibri" panose="020F0502020204030204" pitchFamily="34" charset="0"/>
                <a:cs typeface="Times New Roman" panose="02020603050405020304" pitchFamily="18" charset="0"/>
              </a:rPr>
              <a:t>. [online] Available at:  &lt;https://www.hsbc.co.uk/help/feedback-and-complaints//&gt; [Accessed 18 November 2021]</a:t>
            </a:r>
          </a:p>
          <a:p>
            <a:pPr marL="0" indent="0">
              <a:lnSpc>
                <a:spcPct val="100000"/>
              </a:lnSpc>
              <a:spcBef>
                <a:spcPts val="150"/>
              </a:spcBef>
              <a:spcAft>
                <a:spcPts val="800"/>
              </a:spcAft>
              <a:buNone/>
            </a:pPr>
            <a:r>
              <a:rPr lang="en-GB" sz="900" i="1" u="none" strike="noStrike" baseline="0" dirty="0">
                <a:latin typeface="Arial" panose="020B0604020202020204" pitchFamily="34" charset="0"/>
                <a:cs typeface="Arial" panose="020B0604020202020204" pitchFamily="34" charset="0"/>
              </a:rPr>
              <a:t>“</a:t>
            </a:r>
            <a:r>
              <a:rPr lang="en-GB" sz="900" i="1" dirty="0">
                <a:latin typeface="Arial" panose="020B0604020202020204" pitchFamily="34" charset="0"/>
                <a:cs typeface="Arial" panose="020B0604020202020204" pitchFamily="34" charset="0"/>
              </a:rPr>
              <a:t>Financial analysis of HSBC (2008-2012)”, Shams, Md. </a:t>
            </a:r>
            <a:r>
              <a:rPr lang="en-GB" sz="900" i="1" dirty="0" err="1">
                <a:latin typeface="Arial" panose="020B0604020202020204" pitchFamily="34" charset="0"/>
                <a:cs typeface="Arial" panose="020B0604020202020204" pitchFamily="34" charset="0"/>
              </a:rPr>
              <a:t>Ishtiaque</a:t>
            </a:r>
            <a:r>
              <a:rPr lang="en-GB" sz="900" i="1" dirty="0">
                <a:latin typeface="Calibri" panose="020F0502020204030204" pitchFamily="34" charset="0"/>
                <a:cs typeface="Times New Roman" panose="02020603050405020304" pitchFamily="18" charset="0"/>
              </a:rPr>
              <a:t> , </a:t>
            </a:r>
            <a:r>
              <a:rPr lang="en-GB" sz="900" i="1" dirty="0">
                <a:latin typeface="Calibri" panose="020F0502020204030204" pitchFamily="34" charset="0"/>
                <a:cs typeface="Times New Roman" panose="02020603050405020304" pitchFamily="18" charset="0"/>
                <a:hlinkClick r:id="rId4"/>
              </a:rPr>
              <a:t>http://dspace.bracu.ac.bd/xmlui/handle/10361/2885</a:t>
            </a:r>
            <a:endParaRPr lang="en-GB" sz="900" i="1" dirty="0">
              <a:latin typeface="Calibri" panose="020F0502020204030204" pitchFamily="34" charset="0"/>
              <a:cs typeface="Times New Roman" panose="02020603050405020304" pitchFamily="18" charset="0"/>
            </a:endParaRPr>
          </a:p>
          <a:p>
            <a:pPr marL="0" indent="0">
              <a:lnSpc>
                <a:spcPct val="100000"/>
              </a:lnSpc>
              <a:spcBef>
                <a:spcPts val="150"/>
              </a:spcBef>
              <a:spcAft>
                <a:spcPts val="800"/>
              </a:spcAft>
              <a:buNone/>
            </a:pPr>
            <a:r>
              <a:rPr lang="en-GB" sz="900" i="1" dirty="0">
                <a:effectLst/>
                <a:latin typeface="Calibri" panose="020F0502020204030204" pitchFamily="34" charset="0"/>
                <a:ea typeface="Calibri" panose="020F0502020204030204" pitchFamily="34" charset="0"/>
                <a:cs typeface="Times New Roman" panose="02020603050405020304" pitchFamily="18" charset="0"/>
              </a:rPr>
              <a:t> </a:t>
            </a:r>
            <a:r>
              <a:rPr lang="en-GB" sz="900" i="1" dirty="0" err="1">
                <a:effectLst/>
                <a:latin typeface="Calibri" panose="020F0502020204030204" pitchFamily="34" charset="0"/>
                <a:ea typeface="Calibri" panose="020F0502020204030204" pitchFamily="34" charset="0"/>
                <a:cs typeface="Times New Roman" panose="02020603050405020304" pitchFamily="18" charset="0"/>
              </a:rPr>
              <a:t>HSBCnet</a:t>
            </a:r>
            <a:r>
              <a:rPr lang="en-GB" sz="900" i="1" dirty="0">
                <a:effectLst/>
                <a:latin typeface="Calibri" panose="020F0502020204030204" pitchFamily="34" charset="0"/>
                <a:ea typeface="Calibri" panose="020F0502020204030204" pitchFamily="34" charset="0"/>
                <a:cs typeface="Times New Roman" panose="02020603050405020304" pitchFamily="18" charset="0"/>
              </a:rPr>
              <a:t> | HSBC in the UK</a:t>
            </a:r>
            <a:r>
              <a:rPr lang="en-GB" sz="900" dirty="0">
                <a:effectLst/>
                <a:latin typeface="Calibri" panose="020F0502020204030204" pitchFamily="34" charset="0"/>
                <a:ea typeface="Calibri" panose="020F0502020204030204" pitchFamily="34" charset="0"/>
                <a:cs typeface="Times New Roman" panose="02020603050405020304" pitchFamily="18" charset="0"/>
              </a:rPr>
              <a:t>. [online] Available at:  &lt;http://connect-content.us.hsbc.com/hsbc_pcm/onetime/2020/April/20_ut_livechat_va.html&gt; [Accessed 18 November 2021]</a:t>
            </a:r>
          </a:p>
          <a:p>
            <a:pPr marL="0" indent="0">
              <a:lnSpc>
                <a:spcPct val="150000"/>
              </a:lnSpc>
              <a:spcBef>
                <a:spcPts val="150"/>
              </a:spcBef>
              <a:spcAft>
                <a:spcPts val="800"/>
              </a:spcAft>
              <a:buNone/>
            </a:pP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Bef>
                <a:spcPts val="150"/>
              </a:spcBef>
              <a:spcAft>
                <a:spcPts val="800"/>
              </a:spcAft>
              <a:buNone/>
            </a:pPr>
            <a:endParaRPr lang="en-GB" sz="900" i="1" dirty="0">
              <a:latin typeface="Calibri" panose="020F0502020204030204" pitchFamily="34" charset="0"/>
              <a:cs typeface="Times New Roman" panose="02020603050405020304" pitchFamily="18" charset="0"/>
            </a:endParaRPr>
          </a:p>
          <a:p>
            <a:pPr marL="0" indent="0">
              <a:lnSpc>
                <a:spcPct val="150000"/>
              </a:lnSpc>
              <a:spcBef>
                <a:spcPts val="150"/>
              </a:spcBef>
              <a:spcAft>
                <a:spcPts val="800"/>
              </a:spcAft>
              <a:buNone/>
            </a:pP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0753729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1983359280"/>
              </p:ext>
            </p:extLst>
          </p:nvPr>
        </p:nvGraphicFramePr>
        <p:xfrm>
          <a:off x="0" y="0"/>
          <a:ext cx="12192000" cy="6858000"/>
        </p:xfrm>
        <a:graphic>
          <a:graphicData uri="http://schemas.openxmlformats.org/drawingml/2006/table">
            <a:tbl>
              <a:tblPr firstRow="1" bandRow="1">
                <a:tableStyleId>{5C22544A-7EE6-4342-B048-85BDC9FD1C3A}</a:tableStyleId>
              </a:tblPr>
              <a:tblGrid>
                <a:gridCol w="4397399">
                  <a:extLst>
                    <a:ext uri="{9D8B030D-6E8A-4147-A177-3AD203B41FA5}">
                      <a16:colId xmlns:a16="http://schemas.microsoft.com/office/drawing/2014/main" val="1381715570"/>
                    </a:ext>
                  </a:extLst>
                </a:gridCol>
                <a:gridCol w="7794601">
                  <a:extLst>
                    <a:ext uri="{9D8B030D-6E8A-4147-A177-3AD203B41FA5}">
                      <a16:colId xmlns:a16="http://schemas.microsoft.com/office/drawing/2014/main" val="3579679796"/>
                    </a:ext>
                  </a:extLst>
                </a:gridCol>
              </a:tblGrid>
              <a:tr h="1122749">
                <a:tc>
                  <a:txBody>
                    <a:bodyPr/>
                    <a:lstStyle/>
                    <a:p>
                      <a:pPr algn="ctr"/>
                      <a:r>
                        <a:rPr lang="en-GB" sz="2400" dirty="0"/>
                        <a:t>Teamwork Evaluation </a:t>
                      </a:r>
                    </a:p>
                  </a:txBody>
                  <a:tcPr/>
                </a:tc>
                <a:tc>
                  <a:txBody>
                    <a:bodyPr/>
                    <a:lstStyle/>
                    <a:p>
                      <a:pPr algn="ctr"/>
                      <a:r>
                        <a:rPr lang="en-GB" sz="2400" dirty="0"/>
                        <a:t>Team responses. </a:t>
                      </a:r>
                    </a:p>
                  </a:txBody>
                  <a:tcPr/>
                </a:tc>
                <a:extLst>
                  <a:ext uri="{0D108BD9-81ED-4DB2-BD59-A6C34878D82A}">
                    <a16:rowId xmlns:a16="http://schemas.microsoft.com/office/drawing/2014/main" val="3160018179"/>
                  </a:ext>
                </a:extLst>
              </a:tr>
              <a:tr h="1122749">
                <a:tc>
                  <a:txBody>
                    <a:bodyPr/>
                    <a:lstStyle/>
                    <a:p>
                      <a:r>
                        <a:rPr lang="en-GB" dirty="0"/>
                        <a:t>Who was in your team? </a:t>
                      </a:r>
                    </a:p>
                  </a:txBody>
                  <a:tcPr/>
                </a:tc>
                <a:tc>
                  <a:txBody>
                    <a:bodyPr/>
                    <a:lstStyle/>
                    <a:p>
                      <a:endParaRPr lang="en-GB" dirty="0"/>
                    </a:p>
                  </a:txBody>
                  <a:tcPr/>
                </a:tc>
                <a:extLst>
                  <a:ext uri="{0D108BD9-81ED-4DB2-BD59-A6C34878D82A}">
                    <a16:rowId xmlns:a16="http://schemas.microsoft.com/office/drawing/2014/main" val="2318373457"/>
                  </a:ext>
                </a:extLst>
              </a:tr>
              <a:tr h="116325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tc>
                <a:tc>
                  <a:txBody>
                    <a:bodyPr/>
                    <a:lstStyle/>
                    <a:p>
                      <a:endParaRPr lang="en-GB" dirty="0"/>
                    </a:p>
                  </a:txBody>
                  <a:tcPr/>
                </a:tc>
                <a:extLst>
                  <a:ext uri="{0D108BD9-81ED-4DB2-BD59-A6C34878D82A}">
                    <a16:rowId xmlns:a16="http://schemas.microsoft.com/office/drawing/2014/main" val="2507276796"/>
                  </a:ext>
                </a:extLst>
              </a:tr>
              <a:tr h="116325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tc>
                <a:tc>
                  <a:txBody>
                    <a:bodyPr/>
                    <a:lstStyle/>
                    <a:p>
                      <a:endParaRPr lang="en-GB"/>
                    </a:p>
                  </a:txBody>
                  <a:tcPr/>
                </a:tc>
                <a:extLst>
                  <a:ext uri="{0D108BD9-81ED-4DB2-BD59-A6C34878D82A}">
                    <a16:rowId xmlns:a16="http://schemas.microsoft.com/office/drawing/2014/main" val="1913256840"/>
                  </a:ext>
                </a:extLst>
              </a:tr>
              <a:tr h="116325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tc>
                <a:tc>
                  <a:txBody>
                    <a:bodyPr/>
                    <a:lstStyle/>
                    <a:p>
                      <a:endParaRPr lang="en-GB"/>
                    </a:p>
                  </a:txBody>
                  <a:tcPr/>
                </a:tc>
                <a:extLst>
                  <a:ext uri="{0D108BD9-81ED-4DB2-BD59-A6C34878D82A}">
                    <a16:rowId xmlns:a16="http://schemas.microsoft.com/office/drawing/2014/main" val="771358641"/>
                  </a:ext>
                </a:extLst>
              </a:tr>
              <a:tr h="1122749">
                <a:tc>
                  <a:txBody>
                    <a:bodyPr/>
                    <a:lstStyle/>
                    <a:p>
                      <a:r>
                        <a:rPr lang="en-GB" dirty="0"/>
                        <a:t>How would you rate your team working? Out of 10? </a:t>
                      </a:r>
                    </a:p>
                  </a:txBody>
                  <a:tcPr/>
                </a:tc>
                <a:tc>
                  <a:txBody>
                    <a:bodyPr/>
                    <a:lstStyle/>
                    <a:p>
                      <a:r>
                        <a:rPr lang="en-GB" dirty="0"/>
                        <a:t> </a:t>
                      </a:r>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369135309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FD57F13B-6973-4CE9-92F3-5EC476ED97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id="{0A0EF76A-5446-454A-B523-279B8B8A5CA2}"/>
              </a:ext>
            </a:extLst>
          </p:cNvPr>
          <p:cNvPicPr>
            <a:picLocks noChangeAspect="1"/>
          </p:cNvPicPr>
          <p:nvPr/>
        </p:nvPicPr>
        <p:blipFill rotWithShape="1">
          <a:blip r:embed="rId3"/>
          <a:srcRect/>
          <a:stretch/>
        </p:blipFill>
        <p:spPr>
          <a:xfrm>
            <a:off x="20" y="10"/>
            <a:ext cx="12191979" cy="6857989"/>
          </a:xfrm>
          <a:prstGeom prst="rect">
            <a:avLst/>
          </a:prstGeom>
        </p:spPr>
      </p:pic>
      <p:cxnSp>
        <p:nvCxnSpPr>
          <p:cNvPr id="36" name="Straight Connector 35">
            <a:extLst>
              <a:ext uri="{FF2B5EF4-FFF2-40B4-BE49-F238E27FC236}">
                <a16:creationId xmlns:a16="http://schemas.microsoft.com/office/drawing/2014/main" id="{8EBABBB3-9834-451A-9C3E-59630549FC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61084540"/>
      </p:ext>
    </p:extLst>
  </p:cSld>
  <p:clrMapOvr>
    <a:masterClrMapping/>
  </p:clrMapOvr>
</p:sld>
</file>

<file path=ppt/theme/theme1.xml><?xml version="1.0" encoding="utf-8"?>
<a:theme xmlns:a="http://schemas.openxmlformats.org/drawingml/2006/main" name="RegattaVTI">
  <a:themeElements>
    <a:clrScheme name="Regatta Yellow">
      <a:dk1>
        <a:sysClr val="windowText" lastClr="000000"/>
      </a:dk1>
      <a:lt1>
        <a:sysClr val="window" lastClr="FFFFFF"/>
      </a:lt1>
      <a:dk2>
        <a:srgbClr val="181C30"/>
      </a:dk2>
      <a:lt2>
        <a:srgbClr val="C8E1F4"/>
      </a:lt2>
      <a:accent1>
        <a:srgbClr val="217ED3"/>
      </a:accent1>
      <a:accent2>
        <a:srgbClr val="B92525"/>
      </a:accent2>
      <a:accent3>
        <a:srgbClr val="18558C"/>
      </a:accent3>
      <a:accent4>
        <a:srgbClr val="1D8B35"/>
      </a:accent4>
      <a:accent5>
        <a:srgbClr val="EA75AA"/>
      </a:accent5>
      <a:accent6>
        <a:srgbClr val="F5A700"/>
      </a:accent6>
      <a:hlink>
        <a:srgbClr val="DB0000"/>
      </a:hlink>
      <a:folHlink>
        <a:srgbClr val="066BB6"/>
      </a:folHlink>
    </a:clrScheme>
    <a:fontScheme name="Walbaum Display">
      <a:majorFont>
        <a:latin typeface="Walbaum Display"/>
        <a:ea typeface=""/>
        <a:cs typeface=""/>
      </a:majorFont>
      <a:minorFont>
        <a:latin typeface="Walbaum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egattaVTI" id="{FFC3BCE5-6357-41D1-8E67-3F85B69D7E86}" vid="{893A6374-FE17-48E5-8B62-678C1B11AA1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223</TotalTime>
  <Words>1544</Words>
  <Application>Microsoft Office PowerPoint</Application>
  <PresentationFormat>Widescreen</PresentationFormat>
  <Paragraphs>121</Paragraphs>
  <Slides>28</Slides>
  <Notes>1</Notes>
  <HiddenSlides>0</HiddenSlides>
  <MMClips>0</MMClip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RegattaVTI</vt:lpstr>
      <vt:lpstr>Vanessa paloma dos santos – id 2022083  William-petru Storm – id 2027580  masuma begum – id 1915403  Tamar Webb -id 2024755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‘‘HSBC was born from one simple idea – a local bank serving international needs. In March 1865, HSBC opened its doors for business in Hong Kong. Today we are one of the world’s largest banking and financial services organisations.’’ (About HSBC | HSBC in the UK, 2021)  Daniela M. Salvion and Luisa Bosetti have stated, External communication should inform in a transparent and reliable way about firm’s governance: such a disclosure should enhance the stakeholders’ trust in the firm’s ability to satisfy their needs and should improve their assent to the firm’s mission, strategies and operations. (Salvioni, Bosetti 2014)   However, on occasions that isn’t the case, as there are certain barriers that prevent effective communication between the organisation and their external stakeholders. </vt:lpstr>
      <vt:lpstr>PowerPoint Presentation</vt:lpstr>
      <vt:lpstr>PowerPoint Presentation</vt:lpstr>
      <vt:lpstr>PowerPoint Presentation</vt:lpstr>
      <vt:lpstr>PowerPoint Presentation</vt:lpstr>
      <vt:lpstr>The impact of effective communication on the organisation's business process </vt:lpstr>
      <vt:lpstr>Building strong relationships is an important element that determines the profitability and efficiency of a banking organisation helping attract and retain a wide customer base.</vt:lpstr>
      <vt:lpstr>Clear expectations for employees:   employees who achieve their goals enhance the success of the entire organisation </vt:lpstr>
      <vt:lpstr>                     Increases engagement:  Employees are driven to perform in their roles because they care about what there doing . </vt:lpstr>
      <vt:lpstr>References: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dc:creator>
  <cp:lastModifiedBy>Tamar Melrose Webb (2024755)</cp:lastModifiedBy>
  <cp:revision>64</cp:revision>
  <dcterms:created xsi:type="dcterms:W3CDTF">2021-11-15T18:57:54Z</dcterms:created>
  <dcterms:modified xsi:type="dcterms:W3CDTF">2021-11-21T08:20:10Z</dcterms:modified>
</cp:coreProperties>
</file>