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1"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3B31-DFD7-566C-C282-2E2F1CB7DE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5C1156-2073-F377-4C22-E925051E87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D9326A-01C7-8307-CD64-163371C3F960}"/>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24C1612F-F529-D1E0-9951-15CBE72C79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C8920C-ABCD-0D53-5782-D6C8DCF9583F}"/>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52772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C2B1-9617-D2F1-5F22-528FDCCBA4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EB47B1-8021-4641-7AF9-75C6152850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8B8526-A967-A3A8-9765-76C609A898DA}"/>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1EFD39C2-2E5A-73CD-B000-39493DEBC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B7128-376A-D7E4-2D0C-16EFDF7DAB9D}"/>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525775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E23C-645D-8E63-96CD-F33F07C802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E5DBA4-C8CD-1C55-1F17-A4767BD727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67B441-C766-E921-F43D-0793B27AE2F0}"/>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C2C2ADA8-E555-9E32-B1A9-882F8CF9E2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A7F02E-0E89-2F76-A1A3-54769B93B439}"/>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34819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A190-4A1B-0CCE-E158-F46F139A17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EB5DCB-258E-8A8D-ED77-9A7BADAE6A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900044-AA79-5C5A-AB71-CCFF933875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56F81-5BC6-6E45-6B4E-78C0BF568018}"/>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6" name="Footer Placeholder 5">
            <a:extLst>
              <a:ext uri="{FF2B5EF4-FFF2-40B4-BE49-F238E27FC236}">
                <a16:creationId xmlns:a16="http://schemas.microsoft.com/office/drawing/2014/main" id="{F4745091-CD4E-3F13-2AFD-68C4A82E51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B8245C-A481-C135-B935-121193DA9B91}"/>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109636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2F98-3AE1-7149-AAA3-19DC6BB159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AA6F8-24A7-BD56-B9E1-B9EE409B4C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2F24B0-50E9-C525-A60C-7A3736BC85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C26854-2FE5-9E56-D1C3-C9271C9D19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011AEC-57E3-2FB8-06E4-1F992D4A11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1D2728-07AE-6ED0-36C4-0355C0D67230}"/>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8" name="Footer Placeholder 7">
            <a:extLst>
              <a:ext uri="{FF2B5EF4-FFF2-40B4-BE49-F238E27FC236}">
                <a16:creationId xmlns:a16="http://schemas.microsoft.com/office/drawing/2014/main" id="{7E144AB8-D40A-199B-0094-3CE57858FA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4CC193-7186-D1F0-108B-2CFA13E19CC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869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C1484-F1EA-6767-7562-CE3C1C6E19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B9045D-862C-3F40-6013-21FE387DB081}"/>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4" name="Footer Placeholder 3">
            <a:extLst>
              <a:ext uri="{FF2B5EF4-FFF2-40B4-BE49-F238E27FC236}">
                <a16:creationId xmlns:a16="http://schemas.microsoft.com/office/drawing/2014/main" id="{7F02A767-4DA2-9840-CA2C-811C49E89B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6F4735-814D-142F-8E68-821D0EE54C0A}"/>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339233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8EBB8C-9F5F-1FB3-6256-8BCA54F60A2D}"/>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3" name="Footer Placeholder 2">
            <a:extLst>
              <a:ext uri="{FF2B5EF4-FFF2-40B4-BE49-F238E27FC236}">
                <a16:creationId xmlns:a16="http://schemas.microsoft.com/office/drawing/2014/main" id="{C81C416B-8DDF-8780-17F1-AE6D41769A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3E7713-2EED-B964-08A2-1F410E92141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1936717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E69EE-12DD-4E43-64ED-0341349A40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B2D4C6-E217-78FA-98EF-1C6D01D267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5FF680-32BB-EB2C-AFAC-3B31616C19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B02C2-7750-1FD8-A21D-B18EDC5632BB}"/>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6" name="Footer Placeholder 5">
            <a:extLst>
              <a:ext uri="{FF2B5EF4-FFF2-40B4-BE49-F238E27FC236}">
                <a16:creationId xmlns:a16="http://schemas.microsoft.com/office/drawing/2014/main" id="{29C87AE8-0FC6-5F43-97F7-D0EECBC28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BF9FC-AB81-9575-768C-E08F231CFA33}"/>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427469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8FB2-B5B8-ECEE-CA83-F67B5354FA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6BB7AA-5236-C4F2-C04B-98663C9277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29CBA0-4722-F2E2-2EAB-9A1ADEE0BB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408386-9BEC-DD05-BFE2-8FB30DFC3FE6}"/>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6" name="Footer Placeholder 5">
            <a:extLst>
              <a:ext uri="{FF2B5EF4-FFF2-40B4-BE49-F238E27FC236}">
                <a16:creationId xmlns:a16="http://schemas.microsoft.com/office/drawing/2014/main" id="{BDFBB821-28D0-AABF-72E8-99A3378D5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FB0EFB-E528-F52C-3440-B4B1F43613BB}"/>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744979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EB1E-79DE-2B35-FFAD-CE3D04655F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8852AE-585D-183F-E443-459266719F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E434E-88FB-C924-E68D-D7EAEA7E4B6E}"/>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07A4AA03-4B3E-001E-1245-469490C0B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73585-3AE6-9D11-CACA-3B2D24E1D183}"/>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593314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BC8EC0-C1E1-7988-5A71-D85633BE7C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592EF3-B73B-20B9-464A-A12CF7F8F0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1A0A7-B084-859A-E657-AAE9B2D87E65}"/>
              </a:ext>
            </a:extLst>
          </p:cNvPr>
          <p:cNvSpPr>
            <a:spLocks noGrp="1"/>
          </p:cNvSpPr>
          <p:nvPr>
            <p:ph type="dt" sz="half" idx="10"/>
          </p:nvPr>
        </p:nvSpPr>
        <p:spPr/>
        <p:txBody>
          <a:body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FFD802AD-8320-142C-A969-176F55B90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A265D-1D1F-FFCA-A632-E14A1AF13A94}"/>
              </a:ext>
            </a:extLst>
          </p:cNvPr>
          <p:cNvSpPr>
            <a:spLocks noGrp="1"/>
          </p:cNvSpPr>
          <p:nvPr>
            <p:ph type="sldNum" sz="quarter" idx="12"/>
          </p:nvPr>
        </p:nvSpPr>
        <p:spPr/>
        <p:txBody>
          <a:bodyPr/>
          <a:lstStyle/>
          <a:p>
            <a:fld id="{61093587-40B2-44FE-BB79-052D02F64263}" type="slidenum">
              <a:rPr lang="en-GB" smtClean="0"/>
              <a:t>‹#›</a:t>
            </a:fld>
            <a:endParaRPr lang="en-GB"/>
          </a:p>
        </p:txBody>
      </p:sp>
    </p:spTree>
    <p:extLst>
      <p:ext uri="{BB962C8B-B14F-4D97-AF65-F5344CB8AC3E}">
        <p14:creationId xmlns:p14="http://schemas.microsoft.com/office/powerpoint/2010/main" val="2807052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40CC8F-E9F1-6697-A91F-96EBCF992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082056-6CE1-4559-3FC5-71428E1E82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7D71D0-6B3E-0616-B588-F3725AFEFC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D757-E667-4DF0-ABD2-C1597C9E1CD6}" type="datetimeFigureOut">
              <a:rPr lang="en-GB" smtClean="0"/>
              <a:t>25/02/2024</a:t>
            </a:fld>
            <a:endParaRPr lang="en-GB"/>
          </a:p>
        </p:txBody>
      </p:sp>
      <p:sp>
        <p:nvSpPr>
          <p:cNvPr id="5" name="Footer Placeholder 4">
            <a:extLst>
              <a:ext uri="{FF2B5EF4-FFF2-40B4-BE49-F238E27FC236}">
                <a16:creationId xmlns:a16="http://schemas.microsoft.com/office/drawing/2014/main" id="{45803F62-B151-17DC-1A22-68B932C91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4D037B-72C2-1B6B-4EF9-D3AD70E3BF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093587-40B2-44FE-BB79-052D02F64263}" type="slidenum">
              <a:rPr lang="en-GB" smtClean="0"/>
              <a:t>‹#›</a:t>
            </a:fld>
            <a:endParaRPr lang="en-GB"/>
          </a:p>
        </p:txBody>
      </p:sp>
    </p:spTree>
    <p:extLst>
      <p:ext uri="{BB962C8B-B14F-4D97-AF65-F5344CB8AC3E}">
        <p14:creationId xmlns:p14="http://schemas.microsoft.com/office/powerpoint/2010/main" val="1873551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13815E3-BD37-FA61-1A5A-9C6B07AB5AAB}"/>
              </a:ext>
            </a:extLst>
          </p:cNvPr>
          <p:cNvPicPr>
            <a:picLocks noChangeAspect="1"/>
          </p:cNvPicPr>
          <p:nvPr/>
        </p:nvPicPr>
        <p:blipFill rotWithShape="1">
          <a:blip r:embed="rId2"/>
          <a:srcRect l="5271" r="31529"/>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8701C2-525E-99DE-2CD1-C25D10FCD5D0}"/>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Corporate Governance</a:t>
            </a:r>
          </a:p>
        </p:txBody>
      </p:sp>
      <p:sp>
        <p:nvSpPr>
          <p:cNvPr id="3" name="Subtitle 2">
            <a:extLst>
              <a:ext uri="{FF2B5EF4-FFF2-40B4-BE49-F238E27FC236}">
                <a16:creationId xmlns:a16="http://schemas.microsoft.com/office/drawing/2014/main" id="{7889E247-D052-F6B2-A96A-2875EE76F6EB}"/>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The board and business ethics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531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D5350-BC35-EEB3-32A5-AC9E50418A5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 which we consider:</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20B25FC-685F-A6CE-1E59-2634549CA1A8}"/>
              </a:ext>
            </a:extLst>
          </p:cNvPr>
          <p:cNvSpPr>
            <a:spLocks noGrp="1"/>
          </p:cNvSpPr>
          <p:nvPr>
            <p:ph idx="1"/>
          </p:nvPr>
        </p:nvSpPr>
        <p:spPr>
          <a:xfrm>
            <a:off x="4810259" y="649480"/>
            <a:ext cx="6555347" cy="5546047"/>
          </a:xfrm>
        </p:spPr>
        <p:txBody>
          <a:bodyPr anchor="ctr">
            <a:normAutofit/>
          </a:bodyPr>
          <a:lstStyle/>
          <a:p>
            <a:r>
              <a:rPr lang="en-GB" sz="2000" dirty="0"/>
              <a:t>-   The concept of CSR  </a:t>
            </a:r>
          </a:p>
          <a:p>
            <a:r>
              <a:rPr lang="en-GB" sz="2000" dirty="0"/>
              <a:t>-   Changing expectations in the governance of organizations</a:t>
            </a:r>
          </a:p>
          <a:p>
            <a:r>
              <a:rPr lang="en-GB" sz="2000" dirty="0"/>
              <a:t>-   Enlightened shareholder value</a:t>
            </a:r>
          </a:p>
          <a:p>
            <a:r>
              <a:rPr lang="en-GB" sz="2000" dirty="0"/>
              <a:t>-   CSR strategies and policies </a:t>
            </a:r>
          </a:p>
          <a:p>
            <a:r>
              <a:rPr lang="en-GB" sz="2000" dirty="0"/>
              <a:t>-   The CSR competency framework</a:t>
            </a:r>
          </a:p>
          <a:p>
            <a:r>
              <a:rPr lang="en-GB" sz="2000" dirty="0"/>
              <a:t>-   Balancing corporate responsibilities</a:t>
            </a:r>
          </a:p>
          <a:p>
            <a:r>
              <a:rPr lang="en-GB" sz="2000" dirty="0"/>
              <a:t>-   Sustainability and the triple bottom line </a:t>
            </a:r>
          </a:p>
          <a:p>
            <a:r>
              <a:rPr lang="en-GB" sz="2000" dirty="0"/>
              <a:t>- Communication with stakeholders </a:t>
            </a:r>
          </a:p>
          <a:p>
            <a:r>
              <a:rPr lang="en-GB" sz="2000" dirty="0"/>
              <a:t>- Integrated reporting</a:t>
            </a:r>
          </a:p>
          <a:p>
            <a:r>
              <a:rPr lang="en-GB" sz="2000" dirty="0"/>
              <a:t>- The UN Global Reporting Initiative. </a:t>
            </a:r>
          </a:p>
        </p:txBody>
      </p:sp>
    </p:spTree>
    <p:extLst>
      <p:ext uri="{BB962C8B-B14F-4D97-AF65-F5344CB8AC3E}">
        <p14:creationId xmlns:p14="http://schemas.microsoft.com/office/powerpoint/2010/main" val="1670029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0FE5C-A437-9F00-6AF2-01D79060D37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Concept of CSR:</a:t>
            </a:r>
          </a:p>
        </p:txBody>
      </p:sp>
      <p:sp>
        <p:nvSpPr>
          <p:cNvPr id="3" name="Content Placeholder 2">
            <a:extLst>
              <a:ext uri="{FF2B5EF4-FFF2-40B4-BE49-F238E27FC236}">
                <a16:creationId xmlns:a16="http://schemas.microsoft.com/office/drawing/2014/main" id="{E32D3937-015D-F6F9-1B33-ED176DCF99AE}"/>
              </a:ext>
            </a:extLst>
          </p:cNvPr>
          <p:cNvSpPr>
            <a:spLocks noGrp="1"/>
          </p:cNvSpPr>
          <p:nvPr>
            <p:ph idx="1"/>
          </p:nvPr>
        </p:nvSpPr>
        <p:spPr>
          <a:xfrm>
            <a:off x="4810259" y="649480"/>
            <a:ext cx="6555347" cy="5546047"/>
          </a:xfrm>
        </p:spPr>
        <p:txBody>
          <a:bodyPr anchor="ctr">
            <a:normAutofit/>
          </a:bodyPr>
          <a:lstStyle/>
          <a:p>
            <a:r>
              <a:rPr lang="en-GB" sz="2000"/>
              <a:t>CSR encompasses the voluntary actions and initiatives undertaken by organizations to address social, environmental, and ethical issues beyond legal obligations.</a:t>
            </a:r>
          </a:p>
          <a:p>
            <a:r>
              <a:rPr lang="en-GB" sz="2000"/>
              <a:t>It involves integrating social and environmental concerns into business operations and decision-making processes, aiming to create shared value for stakeholders.</a:t>
            </a:r>
          </a:p>
        </p:txBody>
      </p:sp>
    </p:spTree>
    <p:extLst>
      <p:ext uri="{BB962C8B-B14F-4D97-AF65-F5344CB8AC3E}">
        <p14:creationId xmlns:p14="http://schemas.microsoft.com/office/powerpoint/2010/main" val="421680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267B7-B61A-7746-8BF9-BB90B3B3DAE7}"/>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Introduction: Corporate Social Responsibility and Sustainability: A Path to Ethical Business Leadership</a:t>
            </a:r>
          </a:p>
        </p:txBody>
      </p:sp>
      <p:sp>
        <p:nvSpPr>
          <p:cNvPr id="3" name="Content Placeholder 2">
            <a:extLst>
              <a:ext uri="{FF2B5EF4-FFF2-40B4-BE49-F238E27FC236}">
                <a16:creationId xmlns:a16="http://schemas.microsoft.com/office/drawing/2014/main" id="{4DA48378-FF56-0F18-5CD1-0AC6519045E5}"/>
              </a:ext>
            </a:extLst>
          </p:cNvPr>
          <p:cNvSpPr>
            <a:spLocks noGrp="1"/>
          </p:cNvSpPr>
          <p:nvPr>
            <p:ph idx="1"/>
          </p:nvPr>
        </p:nvSpPr>
        <p:spPr>
          <a:xfrm>
            <a:off x="1371599" y="2318197"/>
            <a:ext cx="9724031" cy="3683358"/>
          </a:xfrm>
        </p:spPr>
        <p:txBody>
          <a:bodyPr anchor="ctr">
            <a:normAutofit/>
          </a:bodyPr>
          <a:lstStyle/>
          <a:p>
            <a:r>
              <a:rPr lang="en-GB" sz="2000" dirty="0"/>
              <a:t>Corporate Social Responsibility (CSR) and sustainability have emerged as essential components of modern business leadership. </a:t>
            </a:r>
          </a:p>
          <a:p>
            <a:r>
              <a:rPr lang="en-GB" sz="2000" dirty="0"/>
              <a:t>Today's lecture will explore the significance of CSR and sustainability, their impact on businesses and society, and the evolving role they play in shaping ethical business practices.</a:t>
            </a:r>
          </a:p>
        </p:txBody>
      </p:sp>
    </p:spTree>
    <p:extLst>
      <p:ext uri="{BB962C8B-B14F-4D97-AF65-F5344CB8AC3E}">
        <p14:creationId xmlns:p14="http://schemas.microsoft.com/office/powerpoint/2010/main" val="3585355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52520D-0D06-CDE2-E610-7EEC8073CEC1}"/>
              </a:ext>
            </a:extLst>
          </p:cNvPr>
          <p:cNvSpPr>
            <a:spLocks noGrp="1"/>
          </p:cNvSpPr>
          <p:nvPr>
            <p:ph type="title"/>
          </p:nvPr>
        </p:nvSpPr>
        <p:spPr>
          <a:xfrm>
            <a:off x="4572001" y="601744"/>
            <a:ext cx="6781800" cy="1338696"/>
          </a:xfrm>
        </p:spPr>
        <p:txBody>
          <a:bodyPr>
            <a:normAutofit/>
          </a:bodyPr>
          <a:lstStyle/>
          <a:p>
            <a:r>
              <a:rPr lang="en-GB"/>
              <a:t>Definition of CSR and Sustainability:</a:t>
            </a:r>
            <a:endParaRPr lang="en-GB" dirty="0"/>
          </a:p>
        </p:txBody>
      </p:sp>
      <p:pic>
        <p:nvPicPr>
          <p:cNvPr id="5" name="Picture 4" descr="Colourful carved figures of humans">
            <a:extLst>
              <a:ext uri="{FF2B5EF4-FFF2-40B4-BE49-F238E27FC236}">
                <a16:creationId xmlns:a16="http://schemas.microsoft.com/office/drawing/2014/main" id="{6A7637F5-1EEA-A866-542A-B44299E76EE5}"/>
              </a:ext>
            </a:extLst>
          </p:cNvPr>
          <p:cNvPicPr>
            <a:picLocks noChangeAspect="1"/>
          </p:cNvPicPr>
          <p:nvPr/>
        </p:nvPicPr>
        <p:blipFill rotWithShape="1">
          <a:blip r:embed="rId2"/>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A6B397B-DFDF-E9F8-AC77-3405029F9D77}"/>
              </a:ext>
            </a:extLst>
          </p:cNvPr>
          <p:cNvSpPr>
            <a:spLocks noGrp="1"/>
          </p:cNvSpPr>
          <p:nvPr>
            <p:ph idx="1"/>
          </p:nvPr>
        </p:nvSpPr>
        <p:spPr>
          <a:xfrm>
            <a:off x="4572001" y="2201958"/>
            <a:ext cx="6781800" cy="3900730"/>
          </a:xfrm>
        </p:spPr>
        <p:txBody>
          <a:bodyPr anchor="t">
            <a:normAutofit/>
          </a:bodyPr>
          <a:lstStyle/>
          <a:p>
            <a:pPr marL="0" indent="0">
              <a:buNone/>
            </a:pPr>
            <a:r>
              <a:rPr lang="en-GB" sz="2000"/>
              <a:t>1- Corporate Social Responsibility (CSR):</a:t>
            </a:r>
          </a:p>
          <a:p>
            <a:endParaRPr lang="en-GB" sz="2000"/>
          </a:p>
          <a:p>
            <a:r>
              <a:rPr lang="en-GB" sz="2000"/>
              <a:t>CSR refers to a business's commitment to operating ethically and contributing positively to society, beyond profit-making objectives.</a:t>
            </a:r>
          </a:p>
          <a:p>
            <a:r>
              <a:rPr lang="en-GB" sz="2000"/>
              <a:t>It encompasses actions that benefit employees, communities, the environment, and other stakeholders, often extending beyond legal requirements.</a:t>
            </a:r>
          </a:p>
          <a:p>
            <a:endParaRPr lang="en-GB" sz="2000"/>
          </a:p>
        </p:txBody>
      </p:sp>
    </p:spTree>
    <p:extLst>
      <p:ext uri="{BB962C8B-B14F-4D97-AF65-F5344CB8AC3E}">
        <p14:creationId xmlns:p14="http://schemas.microsoft.com/office/powerpoint/2010/main" val="992210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23880B14-64EF-2701-A78B-6B19D8EC2EA1}"/>
              </a:ext>
            </a:extLst>
          </p:cNvPr>
          <p:cNvPicPr>
            <a:picLocks noChangeAspect="1"/>
          </p:cNvPicPr>
          <p:nvPr/>
        </p:nvPicPr>
        <p:blipFill rotWithShape="1">
          <a:blip r:embed="rId2"/>
          <a:srcRect l="20127" r="38761"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07BFB16-7372-F69B-65EF-C83F24DFD191}"/>
              </a:ext>
            </a:extLst>
          </p:cNvPr>
          <p:cNvSpPr>
            <a:spLocks noGrp="1"/>
          </p:cNvSpPr>
          <p:nvPr>
            <p:ph type="title"/>
          </p:nvPr>
        </p:nvSpPr>
        <p:spPr>
          <a:xfrm>
            <a:off x="1137034" y="609600"/>
            <a:ext cx="6831188" cy="1322887"/>
          </a:xfrm>
        </p:spPr>
        <p:txBody>
          <a:bodyPr>
            <a:normAutofit/>
          </a:bodyPr>
          <a:lstStyle/>
          <a:p>
            <a:r>
              <a:rPr lang="en-GB" dirty="0"/>
              <a:t>Definition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F21CF291-9623-CCF6-C862-0DA9CDA42CC2}"/>
              </a:ext>
            </a:extLst>
          </p:cNvPr>
          <p:cNvSpPr>
            <a:spLocks noGrp="1"/>
          </p:cNvSpPr>
          <p:nvPr>
            <p:ph idx="1"/>
          </p:nvPr>
        </p:nvSpPr>
        <p:spPr>
          <a:xfrm>
            <a:off x="1137035" y="2194102"/>
            <a:ext cx="6516216" cy="3908585"/>
          </a:xfrm>
        </p:spPr>
        <p:txBody>
          <a:bodyPr>
            <a:normAutofit/>
          </a:bodyPr>
          <a:lstStyle/>
          <a:p>
            <a:pPr marL="0" indent="0">
              <a:buNone/>
            </a:pPr>
            <a:r>
              <a:rPr lang="en-GB" sz="2000"/>
              <a:t>2- Sustainability:</a:t>
            </a:r>
          </a:p>
          <a:p>
            <a:endParaRPr lang="en-GB" sz="2000"/>
          </a:p>
          <a:p>
            <a:r>
              <a:rPr lang="en-GB" sz="2000"/>
              <a:t>Sustainability focuses on meeting the needs of the present without compromising the ability of future generations to meet their own needs.</a:t>
            </a:r>
          </a:p>
          <a:p>
            <a:r>
              <a:rPr lang="en-GB" sz="2000"/>
              <a:t>It involves managing economic, environmental, and social risks and opportunities to ensure long-term viability and resilience.</a:t>
            </a:r>
          </a:p>
        </p:txBody>
      </p:sp>
    </p:spTree>
    <p:extLst>
      <p:ext uri="{BB962C8B-B14F-4D97-AF65-F5344CB8AC3E}">
        <p14:creationId xmlns:p14="http://schemas.microsoft.com/office/powerpoint/2010/main" val="1687512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1BA39A1-0E4E-BACE-D534-F44C6A603A51}"/>
              </a:ext>
            </a:extLst>
          </p:cNvPr>
          <p:cNvPicPr>
            <a:picLocks noChangeAspect="1"/>
          </p:cNvPicPr>
          <p:nvPr/>
        </p:nvPicPr>
        <p:blipFill rotWithShape="1">
          <a:blip r:embed="rId2"/>
          <a:srcRect l="30999" r="22809"/>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67A097-6C57-BFF2-B885-98E7D1C56653}"/>
              </a:ext>
            </a:extLst>
          </p:cNvPr>
          <p:cNvSpPr>
            <a:spLocks noGrp="1"/>
          </p:cNvSpPr>
          <p:nvPr>
            <p:ph type="title"/>
          </p:nvPr>
        </p:nvSpPr>
        <p:spPr>
          <a:xfrm>
            <a:off x="1137034" y="609600"/>
            <a:ext cx="6831188" cy="1322887"/>
          </a:xfrm>
        </p:spPr>
        <p:txBody>
          <a:bodyPr>
            <a:normAutofit/>
          </a:bodyPr>
          <a:lstStyle/>
          <a:p>
            <a:r>
              <a:rPr lang="en-GB" dirty="0"/>
              <a:t>Importance of CSR and Sustainability:</a:t>
            </a:r>
          </a:p>
        </p:txBody>
      </p:sp>
      <p:sp>
        <p:nvSpPr>
          <p:cNvPr id="3" name="Content Placeholder 2">
            <a:extLst>
              <a:ext uri="{FF2B5EF4-FFF2-40B4-BE49-F238E27FC236}">
                <a16:creationId xmlns:a16="http://schemas.microsoft.com/office/drawing/2014/main" id="{185074F9-0361-3FFA-B9B0-C54F7C1D9FCE}"/>
              </a:ext>
            </a:extLst>
          </p:cNvPr>
          <p:cNvSpPr>
            <a:spLocks noGrp="1"/>
          </p:cNvSpPr>
          <p:nvPr>
            <p:ph idx="1"/>
          </p:nvPr>
        </p:nvSpPr>
        <p:spPr>
          <a:xfrm>
            <a:off x="1137035" y="2194102"/>
            <a:ext cx="6516216" cy="3908585"/>
          </a:xfrm>
        </p:spPr>
        <p:txBody>
          <a:bodyPr>
            <a:normAutofit/>
          </a:bodyPr>
          <a:lstStyle/>
          <a:p>
            <a:pPr marL="0" indent="0">
              <a:buNone/>
            </a:pPr>
            <a:r>
              <a:rPr lang="en-GB" sz="2000"/>
              <a:t>1- Enhancing Reputation and Brand Image:</a:t>
            </a:r>
          </a:p>
          <a:p>
            <a:endParaRPr lang="en-GB" sz="2000"/>
          </a:p>
          <a:p>
            <a:r>
              <a:rPr lang="en-GB" sz="2000"/>
              <a:t>Adopting CSR and sustainability initiatives can enhance a company's reputation and brand image, fostering trust and loyalty among consumers and stakeholders.</a:t>
            </a:r>
          </a:p>
          <a:p>
            <a:r>
              <a:rPr lang="en-GB" sz="2000"/>
              <a:t>Positive social and environmental contributions can differentiate a company in a competitive marketplace.</a:t>
            </a:r>
          </a:p>
        </p:txBody>
      </p:sp>
    </p:spTree>
    <p:extLst>
      <p:ext uri="{BB962C8B-B14F-4D97-AF65-F5344CB8AC3E}">
        <p14:creationId xmlns:p14="http://schemas.microsoft.com/office/powerpoint/2010/main" val="4062531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AB97DCDB-7846-C63A-9F7D-5DA3DC1FC0BC}"/>
              </a:ext>
            </a:extLst>
          </p:cNvPr>
          <p:cNvPicPr>
            <a:picLocks noChangeAspect="1"/>
          </p:cNvPicPr>
          <p:nvPr/>
        </p:nvPicPr>
        <p:blipFill rotWithShape="1">
          <a:blip r:embed="rId2"/>
          <a:srcRect l="33363" r="2044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0048461-03E2-FD52-1C94-947C1EB38407}"/>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B3439363-B2AE-874B-F88F-A4C1B2CCEAC8}"/>
              </a:ext>
            </a:extLst>
          </p:cNvPr>
          <p:cNvSpPr>
            <a:spLocks noGrp="1"/>
          </p:cNvSpPr>
          <p:nvPr>
            <p:ph idx="1"/>
          </p:nvPr>
        </p:nvSpPr>
        <p:spPr>
          <a:xfrm>
            <a:off x="1137035" y="2194102"/>
            <a:ext cx="6516216" cy="3908585"/>
          </a:xfrm>
        </p:spPr>
        <p:txBody>
          <a:bodyPr>
            <a:normAutofit/>
          </a:bodyPr>
          <a:lstStyle/>
          <a:p>
            <a:pPr marL="0" indent="0">
              <a:buNone/>
            </a:pPr>
            <a:r>
              <a:rPr lang="en-GB" sz="2000"/>
              <a:t>2- Mitigating Risks:</a:t>
            </a:r>
          </a:p>
          <a:p>
            <a:endParaRPr lang="en-GB" sz="2000"/>
          </a:p>
          <a:p>
            <a:r>
              <a:rPr lang="en-GB" sz="2000"/>
              <a:t>CSR and sustainability efforts help mitigate risks associated with environmental damage, social unrest, regulatory non-compliance, and ethical lapses.</a:t>
            </a:r>
          </a:p>
          <a:p>
            <a:r>
              <a:rPr lang="en-GB" sz="2000"/>
              <a:t>Proactive engagement in CSR can preempt negative publicity and legal consequences.</a:t>
            </a:r>
          </a:p>
        </p:txBody>
      </p:sp>
    </p:spTree>
    <p:extLst>
      <p:ext uri="{BB962C8B-B14F-4D97-AF65-F5344CB8AC3E}">
        <p14:creationId xmlns:p14="http://schemas.microsoft.com/office/powerpoint/2010/main" val="2046597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0AD9C205-411F-5E00-A6B6-430884C93098}"/>
              </a:ext>
            </a:extLst>
          </p:cNvPr>
          <p:cNvPicPr>
            <a:picLocks noChangeAspect="1"/>
          </p:cNvPicPr>
          <p:nvPr/>
        </p:nvPicPr>
        <p:blipFill rotWithShape="1">
          <a:blip r:embed="rId2"/>
          <a:srcRect l="33330" r="2571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CA45FC8E-306C-3E7C-3BA6-05E71A66E9BC}"/>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1DC58B35-8D61-AEA0-4214-F534F3416E89}"/>
              </a:ext>
            </a:extLst>
          </p:cNvPr>
          <p:cNvSpPr>
            <a:spLocks noGrp="1"/>
          </p:cNvSpPr>
          <p:nvPr>
            <p:ph idx="1"/>
          </p:nvPr>
        </p:nvSpPr>
        <p:spPr>
          <a:xfrm>
            <a:off x="1137035" y="2194102"/>
            <a:ext cx="6516216" cy="3908585"/>
          </a:xfrm>
        </p:spPr>
        <p:txBody>
          <a:bodyPr>
            <a:normAutofit/>
          </a:bodyPr>
          <a:lstStyle/>
          <a:p>
            <a:pPr marL="0" indent="0">
              <a:buNone/>
            </a:pPr>
            <a:r>
              <a:rPr lang="en-GB" sz="2000"/>
              <a:t>3- Attracting and Retaining Talent:</a:t>
            </a:r>
          </a:p>
          <a:p>
            <a:endParaRPr lang="en-GB" sz="2000"/>
          </a:p>
          <a:p>
            <a:r>
              <a:rPr lang="en-GB" sz="2000"/>
              <a:t>Companies that prioritize CSR and sustainability often attract top talent who seek purpose-driven work environments.</a:t>
            </a:r>
          </a:p>
          <a:p>
            <a:r>
              <a:rPr lang="en-GB" sz="2000"/>
              <a:t>Employees are more likely to stay with organizations that align with their values and demonstrate a commitment to social and environmental responsibility.</a:t>
            </a:r>
          </a:p>
        </p:txBody>
      </p:sp>
    </p:spTree>
    <p:extLst>
      <p:ext uri="{BB962C8B-B14F-4D97-AF65-F5344CB8AC3E}">
        <p14:creationId xmlns:p14="http://schemas.microsoft.com/office/powerpoint/2010/main" val="3342135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green grass">
            <a:extLst>
              <a:ext uri="{FF2B5EF4-FFF2-40B4-BE49-F238E27FC236}">
                <a16:creationId xmlns:a16="http://schemas.microsoft.com/office/drawing/2014/main" id="{ED771B4A-37EE-FEE9-8191-7CBC70F5C5D2}"/>
              </a:ext>
            </a:extLst>
          </p:cNvPr>
          <p:cNvPicPr>
            <a:picLocks noChangeAspect="1"/>
          </p:cNvPicPr>
          <p:nvPr/>
        </p:nvPicPr>
        <p:blipFill rotWithShape="1">
          <a:blip r:embed="rId2"/>
          <a:srcRect l="33081" r="25808"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DCDE1836-C02B-53A3-D9EB-FEBC55BB92AB}"/>
              </a:ext>
            </a:extLst>
          </p:cNvPr>
          <p:cNvSpPr>
            <a:spLocks noGrp="1"/>
          </p:cNvSpPr>
          <p:nvPr>
            <p:ph type="title"/>
          </p:nvPr>
        </p:nvSpPr>
        <p:spPr>
          <a:xfrm>
            <a:off x="1137034" y="609600"/>
            <a:ext cx="6831188" cy="1322887"/>
          </a:xfrm>
        </p:spPr>
        <p:txBody>
          <a:bodyPr>
            <a:normAutofit/>
          </a:bodyPr>
          <a:lstStyle/>
          <a:p>
            <a:r>
              <a:rPr lang="en-GB" dirty="0"/>
              <a:t>Importance of CSR and Sustainability: </a:t>
            </a:r>
            <a:r>
              <a:rPr lang="en-GB" dirty="0" err="1"/>
              <a:t>Cont</a:t>
            </a:r>
            <a:r>
              <a:rPr lang="en-GB" dirty="0"/>
              <a:t>’’</a:t>
            </a:r>
          </a:p>
        </p:txBody>
      </p:sp>
      <p:sp>
        <p:nvSpPr>
          <p:cNvPr id="3" name="Content Placeholder 2">
            <a:extLst>
              <a:ext uri="{FF2B5EF4-FFF2-40B4-BE49-F238E27FC236}">
                <a16:creationId xmlns:a16="http://schemas.microsoft.com/office/drawing/2014/main" id="{8A6C084B-973B-745B-4500-EC112C403C2A}"/>
              </a:ext>
            </a:extLst>
          </p:cNvPr>
          <p:cNvSpPr>
            <a:spLocks noGrp="1"/>
          </p:cNvSpPr>
          <p:nvPr>
            <p:ph idx="1"/>
          </p:nvPr>
        </p:nvSpPr>
        <p:spPr>
          <a:xfrm>
            <a:off x="1137035" y="2194102"/>
            <a:ext cx="6516216" cy="3908585"/>
          </a:xfrm>
        </p:spPr>
        <p:txBody>
          <a:bodyPr>
            <a:normAutofit/>
          </a:bodyPr>
          <a:lstStyle/>
          <a:p>
            <a:pPr marL="0" indent="0">
              <a:buNone/>
            </a:pPr>
            <a:r>
              <a:rPr lang="en-GB" sz="2000"/>
              <a:t>4- Fostering Innovation and Long-Term Growth:</a:t>
            </a:r>
          </a:p>
          <a:p>
            <a:endParaRPr lang="en-GB" sz="2000"/>
          </a:p>
          <a:p>
            <a:r>
              <a:rPr lang="en-GB" sz="2000"/>
              <a:t>CSR and sustainability encourage innovation by driving companies to develop environmentally friendly products, processes, and business models.</a:t>
            </a:r>
          </a:p>
          <a:p>
            <a:r>
              <a:rPr lang="en-GB" sz="2000"/>
              <a:t>Investing in sustainable practices can lead to cost savings, operational efficiencies, and new revenue streams, contributing to long-term growth.</a:t>
            </a:r>
          </a:p>
        </p:txBody>
      </p:sp>
    </p:spTree>
    <p:extLst>
      <p:ext uri="{BB962C8B-B14F-4D97-AF65-F5344CB8AC3E}">
        <p14:creationId xmlns:p14="http://schemas.microsoft.com/office/powerpoint/2010/main" val="539148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D4F6F-BDDA-39B2-CBAF-293C93F640AB}"/>
              </a:ext>
            </a:extLst>
          </p:cNvPr>
          <p:cNvSpPr>
            <a:spLocks noGrp="1"/>
          </p:cNvSpPr>
          <p:nvPr>
            <p:ph type="title"/>
          </p:nvPr>
        </p:nvSpPr>
        <p:spPr>
          <a:xfrm>
            <a:off x="4572001" y="601744"/>
            <a:ext cx="6781800" cy="1338696"/>
          </a:xfrm>
        </p:spPr>
        <p:txBody>
          <a:bodyPr>
            <a:normAutofit/>
          </a:bodyPr>
          <a:lstStyle/>
          <a:p>
            <a:r>
              <a:rPr lang="en-GB" dirty="0"/>
              <a:t>Examples of CSR and Sustainability Initiatives:</a:t>
            </a:r>
          </a:p>
        </p:txBody>
      </p:sp>
      <p:pic>
        <p:nvPicPr>
          <p:cNvPr id="5" name="Picture 4" descr="Smoke from a factory">
            <a:extLst>
              <a:ext uri="{FF2B5EF4-FFF2-40B4-BE49-F238E27FC236}">
                <a16:creationId xmlns:a16="http://schemas.microsoft.com/office/drawing/2014/main" id="{85F06B39-4FCE-0254-DA99-5F961F5E755F}"/>
              </a:ext>
            </a:extLst>
          </p:cNvPr>
          <p:cNvPicPr>
            <a:picLocks noChangeAspect="1"/>
          </p:cNvPicPr>
          <p:nvPr/>
        </p:nvPicPr>
        <p:blipFill rotWithShape="1">
          <a:blip r:embed="rId2"/>
          <a:srcRect l="28659" r="34795"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EE0E86D1-E1B5-D76D-94F7-8B832A91C81A}"/>
              </a:ext>
            </a:extLst>
          </p:cNvPr>
          <p:cNvSpPr>
            <a:spLocks noGrp="1"/>
          </p:cNvSpPr>
          <p:nvPr>
            <p:ph idx="1"/>
          </p:nvPr>
        </p:nvSpPr>
        <p:spPr>
          <a:xfrm>
            <a:off x="4572001" y="2201958"/>
            <a:ext cx="6781800" cy="3900730"/>
          </a:xfrm>
        </p:spPr>
        <p:txBody>
          <a:bodyPr anchor="t">
            <a:normAutofit/>
          </a:bodyPr>
          <a:lstStyle/>
          <a:p>
            <a:pPr marL="0" indent="0">
              <a:buNone/>
            </a:pPr>
            <a:r>
              <a:rPr lang="en-GB" sz="2000"/>
              <a:t>1- Environmental Conservation:</a:t>
            </a:r>
          </a:p>
          <a:p>
            <a:endParaRPr lang="en-GB" sz="2000"/>
          </a:p>
          <a:p>
            <a:r>
              <a:rPr lang="en-GB" sz="2000"/>
              <a:t>Implementing energy-efficient practices, reducing greenhouse gas emissions, and minimizing waste generation.</a:t>
            </a:r>
          </a:p>
          <a:p>
            <a:r>
              <a:rPr lang="en-GB" sz="2000"/>
              <a:t>Investing in renewable energy sources and adopting sustainable sourcing and supply chain practices.</a:t>
            </a:r>
          </a:p>
        </p:txBody>
      </p:sp>
    </p:spTree>
    <p:extLst>
      <p:ext uri="{BB962C8B-B14F-4D97-AF65-F5344CB8AC3E}">
        <p14:creationId xmlns:p14="http://schemas.microsoft.com/office/powerpoint/2010/main" val="735472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DDED207C-95CB-3476-AA3C-AA198ECA4EA5}"/>
              </a:ext>
            </a:extLst>
          </p:cNvPr>
          <p:cNvPicPr>
            <a:picLocks noChangeAspect="1"/>
          </p:cNvPicPr>
          <p:nvPr/>
        </p:nvPicPr>
        <p:blipFill rotWithShape="1">
          <a:blip r:embed="rId2"/>
          <a:srcRect l="21609" r="3574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9E7BDFA-BB71-45C4-6811-747A44DE06FC}"/>
              </a:ext>
            </a:extLst>
          </p:cNvPr>
          <p:cNvSpPr>
            <a:spLocks noGrp="1"/>
          </p:cNvSpPr>
          <p:nvPr>
            <p:ph type="title"/>
          </p:nvPr>
        </p:nvSpPr>
        <p:spPr>
          <a:xfrm>
            <a:off x="1137034" y="609600"/>
            <a:ext cx="6831188" cy="1322887"/>
          </a:xfrm>
        </p:spPr>
        <p:txBody>
          <a:bodyPr>
            <a:normAutofit/>
          </a:bodyPr>
          <a:lstStyle/>
          <a:p>
            <a:r>
              <a:rPr lang="en-GB" sz="4100"/>
              <a:t>Examples of CSR and Sustainability Initiatives: </a:t>
            </a:r>
            <a:r>
              <a:rPr lang="en-GB" sz="4100" err="1"/>
              <a:t>Cont</a:t>
            </a:r>
            <a:r>
              <a:rPr lang="en-GB" sz="4100"/>
              <a:t>’’</a:t>
            </a:r>
          </a:p>
        </p:txBody>
      </p:sp>
      <p:sp>
        <p:nvSpPr>
          <p:cNvPr id="3" name="Content Placeholder 2">
            <a:extLst>
              <a:ext uri="{FF2B5EF4-FFF2-40B4-BE49-F238E27FC236}">
                <a16:creationId xmlns:a16="http://schemas.microsoft.com/office/drawing/2014/main" id="{E5CA0CB6-1F9C-1117-83AA-337FC7C35AE1}"/>
              </a:ext>
            </a:extLst>
          </p:cNvPr>
          <p:cNvSpPr>
            <a:spLocks noGrp="1"/>
          </p:cNvSpPr>
          <p:nvPr>
            <p:ph idx="1"/>
          </p:nvPr>
        </p:nvSpPr>
        <p:spPr>
          <a:xfrm>
            <a:off x="1137035" y="2194102"/>
            <a:ext cx="6516216" cy="3908585"/>
          </a:xfrm>
        </p:spPr>
        <p:txBody>
          <a:bodyPr>
            <a:normAutofit/>
          </a:bodyPr>
          <a:lstStyle/>
          <a:p>
            <a:pPr marL="0" indent="0">
              <a:buNone/>
            </a:pPr>
            <a:r>
              <a:rPr lang="en-GB" sz="2000"/>
              <a:t>2- Social Welfare:</a:t>
            </a:r>
          </a:p>
          <a:p>
            <a:endParaRPr lang="en-GB" sz="2000"/>
          </a:p>
          <a:p>
            <a:r>
              <a:rPr lang="en-GB" sz="2000"/>
              <a:t>Supporting local communities through philanthropic initiatives, volunteer programs, and partnerships with non-profit organizations.</a:t>
            </a:r>
          </a:p>
          <a:p>
            <a:r>
              <a:rPr lang="en-GB" sz="2000"/>
              <a:t>Promoting diversity, equity, and inclusion within the workforce and advocating for human rights.</a:t>
            </a:r>
          </a:p>
        </p:txBody>
      </p:sp>
    </p:spTree>
    <p:extLst>
      <p:ext uri="{BB962C8B-B14F-4D97-AF65-F5344CB8AC3E}">
        <p14:creationId xmlns:p14="http://schemas.microsoft.com/office/powerpoint/2010/main" val="1749481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FCD3BE39-9FE9-BCDE-D488-28311E28FAED}"/>
              </a:ext>
            </a:extLst>
          </p:cNvPr>
          <p:cNvPicPr>
            <a:picLocks noChangeAspect="1"/>
          </p:cNvPicPr>
          <p:nvPr/>
        </p:nvPicPr>
        <p:blipFill rotWithShape="1">
          <a:blip r:embed="rId2"/>
          <a:srcRect l="36306" r="22583"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13095DF-E63D-2B5B-6C21-75A7854F6D72}"/>
              </a:ext>
            </a:extLst>
          </p:cNvPr>
          <p:cNvSpPr>
            <a:spLocks noGrp="1"/>
          </p:cNvSpPr>
          <p:nvPr>
            <p:ph type="title"/>
          </p:nvPr>
        </p:nvSpPr>
        <p:spPr>
          <a:xfrm>
            <a:off x="1137034" y="609600"/>
            <a:ext cx="6831188" cy="1322887"/>
          </a:xfrm>
        </p:spPr>
        <p:txBody>
          <a:bodyPr>
            <a:normAutofit/>
          </a:bodyPr>
          <a:lstStyle/>
          <a:p>
            <a:r>
              <a:rPr lang="en-GB" sz="4100"/>
              <a:t>Examples of CSR and Sustainability Initiatives: </a:t>
            </a:r>
            <a:r>
              <a:rPr lang="en-GB" sz="4100" err="1"/>
              <a:t>Cont</a:t>
            </a:r>
            <a:r>
              <a:rPr lang="en-GB" sz="4100"/>
              <a:t>’’</a:t>
            </a:r>
          </a:p>
        </p:txBody>
      </p:sp>
      <p:sp>
        <p:nvSpPr>
          <p:cNvPr id="3" name="Content Placeholder 2">
            <a:extLst>
              <a:ext uri="{FF2B5EF4-FFF2-40B4-BE49-F238E27FC236}">
                <a16:creationId xmlns:a16="http://schemas.microsoft.com/office/drawing/2014/main" id="{1AEA7A46-DDD1-F6F8-0D65-143B63A09AFD}"/>
              </a:ext>
            </a:extLst>
          </p:cNvPr>
          <p:cNvSpPr>
            <a:spLocks noGrp="1"/>
          </p:cNvSpPr>
          <p:nvPr>
            <p:ph idx="1"/>
          </p:nvPr>
        </p:nvSpPr>
        <p:spPr>
          <a:xfrm>
            <a:off x="1137035" y="2194102"/>
            <a:ext cx="6516216" cy="3908585"/>
          </a:xfrm>
        </p:spPr>
        <p:txBody>
          <a:bodyPr>
            <a:normAutofit/>
          </a:bodyPr>
          <a:lstStyle/>
          <a:p>
            <a:pPr marL="0" indent="0">
              <a:buNone/>
            </a:pPr>
            <a:r>
              <a:rPr lang="en-GB" sz="2000"/>
              <a:t>3- Ethical Governance:</a:t>
            </a:r>
          </a:p>
          <a:p>
            <a:endParaRPr lang="en-GB" sz="2000"/>
          </a:p>
          <a:p>
            <a:r>
              <a:rPr lang="en-GB" sz="2000"/>
              <a:t>Ensuring transparency, accountability, and ethical behavior in business operations and decision-making processes.</a:t>
            </a:r>
          </a:p>
          <a:p>
            <a:r>
              <a:rPr lang="en-GB" sz="2000"/>
              <a:t>Upholding labor rights, fair labor practices, and ethical sourcing standards throughout the supply chain.</a:t>
            </a:r>
          </a:p>
        </p:txBody>
      </p:sp>
    </p:spTree>
    <p:extLst>
      <p:ext uri="{BB962C8B-B14F-4D97-AF65-F5344CB8AC3E}">
        <p14:creationId xmlns:p14="http://schemas.microsoft.com/office/powerpoint/2010/main" val="1375879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3D arrows stacked and pointing in different directions">
            <a:extLst>
              <a:ext uri="{FF2B5EF4-FFF2-40B4-BE49-F238E27FC236}">
                <a16:creationId xmlns:a16="http://schemas.microsoft.com/office/drawing/2014/main" id="{2A939FE4-5466-A48A-1D82-BDF06BAF6AC3}"/>
              </a:ext>
            </a:extLst>
          </p:cNvPr>
          <p:cNvPicPr>
            <a:picLocks noChangeAspect="1"/>
          </p:cNvPicPr>
          <p:nvPr/>
        </p:nvPicPr>
        <p:blipFill rotWithShape="1">
          <a:blip r:embed="rId2"/>
          <a:srcRect l="18216" r="4714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87E5252-4FA3-38F7-A4DB-CD562960D7EE}"/>
              </a:ext>
            </a:extLst>
          </p:cNvPr>
          <p:cNvSpPr>
            <a:spLocks noGrp="1"/>
          </p:cNvSpPr>
          <p:nvPr>
            <p:ph type="title"/>
          </p:nvPr>
        </p:nvSpPr>
        <p:spPr>
          <a:xfrm>
            <a:off x="1137034" y="609600"/>
            <a:ext cx="6831188" cy="1322887"/>
          </a:xfrm>
        </p:spPr>
        <p:txBody>
          <a:bodyPr>
            <a:normAutofit/>
          </a:bodyPr>
          <a:lstStyle/>
          <a:p>
            <a:r>
              <a:rPr lang="en-GB" dirty="0"/>
              <a:t>Challenges and Future Trends:</a:t>
            </a:r>
          </a:p>
        </p:txBody>
      </p:sp>
      <p:sp>
        <p:nvSpPr>
          <p:cNvPr id="3" name="Content Placeholder 2">
            <a:extLst>
              <a:ext uri="{FF2B5EF4-FFF2-40B4-BE49-F238E27FC236}">
                <a16:creationId xmlns:a16="http://schemas.microsoft.com/office/drawing/2014/main" id="{DBEBF1DA-A435-400B-5B87-6C316E7D9D08}"/>
              </a:ext>
            </a:extLst>
          </p:cNvPr>
          <p:cNvSpPr>
            <a:spLocks noGrp="1"/>
          </p:cNvSpPr>
          <p:nvPr>
            <p:ph idx="1"/>
          </p:nvPr>
        </p:nvSpPr>
        <p:spPr>
          <a:xfrm>
            <a:off x="1137035" y="2194102"/>
            <a:ext cx="6516216" cy="3908585"/>
          </a:xfrm>
        </p:spPr>
        <p:txBody>
          <a:bodyPr>
            <a:normAutofit/>
          </a:bodyPr>
          <a:lstStyle/>
          <a:p>
            <a:pPr marL="0" indent="0">
              <a:buNone/>
            </a:pPr>
            <a:r>
              <a:rPr lang="en-GB" sz="2000"/>
              <a:t>1- Balancing Profitability and Purpose:</a:t>
            </a:r>
          </a:p>
          <a:p>
            <a:endParaRPr lang="en-GB" sz="2000"/>
          </a:p>
          <a:p>
            <a:r>
              <a:rPr lang="en-GB" sz="2000"/>
              <a:t>Companies may face challenges in reconciling short-term profit goals with long-term sustainability objectives.</a:t>
            </a:r>
          </a:p>
          <a:p>
            <a:r>
              <a:rPr lang="en-GB" sz="2000"/>
              <a:t>Finding the right balance between financial returns and social/environmental impact remains a persistent challenge.</a:t>
            </a:r>
          </a:p>
        </p:txBody>
      </p:sp>
    </p:spTree>
    <p:extLst>
      <p:ext uri="{BB962C8B-B14F-4D97-AF65-F5344CB8AC3E}">
        <p14:creationId xmlns:p14="http://schemas.microsoft.com/office/powerpoint/2010/main" val="3584295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44695C-5173-4F11-4ECB-F8C55D6E1088}"/>
              </a:ext>
            </a:extLst>
          </p:cNvPr>
          <p:cNvSpPr>
            <a:spLocks noGrp="1"/>
          </p:cNvSpPr>
          <p:nvPr>
            <p:ph type="title"/>
          </p:nvPr>
        </p:nvSpPr>
        <p:spPr>
          <a:xfrm>
            <a:off x="709684" y="1562100"/>
            <a:ext cx="3795642" cy="3733800"/>
          </a:xfrm>
        </p:spPr>
        <p:txBody>
          <a:bodyPr>
            <a:normAutofit/>
          </a:bodyPr>
          <a:lstStyle/>
          <a:p>
            <a:pPr algn="ctr"/>
            <a:r>
              <a:rPr lang="en-GB">
                <a:solidFill>
                  <a:schemeClr val="tx1">
                    <a:lumMod val="85000"/>
                    <a:lumOff val="15000"/>
                  </a:schemeClr>
                </a:solidFill>
              </a:rPr>
              <a:t>Challenges and Future Trends: Cont’’</a:t>
            </a:r>
          </a:p>
        </p:txBody>
      </p:sp>
      <p:sp>
        <p:nvSpPr>
          <p:cNvPr id="3" name="Content Placeholder 2">
            <a:extLst>
              <a:ext uri="{FF2B5EF4-FFF2-40B4-BE49-F238E27FC236}">
                <a16:creationId xmlns:a16="http://schemas.microsoft.com/office/drawing/2014/main" id="{9B6005D8-6479-FBEC-712B-D0A503E58BEA}"/>
              </a:ext>
            </a:extLst>
          </p:cNvPr>
          <p:cNvSpPr>
            <a:spLocks noGrp="1"/>
          </p:cNvSpPr>
          <p:nvPr>
            <p:ph idx="1"/>
          </p:nvPr>
        </p:nvSpPr>
        <p:spPr>
          <a:xfrm>
            <a:off x="6096000" y="733425"/>
            <a:ext cx="5135592" cy="5391150"/>
          </a:xfrm>
        </p:spPr>
        <p:txBody>
          <a:bodyPr anchor="ctr">
            <a:normAutofit/>
          </a:bodyPr>
          <a:lstStyle/>
          <a:p>
            <a:pPr marL="0" indent="0">
              <a:buNone/>
            </a:pPr>
            <a:r>
              <a:rPr lang="en-GB" sz="2000">
                <a:solidFill>
                  <a:schemeClr val="tx1">
                    <a:lumMod val="85000"/>
                    <a:lumOff val="15000"/>
                  </a:schemeClr>
                </a:solidFill>
              </a:rPr>
              <a:t>2- Regulatory Complexity:</a:t>
            </a:r>
          </a:p>
          <a:p>
            <a:endParaRPr lang="en-GB" sz="2000">
              <a:solidFill>
                <a:schemeClr val="tx1">
                  <a:lumMod val="85000"/>
                  <a:lumOff val="15000"/>
                </a:schemeClr>
              </a:solidFill>
            </a:endParaRPr>
          </a:p>
          <a:p>
            <a:r>
              <a:rPr lang="en-GB" sz="2000">
                <a:solidFill>
                  <a:schemeClr val="tx1">
                    <a:lumMod val="85000"/>
                    <a:lumOff val="15000"/>
                  </a:schemeClr>
                </a:solidFill>
              </a:rPr>
              <a:t>Navigating evolving regulations and compliance requirements related to CSR and sustainability can be complex, especially in global markets.</a:t>
            </a:r>
          </a:p>
          <a:p>
            <a:r>
              <a:rPr lang="en-GB" sz="2000">
                <a:solidFill>
                  <a:schemeClr val="tx1">
                    <a:lumMod val="85000"/>
                    <a:lumOff val="15000"/>
                  </a:schemeClr>
                </a:solidFill>
              </a:rPr>
              <a:t>Companies must stay informed about emerging standards and regulations to ensure compliance and mitigate risks.</a:t>
            </a:r>
          </a:p>
        </p:txBody>
      </p:sp>
    </p:spTree>
    <p:extLst>
      <p:ext uri="{BB962C8B-B14F-4D97-AF65-F5344CB8AC3E}">
        <p14:creationId xmlns:p14="http://schemas.microsoft.com/office/powerpoint/2010/main" val="129831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16FB63-1E15-E0CF-8DAA-3936499CB24E}"/>
              </a:ext>
            </a:extLst>
          </p:cNvPr>
          <p:cNvSpPr>
            <a:spLocks noGrp="1"/>
          </p:cNvSpPr>
          <p:nvPr>
            <p:ph type="title"/>
          </p:nvPr>
        </p:nvSpPr>
        <p:spPr>
          <a:xfrm>
            <a:off x="709684" y="1562100"/>
            <a:ext cx="3795642" cy="3733800"/>
          </a:xfrm>
        </p:spPr>
        <p:txBody>
          <a:bodyPr>
            <a:normAutofit/>
          </a:bodyPr>
          <a:lstStyle/>
          <a:p>
            <a:pPr algn="ctr"/>
            <a:r>
              <a:rPr lang="en-GB">
                <a:solidFill>
                  <a:schemeClr val="tx1">
                    <a:lumMod val="85000"/>
                    <a:lumOff val="15000"/>
                  </a:schemeClr>
                </a:solidFill>
              </a:rPr>
              <a:t>Challenges and Future Trends: Cont’’</a:t>
            </a:r>
          </a:p>
        </p:txBody>
      </p:sp>
      <p:sp>
        <p:nvSpPr>
          <p:cNvPr id="3" name="Content Placeholder 2">
            <a:extLst>
              <a:ext uri="{FF2B5EF4-FFF2-40B4-BE49-F238E27FC236}">
                <a16:creationId xmlns:a16="http://schemas.microsoft.com/office/drawing/2014/main" id="{DFF71867-236D-9D5A-0792-9DA501E8A129}"/>
              </a:ext>
            </a:extLst>
          </p:cNvPr>
          <p:cNvSpPr>
            <a:spLocks noGrp="1"/>
          </p:cNvSpPr>
          <p:nvPr>
            <p:ph idx="1"/>
          </p:nvPr>
        </p:nvSpPr>
        <p:spPr>
          <a:xfrm>
            <a:off x="6096000" y="733425"/>
            <a:ext cx="5135592" cy="5391150"/>
          </a:xfrm>
        </p:spPr>
        <p:txBody>
          <a:bodyPr anchor="ctr">
            <a:normAutofit/>
          </a:bodyPr>
          <a:lstStyle/>
          <a:p>
            <a:pPr marL="0" indent="0">
              <a:buNone/>
            </a:pPr>
            <a:r>
              <a:rPr lang="en-GB" sz="2000" b="0" i="0">
                <a:solidFill>
                  <a:schemeClr val="tx1">
                    <a:lumMod val="85000"/>
                    <a:lumOff val="15000"/>
                  </a:schemeClr>
                </a:solidFill>
                <a:effectLst/>
                <a:latin typeface="Söhne"/>
              </a:rPr>
              <a:t>3- Stakeholder Engagement:</a:t>
            </a:r>
          </a:p>
          <a:p>
            <a:pPr>
              <a:buFont typeface="Arial" panose="020B0604020202020204" pitchFamily="34" charset="0"/>
              <a:buChar char="•"/>
            </a:pPr>
            <a:r>
              <a:rPr lang="en-GB" sz="2000" b="0" i="0">
                <a:solidFill>
                  <a:schemeClr val="tx1">
                    <a:lumMod val="85000"/>
                    <a:lumOff val="15000"/>
                  </a:schemeClr>
                </a:solidFill>
                <a:effectLst/>
                <a:latin typeface="Söhne"/>
              </a:rPr>
              <a:t>Engaging diverse stakeholders, including investors, consumers, employees, and communities, is crucial for the success of CSR and sustainability initiatives.</a:t>
            </a:r>
          </a:p>
          <a:p>
            <a:pPr>
              <a:buFont typeface="Arial" panose="020B0604020202020204" pitchFamily="34" charset="0"/>
              <a:buChar char="•"/>
            </a:pPr>
            <a:r>
              <a:rPr lang="en-GB" sz="2000" b="0" i="0">
                <a:solidFill>
                  <a:schemeClr val="tx1">
                    <a:lumMod val="85000"/>
                    <a:lumOff val="15000"/>
                  </a:schemeClr>
                </a:solidFill>
                <a:effectLst/>
                <a:latin typeface="Söhne"/>
              </a:rPr>
              <a:t>Building meaningful partnerships and fostering open dialogue can enhance the effectiveness and legitimacy of corporate efforts.</a:t>
            </a:r>
          </a:p>
          <a:p>
            <a:endParaRPr lang="en-GB" sz="2000">
              <a:solidFill>
                <a:schemeClr val="tx1">
                  <a:lumMod val="85000"/>
                  <a:lumOff val="15000"/>
                </a:schemeClr>
              </a:solidFill>
            </a:endParaRPr>
          </a:p>
        </p:txBody>
      </p:sp>
    </p:spTree>
    <p:extLst>
      <p:ext uri="{BB962C8B-B14F-4D97-AF65-F5344CB8AC3E}">
        <p14:creationId xmlns:p14="http://schemas.microsoft.com/office/powerpoint/2010/main" val="3052755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A8332-CEC5-B7AA-F1E9-0AEDE3D9C96B}"/>
              </a:ext>
            </a:extLst>
          </p:cNvPr>
          <p:cNvSpPr>
            <a:spLocks noGrp="1"/>
          </p:cNvSpPr>
          <p:nvPr>
            <p:ph type="title"/>
          </p:nvPr>
        </p:nvSpPr>
        <p:spPr>
          <a:xfrm>
            <a:off x="976746" y="3703975"/>
            <a:ext cx="4337858" cy="2398713"/>
          </a:xfrm>
        </p:spPr>
        <p:txBody>
          <a:bodyPr>
            <a:normAutofit/>
          </a:bodyPr>
          <a:lstStyle/>
          <a:p>
            <a:pPr algn="ctr"/>
            <a:r>
              <a:rPr lang="en-GB" sz="4000"/>
              <a:t>Changing Expectations in Organizational Governance:</a:t>
            </a:r>
          </a:p>
        </p:txBody>
      </p:sp>
      <p:pic>
        <p:nvPicPr>
          <p:cNvPr id="23" name="Picture 4" descr="One in a crowd">
            <a:extLst>
              <a:ext uri="{FF2B5EF4-FFF2-40B4-BE49-F238E27FC236}">
                <a16:creationId xmlns:a16="http://schemas.microsoft.com/office/drawing/2014/main" id="{232BD56A-BFAB-F7E9-622C-7012C9692E93}"/>
              </a:ext>
            </a:extLst>
          </p:cNvPr>
          <p:cNvPicPr>
            <a:picLocks noChangeAspect="1"/>
          </p:cNvPicPr>
          <p:nvPr/>
        </p:nvPicPr>
        <p:blipFill rotWithShape="1">
          <a:blip r:embed="rId2"/>
          <a:srcRect t="27987" b="37520"/>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a:extLst>
              <a:ext uri="{FF2B5EF4-FFF2-40B4-BE49-F238E27FC236}">
                <a16:creationId xmlns:a16="http://schemas.microsoft.com/office/drawing/2014/main" id="{170FCF77-E04C-5A84-6493-0CED26BE434B}"/>
              </a:ext>
            </a:extLst>
          </p:cNvPr>
          <p:cNvSpPr>
            <a:spLocks noGrp="1"/>
          </p:cNvSpPr>
          <p:nvPr>
            <p:ph idx="1"/>
          </p:nvPr>
        </p:nvSpPr>
        <p:spPr>
          <a:xfrm>
            <a:off x="6096000" y="3703975"/>
            <a:ext cx="5257800" cy="2398713"/>
          </a:xfrm>
        </p:spPr>
        <p:txBody>
          <a:bodyPr anchor="ctr">
            <a:normAutofit/>
          </a:bodyPr>
          <a:lstStyle/>
          <a:p>
            <a:r>
              <a:rPr lang="en-GB" sz="1900"/>
              <a:t>Expectations regarding organizational governance have evolved, with stakeholders demanding greater transparency, accountability, and ethical behavior from companies.</a:t>
            </a:r>
          </a:p>
          <a:p>
            <a:r>
              <a:rPr lang="en-GB" sz="1900"/>
              <a:t>Effective governance frameworks must consider the interests of diverse stakeholders, including shareholders, employees, communities, and the environment.</a:t>
            </a:r>
          </a:p>
        </p:txBody>
      </p:sp>
    </p:spTree>
    <p:extLst>
      <p:ext uri="{BB962C8B-B14F-4D97-AF65-F5344CB8AC3E}">
        <p14:creationId xmlns:p14="http://schemas.microsoft.com/office/powerpoint/2010/main" val="806972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CC1ABC-C489-BC7F-0217-435C8FFE98C5}"/>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Enlightened Shareholder Value:</a:t>
            </a:r>
          </a:p>
        </p:txBody>
      </p:sp>
      <p:sp>
        <p:nvSpPr>
          <p:cNvPr id="3" name="Content Placeholder 2">
            <a:extLst>
              <a:ext uri="{FF2B5EF4-FFF2-40B4-BE49-F238E27FC236}">
                <a16:creationId xmlns:a16="http://schemas.microsoft.com/office/drawing/2014/main" id="{F4759651-45A4-2C82-DA7E-AF024B66AE9B}"/>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Enlightened shareholder value (ESV) represents a broader perspective on shareholder interests, acknowledging the importance of long-term sustainability and stakeholder engagement.</a:t>
            </a:r>
          </a:p>
          <a:p>
            <a:r>
              <a:rPr lang="en-GB" sz="2000">
                <a:solidFill>
                  <a:schemeClr val="tx1">
                    <a:lumMod val="85000"/>
                    <a:lumOff val="15000"/>
                  </a:schemeClr>
                </a:solidFill>
              </a:rPr>
              <a:t>Organizations adopting ESV prioritize responsible business practices and sustainable value creation over short-term profit maximization.</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7699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irds flying in formation">
            <a:extLst>
              <a:ext uri="{FF2B5EF4-FFF2-40B4-BE49-F238E27FC236}">
                <a16:creationId xmlns:a16="http://schemas.microsoft.com/office/drawing/2014/main" id="{1B1B5E48-68B4-39DB-1E05-DBD505C3EF27}"/>
              </a:ext>
            </a:extLst>
          </p:cNvPr>
          <p:cNvPicPr>
            <a:picLocks noChangeAspect="1"/>
          </p:cNvPicPr>
          <p:nvPr/>
        </p:nvPicPr>
        <p:blipFill rotWithShape="1">
          <a:blip r:embed="rId2"/>
          <a:srcRect l="47" r="28280"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F81255-408B-0B73-0D8F-D63F87F5DA07}"/>
              </a:ext>
            </a:extLst>
          </p:cNvPr>
          <p:cNvSpPr>
            <a:spLocks noGrp="1"/>
          </p:cNvSpPr>
          <p:nvPr>
            <p:ph type="title"/>
          </p:nvPr>
        </p:nvSpPr>
        <p:spPr>
          <a:xfrm>
            <a:off x="374904" y="856488"/>
            <a:ext cx="4992624" cy="1243584"/>
          </a:xfrm>
        </p:spPr>
        <p:txBody>
          <a:bodyPr anchor="ctr">
            <a:normAutofit/>
          </a:bodyPr>
          <a:lstStyle/>
          <a:p>
            <a:r>
              <a:rPr lang="en-GB" sz="3400"/>
              <a:t>CSR Strategies and Policies: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18DBD9B-CAB9-8839-9AE5-5BED7CE6F88F}"/>
              </a:ext>
            </a:extLst>
          </p:cNvPr>
          <p:cNvSpPr>
            <a:spLocks noGrp="1"/>
          </p:cNvSpPr>
          <p:nvPr>
            <p:ph idx="1"/>
          </p:nvPr>
        </p:nvSpPr>
        <p:spPr>
          <a:xfrm>
            <a:off x="374904" y="2522949"/>
            <a:ext cx="5065776" cy="3402363"/>
          </a:xfrm>
        </p:spPr>
        <p:txBody>
          <a:bodyPr anchor="t">
            <a:normAutofit/>
          </a:bodyPr>
          <a:lstStyle/>
          <a:p>
            <a:r>
              <a:rPr lang="en-GB" sz="2000"/>
              <a:t>CSR strategies involve defining organizational objectives, setting targets, and implementing initiatives to address social and environmental issues aligned with business goals.</a:t>
            </a:r>
          </a:p>
          <a:p>
            <a:r>
              <a:rPr lang="en-GB" sz="2000"/>
              <a:t>Policies related to CSR encompass guidelines, principles, and practices that guide decision-making and behavior across all levels of the organization.</a:t>
            </a:r>
          </a:p>
        </p:txBody>
      </p:sp>
    </p:spTree>
    <p:extLst>
      <p:ext uri="{BB962C8B-B14F-4D97-AF65-F5344CB8AC3E}">
        <p14:creationId xmlns:p14="http://schemas.microsoft.com/office/powerpoint/2010/main" val="1998647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F6F3E-F0B9-7DBE-92DC-4866AEB2CB2B}"/>
              </a:ext>
            </a:extLst>
          </p:cNvPr>
          <p:cNvSpPr>
            <a:spLocks noGrp="1"/>
          </p:cNvSpPr>
          <p:nvPr>
            <p:ph type="title"/>
          </p:nvPr>
        </p:nvSpPr>
        <p:spPr>
          <a:xfrm>
            <a:off x="612648" y="1078992"/>
            <a:ext cx="6268770" cy="1536192"/>
          </a:xfrm>
        </p:spPr>
        <p:txBody>
          <a:bodyPr anchor="b">
            <a:normAutofit/>
          </a:bodyPr>
          <a:lstStyle/>
          <a:p>
            <a:r>
              <a:rPr lang="en-GB" sz="5200"/>
              <a:t>The CSR Competency Framework:</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F45C42-2EB9-3A54-2D09-A3EC700F1E90}"/>
              </a:ext>
            </a:extLst>
          </p:cNvPr>
          <p:cNvSpPr>
            <a:spLocks noGrp="1"/>
          </p:cNvSpPr>
          <p:nvPr>
            <p:ph idx="1"/>
          </p:nvPr>
        </p:nvSpPr>
        <p:spPr>
          <a:xfrm>
            <a:off x="615458" y="3355848"/>
            <a:ext cx="6268770" cy="2825496"/>
          </a:xfrm>
        </p:spPr>
        <p:txBody>
          <a:bodyPr>
            <a:normAutofit/>
          </a:bodyPr>
          <a:lstStyle/>
          <a:p>
            <a:r>
              <a:rPr lang="en-GB" sz="2200"/>
              <a:t>The CSR competency framework outlines the skills, knowledge, and attributes required for effective CSR leadership and management within organizations.</a:t>
            </a:r>
          </a:p>
          <a:p>
            <a:r>
              <a:rPr lang="en-GB" sz="2200"/>
              <a:t>It includes competencies such as stakeholder engagement, ethical decision-making, sustainability management, and corporate governance.</a:t>
            </a:r>
          </a:p>
        </p:txBody>
      </p:sp>
      <p:pic>
        <p:nvPicPr>
          <p:cNvPr id="5" name="Picture 4" descr="White paper ships being led by a yellow ship">
            <a:extLst>
              <a:ext uri="{FF2B5EF4-FFF2-40B4-BE49-F238E27FC236}">
                <a16:creationId xmlns:a16="http://schemas.microsoft.com/office/drawing/2014/main" id="{D4BBDD5E-A0D5-80A4-7EAD-D4AEB9DA686D}"/>
              </a:ext>
            </a:extLst>
          </p:cNvPr>
          <p:cNvPicPr>
            <a:picLocks noChangeAspect="1"/>
          </p:cNvPicPr>
          <p:nvPr/>
        </p:nvPicPr>
        <p:blipFill rotWithShape="1">
          <a:blip r:embed="rId2"/>
          <a:srcRect l="41842" r="14280" b="-1"/>
          <a:stretch/>
        </p:blipFill>
        <p:spPr>
          <a:xfrm>
            <a:off x="7684006" y="10"/>
            <a:ext cx="4507993" cy="6857990"/>
          </a:xfrm>
          <a:prstGeom prst="rect">
            <a:avLst/>
          </a:prstGeom>
        </p:spPr>
      </p:pic>
    </p:spTree>
    <p:extLst>
      <p:ext uri="{BB962C8B-B14F-4D97-AF65-F5344CB8AC3E}">
        <p14:creationId xmlns:p14="http://schemas.microsoft.com/office/powerpoint/2010/main" val="2903558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076D9-3549-054B-4DE6-FFFAC42D9C40}"/>
              </a:ext>
            </a:extLst>
          </p:cNvPr>
          <p:cNvSpPr>
            <a:spLocks noGrp="1"/>
          </p:cNvSpPr>
          <p:nvPr>
            <p:ph type="title"/>
          </p:nvPr>
        </p:nvSpPr>
        <p:spPr>
          <a:xfrm>
            <a:off x="612648" y="1078992"/>
            <a:ext cx="6268770" cy="1536192"/>
          </a:xfrm>
        </p:spPr>
        <p:txBody>
          <a:bodyPr anchor="b">
            <a:normAutofit/>
          </a:bodyPr>
          <a:lstStyle/>
          <a:p>
            <a:r>
              <a:rPr lang="en-GB" sz="5200"/>
              <a:t>Balancing Corporate Responsibilities: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24EEC0D-6DF3-FC3B-5DDB-A6C18D5E2650}"/>
              </a:ext>
            </a:extLst>
          </p:cNvPr>
          <p:cNvSpPr>
            <a:spLocks noGrp="1"/>
          </p:cNvSpPr>
          <p:nvPr>
            <p:ph idx="1"/>
          </p:nvPr>
        </p:nvSpPr>
        <p:spPr>
          <a:xfrm>
            <a:off x="615458" y="3355848"/>
            <a:ext cx="6268770" cy="2825496"/>
          </a:xfrm>
        </p:spPr>
        <p:txBody>
          <a:bodyPr>
            <a:normAutofit/>
          </a:bodyPr>
          <a:lstStyle/>
          <a:p>
            <a:r>
              <a:rPr lang="en-GB" sz="2200"/>
              <a:t>Balancing corporate responsibilities involves reconciling economic objectives with social and environmental considerations to achieve sustainable outcomes.</a:t>
            </a:r>
          </a:p>
          <a:p>
            <a:r>
              <a:rPr lang="en-GB" sz="2200"/>
              <a:t>Organizations must navigate trade-offs and prioritize actions that maximize positive impacts while minimizing negative externalities.</a:t>
            </a:r>
          </a:p>
        </p:txBody>
      </p:sp>
      <p:pic>
        <p:nvPicPr>
          <p:cNvPr id="5" name="Picture 4" descr="Plant growing in a concrete crack">
            <a:extLst>
              <a:ext uri="{FF2B5EF4-FFF2-40B4-BE49-F238E27FC236}">
                <a16:creationId xmlns:a16="http://schemas.microsoft.com/office/drawing/2014/main" id="{204DA9C8-5563-8BE5-7D49-CEC2F91D2D73}"/>
              </a:ext>
            </a:extLst>
          </p:cNvPr>
          <p:cNvPicPr>
            <a:picLocks noChangeAspect="1"/>
          </p:cNvPicPr>
          <p:nvPr/>
        </p:nvPicPr>
        <p:blipFill rotWithShape="1">
          <a:blip r:embed="rId2"/>
          <a:srcRect l="18744" r="37378" b="-1"/>
          <a:stretch/>
        </p:blipFill>
        <p:spPr>
          <a:xfrm>
            <a:off x="7684006" y="10"/>
            <a:ext cx="4507993" cy="6857990"/>
          </a:xfrm>
          <a:prstGeom prst="rect">
            <a:avLst/>
          </a:prstGeom>
        </p:spPr>
      </p:pic>
    </p:spTree>
    <p:extLst>
      <p:ext uri="{BB962C8B-B14F-4D97-AF65-F5344CB8AC3E}">
        <p14:creationId xmlns:p14="http://schemas.microsoft.com/office/powerpoint/2010/main" val="1709539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9E18C-2A30-2EC0-10CF-5F4880838669}"/>
              </a:ext>
            </a:extLst>
          </p:cNvPr>
          <p:cNvSpPr>
            <a:spLocks noGrp="1"/>
          </p:cNvSpPr>
          <p:nvPr>
            <p:ph type="title"/>
          </p:nvPr>
        </p:nvSpPr>
        <p:spPr>
          <a:xfrm>
            <a:off x="612648" y="1078992"/>
            <a:ext cx="6268770" cy="1536192"/>
          </a:xfrm>
        </p:spPr>
        <p:txBody>
          <a:bodyPr anchor="b">
            <a:normAutofit/>
          </a:bodyPr>
          <a:lstStyle/>
          <a:p>
            <a:r>
              <a:rPr lang="en-GB" sz="5200"/>
              <a:t>Sustainability and the Triple Bottom Line:</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8D101EB-E9D1-67DA-5C44-E9877D65D803}"/>
              </a:ext>
            </a:extLst>
          </p:cNvPr>
          <p:cNvSpPr>
            <a:spLocks noGrp="1"/>
          </p:cNvSpPr>
          <p:nvPr>
            <p:ph idx="1"/>
          </p:nvPr>
        </p:nvSpPr>
        <p:spPr>
          <a:xfrm>
            <a:off x="615458" y="3355848"/>
            <a:ext cx="6268770" cy="2825496"/>
          </a:xfrm>
        </p:spPr>
        <p:txBody>
          <a:bodyPr>
            <a:normAutofit/>
          </a:bodyPr>
          <a:lstStyle/>
          <a:p>
            <a:r>
              <a:rPr lang="en-GB" sz="2200"/>
              <a:t>Sustainability encompasses economic, environmental, and social dimensions, often referred to as the triple bottom line (TBL) approach.</a:t>
            </a:r>
          </a:p>
          <a:p>
            <a:r>
              <a:rPr lang="en-GB" sz="2200"/>
              <a:t>TBL encourages organizations to evaluate performance based on financial profitability, environmental stewardship, and social responsibility.</a:t>
            </a:r>
          </a:p>
        </p:txBody>
      </p:sp>
      <p:pic>
        <p:nvPicPr>
          <p:cNvPr id="5" name="Picture 4" descr="One glowing fluorescent bulb amonst unlit incandescent bulbs">
            <a:extLst>
              <a:ext uri="{FF2B5EF4-FFF2-40B4-BE49-F238E27FC236}">
                <a16:creationId xmlns:a16="http://schemas.microsoft.com/office/drawing/2014/main" id="{D35BEA88-A058-C746-5BAC-0B576256338D}"/>
              </a:ext>
            </a:extLst>
          </p:cNvPr>
          <p:cNvPicPr>
            <a:picLocks noChangeAspect="1"/>
          </p:cNvPicPr>
          <p:nvPr/>
        </p:nvPicPr>
        <p:blipFill rotWithShape="1">
          <a:blip r:embed="rId2"/>
          <a:srcRect l="25253" r="25446"/>
          <a:stretch/>
        </p:blipFill>
        <p:spPr>
          <a:xfrm>
            <a:off x="7684006" y="10"/>
            <a:ext cx="4507993" cy="6857990"/>
          </a:xfrm>
          <a:prstGeom prst="rect">
            <a:avLst/>
          </a:prstGeom>
        </p:spPr>
      </p:pic>
    </p:spTree>
    <p:extLst>
      <p:ext uri="{BB962C8B-B14F-4D97-AF65-F5344CB8AC3E}">
        <p14:creationId xmlns:p14="http://schemas.microsoft.com/office/powerpoint/2010/main" val="3952259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06861-4E1E-2677-AF8E-1DCE01104B24}"/>
              </a:ext>
            </a:extLst>
          </p:cNvPr>
          <p:cNvSpPr>
            <a:spLocks noGrp="1"/>
          </p:cNvSpPr>
          <p:nvPr>
            <p:ph type="title"/>
          </p:nvPr>
        </p:nvSpPr>
        <p:spPr>
          <a:xfrm>
            <a:off x="838199" y="564211"/>
            <a:ext cx="4571999" cy="1165002"/>
          </a:xfrm>
        </p:spPr>
        <p:txBody>
          <a:bodyPr anchor="b">
            <a:normAutofit/>
          </a:bodyPr>
          <a:lstStyle/>
          <a:p>
            <a:r>
              <a:rPr lang="en-GB" sz="3600"/>
              <a:t>Communication with Stakeholders:</a:t>
            </a:r>
          </a:p>
        </p:txBody>
      </p:sp>
      <p:sp>
        <p:nvSpPr>
          <p:cNvPr id="3" name="Content Placeholder 2">
            <a:extLst>
              <a:ext uri="{FF2B5EF4-FFF2-40B4-BE49-F238E27FC236}">
                <a16:creationId xmlns:a16="http://schemas.microsoft.com/office/drawing/2014/main" id="{33B356FD-F784-4B40-EA12-EDCA272BC28B}"/>
              </a:ext>
            </a:extLst>
          </p:cNvPr>
          <p:cNvSpPr>
            <a:spLocks noGrp="1"/>
          </p:cNvSpPr>
          <p:nvPr>
            <p:ph idx="1"/>
          </p:nvPr>
        </p:nvSpPr>
        <p:spPr>
          <a:xfrm>
            <a:off x="838199" y="2055327"/>
            <a:ext cx="6303265" cy="3776975"/>
          </a:xfrm>
        </p:spPr>
        <p:txBody>
          <a:bodyPr>
            <a:normAutofit/>
          </a:bodyPr>
          <a:lstStyle/>
          <a:p>
            <a:r>
              <a:rPr lang="en-GB" sz="1800" dirty="0"/>
              <a:t>Effective communication with stakeholders is essential for building trust, managing relationships, and fostering transparency.</a:t>
            </a:r>
          </a:p>
          <a:p>
            <a:r>
              <a:rPr lang="en-GB" sz="1800" dirty="0"/>
              <a:t>Organizations should adopt multi-channel communication strategies to engage stakeholders proactively and solicit feedback.</a:t>
            </a:r>
          </a:p>
        </p:txBody>
      </p:sp>
      <p:pic>
        <p:nvPicPr>
          <p:cNvPr id="5" name="Picture 4" descr="Pins pinned on a white surface and connecting a black thread">
            <a:extLst>
              <a:ext uri="{FF2B5EF4-FFF2-40B4-BE49-F238E27FC236}">
                <a16:creationId xmlns:a16="http://schemas.microsoft.com/office/drawing/2014/main" id="{FF30D398-AB5F-5969-4B5F-91E975677C1E}"/>
              </a:ext>
            </a:extLst>
          </p:cNvPr>
          <p:cNvPicPr>
            <a:picLocks noChangeAspect="1"/>
          </p:cNvPicPr>
          <p:nvPr/>
        </p:nvPicPr>
        <p:blipFill rotWithShape="1">
          <a:blip r:embed="rId2"/>
          <a:srcRect l="2052" r="32825" b="-2"/>
          <a:stretch/>
        </p:blipFill>
        <p:spPr>
          <a:xfrm>
            <a:off x="7985760" y="566928"/>
            <a:ext cx="3361944" cy="5286197"/>
          </a:xfrm>
          <a:prstGeom prst="rect">
            <a:avLst/>
          </a:prstGeom>
        </p:spPr>
      </p:pic>
      <p:sp>
        <p:nvSpPr>
          <p:cNvPr id="22" name="Rectangle 17">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4009132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989C769F-B559-6CDE-73D1-B2440ED1FC8F}"/>
              </a:ext>
            </a:extLst>
          </p:cNvPr>
          <p:cNvPicPr>
            <a:picLocks noChangeAspect="1"/>
          </p:cNvPicPr>
          <p:nvPr/>
        </p:nvPicPr>
        <p:blipFill rotWithShape="1">
          <a:blip r:embed="rId2"/>
          <a:srcRect l="36236" r="22652"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54D9568C-55AF-C68F-A577-9255268CF85E}"/>
              </a:ext>
            </a:extLst>
          </p:cNvPr>
          <p:cNvSpPr>
            <a:spLocks noGrp="1"/>
          </p:cNvSpPr>
          <p:nvPr>
            <p:ph type="title"/>
          </p:nvPr>
        </p:nvSpPr>
        <p:spPr>
          <a:xfrm>
            <a:off x="1137034" y="609600"/>
            <a:ext cx="6831188" cy="1322887"/>
          </a:xfrm>
        </p:spPr>
        <p:txBody>
          <a:bodyPr>
            <a:normAutofit/>
          </a:bodyPr>
          <a:lstStyle/>
          <a:p>
            <a:r>
              <a:rPr lang="en-GB"/>
              <a:t>Integrated Reporting:</a:t>
            </a:r>
          </a:p>
        </p:txBody>
      </p:sp>
      <p:sp>
        <p:nvSpPr>
          <p:cNvPr id="3" name="Content Placeholder 2">
            <a:extLst>
              <a:ext uri="{FF2B5EF4-FFF2-40B4-BE49-F238E27FC236}">
                <a16:creationId xmlns:a16="http://schemas.microsoft.com/office/drawing/2014/main" id="{AA32AE20-F3D0-4330-FD2F-316D8B683EF4}"/>
              </a:ext>
            </a:extLst>
          </p:cNvPr>
          <p:cNvSpPr>
            <a:spLocks noGrp="1"/>
          </p:cNvSpPr>
          <p:nvPr>
            <p:ph idx="1"/>
          </p:nvPr>
        </p:nvSpPr>
        <p:spPr>
          <a:xfrm>
            <a:off x="1137035" y="2194102"/>
            <a:ext cx="6516216" cy="3908585"/>
          </a:xfrm>
        </p:spPr>
        <p:txBody>
          <a:bodyPr>
            <a:normAutofit/>
          </a:bodyPr>
          <a:lstStyle/>
          <a:p>
            <a:r>
              <a:rPr lang="en-GB" sz="2000"/>
              <a:t>Integrated reporting involves presenting a comprehensive view of an organization's financial and non-financial performance, including its CSR and sustainability efforts.</a:t>
            </a:r>
          </a:p>
          <a:p>
            <a:r>
              <a:rPr lang="en-GB" sz="2000"/>
              <a:t>Integrated reports provide stakeholders with a holistic understanding of an organization's value creation process, impact, and long-term prospects.</a:t>
            </a:r>
          </a:p>
        </p:txBody>
      </p:sp>
    </p:spTree>
    <p:extLst>
      <p:ext uri="{BB962C8B-B14F-4D97-AF65-F5344CB8AC3E}">
        <p14:creationId xmlns:p14="http://schemas.microsoft.com/office/powerpoint/2010/main" val="1319006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1957-1EB3-A0F8-3ED9-47F599075C1A}"/>
              </a:ext>
            </a:extLst>
          </p:cNvPr>
          <p:cNvSpPr>
            <a:spLocks noGrp="1"/>
          </p:cNvSpPr>
          <p:nvPr>
            <p:ph type="title"/>
          </p:nvPr>
        </p:nvSpPr>
        <p:spPr>
          <a:xfrm>
            <a:off x="876693" y="741391"/>
            <a:ext cx="4355265" cy="1616203"/>
          </a:xfrm>
        </p:spPr>
        <p:txBody>
          <a:bodyPr anchor="b">
            <a:normAutofit/>
          </a:bodyPr>
          <a:lstStyle/>
          <a:p>
            <a:r>
              <a:rPr lang="en-GB" sz="3200"/>
              <a:t>The UN Global Reporting Initiative (GRI):</a:t>
            </a:r>
          </a:p>
        </p:txBody>
      </p:sp>
      <p:sp>
        <p:nvSpPr>
          <p:cNvPr id="3" name="Content Placeholder 2">
            <a:extLst>
              <a:ext uri="{FF2B5EF4-FFF2-40B4-BE49-F238E27FC236}">
                <a16:creationId xmlns:a16="http://schemas.microsoft.com/office/drawing/2014/main" id="{059FD7EA-E2E3-A4BE-C439-2AF5788AF63B}"/>
              </a:ext>
            </a:extLst>
          </p:cNvPr>
          <p:cNvSpPr>
            <a:spLocks noGrp="1"/>
          </p:cNvSpPr>
          <p:nvPr>
            <p:ph idx="1"/>
          </p:nvPr>
        </p:nvSpPr>
        <p:spPr>
          <a:xfrm>
            <a:off x="876692" y="2533476"/>
            <a:ext cx="4355265" cy="3447832"/>
          </a:xfrm>
        </p:spPr>
        <p:txBody>
          <a:bodyPr anchor="t">
            <a:normAutofit/>
          </a:bodyPr>
          <a:lstStyle/>
          <a:p>
            <a:r>
              <a:rPr lang="en-GB" sz="2000"/>
              <a:t>The GRI provides a framework for sustainability reporting, offering guidelines and standards for organizations to disclose their environmental, social, and governance (ESG) performance.</a:t>
            </a:r>
          </a:p>
          <a:p>
            <a:r>
              <a:rPr lang="en-GB" sz="2000"/>
              <a:t>By adhering to GRI standards, organizations can enhance transparency, comparability, and credibility of their sustainability reporting practices.</a:t>
            </a:r>
          </a:p>
        </p:txBody>
      </p:sp>
      <p:pic>
        <p:nvPicPr>
          <p:cNvPr id="5" name="Picture 4" descr="Large skydiving group mid-air">
            <a:extLst>
              <a:ext uri="{FF2B5EF4-FFF2-40B4-BE49-F238E27FC236}">
                <a16:creationId xmlns:a16="http://schemas.microsoft.com/office/drawing/2014/main" id="{1E8A40C9-BDEA-95BB-3E70-4AA0A1FC1654}"/>
              </a:ext>
            </a:extLst>
          </p:cNvPr>
          <p:cNvPicPr>
            <a:picLocks noChangeAspect="1"/>
          </p:cNvPicPr>
          <p:nvPr/>
        </p:nvPicPr>
        <p:blipFill rotWithShape="1">
          <a:blip r:embed="rId2"/>
          <a:srcRect l="21028" r="19861"/>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64068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FD7CC-C923-90AA-5A18-A94D98DB6DB4}"/>
              </a:ext>
            </a:extLst>
          </p:cNvPr>
          <p:cNvSpPr>
            <a:spLocks noGrp="1"/>
          </p:cNvSpPr>
          <p:nvPr>
            <p:ph type="title"/>
          </p:nvPr>
        </p:nvSpPr>
        <p:spPr>
          <a:xfrm>
            <a:off x="4572001" y="601744"/>
            <a:ext cx="6781800" cy="1338696"/>
          </a:xfrm>
        </p:spPr>
        <p:txBody>
          <a:bodyPr>
            <a:normAutofit/>
          </a:bodyPr>
          <a:lstStyle/>
          <a:p>
            <a:r>
              <a:rPr lang="en-GB" dirty="0"/>
              <a:t>Conclusion:</a:t>
            </a:r>
          </a:p>
        </p:txBody>
      </p:sp>
      <p:pic>
        <p:nvPicPr>
          <p:cNvPr id="5" name="Picture 4" descr="Plant growing in a concrete crack">
            <a:extLst>
              <a:ext uri="{FF2B5EF4-FFF2-40B4-BE49-F238E27FC236}">
                <a16:creationId xmlns:a16="http://schemas.microsoft.com/office/drawing/2014/main" id="{B52208CC-2B1E-E7AB-E5FF-BD684CB7380B}"/>
              </a:ext>
            </a:extLst>
          </p:cNvPr>
          <p:cNvPicPr>
            <a:picLocks noChangeAspect="1"/>
          </p:cNvPicPr>
          <p:nvPr/>
        </p:nvPicPr>
        <p:blipFill rotWithShape="1">
          <a:blip r:embed="rId2"/>
          <a:srcRect l="22410" r="41044"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F0AFEB0C-9066-F948-E0C4-5D51DF95C403}"/>
              </a:ext>
            </a:extLst>
          </p:cNvPr>
          <p:cNvSpPr>
            <a:spLocks noGrp="1"/>
          </p:cNvSpPr>
          <p:nvPr>
            <p:ph idx="1"/>
          </p:nvPr>
        </p:nvSpPr>
        <p:spPr>
          <a:xfrm>
            <a:off x="4572001" y="2201958"/>
            <a:ext cx="6781800" cy="3900730"/>
          </a:xfrm>
        </p:spPr>
        <p:txBody>
          <a:bodyPr anchor="t">
            <a:normAutofit/>
          </a:bodyPr>
          <a:lstStyle/>
          <a:p>
            <a:r>
              <a:rPr lang="en-GB" sz="2000"/>
              <a:t>Incorporating CSR, sustainability, and effective governance practices is essential for organizations to thrive in today's complex and interconnected world. By embracing their corporate responsibilities, organizations can create value for all stakeholders, contribute to sustainable development, and achieve long-term resilience and success. Embracing the principles of CSR, sustainability, and stakeholder engagement is not only a moral imperative but also a strategic imperative for building resilient and responsible organizations in the 21st century.</a:t>
            </a:r>
          </a:p>
          <a:p>
            <a:endParaRPr lang="en-GB" sz="2000"/>
          </a:p>
          <a:p>
            <a:endParaRPr lang="en-GB" sz="2000"/>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445109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270DE509-295A-B025-E5A2-EEEC86194530}"/>
              </a:ext>
            </a:extLst>
          </p:cNvPr>
          <p:cNvPicPr>
            <a:picLocks noChangeAspect="1"/>
          </p:cNvPicPr>
          <p:nvPr/>
        </p:nvPicPr>
        <p:blipFill rotWithShape="1">
          <a:blip r:embed="rId2"/>
          <a:srcRect l="13991" r="2" b="2"/>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2D2DF8-68FA-B49B-7A8E-7A6B5EC05E2C}"/>
              </a:ext>
            </a:extLst>
          </p:cNvPr>
          <p:cNvSpPr>
            <a:spLocks noGrp="1"/>
          </p:cNvSpPr>
          <p:nvPr>
            <p:ph type="title"/>
          </p:nvPr>
        </p:nvSpPr>
        <p:spPr>
          <a:xfrm>
            <a:off x="838200" y="365125"/>
            <a:ext cx="3822189" cy="1899912"/>
          </a:xfrm>
        </p:spPr>
        <p:txBody>
          <a:bodyPr>
            <a:normAutofit/>
          </a:bodyPr>
          <a:lstStyle/>
          <a:p>
            <a:r>
              <a:rPr lang="en-GB" sz="4000"/>
              <a:t>Thanks </a:t>
            </a:r>
          </a:p>
        </p:txBody>
      </p:sp>
      <p:sp>
        <p:nvSpPr>
          <p:cNvPr id="3" name="Content Placeholder 2">
            <a:extLst>
              <a:ext uri="{FF2B5EF4-FFF2-40B4-BE49-F238E27FC236}">
                <a16:creationId xmlns:a16="http://schemas.microsoft.com/office/drawing/2014/main" id="{5C4CA05A-0305-2614-BFBA-6D842B1BF095}"/>
              </a:ext>
            </a:extLst>
          </p:cNvPr>
          <p:cNvSpPr>
            <a:spLocks noGrp="1"/>
          </p:cNvSpPr>
          <p:nvPr>
            <p:ph idx="1"/>
          </p:nvPr>
        </p:nvSpPr>
        <p:spPr>
          <a:xfrm>
            <a:off x="838200" y="2434201"/>
            <a:ext cx="3822189" cy="3742762"/>
          </a:xfrm>
        </p:spPr>
        <p:txBody>
          <a:bodyPr>
            <a:normAutofit/>
          </a:bodyPr>
          <a:lstStyle/>
          <a:p>
            <a:r>
              <a:rPr lang="en-GB" sz="2000"/>
              <a:t>Any questions. </a:t>
            </a:r>
          </a:p>
        </p:txBody>
      </p:sp>
    </p:spTree>
    <p:extLst>
      <p:ext uri="{BB962C8B-B14F-4D97-AF65-F5344CB8AC3E}">
        <p14:creationId xmlns:p14="http://schemas.microsoft.com/office/powerpoint/2010/main" val="315854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1262</Words>
  <Application>Microsoft Office PowerPoint</Application>
  <PresentationFormat>Widescreen</PresentationFormat>
  <Paragraphs>113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Söhne</vt:lpstr>
      <vt:lpstr>Arial</vt:lpstr>
      <vt:lpstr>Calibri</vt:lpstr>
      <vt:lpstr>Calibri Light</vt:lpstr>
      <vt:lpstr>Office Theme</vt:lpstr>
      <vt:lpstr>Corporate Governance</vt:lpstr>
      <vt:lpstr>In which we consider: </vt:lpstr>
      <vt:lpstr>The Concept of CSR:</vt:lpstr>
      <vt:lpstr>Introduction: Corporate Social Responsibility and Sustainability: A Path to Ethical Business Leadership</vt:lpstr>
      <vt:lpstr>Definition of CSR and Sustainability:</vt:lpstr>
      <vt:lpstr>Definition of CSR and Sustainability: Cont’’</vt:lpstr>
      <vt:lpstr>Importance of CSR and Sustainability:</vt:lpstr>
      <vt:lpstr>Importance of CSR and Sustainability: Cont’’</vt:lpstr>
      <vt:lpstr>Importance of CSR and Sustainability: Cont’’</vt:lpstr>
      <vt:lpstr>Importance of CSR and Sustainability: Cont’’</vt:lpstr>
      <vt:lpstr>Examples of CSR and Sustainability Initiatives:</vt:lpstr>
      <vt:lpstr>Examples of CSR and Sustainability Initiatives: Cont’’</vt:lpstr>
      <vt:lpstr>Examples of CSR and Sustainability Initiatives: Cont’’</vt:lpstr>
      <vt:lpstr>Challenges and Future Trends:</vt:lpstr>
      <vt:lpstr>Challenges and Future Trends: Cont’’</vt:lpstr>
      <vt:lpstr>Challenges and Future Trends: Cont’’</vt:lpstr>
      <vt:lpstr>Changing Expectations in Organizational Governance:</vt:lpstr>
      <vt:lpstr>Enlightened Shareholder Value:</vt:lpstr>
      <vt:lpstr>CSR Strategies and Policies:</vt:lpstr>
      <vt:lpstr>The CSR Competency Framework:</vt:lpstr>
      <vt:lpstr>Balancing Corporate Responsibilities:</vt:lpstr>
      <vt:lpstr>Sustainability and the Triple Bottom Line:</vt:lpstr>
      <vt:lpstr>Communication with Stakeholders:</vt:lpstr>
      <vt:lpstr>Integrated Reporting:</vt:lpstr>
      <vt:lpstr>The UN Global Reporting Initiative (GRI):</vt:lpstr>
      <vt:lpstr>Conclusion:</vt:lpstr>
      <vt:lpstr>Thanks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Badir Miftah</dc:creator>
  <cp:lastModifiedBy>Badir Miftah</cp:lastModifiedBy>
  <cp:revision>2</cp:revision>
  <dcterms:created xsi:type="dcterms:W3CDTF">2024-02-25T21:56:55Z</dcterms:created>
  <dcterms:modified xsi:type="dcterms:W3CDTF">2024-02-25T23:10:53Z</dcterms:modified>
</cp:coreProperties>
</file>