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53" r:id="rId5"/>
  </p:sldMasterIdLst>
  <p:notesMasterIdLst>
    <p:notesMasterId r:id="rId23"/>
  </p:notesMasterIdLst>
  <p:handoutMasterIdLst>
    <p:handoutMasterId r:id="rId24"/>
  </p:handoutMasterIdLst>
  <p:sldIdLst>
    <p:sldId id="292" r:id="rId6"/>
    <p:sldId id="265" r:id="rId7"/>
    <p:sldId id="272" r:id="rId8"/>
    <p:sldId id="273" r:id="rId9"/>
    <p:sldId id="277" r:id="rId10"/>
    <p:sldId id="278" r:id="rId11"/>
    <p:sldId id="279" r:id="rId12"/>
    <p:sldId id="280" r:id="rId13"/>
    <p:sldId id="288" r:id="rId14"/>
    <p:sldId id="289" r:id="rId15"/>
    <p:sldId id="283" r:id="rId16"/>
    <p:sldId id="284" r:id="rId17"/>
    <p:sldId id="286" r:id="rId18"/>
    <p:sldId id="287" r:id="rId19"/>
    <p:sldId id="290" r:id="rId20"/>
    <p:sldId id="275" r:id="rId21"/>
    <p:sldId id="291" r:id="rId22"/>
  </p:sldIdLst>
  <p:sldSz cx="9144000" cy="6858000" type="screen4x3"/>
  <p:notesSz cx="7315200" cy="96012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5pPr>
    <a:lvl6pPr marL="2286000" algn="l" defTabSz="914400" rtl="0" eaLnBrk="1" latinLnBrk="0" hangingPunct="1"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6pPr>
    <a:lvl7pPr marL="2743200" algn="l" defTabSz="914400" rtl="0" eaLnBrk="1" latinLnBrk="0" hangingPunct="1"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7pPr>
    <a:lvl8pPr marL="3200400" algn="l" defTabSz="914400" rtl="0" eaLnBrk="1" latinLnBrk="0" hangingPunct="1"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8pPr>
    <a:lvl9pPr marL="3657600" algn="l" defTabSz="914400" rtl="0" eaLnBrk="1" latinLnBrk="0" hangingPunct="1"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CC"/>
    <a:srgbClr val="1736B9"/>
    <a:srgbClr val="BBE0E3"/>
    <a:srgbClr val="00698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32" autoAdjust="0"/>
    <p:restoredTop sz="94660"/>
  </p:normalViewPr>
  <p:slideViewPr>
    <p:cSldViewPr>
      <p:cViewPr varScale="1">
        <p:scale>
          <a:sx n="73" d="100"/>
          <a:sy n="73" d="100"/>
        </p:scale>
        <p:origin x="123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handoutMaster" Target="handoutMasters/handoutMaster1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149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149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149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28769152-11C1-4CCD-9F6B-57EF193DC9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80408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l" defTabSz="966788">
              <a:defRPr sz="13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87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defTabSz="966788">
              <a:defRPr sz="13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7300" y="720725"/>
            <a:ext cx="48006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87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31838" y="4560888"/>
            <a:ext cx="5851525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1587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l" defTabSz="966788">
              <a:defRPr sz="13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87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defTabSz="966788">
              <a:defRPr sz="1300" smtClean="0">
                <a:latin typeface="Arial" charset="0"/>
              </a:defRPr>
            </a:lvl1pPr>
          </a:lstStyle>
          <a:p>
            <a:pPr>
              <a:defRPr/>
            </a:pPr>
            <a:fld id="{90918E54-CF06-43D6-899C-AEC13842EBA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556160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ＭＳ Ｐゴシック" pitchFamily="-112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0918E54-CF06-43D6-899C-AEC13842EBAA}" type="slidenum">
              <a:rPr lang="en-US" smtClean="0"/>
              <a:pPr>
                <a:defRPr/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6867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_design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4505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no de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1597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380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hapt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824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2178120"/>
            <a:ext cx="3886200" cy="416322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178119"/>
            <a:ext cx="3886200" cy="416322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3451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765817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2102404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937339"/>
            <a:ext cx="3868340" cy="340643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2102398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37327"/>
            <a:ext cx="3887391" cy="340644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638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169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5110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54868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2060848"/>
            <a:ext cx="7886700" cy="4152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1525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515938" indent="-287338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855663" indent="-279400" algn="l" defTabSz="914400" rtl="0" eaLnBrk="1" latinLnBrk="0" hangingPunct="1">
        <a:lnSpc>
          <a:spcPct val="100000"/>
        </a:lnSpc>
        <a:spcBef>
          <a:spcPts val="500"/>
        </a:spcBef>
        <a:buFont typeface="Courier New" panose="02070309020205020404" pitchFamily="49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87338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663" indent="-347663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4"/>
          <p:cNvSpPr>
            <a:spLocks noGrp="1"/>
          </p:cNvSpPr>
          <p:nvPr>
            <p:ph idx="1"/>
          </p:nvPr>
        </p:nvSpPr>
        <p:spPr>
          <a:xfrm>
            <a:off x="4149199" y="2744886"/>
            <a:ext cx="4394166" cy="2340298"/>
          </a:xfrm>
        </p:spPr>
        <p:txBody>
          <a:bodyPr/>
          <a:lstStyle/>
          <a:p>
            <a:pPr marL="0" indent="0">
              <a:spcAft>
                <a:spcPts val="600"/>
              </a:spcAft>
              <a:buNone/>
            </a:pPr>
            <a:r>
              <a:rPr lang="en-GB" sz="3200" b="1" dirty="0" smtClean="0"/>
              <a:t>Consumer Behaviour</a:t>
            </a:r>
          </a:p>
          <a:p>
            <a:pPr>
              <a:buFont typeface="Arial" pitchFamily="34" charset="0"/>
              <a:buChar char="©"/>
            </a:pPr>
            <a:r>
              <a:rPr lang="en-US" sz="2000" dirty="0" smtClean="0"/>
              <a:t>Zubin </a:t>
            </a:r>
            <a:r>
              <a:rPr lang="en-US" sz="2000" dirty="0" err="1" smtClean="0"/>
              <a:t>Sethna</a:t>
            </a:r>
            <a:r>
              <a:rPr lang="en-US" sz="2000" dirty="0" smtClean="0"/>
              <a:t> &amp; Jim Blythe</a:t>
            </a:r>
            <a:endParaRPr lang="en-GB" sz="20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49" t="12600" r="22301" b="12851"/>
          <a:stretch/>
        </p:blipFill>
        <p:spPr>
          <a:xfrm>
            <a:off x="630054" y="1667001"/>
            <a:ext cx="3221866" cy="4316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039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8"/>
          <p:cNvSpPr>
            <a:spLocks noGrp="1" noChangeArrowheads="1"/>
          </p:cNvSpPr>
          <p:nvPr>
            <p:ph type="ctrTitle"/>
          </p:nvPr>
        </p:nvSpPr>
        <p:spPr>
          <a:xfrm>
            <a:off x="685800" y="836712"/>
            <a:ext cx="7772400" cy="2387600"/>
          </a:xfrm>
        </p:spPr>
        <p:txBody>
          <a:bodyPr>
            <a:normAutofit/>
          </a:bodyPr>
          <a:lstStyle/>
          <a:p>
            <a:r>
              <a:rPr lang="en-US" sz="3600" b="1" dirty="0"/>
              <a:t>Chapter </a:t>
            </a:r>
            <a:r>
              <a:rPr lang="en-US" sz="3600" b="1" dirty="0" smtClean="0"/>
              <a:t>6</a:t>
            </a:r>
          </a:p>
        </p:txBody>
      </p:sp>
      <p:sp>
        <p:nvSpPr>
          <p:cNvPr id="4099" name="Rectangle 9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600" b="1" dirty="0"/>
              <a:t>Drive, </a:t>
            </a:r>
            <a:r>
              <a:rPr lang="en-US" sz="3600" b="1" dirty="0" smtClean="0"/>
              <a:t>motivation </a:t>
            </a:r>
            <a:r>
              <a:rPr lang="en-US" sz="3600" b="1" dirty="0"/>
              <a:t>and </a:t>
            </a:r>
            <a:r>
              <a:rPr lang="en-US" sz="3600" b="1" dirty="0" smtClean="0"/>
              <a:t>hedonism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Session objectives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Explain the role of the subconscious in motivation.</a:t>
            </a:r>
          </a:p>
          <a:p>
            <a:r>
              <a:rPr lang="en-GB" dirty="0" smtClean="0"/>
              <a:t>Understand the difference between needs and wants.</a:t>
            </a:r>
          </a:p>
          <a:p>
            <a:r>
              <a:rPr lang="en-GB" dirty="0" smtClean="0"/>
              <a:t>Explain how drives are generated.</a:t>
            </a:r>
          </a:p>
          <a:p>
            <a:r>
              <a:rPr lang="en-GB" dirty="0" smtClean="0"/>
              <a:t>Explain the role of needs and wants in marketing.</a:t>
            </a:r>
          </a:p>
          <a:p>
            <a:r>
              <a:rPr lang="en-GB" dirty="0" smtClean="0"/>
              <a:t>Explain the relationship between motivation and behaviour.</a:t>
            </a:r>
          </a:p>
          <a:p>
            <a:r>
              <a:rPr lang="en-GB" dirty="0" smtClean="0"/>
              <a:t>Critique the concept of hierarchy of need.</a:t>
            </a:r>
          </a:p>
          <a:p>
            <a:r>
              <a:rPr lang="en-GB" dirty="0" smtClean="0"/>
              <a:t>Explain how motivations change with changes in wealth.</a:t>
            </a:r>
          </a:p>
          <a:p>
            <a:r>
              <a:rPr lang="en-GB" dirty="0" smtClean="0"/>
              <a:t>Explain the role of hedonism in purchasing behaviour.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Creating a drive</a:t>
            </a:r>
          </a:p>
        </p:txBody>
      </p:sp>
      <p:pic>
        <p:nvPicPr>
          <p:cNvPr id="1027" name="Picture 3" descr="\\sageltdsan01\Books_Directory\Subject Folders\Business &amp; Management\Book Files\Matt\Blythe - Consumer Behaviour 3e\Development\Online material\tables and figures for slides\fig 6.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132856"/>
            <a:ext cx="6624736" cy="3463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Motivation – classifications</a:t>
            </a:r>
          </a:p>
        </p:txBody>
      </p:sp>
      <p:pic>
        <p:nvPicPr>
          <p:cNvPr id="2050" name="Picture 2" descr="\\sageltdsan01\Books_Directory\Subject Folders\Business &amp; Management\Book Files\Matt\Blythe - Consumer Behaviour 3e\Development\Online material\tables and figures for slides\table 6.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89331"/>
            <a:ext cx="7361709" cy="4283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Motivations – dimensions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074" name="Picture 2" descr="\\sageltdsan01\Books_Directory\Subject Folders\Business &amp; Management\Book Files\Matt\Blythe - Consumer Behaviour 3e\Development\Online material\tables and figures for slides\fig 6.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55316"/>
            <a:ext cx="8280920" cy="4313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Classifying needs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74243"/>
            <a:ext cx="7886700" cy="4339557"/>
          </a:xfrm>
        </p:spPr>
        <p:txBody>
          <a:bodyPr/>
          <a:lstStyle/>
          <a:p>
            <a:r>
              <a:rPr lang="en-US" dirty="0" smtClean="0"/>
              <a:t>Wants vs. needs</a:t>
            </a:r>
          </a:p>
          <a:p>
            <a:r>
              <a:rPr lang="en-US" dirty="0" smtClean="0"/>
              <a:t>Zuckerman’s hierarchy of stimulation</a:t>
            </a:r>
          </a:p>
          <a:p>
            <a:r>
              <a:rPr lang="en-US" dirty="0" smtClean="0"/>
              <a:t>Maslow’s hierarchy of need</a:t>
            </a:r>
          </a:p>
          <a:p>
            <a:r>
              <a:rPr lang="en-US" dirty="0" smtClean="0"/>
              <a:t>The Values and Lifestyles (VALS) model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\\sageltdsan01\Books_Directory\Subject Folders\Business &amp; Management\Book Files\Matt\Blythe - Consumer Behaviour 3e\Development\Online material\tables and figures for slides\fig 6.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2132856"/>
            <a:ext cx="7522080" cy="3136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548680"/>
            <a:ext cx="7886700" cy="1325563"/>
          </a:xfrm>
        </p:spPr>
        <p:txBody>
          <a:bodyPr/>
          <a:lstStyle/>
          <a:p>
            <a:r>
              <a:rPr lang="en-GB" dirty="0"/>
              <a:t>Zuckerman’s hierarchy of stimulation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\\sageltdsan01\Books_Directory\Subject Folders\Business &amp; Management\Book Files\Matt\Blythe - Consumer Behaviour 3e\Development\Online material\tables and figures for slides\fig 6.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772816"/>
            <a:ext cx="6162996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548680"/>
            <a:ext cx="7886700" cy="1325563"/>
          </a:xfrm>
        </p:spPr>
        <p:txBody>
          <a:bodyPr/>
          <a:lstStyle/>
          <a:p>
            <a:r>
              <a:rPr lang="en-GB" dirty="0"/>
              <a:t>Maslow’s </a:t>
            </a:r>
            <a:r>
              <a:rPr lang="en-GB" dirty="0" smtClean="0"/>
              <a:t>hierarchy </a:t>
            </a:r>
            <a:r>
              <a:rPr lang="en-GB" dirty="0"/>
              <a:t>of </a:t>
            </a:r>
            <a:r>
              <a:rPr lang="en-GB" dirty="0" smtClean="0"/>
              <a:t>need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\\sageltdsan01\Books_Directory\Subject Folders\Business &amp; Management\Book Files\Matt\Blythe - Consumer Behaviour 3e\Development\Online material\tables and figures for slides\fig 6.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628800"/>
            <a:ext cx="6919383" cy="4344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 bwMode="auto">
          <a:xfrm>
            <a:off x="899592" y="6173084"/>
            <a:ext cx="2304256" cy="424268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Neue-Light" pitchFamily="34" charset="0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8650" y="591269"/>
            <a:ext cx="7886700" cy="1325563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 smtClean="0"/>
              <a:t>values </a:t>
            </a:r>
            <a:r>
              <a:rPr lang="en-GB" dirty="0"/>
              <a:t>and </a:t>
            </a:r>
            <a:r>
              <a:rPr lang="en-GB" dirty="0" smtClean="0"/>
              <a:t>lifestyles </a:t>
            </a:r>
            <a:r>
              <a:rPr lang="en-GB" dirty="0"/>
              <a:t>(VALS) model 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Motivational factors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74243"/>
            <a:ext cx="7886700" cy="4339557"/>
          </a:xfrm>
        </p:spPr>
        <p:txBody>
          <a:bodyPr/>
          <a:lstStyle/>
          <a:p>
            <a:r>
              <a:rPr lang="en-US" dirty="0" smtClean="0"/>
              <a:t>Herzberg and his ‘hygiene’ factors</a:t>
            </a:r>
          </a:p>
          <a:p>
            <a:r>
              <a:rPr lang="en-US" dirty="0" smtClean="0"/>
              <a:t>But people have differing views!</a:t>
            </a:r>
          </a:p>
          <a:p>
            <a:r>
              <a:rPr lang="en-US" dirty="0" smtClean="0"/>
              <a:t>Explains product differentiation</a:t>
            </a:r>
          </a:p>
          <a:p>
            <a:r>
              <a:rPr lang="en-US" dirty="0" smtClean="0"/>
              <a:t>A lack of these would result in demotivation</a:t>
            </a:r>
          </a:p>
        </p:txBody>
      </p:sp>
      <p:pic>
        <p:nvPicPr>
          <p:cNvPr id="7170" name="Picture 2" descr="\\sageltdsan01\Books_Directory\Subject Folders\Business &amp; Management\Book Files\Matt\Blythe - Consumer Behaviour 3e\Development\Online material\tables and figures for slides\fig 6.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6964" y="3738063"/>
            <a:ext cx="4470032" cy="1940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 bwMode="auto">
          <a:xfrm>
            <a:off x="755576" y="6165304"/>
            <a:ext cx="2376264" cy="288032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Neue-Light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915816" y="5771879"/>
            <a:ext cx="29523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+mj-lt"/>
              </a:rPr>
              <a:t>Dual-factor theory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Individual factors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Vroom’s expectancy theory</a:t>
            </a:r>
          </a:p>
          <a:p>
            <a:r>
              <a:rPr lang="en-US" dirty="0" smtClean="0"/>
              <a:t>McClelland…categories of social needs:</a:t>
            </a:r>
          </a:p>
          <a:p>
            <a:pPr lvl="1"/>
            <a:r>
              <a:rPr lang="en-US" dirty="0" smtClean="0"/>
              <a:t>Achievement</a:t>
            </a:r>
          </a:p>
          <a:p>
            <a:pPr lvl="1"/>
            <a:r>
              <a:rPr lang="en-US" dirty="0" smtClean="0"/>
              <a:t>Affiliation</a:t>
            </a:r>
          </a:p>
          <a:p>
            <a:pPr lvl="1"/>
            <a:r>
              <a:rPr lang="en-US" dirty="0" smtClean="0"/>
              <a:t>Power</a:t>
            </a:r>
          </a:p>
          <a:p>
            <a:r>
              <a:rPr lang="en-US" dirty="0" smtClean="0"/>
              <a:t>Pain avoidance and its place here</a:t>
            </a:r>
          </a:p>
          <a:p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Goals</a:t>
            </a:r>
          </a:p>
        </p:txBody>
      </p:sp>
      <p:pic>
        <p:nvPicPr>
          <p:cNvPr id="8194" name="Picture 2" descr="\\sageltdsan01\Books_Directory\Subject Folders\Business &amp; Management\Book Files\Matt\Blythe - Consumer Behaviour 3e\Development\Online material\tables and figures for slides\fig 6.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484784"/>
            <a:ext cx="4680520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‘Heuristics’…or rules for buying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Search</a:t>
            </a:r>
          </a:p>
          <a:p>
            <a:pPr lvl="1"/>
            <a:r>
              <a:rPr lang="en-GB" dirty="0" smtClean="0"/>
              <a:t>These are rules for finding out information. </a:t>
            </a:r>
            <a:endParaRPr lang="en-US" dirty="0" smtClean="0"/>
          </a:p>
          <a:p>
            <a:r>
              <a:rPr lang="en-US" dirty="0" smtClean="0"/>
              <a:t>Evaluation</a:t>
            </a:r>
          </a:p>
          <a:p>
            <a:pPr lvl="1"/>
            <a:r>
              <a:rPr lang="en-GB" dirty="0" smtClean="0"/>
              <a:t>These are rules for judging products.</a:t>
            </a:r>
            <a:endParaRPr lang="en-US" dirty="0" smtClean="0"/>
          </a:p>
          <a:p>
            <a:r>
              <a:rPr lang="en-US" dirty="0" smtClean="0"/>
              <a:t>Choice</a:t>
            </a:r>
          </a:p>
          <a:p>
            <a:pPr lvl="1"/>
            <a:r>
              <a:rPr lang="en-GB" dirty="0" smtClean="0"/>
              <a:t>These are procedures for comparing evaluations of alternatives.</a:t>
            </a:r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Hedonism…the cult of pleasure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Utilitarianism….the cult of practicality</a:t>
            </a:r>
          </a:p>
          <a:p>
            <a:r>
              <a:rPr lang="en-US" dirty="0" smtClean="0"/>
              <a:t>Products have a mix of both features</a:t>
            </a:r>
          </a:p>
        </p:txBody>
      </p:sp>
      <p:pic>
        <p:nvPicPr>
          <p:cNvPr id="9218" name="Picture 2" descr="\\sageltdsan01\Books_Directory\Subject Folders\Business &amp; Management\Book Files\Matt\Blythe - Consumer Behaviour 3e\Development\Online material\tables and figures for slides\fig 6.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354" y="3284984"/>
            <a:ext cx="7634105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15</a:t>
            </a:fld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dirty="0" smtClean="0"/>
              <a:t>Many motives are irrational or unconscious.</a:t>
            </a:r>
          </a:p>
          <a:p>
            <a:r>
              <a:rPr lang="en-GB" dirty="0" smtClean="0"/>
              <a:t>Need is a perceived lack: want is a specific satisfier.</a:t>
            </a:r>
          </a:p>
          <a:p>
            <a:r>
              <a:rPr lang="en-GB" dirty="0" smtClean="0"/>
              <a:t>Drive is caused by the gap between actual and desired states.</a:t>
            </a:r>
          </a:p>
          <a:p>
            <a:r>
              <a:rPr lang="en-GB" dirty="0" smtClean="0"/>
              <a:t>Most marketing is about activating needs and directing wants.</a:t>
            </a:r>
          </a:p>
          <a:p>
            <a:r>
              <a:rPr lang="en-GB" dirty="0" smtClean="0"/>
              <a:t>Motivation is complex, and cannot always be inferred from behaviour.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16</a:t>
            </a:fld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dirty="0" smtClean="0"/>
              <a:t>Needs can be ranked, but there is considerable overlap.</a:t>
            </a:r>
          </a:p>
          <a:p>
            <a:r>
              <a:rPr lang="en-GB" dirty="0" smtClean="0"/>
              <a:t>As wealth increases, motivations change.</a:t>
            </a:r>
          </a:p>
          <a:p>
            <a:r>
              <a:rPr lang="en-GB" dirty="0" smtClean="0"/>
              <a:t>Many purchases are motivated at least in part by hedonic needs.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607413"/>
      </p:ext>
    </p:extLst>
  </p:cSld>
  <p:clrMapOvr>
    <a:masterClrMapping/>
  </p:clrMapOvr>
</p:sld>
</file>

<file path=ppt/theme/theme1.xml><?xml version="1.0" encoding="utf-8"?>
<a:theme xmlns:a="http://schemas.openxmlformats.org/drawingml/2006/main" name="CDC PPT master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DC PPT master theme" id="{54717623-23ED-4358-9C73-6518671C19EC}" vid="{8348790F-27F1-4F39-885D-2376FA45C8D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>
  <documentManagement>
    <Category xmlns="222221df-2d11-4f4f-86cd-f7ac7d5e56ae">Company Templates</Category>
    <Doc_x0020_or_x0020_form xmlns="222221df-2d11-4f4f-86cd-f7ac7d5e56ae">Document</Doc_x0020_or_x0020_form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63E9B4B9F7A94F9FA8633D9CB63939" ma:contentTypeVersion="3" ma:contentTypeDescription="Create a new document." ma:contentTypeScope="" ma:versionID="92e314e7d452253f1c83e89f17b49655">
  <xsd:schema xmlns:xsd="http://www.w3.org/2001/XMLSchema" xmlns:p="http://schemas.microsoft.com/office/2006/metadata/properties" xmlns:ns1="222221df-2d11-4f4f-86cd-f7ac7d5e56ae" targetNamespace="http://schemas.microsoft.com/office/2006/metadata/properties" ma:root="true" ma:fieldsID="3039d5cb0fbabd38dbadf8998714136a" ns1:_="">
    <xsd:import namespace="222221df-2d11-4f4f-86cd-f7ac7d5e56ae"/>
    <xsd:element name="properties">
      <xsd:complexType>
        <xsd:sequence>
          <xsd:element name="documentManagement">
            <xsd:complexType>
              <xsd:all>
                <xsd:element ref="ns1:Category" minOccurs="0"/>
                <xsd:element ref="ns1:Doc_x0020_or_x0020_form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222221df-2d11-4f4f-86cd-f7ac7d5e56ae" elementFormDefault="qualified">
    <xsd:import namespace="http://schemas.microsoft.com/office/2006/documentManagement/types"/>
    <xsd:element name="Category" ma:index="0" nillable="true" ma:displayName="Category" ma:default="Vision &amp; Values" ma:format="RadioButtons" ma:internalName="Category">
      <xsd:simpleType>
        <xsd:union memberTypes="dms:Text">
          <xsd:simpleType>
            <xsd:restriction base="dms:Choice">
              <xsd:enumeration value="Vision &amp; Values"/>
              <xsd:enumeration value="Company History &amp; Structure"/>
              <xsd:enumeration value="Department Overviews"/>
              <xsd:enumeration value="Information"/>
              <xsd:enumeration value="SAGE Overseas"/>
              <xsd:enumeration value="Company Templates"/>
              <xsd:enumeration value="Printable Organisational Charts"/>
            </xsd:restriction>
          </xsd:simpleType>
        </xsd:union>
      </xsd:simpleType>
    </xsd:element>
    <xsd:element name="Doc_x0020_or_x0020_form" ma:index="3" nillable="true" ma:displayName="Doc or form" ma:default="Document" ma:format="RadioButtons" ma:internalName="Doc_x0020_or_x0020_form">
      <xsd:simpleType>
        <xsd:restriction base="dms:Choice">
          <xsd:enumeration value="Document"/>
          <xsd:enumeration value="Form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6" ma:displayName="Content Type" ma:readOnly="true"/>
        <xsd:element ref="dc:title" minOccurs="0" maxOccurs="1" ma:index="2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LongProperties xmlns="http://schemas.microsoft.com/office/2006/metadata/longProperties"/>
</file>

<file path=customXml/itemProps1.xml><?xml version="1.0" encoding="utf-8"?>
<ds:datastoreItem xmlns:ds="http://schemas.openxmlformats.org/officeDocument/2006/customXml" ds:itemID="{8B5E02A0-1D66-493B-8D0A-9C1F293F322B}">
  <ds:schemaRefs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222221df-2d11-4f4f-86cd-f7ac7d5e56ae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0A236885-C7F3-4209-BC43-39A5E43BE84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22221df-2d11-4f4f-86cd-f7ac7d5e56ae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3.xml><?xml version="1.0" encoding="utf-8"?>
<ds:datastoreItem xmlns:ds="http://schemas.openxmlformats.org/officeDocument/2006/customXml" ds:itemID="{037EE024-4EAF-4CFD-8CAD-2F96E63DEC96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2C07771A-7F07-4F11-8AAD-0069E1EA977E}">
  <ds:schemaRefs>
    <ds:schemaRef ds:uri="http://schemas.microsoft.com/office/2006/metadata/long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122</TotalTime>
  <Words>330</Words>
  <Application>Microsoft Office PowerPoint</Application>
  <PresentationFormat>On-screen Show (4:3)</PresentationFormat>
  <Paragraphs>74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ＭＳ Ｐゴシック</vt:lpstr>
      <vt:lpstr>Arial</vt:lpstr>
      <vt:lpstr>Courier New</vt:lpstr>
      <vt:lpstr>HelveticaNeue-Light</vt:lpstr>
      <vt:lpstr>CDC PPT master theme</vt:lpstr>
      <vt:lpstr>PowerPoint Presentation</vt:lpstr>
      <vt:lpstr>Chapter 6</vt:lpstr>
      <vt:lpstr>Session objectives</vt:lpstr>
      <vt:lpstr>Creating a drive</vt:lpstr>
      <vt:lpstr>Motivation – classifications</vt:lpstr>
      <vt:lpstr>Motivations – dimensions</vt:lpstr>
      <vt:lpstr>Classifying needs</vt:lpstr>
      <vt:lpstr>Zuckerman’s hierarchy of stimulation</vt:lpstr>
      <vt:lpstr>Maslow’s hierarchy of need</vt:lpstr>
      <vt:lpstr>The values and lifestyles (VALS) model </vt:lpstr>
      <vt:lpstr>Motivational factors</vt:lpstr>
      <vt:lpstr>Individual factors</vt:lpstr>
      <vt:lpstr>Goals</vt:lpstr>
      <vt:lpstr>‘Heuristics’…or rules for buying</vt:lpstr>
      <vt:lpstr>Hedonism…the cult of pleasure</vt:lpstr>
      <vt:lpstr>Summary</vt:lpstr>
      <vt:lpstr>Summary</vt:lpstr>
    </vt:vector>
  </TitlesOfParts>
  <Company>Sage Publications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SAGE PowerPoint Template</dc:title>
  <dc:creator>mukherjee</dc:creator>
  <cp:lastModifiedBy>Nicola Carrier</cp:lastModifiedBy>
  <cp:revision>33</cp:revision>
  <dcterms:created xsi:type="dcterms:W3CDTF">2008-06-18T10:11:10Z</dcterms:created>
  <dcterms:modified xsi:type="dcterms:W3CDTF">2019-06-03T13:29:22Z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">
    <vt:lpwstr>Document</vt:lpwstr>
  </property>
</Properties>
</file>