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259" r:id="rId2"/>
    <p:sldId id="293" r:id="rId3"/>
    <p:sldId id="296" r:id="rId4"/>
    <p:sldId id="294" r:id="rId5"/>
    <p:sldId id="295" r:id="rId6"/>
    <p:sldId id="297" r:id="rId7"/>
    <p:sldId id="267" r:id="rId8"/>
    <p:sldId id="298" r:id="rId9"/>
    <p:sldId id="300" r:id="rId10"/>
    <p:sldId id="282" r:id="rId11"/>
    <p:sldId id="262" r:id="rId12"/>
    <p:sldId id="287" r:id="rId13"/>
    <p:sldId id="284" r:id="rId14"/>
    <p:sldId id="289" r:id="rId15"/>
    <p:sldId id="290" r:id="rId16"/>
    <p:sldId id="291" r:id="rId17"/>
    <p:sldId id="292" r:id="rId18"/>
    <p:sldId id="268" r:id="rId19"/>
    <p:sldId id="271" r:id="rId20"/>
    <p:sldId id="301"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20A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9C53EFF-D08D-405A-A9BD-D284CFBF842E}" v="28" dt="2026-10-23T16:56:44.86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6" autoAdjust="0"/>
    <p:restoredTop sz="94660"/>
  </p:normalViewPr>
  <p:slideViewPr>
    <p:cSldViewPr snapToGrid="0">
      <p:cViewPr varScale="1">
        <p:scale>
          <a:sx n="91" d="100"/>
          <a:sy n="91" d="100"/>
        </p:scale>
        <p:origin x="32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ofia Jabeen (2309199)" userId="c354895c-99e1-496c-a8c2-3547f151cf1b" providerId="ADAL" clId="{C078E1D4-0E34-4191-9944-6A8BA7A9242F}"/>
    <pc:docChg chg="undo custSel addSld delSld modSld">
      <pc:chgData name="Sofia Jabeen (2309199)" userId="c354895c-99e1-496c-a8c2-3547f151cf1b" providerId="ADAL" clId="{C078E1D4-0E34-4191-9944-6A8BA7A9242F}" dt="2026-10-23T17:48:15.189" v="60" actId="1076"/>
      <pc:docMkLst>
        <pc:docMk/>
      </pc:docMkLst>
      <pc:sldChg chg="delSp modSp mod delAnim">
        <pc:chgData name="Sofia Jabeen (2309199)" userId="c354895c-99e1-496c-a8c2-3547f151cf1b" providerId="ADAL" clId="{C078E1D4-0E34-4191-9944-6A8BA7A9242F}" dt="2026-10-23T17:11:31.502" v="37" actId="1036"/>
        <pc:sldMkLst>
          <pc:docMk/>
          <pc:sldMk cId="907923015" sldId="259"/>
        </pc:sldMkLst>
        <pc:picChg chg="del">
          <ac:chgData name="Sofia Jabeen (2309199)" userId="c354895c-99e1-496c-a8c2-3547f151cf1b" providerId="ADAL" clId="{C078E1D4-0E34-4191-9944-6A8BA7A9242F}" dt="2026-10-23T16:55:25.104" v="27" actId="478"/>
          <ac:picMkLst>
            <pc:docMk/>
            <pc:sldMk cId="907923015" sldId="259"/>
            <ac:picMk id="2" creationId="{5ED4459B-5BB9-91C5-41A5-F2E77E9BEA25}"/>
          </ac:picMkLst>
        </pc:picChg>
        <pc:picChg chg="del">
          <ac:chgData name="Sofia Jabeen (2309199)" userId="c354895c-99e1-496c-a8c2-3547f151cf1b" providerId="ADAL" clId="{C078E1D4-0E34-4191-9944-6A8BA7A9242F}" dt="2026-10-23T16:55:43.051" v="28" actId="478"/>
          <ac:picMkLst>
            <pc:docMk/>
            <pc:sldMk cId="907923015" sldId="259"/>
            <ac:picMk id="3" creationId="{11AF4B6A-9E31-F6F4-6682-8E153CE7680D}"/>
          </ac:picMkLst>
        </pc:picChg>
        <pc:picChg chg="del">
          <ac:chgData name="Sofia Jabeen (2309199)" userId="c354895c-99e1-496c-a8c2-3547f151cf1b" providerId="ADAL" clId="{C078E1D4-0E34-4191-9944-6A8BA7A9242F}" dt="2026-10-23T16:56:24.850" v="29" actId="478"/>
          <ac:picMkLst>
            <pc:docMk/>
            <pc:sldMk cId="907923015" sldId="259"/>
            <ac:picMk id="5" creationId="{759EC890-0043-6760-B883-8C64C9656525}"/>
          </ac:picMkLst>
        </pc:picChg>
        <pc:picChg chg="del">
          <ac:chgData name="Sofia Jabeen (2309199)" userId="c354895c-99e1-496c-a8c2-3547f151cf1b" providerId="ADAL" clId="{C078E1D4-0E34-4191-9944-6A8BA7A9242F}" dt="2026-10-23T16:54:12.940" v="26" actId="478"/>
          <ac:picMkLst>
            <pc:docMk/>
            <pc:sldMk cId="907923015" sldId="259"/>
            <ac:picMk id="7" creationId="{1E0D3D2C-61CF-757C-2B23-733A1EBF314A}"/>
          </ac:picMkLst>
        </pc:picChg>
        <pc:picChg chg="mod">
          <ac:chgData name="Sofia Jabeen (2309199)" userId="c354895c-99e1-496c-a8c2-3547f151cf1b" providerId="ADAL" clId="{C078E1D4-0E34-4191-9944-6A8BA7A9242F}" dt="2026-10-23T17:11:31.502" v="37" actId="1036"/>
          <ac:picMkLst>
            <pc:docMk/>
            <pc:sldMk cId="907923015" sldId="259"/>
            <ac:picMk id="8" creationId="{97FE9F4C-BE80-106B-B824-073279F91A4B}"/>
          </ac:picMkLst>
        </pc:picChg>
      </pc:sldChg>
      <pc:sldChg chg="modSp mod">
        <pc:chgData name="Sofia Jabeen (2309199)" userId="c354895c-99e1-496c-a8c2-3547f151cf1b" providerId="ADAL" clId="{C078E1D4-0E34-4191-9944-6A8BA7A9242F}" dt="2026-10-23T17:33:01.108" v="55" actId="1076"/>
        <pc:sldMkLst>
          <pc:docMk/>
          <pc:sldMk cId="1237231751" sldId="262"/>
        </pc:sldMkLst>
        <pc:picChg chg="mod">
          <ac:chgData name="Sofia Jabeen (2309199)" userId="c354895c-99e1-496c-a8c2-3547f151cf1b" providerId="ADAL" clId="{C078E1D4-0E34-4191-9944-6A8BA7A9242F}" dt="2026-10-23T17:33:01.108" v="55" actId="1076"/>
          <ac:picMkLst>
            <pc:docMk/>
            <pc:sldMk cId="1237231751" sldId="262"/>
            <ac:picMk id="5" creationId="{297C8FD9-6468-F20F-ACE0-7B862F1DBDCC}"/>
          </ac:picMkLst>
        </pc:picChg>
      </pc:sldChg>
      <pc:sldChg chg="delSp modSp mod delAnim">
        <pc:chgData name="Sofia Jabeen (2309199)" userId="c354895c-99e1-496c-a8c2-3547f151cf1b" providerId="ADAL" clId="{C078E1D4-0E34-4191-9944-6A8BA7A9242F}" dt="2026-10-23T17:48:15.189" v="60" actId="1076"/>
        <pc:sldMkLst>
          <pc:docMk/>
          <pc:sldMk cId="3135218324" sldId="268"/>
        </pc:sldMkLst>
        <pc:picChg chg="del">
          <ac:chgData name="Sofia Jabeen (2309199)" userId="c354895c-99e1-496c-a8c2-3547f151cf1b" providerId="ADAL" clId="{C078E1D4-0E34-4191-9944-6A8BA7A9242F}" dt="2026-10-23T16:48:29.733" v="20" actId="478"/>
          <ac:picMkLst>
            <pc:docMk/>
            <pc:sldMk cId="3135218324" sldId="268"/>
            <ac:picMk id="4" creationId="{7EE18B7E-9D20-3801-C77C-1FA1C6FB17D5}"/>
          </ac:picMkLst>
        </pc:picChg>
        <pc:picChg chg="del">
          <ac:chgData name="Sofia Jabeen (2309199)" userId="c354895c-99e1-496c-a8c2-3547f151cf1b" providerId="ADAL" clId="{C078E1D4-0E34-4191-9944-6A8BA7A9242F}" dt="2026-10-23T16:49:00.714" v="21" actId="478"/>
          <ac:picMkLst>
            <pc:docMk/>
            <pc:sldMk cId="3135218324" sldId="268"/>
            <ac:picMk id="5" creationId="{937CC8F2-20C1-6D22-41F9-767117338551}"/>
          </ac:picMkLst>
        </pc:picChg>
        <pc:picChg chg="del">
          <ac:chgData name="Sofia Jabeen (2309199)" userId="c354895c-99e1-496c-a8c2-3547f151cf1b" providerId="ADAL" clId="{C078E1D4-0E34-4191-9944-6A8BA7A9242F}" dt="2026-10-23T16:49:32.972" v="22" actId="478"/>
          <ac:picMkLst>
            <pc:docMk/>
            <pc:sldMk cId="3135218324" sldId="268"/>
            <ac:picMk id="6" creationId="{87208A23-2D5B-CE5D-BCDD-C6523343775A}"/>
          </ac:picMkLst>
        </pc:picChg>
        <pc:picChg chg="del">
          <ac:chgData name="Sofia Jabeen (2309199)" userId="c354895c-99e1-496c-a8c2-3547f151cf1b" providerId="ADAL" clId="{C078E1D4-0E34-4191-9944-6A8BA7A9242F}" dt="2026-10-23T16:49:54.389" v="23" actId="478"/>
          <ac:picMkLst>
            <pc:docMk/>
            <pc:sldMk cId="3135218324" sldId="268"/>
            <ac:picMk id="7" creationId="{68A5E6E7-74CD-9277-52F0-1A6DDD9F7310}"/>
          </ac:picMkLst>
        </pc:picChg>
        <pc:picChg chg="mod">
          <ac:chgData name="Sofia Jabeen (2309199)" userId="c354895c-99e1-496c-a8c2-3547f151cf1b" providerId="ADAL" clId="{C078E1D4-0E34-4191-9944-6A8BA7A9242F}" dt="2026-10-23T17:48:15.189" v="60" actId="1076"/>
          <ac:picMkLst>
            <pc:docMk/>
            <pc:sldMk cId="3135218324" sldId="268"/>
            <ac:picMk id="8" creationId="{4B80C764-4856-33CC-0AC7-646551BE9786}"/>
          </ac:picMkLst>
        </pc:picChg>
      </pc:sldChg>
      <pc:sldChg chg="delSp modSp mod delAnim">
        <pc:chgData name="Sofia Jabeen (2309199)" userId="c354895c-99e1-496c-a8c2-3547f151cf1b" providerId="ADAL" clId="{C078E1D4-0E34-4191-9944-6A8BA7A9242F}" dt="2026-10-23T16:53:01.814" v="25" actId="1076"/>
        <pc:sldMkLst>
          <pc:docMk/>
          <pc:sldMk cId="1685053797" sldId="271"/>
        </pc:sldMkLst>
        <pc:picChg chg="del">
          <ac:chgData name="Sofia Jabeen (2309199)" userId="c354895c-99e1-496c-a8c2-3547f151cf1b" providerId="ADAL" clId="{C078E1D4-0E34-4191-9944-6A8BA7A9242F}" dt="2026-10-23T16:52:36.389" v="24" actId="478"/>
          <ac:picMkLst>
            <pc:docMk/>
            <pc:sldMk cId="1685053797" sldId="271"/>
            <ac:picMk id="4" creationId="{C65C9535-94F9-BF27-B6CA-B97EA022D547}"/>
          </ac:picMkLst>
        </pc:picChg>
        <pc:picChg chg="mod">
          <ac:chgData name="Sofia Jabeen (2309199)" userId="c354895c-99e1-496c-a8c2-3547f151cf1b" providerId="ADAL" clId="{C078E1D4-0E34-4191-9944-6A8BA7A9242F}" dt="2026-10-23T16:53:01.814" v="25" actId="1076"/>
          <ac:picMkLst>
            <pc:docMk/>
            <pc:sldMk cId="1685053797" sldId="271"/>
            <ac:picMk id="5" creationId="{2A21F6A7-B758-290F-C636-6255AD91840B}"/>
          </ac:picMkLst>
        </pc:picChg>
      </pc:sldChg>
      <pc:sldChg chg="modSp mod">
        <pc:chgData name="Sofia Jabeen (2309199)" userId="c354895c-99e1-496c-a8c2-3547f151cf1b" providerId="ADAL" clId="{C078E1D4-0E34-4191-9944-6A8BA7A9242F}" dt="2026-10-23T17:31:10.525" v="50" actId="1036"/>
        <pc:sldMkLst>
          <pc:docMk/>
          <pc:sldMk cId="1912895151" sldId="284"/>
        </pc:sldMkLst>
        <pc:picChg chg="mod">
          <ac:chgData name="Sofia Jabeen (2309199)" userId="c354895c-99e1-496c-a8c2-3547f151cf1b" providerId="ADAL" clId="{C078E1D4-0E34-4191-9944-6A8BA7A9242F}" dt="2026-10-23T17:31:10.525" v="50" actId="1036"/>
          <ac:picMkLst>
            <pc:docMk/>
            <pc:sldMk cId="1912895151" sldId="284"/>
            <ac:picMk id="3" creationId="{956AFA7F-811C-E908-B141-5B7C288F3375}"/>
          </ac:picMkLst>
        </pc:picChg>
        <pc:picChg chg="mod">
          <ac:chgData name="Sofia Jabeen (2309199)" userId="c354895c-99e1-496c-a8c2-3547f151cf1b" providerId="ADAL" clId="{C078E1D4-0E34-4191-9944-6A8BA7A9242F}" dt="2026-10-23T17:31:05.946" v="46" actId="1035"/>
          <ac:picMkLst>
            <pc:docMk/>
            <pc:sldMk cId="1912895151" sldId="284"/>
            <ac:picMk id="4" creationId="{1C8D2E6A-BF97-B0EA-2B39-CB6AA55AB086}"/>
          </ac:picMkLst>
        </pc:picChg>
      </pc:sldChg>
      <pc:sldChg chg="modSp mod">
        <pc:chgData name="Sofia Jabeen (2309199)" userId="c354895c-99e1-496c-a8c2-3547f151cf1b" providerId="ADAL" clId="{C078E1D4-0E34-4191-9944-6A8BA7A9242F}" dt="2026-10-23T17:32:22.181" v="52" actId="1076"/>
        <pc:sldMkLst>
          <pc:docMk/>
          <pc:sldMk cId="31899949" sldId="287"/>
        </pc:sldMkLst>
        <pc:picChg chg="mod">
          <ac:chgData name="Sofia Jabeen (2309199)" userId="c354895c-99e1-496c-a8c2-3547f151cf1b" providerId="ADAL" clId="{C078E1D4-0E34-4191-9944-6A8BA7A9242F}" dt="2026-10-23T17:32:22.181" v="52" actId="1076"/>
          <ac:picMkLst>
            <pc:docMk/>
            <pc:sldMk cId="31899949" sldId="287"/>
            <ac:picMk id="9" creationId="{D614B2E3-3AF8-309F-F51A-80D7CB46BD52}"/>
          </ac:picMkLst>
        </pc:picChg>
      </pc:sldChg>
      <pc:sldChg chg="delSp modSp add del mod delAnim">
        <pc:chgData name="Sofia Jabeen (2309199)" userId="c354895c-99e1-496c-a8c2-3547f151cf1b" providerId="ADAL" clId="{C078E1D4-0E34-4191-9944-6A8BA7A9242F}" dt="2026-10-23T17:30:35.816" v="44" actId="1076"/>
        <pc:sldMkLst>
          <pc:docMk/>
          <pc:sldMk cId="1529933232" sldId="290"/>
        </pc:sldMkLst>
        <pc:picChg chg="del">
          <ac:chgData name="Sofia Jabeen (2309199)" userId="c354895c-99e1-496c-a8c2-3547f151cf1b" providerId="ADAL" clId="{C078E1D4-0E34-4191-9944-6A8BA7A9242F}" dt="2026-10-23T15:30:59.927" v="2" actId="478"/>
          <ac:picMkLst>
            <pc:docMk/>
            <pc:sldMk cId="1529933232" sldId="290"/>
            <ac:picMk id="2" creationId="{4D28DF59-B840-6561-9261-1ECAC060523A}"/>
          </ac:picMkLst>
        </pc:picChg>
        <pc:picChg chg="del">
          <ac:chgData name="Sofia Jabeen (2309199)" userId="c354895c-99e1-496c-a8c2-3547f151cf1b" providerId="ADAL" clId="{C078E1D4-0E34-4191-9944-6A8BA7A9242F}" dt="2026-10-23T15:33:53.387" v="3" actId="478"/>
          <ac:picMkLst>
            <pc:docMk/>
            <pc:sldMk cId="1529933232" sldId="290"/>
            <ac:picMk id="4" creationId="{923252DF-9BF3-7653-7376-FF40928E74AC}"/>
          </ac:picMkLst>
        </pc:picChg>
        <pc:picChg chg="mod">
          <ac:chgData name="Sofia Jabeen (2309199)" userId="c354895c-99e1-496c-a8c2-3547f151cf1b" providerId="ADAL" clId="{C078E1D4-0E34-4191-9944-6A8BA7A9242F}" dt="2026-10-23T17:30:35.816" v="44" actId="1076"/>
          <ac:picMkLst>
            <pc:docMk/>
            <pc:sldMk cId="1529933232" sldId="290"/>
            <ac:picMk id="5" creationId="{F28A8794-9EAC-4BD4-16DD-2E5946551611}"/>
          </ac:picMkLst>
        </pc:picChg>
      </pc:sldChg>
      <pc:sldChg chg="delSp modSp mod delAnim">
        <pc:chgData name="Sofia Jabeen (2309199)" userId="c354895c-99e1-496c-a8c2-3547f151cf1b" providerId="ADAL" clId="{C078E1D4-0E34-4191-9944-6A8BA7A9242F}" dt="2026-10-23T17:32:35.759" v="53" actId="1076"/>
        <pc:sldMkLst>
          <pc:docMk/>
          <pc:sldMk cId="2770685600" sldId="291"/>
        </pc:sldMkLst>
        <pc:picChg chg="del">
          <ac:chgData name="Sofia Jabeen (2309199)" userId="c354895c-99e1-496c-a8c2-3547f151cf1b" providerId="ADAL" clId="{C078E1D4-0E34-4191-9944-6A8BA7A9242F}" dt="2026-10-23T15:50:46.333" v="6" actId="478"/>
          <ac:picMkLst>
            <pc:docMk/>
            <pc:sldMk cId="2770685600" sldId="291"/>
            <ac:picMk id="4" creationId="{20084F0F-73A0-A4E3-0AEA-B4671E297D03}"/>
          </ac:picMkLst>
        </pc:picChg>
        <pc:picChg chg="del">
          <ac:chgData name="Sofia Jabeen (2309199)" userId="c354895c-99e1-496c-a8c2-3547f151cf1b" providerId="ADAL" clId="{C078E1D4-0E34-4191-9944-6A8BA7A9242F}" dt="2026-10-23T15:51:21.390" v="7" actId="478"/>
          <ac:picMkLst>
            <pc:docMk/>
            <pc:sldMk cId="2770685600" sldId="291"/>
            <ac:picMk id="5" creationId="{75650914-F51B-4779-6EA6-84374498F601}"/>
          </ac:picMkLst>
        </pc:picChg>
        <pc:picChg chg="del">
          <ac:chgData name="Sofia Jabeen (2309199)" userId="c354895c-99e1-496c-a8c2-3547f151cf1b" providerId="ADAL" clId="{C078E1D4-0E34-4191-9944-6A8BA7A9242F}" dt="2026-10-23T15:54:06.805" v="8" actId="478"/>
          <ac:picMkLst>
            <pc:docMk/>
            <pc:sldMk cId="2770685600" sldId="291"/>
            <ac:picMk id="6" creationId="{2F176235-D1F6-AA65-1674-9E3374596037}"/>
          </ac:picMkLst>
        </pc:picChg>
        <pc:picChg chg="del">
          <ac:chgData name="Sofia Jabeen (2309199)" userId="c354895c-99e1-496c-a8c2-3547f151cf1b" providerId="ADAL" clId="{C078E1D4-0E34-4191-9944-6A8BA7A9242F}" dt="2026-10-23T15:55:31.367" v="9" actId="478"/>
          <ac:picMkLst>
            <pc:docMk/>
            <pc:sldMk cId="2770685600" sldId="291"/>
            <ac:picMk id="7" creationId="{08C68334-4769-A67A-A0E7-7D56E1A88610}"/>
          </ac:picMkLst>
        </pc:picChg>
        <pc:picChg chg="mod">
          <ac:chgData name="Sofia Jabeen (2309199)" userId="c354895c-99e1-496c-a8c2-3547f151cf1b" providerId="ADAL" clId="{C078E1D4-0E34-4191-9944-6A8BA7A9242F}" dt="2026-10-23T17:32:35.759" v="53" actId="1076"/>
          <ac:picMkLst>
            <pc:docMk/>
            <pc:sldMk cId="2770685600" sldId="291"/>
            <ac:picMk id="8" creationId="{C190CFE0-1C9C-CEEE-94E8-6E8994602507}"/>
          </ac:picMkLst>
        </pc:picChg>
      </pc:sldChg>
      <pc:sldChg chg="delSp modSp mod delAnim">
        <pc:chgData name="Sofia Jabeen (2309199)" userId="c354895c-99e1-496c-a8c2-3547f151cf1b" providerId="ADAL" clId="{C078E1D4-0E34-4191-9944-6A8BA7A9242F}" dt="2026-10-23T16:39:42.731" v="19" actId="1076"/>
        <pc:sldMkLst>
          <pc:docMk/>
          <pc:sldMk cId="875707064" sldId="292"/>
        </pc:sldMkLst>
        <pc:picChg chg="del">
          <ac:chgData name="Sofia Jabeen (2309199)" userId="c354895c-99e1-496c-a8c2-3547f151cf1b" providerId="ADAL" clId="{C078E1D4-0E34-4191-9944-6A8BA7A9242F}" dt="2026-10-23T16:16:50.275" v="11" actId="478"/>
          <ac:picMkLst>
            <pc:docMk/>
            <pc:sldMk cId="875707064" sldId="292"/>
            <ac:picMk id="2" creationId="{B639F7D1-C79E-9592-31E9-33FC06735B9A}"/>
          </ac:picMkLst>
        </pc:picChg>
        <pc:picChg chg="del">
          <ac:chgData name="Sofia Jabeen (2309199)" userId="c354895c-99e1-496c-a8c2-3547f151cf1b" providerId="ADAL" clId="{C078E1D4-0E34-4191-9944-6A8BA7A9242F}" dt="2026-10-23T16:17:24.410" v="12" actId="478"/>
          <ac:picMkLst>
            <pc:docMk/>
            <pc:sldMk cId="875707064" sldId="292"/>
            <ac:picMk id="4" creationId="{450A438A-AC49-FBAD-F93C-1C0A4677BFE7}"/>
          </ac:picMkLst>
        </pc:picChg>
        <pc:picChg chg="del">
          <ac:chgData name="Sofia Jabeen (2309199)" userId="c354895c-99e1-496c-a8c2-3547f151cf1b" providerId="ADAL" clId="{C078E1D4-0E34-4191-9944-6A8BA7A9242F}" dt="2026-10-23T16:18:52.158" v="13" actId="478"/>
          <ac:picMkLst>
            <pc:docMk/>
            <pc:sldMk cId="875707064" sldId="292"/>
            <ac:picMk id="5" creationId="{23CB2BE7-87C7-3274-1BA0-554FE3B2146C}"/>
          </ac:picMkLst>
        </pc:picChg>
        <pc:picChg chg="del">
          <ac:chgData name="Sofia Jabeen (2309199)" userId="c354895c-99e1-496c-a8c2-3547f151cf1b" providerId="ADAL" clId="{C078E1D4-0E34-4191-9944-6A8BA7A9242F}" dt="2026-10-23T16:19:59.212" v="14" actId="478"/>
          <ac:picMkLst>
            <pc:docMk/>
            <pc:sldMk cId="875707064" sldId="292"/>
            <ac:picMk id="6" creationId="{A79E4175-3203-D5A2-4D4A-6725CCD9BC0B}"/>
          </ac:picMkLst>
        </pc:picChg>
        <pc:picChg chg="del">
          <ac:chgData name="Sofia Jabeen (2309199)" userId="c354895c-99e1-496c-a8c2-3547f151cf1b" providerId="ADAL" clId="{C078E1D4-0E34-4191-9944-6A8BA7A9242F}" dt="2026-10-23T16:21:21.068" v="15" actId="478"/>
          <ac:picMkLst>
            <pc:docMk/>
            <pc:sldMk cId="875707064" sldId="292"/>
            <ac:picMk id="7" creationId="{D40BFCAB-0DBF-7619-06F7-773B32DC5B2A}"/>
          </ac:picMkLst>
        </pc:picChg>
        <pc:picChg chg="del">
          <ac:chgData name="Sofia Jabeen (2309199)" userId="c354895c-99e1-496c-a8c2-3547f151cf1b" providerId="ADAL" clId="{C078E1D4-0E34-4191-9944-6A8BA7A9242F}" dt="2026-10-23T16:31:31.392" v="16" actId="478"/>
          <ac:picMkLst>
            <pc:docMk/>
            <pc:sldMk cId="875707064" sldId="292"/>
            <ac:picMk id="8" creationId="{8208FB2D-BB0B-9984-9429-3A653E8F3ED9}"/>
          </ac:picMkLst>
        </pc:picChg>
        <pc:picChg chg="del">
          <ac:chgData name="Sofia Jabeen (2309199)" userId="c354895c-99e1-496c-a8c2-3547f151cf1b" providerId="ADAL" clId="{C078E1D4-0E34-4191-9944-6A8BA7A9242F}" dt="2026-10-23T16:32:51.880" v="17" actId="478"/>
          <ac:picMkLst>
            <pc:docMk/>
            <pc:sldMk cId="875707064" sldId="292"/>
            <ac:picMk id="9" creationId="{8B326036-FAEB-0323-96C4-C58FB486612D}"/>
          </ac:picMkLst>
        </pc:picChg>
        <pc:picChg chg="del">
          <ac:chgData name="Sofia Jabeen (2309199)" userId="c354895c-99e1-496c-a8c2-3547f151cf1b" providerId="ADAL" clId="{C078E1D4-0E34-4191-9944-6A8BA7A9242F}" dt="2026-10-23T16:36:15.922" v="18" actId="478"/>
          <ac:picMkLst>
            <pc:docMk/>
            <pc:sldMk cId="875707064" sldId="292"/>
            <ac:picMk id="10" creationId="{B27219DC-1650-DEA6-C22E-3D69BD52C9A6}"/>
          </ac:picMkLst>
        </pc:picChg>
        <pc:picChg chg="mod">
          <ac:chgData name="Sofia Jabeen (2309199)" userId="c354895c-99e1-496c-a8c2-3547f151cf1b" providerId="ADAL" clId="{C078E1D4-0E34-4191-9944-6A8BA7A9242F}" dt="2026-10-23T16:39:42.731" v="19" actId="1076"/>
          <ac:picMkLst>
            <pc:docMk/>
            <pc:sldMk cId="875707064" sldId="292"/>
            <ac:picMk id="11" creationId="{E5ACC9F4-1743-8388-2188-0F1AE3F7EDEC}"/>
          </ac:picMkLst>
        </pc:picChg>
      </pc:sldChg>
      <pc:sldChg chg="addSp delSp modSp mod">
        <pc:chgData name="Sofia Jabeen (2309199)" userId="c354895c-99e1-496c-a8c2-3547f151cf1b" providerId="ADAL" clId="{C078E1D4-0E34-4191-9944-6A8BA7A9242F}" dt="2026-10-23T17:12:03.692" v="41" actId="27309"/>
        <pc:sldMkLst>
          <pc:docMk/>
          <pc:sldMk cId="963235433" sldId="293"/>
        </pc:sldMkLst>
        <pc:graphicFrameChg chg="add del mod modGraphic">
          <ac:chgData name="Sofia Jabeen (2309199)" userId="c354895c-99e1-496c-a8c2-3547f151cf1b" providerId="ADAL" clId="{C078E1D4-0E34-4191-9944-6A8BA7A9242F}" dt="2026-10-23T17:12:03.692" v="41" actId="27309"/>
          <ac:graphicFrameMkLst>
            <pc:docMk/>
            <pc:sldMk cId="963235433" sldId="293"/>
            <ac:graphicFrameMk id="8" creationId="{E35930F2-EDB0-AE63-F80F-6916BB538C13}"/>
          </ac:graphicFrameMkLst>
        </pc:graphicFrameChg>
      </pc:sldChg>
      <pc:sldChg chg="modSp mod">
        <pc:chgData name="Sofia Jabeen (2309199)" userId="c354895c-99e1-496c-a8c2-3547f151cf1b" providerId="ADAL" clId="{C078E1D4-0E34-4191-9944-6A8BA7A9242F}" dt="2026-10-23T17:09:42.094" v="33" actId="1036"/>
        <pc:sldMkLst>
          <pc:docMk/>
          <pc:sldMk cId="3554353888" sldId="295"/>
        </pc:sldMkLst>
        <pc:picChg chg="mod">
          <ac:chgData name="Sofia Jabeen (2309199)" userId="c354895c-99e1-496c-a8c2-3547f151cf1b" providerId="ADAL" clId="{C078E1D4-0E34-4191-9944-6A8BA7A9242F}" dt="2026-10-23T17:09:42.094" v="33" actId="1036"/>
          <ac:picMkLst>
            <pc:docMk/>
            <pc:sldMk cId="3554353888" sldId="295"/>
            <ac:picMk id="17" creationId="{FE51CC57-2CDC-7C24-C2B4-F542551F9FF0}"/>
          </ac:picMkLst>
        </pc:picChg>
      </pc:sldChg>
      <pc:sldChg chg="modSp mod">
        <pc:chgData name="Sofia Jabeen (2309199)" userId="c354895c-99e1-496c-a8c2-3547f151cf1b" providerId="ADAL" clId="{C078E1D4-0E34-4191-9944-6A8BA7A9242F}" dt="2026-10-23T17:10:30.946" v="35" actId="1035"/>
        <pc:sldMkLst>
          <pc:docMk/>
          <pc:sldMk cId="2907434117" sldId="297"/>
        </pc:sldMkLst>
        <pc:picChg chg="mod">
          <ac:chgData name="Sofia Jabeen (2309199)" userId="c354895c-99e1-496c-a8c2-3547f151cf1b" providerId="ADAL" clId="{C078E1D4-0E34-4191-9944-6A8BA7A9242F}" dt="2026-10-23T17:10:30.946" v="35" actId="1035"/>
          <ac:picMkLst>
            <pc:docMk/>
            <pc:sldMk cId="2907434117" sldId="297"/>
            <ac:picMk id="10" creationId="{34E76FFB-9133-81C9-8BA8-1464B3250C93}"/>
          </ac:picMkLst>
        </pc:picChg>
      </pc:sldChg>
      <pc:sldChg chg="modSp mod">
        <pc:chgData name="Sofia Jabeen (2309199)" userId="c354895c-99e1-496c-a8c2-3547f151cf1b" providerId="ADAL" clId="{C078E1D4-0E34-4191-9944-6A8BA7A9242F}" dt="2026-10-23T17:40:17.146" v="58" actId="1076"/>
        <pc:sldMkLst>
          <pc:docMk/>
          <pc:sldMk cId="3902180055" sldId="298"/>
        </pc:sldMkLst>
        <pc:picChg chg="mod">
          <ac:chgData name="Sofia Jabeen (2309199)" userId="c354895c-99e1-496c-a8c2-3547f151cf1b" providerId="ADAL" clId="{C078E1D4-0E34-4191-9944-6A8BA7A9242F}" dt="2026-10-23T17:40:17.146" v="58" actId="1076"/>
          <ac:picMkLst>
            <pc:docMk/>
            <pc:sldMk cId="3902180055" sldId="298"/>
            <ac:picMk id="11" creationId="{EED5E686-305F-3DE8-754A-2FEEA118CFBD}"/>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099CA4-618B-49EB-8C87-576E4E66F3D1}" type="datetimeFigureOut">
              <a:rPr lang="en-GB" smtClean="0"/>
              <a:t>23/10/2026</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C00F5E-0FBC-4A8C-A2FA-19CAE79039F7}" type="slidenum">
              <a:rPr lang="en-GB" smtClean="0"/>
              <a:t>‹#›</a:t>
            </a:fld>
            <a:endParaRPr lang="en-GB" dirty="0"/>
          </a:p>
        </p:txBody>
      </p:sp>
    </p:spTree>
    <p:extLst>
      <p:ext uri="{BB962C8B-B14F-4D97-AF65-F5344CB8AC3E}">
        <p14:creationId xmlns:p14="http://schemas.microsoft.com/office/powerpoint/2010/main" val="11462133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8C00F5E-0FBC-4A8C-A2FA-19CAE79039F7}" type="slidenum">
              <a:rPr lang="en-GB" smtClean="0"/>
              <a:t>4</a:t>
            </a:fld>
            <a:endParaRPr lang="en-GB" dirty="0"/>
          </a:p>
        </p:txBody>
      </p:sp>
    </p:spTree>
    <p:extLst>
      <p:ext uri="{BB962C8B-B14F-4D97-AF65-F5344CB8AC3E}">
        <p14:creationId xmlns:p14="http://schemas.microsoft.com/office/powerpoint/2010/main" val="31998484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8C00F5E-0FBC-4A8C-A2FA-19CAE79039F7}" type="slidenum">
              <a:rPr lang="en-GB" smtClean="0"/>
              <a:t>5</a:t>
            </a:fld>
            <a:endParaRPr lang="en-GB" dirty="0"/>
          </a:p>
        </p:txBody>
      </p:sp>
    </p:spTree>
    <p:extLst>
      <p:ext uri="{BB962C8B-B14F-4D97-AF65-F5344CB8AC3E}">
        <p14:creationId xmlns:p14="http://schemas.microsoft.com/office/powerpoint/2010/main" val="24230669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8C00F5E-0FBC-4A8C-A2FA-19CAE79039F7}" type="slidenum">
              <a:rPr lang="en-GB" smtClean="0"/>
              <a:t>11</a:t>
            </a:fld>
            <a:endParaRPr lang="en-GB" dirty="0"/>
          </a:p>
        </p:txBody>
      </p:sp>
    </p:spTree>
    <p:extLst>
      <p:ext uri="{BB962C8B-B14F-4D97-AF65-F5344CB8AC3E}">
        <p14:creationId xmlns:p14="http://schemas.microsoft.com/office/powerpoint/2010/main" val="12956999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8C00F5E-0FBC-4A8C-A2FA-19CAE79039F7}" type="slidenum">
              <a:rPr lang="en-GB" smtClean="0"/>
              <a:t>12</a:t>
            </a:fld>
            <a:endParaRPr lang="en-GB" dirty="0"/>
          </a:p>
        </p:txBody>
      </p:sp>
    </p:spTree>
    <p:extLst>
      <p:ext uri="{BB962C8B-B14F-4D97-AF65-F5344CB8AC3E}">
        <p14:creationId xmlns:p14="http://schemas.microsoft.com/office/powerpoint/2010/main" val="19764072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8C00F5E-0FBC-4A8C-A2FA-19CAE79039F7}" type="slidenum">
              <a:rPr lang="en-GB" smtClean="0"/>
              <a:t>14</a:t>
            </a:fld>
            <a:endParaRPr lang="en-GB" dirty="0"/>
          </a:p>
        </p:txBody>
      </p:sp>
    </p:spTree>
    <p:extLst>
      <p:ext uri="{BB962C8B-B14F-4D97-AF65-F5344CB8AC3E}">
        <p14:creationId xmlns:p14="http://schemas.microsoft.com/office/powerpoint/2010/main" val="83994056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txBody>
          <a:bodyPr/>
          <a:lstStyle/>
          <a:p>
            <a:endParaRPr lang="en-GB" dirty="0"/>
          </a:p>
        </p:txBody>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txBody>
          <a:bodyPr/>
          <a:lstStyle/>
          <a:p>
            <a:endParaRPr lang="en-GB" dirty="0"/>
          </a:p>
        </p:txBody>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1FB95F0D-5757-43E9-B94E-04FD0EC91BB9}" type="datetimeFigureOut">
              <a:rPr lang="en-GB" smtClean="0"/>
              <a:t>23/10/2026</a:t>
            </a:fld>
            <a:endParaRPr lang="en-GB" dirty="0"/>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GB" dirty="0"/>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F444B87E-F937-4D79-AC0B-EDB1C9E539AA}" type="slidenum">
              <a:rPr lang="en-GB" smtClean="0"/>
              <a:t>‹#›</a:t>
            </a:fld>
            <a:endParaRPr lang="en-GB" dirty="0"/>
          </a:p>
        </p:txBody>
      </p:sp>
    </p:spTree>
    <p:extLst>
      <p:ext uri="{BB962C8B-B14F-4D97-AF65-F5344CB8AC3E}">
        <p14:creationId xmlns:p14="http://schemas.microsoft.com/office/powerpoint/2010/main" val="3055511005"/>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FB95F0D-5757-43E9-B94E-04FD0EC91BB9}" type="datetimeFigureOut">
              <a:rPr lang="en-GB" smtClean="0"/>
              <a:t>23/10/2026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F444B87E-F937-4D79-AC0B-EDB1C9E539AA}" type="slidenum">
              <a:rPr lang="en-GB" smtClean="0"/>
              <a:t>‹#›</a:t>
            </a:fld>
            <a:endParaRPr lang="en-GB" dirty="0"/>
          </a:p>
        </p:txBody>
      </p:sp>
    </p:spTree>
    <p:extLst>
      <p:ext uri="{BB962C8B-B14F-4D97-AF65-F5344CB8AC3E}">
        <p14:creationId xmlns:p14="http://schemas.microsoft.com/office/powerpoint/2010/main" val="12907260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txBody>
          <a:bodyPr/>
          <a:lstStyle/>
          <a:p>
            <a:endParaRPr lang="en-GB" dirty="0"/>
          </a:p>
        </p:txBody>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txBody>
          <a:bodyPr/>
          <a:lstStyle/>
          <a:p>
            <a:endParaRPr lang="en-GB" dirty="0"/>
          </a:p>
        </p:txBody>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1FB95F0D-5757-43E9-B94E-04FD0EC91BB9}" type="datetimeFigureOut">
              <a:rPr lang="en-GB" smtClean="0"/>
              <a:t>23/10/2026</a:t>
            </a:fld>
            <a:endParaRPr lang="en-GB" dirty="0"/>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GB" dirty="0"/>
          </a:p>
        </p:txBody>
      </p:sp>
      <p:sp>
        <p:nvSpPr>
          <p:cNvPr id="6" name="Slide Number Placeholder 5"/>
          <p:cNvSpPr>
            <a:spLocks noGrp="1"/>
          </p:cNvSpPr>
          <p:nvPr>
            <p:ph type="sldNum" sz="quarter" idx="12"/>
          </p:nvPr>
        </p:nvSpPr>
        <p:spPr>
          <a:xfrm>
            <a:off x="8604504" y="5211060"/>
            <a:ext cx="2112264" cy="228600"/>
          </a:xfrm>
        </p:spPr>
        <p:txBody>
          <a:bodyPr/>
          <a:lstStyle/>
          <a:p>
            <a:fld id="{F444B87E-F937-4D79-AC0B-EDB1C9E539AA}" type="slidenum">
              <a:rPr lang="en-GB" smtClean="0"/>
              <a:t>‹#›</a:t>
            </a:fld>
            <a:endParaRPr lang="en-GB" dirty="0"/>
          </a:p>
        </p:txBody>
      </p:sp>
    </p:spTree>
    <p:extLst>
      <p:ext uri="{BB962C8B-B14F-4D97-AF65-F5344CB8AC3E}">
        <p14:creationId xmlns:p14="http://schemas.microsoft.com/office/powerpoint/2010/main" val="3188427161"/>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FB95F0D-5757-43E9-B94E-04FD0EC91BB9}" type="datetimeFigureOut">
              <a:rPr lang="en-GB" smtClean="0"/>
              <a:t>23/10/2026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444B87E-F937-4D79-AC0B-EDB1C9E539AA}" type="slidenum">
              <a:rPr lang="en-GB" smtClean="0"/>
              <a:t>‹#›</a:t>
            </a:fld>
            <a:endParaRPr lang="en-GB" dirty="0"/>
          </a:p>
        </p:txBody>
      </p:sp>
    </p:spTree>
    <p:extLst>
      <p:ext uri="{BB962C8B-B14F-4D97-AF65-F5344CB8AC3E}">
        <p14:creationId xmlns:p14="http://schemas.microsoft.com/office/powerpoint/2010/main" val="40870160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FB95F0D-5757-43E9-B94E-04FD0EC91BB9}" type="datetimeFigureOut">
              <a:rPr lang="en-GB" smtClean="0"/>
              <a:t>23/10/2026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F444B87E-F937-4D79-AC0B-EDB1C9E539AA}" type="slidenum">
              <a:rPr lang="en-GB" smtClean="0"/>
              <a:t>‹#›</a:t>
            </a:fld>
            <a:endParaRPr lang="en-GB" dirty="0"/>
          </a:p>
        </p:txBody>
      </p:sp>
    </p:spTree>
    <p:extLst>
      <p:ext uri="{BB962C8B-B14F-4D97-AF65-F5344CB8AC3E}">
        <p14:creationId xmlns:p14="http://schemas.microsoft.com/office/powerpoint/2010/main" val="20382543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FB95F0D-5757-43E9-B94E-04FD0EC91BB9}" type="datetimeFigureOut">
              <a:rPr lang="en-GB" smtClean="0"/>
              <a:t>23/10/2026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F444B87E-F937-4D79-AC0B-EDB1C9E539AA}" type="slidenum">
              <a:rPr lang="en-GB" smtClean="0"/>
              <a:t>‹#›</a:t>
            </a:fld>
            <a:endParaRPr lang="en-GB" dirty="0"/>
          </a:p>
        </p:txBody>
      </p:sp>
    </p:spTree>
    <p:extLst>
      <p:ext uri="{BB962C8B-B14F-4D97-AF65-F5344CB8AC3E}">
        <p14:creationId xmlns:p14="http://schemas.microsoft.com/office/powerpoint/2010/main" val="37407488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FB95F0D-5757-43E9-B94E-04FD0EC91BB9}" type="datetimeFigureOut">
              <a:rPr lang="en-GB" smtClean="0"/>
              <a:t>23/10/2026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F444B87E-F937-4D79-AC0B-EDB1C9E539AA}" type="slidenum">
              <a:rPr lang="en-GB" smtClean="0"/>
              <a:t>‹#›</a:t>
            </a:fld>
            <a:endParaRPr lang="en-GB" dirty="0"/>
          </a:p>
        </p:txBody>
      </p:sp>
    </p:spTree>
    <p:extLst>
      <p:ext uri="{BB962C8B-B14F-4D97-AF65-F5344CB8AC3E}">
        <p14:creationId xmlns:p14="http://schemas.microsoft.com/office/powerpoint/2010/main" val="22828235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1FB95F0D-5757-43E9-B94E-04FD0EC91BB9}" type="datetimeFigureOut">
              <a:rPr lang="en-GB" smtClean="0"/>
              <a:t>23/10/2026</a:t>
            </a:fld>
            <a:endParaRPr lang="en-GB" dirty="0"/>
          </a:p>
        </p:txBody>
      </p:sp>
      <p:sp>
        <p:nvSpPr>
          <p:cNvPr id="9" name="Footer Placeholder 8"/>
          <p:cNvSpPr>
            <a:spLocks noGrp="1"/>
          </p:cNvSpPr>
          <p:nvPr>
            <p:ph type="ftr" sz="quarter" idx="11"/>
          </p:nvPr>
        </p:nvSpPr>
        <p:spPr/>
        <p:txBody>
          <a:bodyPr/>
          <a:lstStyle>
            <a:lvl1pPr algn="r">
              <a:defRPr/>
            </a:lvl1pPr>
          </a:lstStyle>
          <a:p>
            <a:endParaRPr lang="en-GB" dirty="0"/>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F444B87E-F937-4D79-AC0B-EDB1C9E539AA}" type="slidenum">
              <a:rPr lang="en-GB" smtClean="0"/>
              <a:t>‹#›</a:t>
            </a:fld>
            <a:endParaRPr lang="en-GB" dirty="0"/>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Tree>
    <p:extLst>
      <p:ext uri="{BB962C8B-B14F-4D97-AF65-F5344CB8AC3E}">
        <p14:creationId xmlns:p14="http://schemas.microsoft.com/office/powerpoint/2010/main" val="10509247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1FB95F0D-5757-43E9-B94E-04FD0EC91BB9}" type="datetimeFigureOut">
              <a:rPr lang="en-GB" smtClean="0"/>
              <a:t>23/10/2026</a:t>
            </a:fld>
            <a:endParaRPr lang="en-GB" dirty="0"/>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GB" dirty="0"/>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F444B87E-F937-4D79-AC0B-EDB1C9E539AA}" type="slidenum">
              <a:rPr lang="en-GB" smtClean="0"/>
              <a:t>‹#›</a:t>
            </a:fld>
            <a:endParaRPr lang="en-GB" dirty="0"/>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Tree>
    <p:extLst>
      <p:ext uri="{BB962C8B-B14F-4D97-AF65-F5344CB8AC3E}">
        <p14:creationId xmlns:p14="http://schemas.microsoft.com/office/powerpoint/2010/main" val="6963842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FB95F0D-5757-43E9-B94E-04FD0EC91BB9}" type="datetimeFigureOut">
              <a:rPr lang="en-GB" smtClean="0"/>
              <a:t>23/10/2026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444B87E-F937-4D79-AC0B-EDB1C9E539AA}" type="slidenum">
              <a:rPr lang="en-GB" smtClean="0"/>
              <a:t>‹#›</a:t>
            </a:fld>
            <a:endParaRPr lang="en-GB" dirty="0"/>
          </a:p>
        </p:txBody>
      </p:sp>
    </p:spTree>
    <p:extLst>
      <p:ext uri="{BB962C8B-B14F-4D97-AF65-F5344CB8AC3E}">
        <p14:creationId xmlns:p14="http://schemas.microsoft.com/office/powerpoint/2010/main" val="18571423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FB95F0D-5757-43E9-B94E-04FD0EC91BB9}" type="datetimeFigureOut">
              <a:rPr lang="en-GB" smtClean="0"/>
              <a:t>23/10/2026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444B87E-F937-4D79-AC0B-EDB1C9E539AA}" type="slidenum">
              <a:rPr lang="en-GB" smtClean="0"/>
              <a:t>‹#›</a:t>
            </a:fld>
            <a:endParaRPr lang="en-GB" dirty="0"/>
          </a:p>
        </p:txBody>
      </p:sp>
    </p:spTree>
    <p:extLst>
      <p:ext uri="{BB962C8B-B14F-4D97-AF65-F5344CB8AC3E}">
        <p14:creationId xmlns:p14="http://schemas.microsoft.com/office/powerpoint/2010/main" val="21152160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txBody>
          <a:bodyPr/>
          <a:lstStyle/>
          <a:p>
            <a:endParaRPr lang="en-GB" dirty="0"/>
          </a:p>
        </p:txBody>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1FB95F0D-5757-43E9-B94E-04FD0EC91BB9}" type="datetimeFigureOut">
              <a:rPr lang="en-GB" smtClean="0"/>
              <a:t>23/10/2026</a:t>
            </a:fld>
            <a:endParaRPr lang="en-GB" dirty="0"/>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GB" dirty="0"/>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F444B87E-F937-4D79-AC0B-EDB1C9E539AA}" type="slidenum">
              <a:rPr lang="en-GB" smtClean="0"/>
              <a:t>‹#›</a:t>
            </a:fld>
            <a:endParaRPr lang="en-GB" dirty="0"/>
          </a:p>
        </p:txBody>
      </p:sp>
    </p:spTree>
    <p:extLst>
      <p:ext uri="{BB962C8B-B14F-4D97-AF65-F5344CB8AC3E}">
        <p14:creationId xmlns:p14="http://schemas.microsoft.com/office/powerpoint/2010/main" val="278863333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7.png"/><Relationship Id="rId5" Type="http://schemas.openxmlformats.org/officeDocument/2006/relationships/image" Target="../media/image8.png"/><Relationship Id="rId4" Type="http://schemas.openxmlformats.org/officeDocument/2006/relationships/notesSlide" Target="../notesSlides/notesSlide1.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7.png"/><Relationship Id="rId4" Type="http://schemas.openxmlformats.org/officeDocument/2006/relationships/notesSlide" Target="../notesSlides/notesSlide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7.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7.png"/><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notesSlide" Target="../notesSlides/notesSlide3.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7.png"/><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notesSlide" Target="../notesSlides/notesSlide4.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7.png"/><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23.png"/><Relationship Id="rId3" Type="http://schemas.openxmlformats.org/officeDocument/2006/relationships/slideLayout" Target="../slideLayouts/slideLayout7.xml"/><Relationship Id="rId7" Type="http://schemas.openxmlformats.org/officeDocument/2006/relationships/image" Target="../media/image17.png"/><Relationship Id="rId12" Type="http://schemas.openxmlformats.org/officeDocument/2006/relationships/image" Target="../media/image22.png"/><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image" Target="../media/image20.png"/><Relationship Id="rId4" Type="http://schemas.openxmlformats.org/officeDocument/2006/relationships/notesSlide" Target="../notesSlides/notesSlide5.xml"/><Relationship Id="rId9" Type="http://schemas.openxmlformats.org/officeDocument/2006/relationships/image" Target="../media/image19.png"/><Relationship Id="rId1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5.m4a"/><Relationship Id="rId1" Type="http://schemas.microsoft.com/office/2007/relationships/media" Target="../media/media15.m4a"/><Relationship Id="rId5" Type="http://schemas.openxmlformats.org/officeDocument/2006/relationships/image" Target="../media/image4.png"/><Relationship Id="rId4" Type="http://schemas.openxmlformats.org/officeDocument/2006/relationships/image" Target="../media/image24.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7.m4a"/><Relationship Id="rId1" Type="http://schemas.microsoft.com/office/2007/relationships/media" Target="../media/media17.m4a"/><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8.m4a"/><Relationship Id="rId1" Type="http://schemas.microsoft.com/office/2007/relationships/media" Target="../media/media18.m4a"/><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9.m4a"/><Relationship Id="rId1" Type="http://schemas.microsoft.com/office/2007/relationships/media" Target="../media/media19.m4a"/><Relationship Id="rId5" Type="http://schemas.openxmlformats.org/officeDocument/2006/relationships/image" Target="../media/image4.png"/><Relationship Id="rId4" Type="http://schemas.openxmlformats.org/officeDocument/2006/relationships/hyperlink" Target="https://doi.org/10.2307/1525064"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B6953A9C-7A8E-56CB-A9CF-6E5A0500DFE3}"/>
              </a:ext>
            </a:extLst>
          </p:cNvPr>
          <p:cNvGraphicFramePr>
            <a:graphicFrameLocks noGrp="1"/>
          </p:cNvGraphicFramePr>
          <p:nvPr>
            <p:extLst>
              <p:ext uri="{D42A27DB-BD31-4B8C-83A1-F6EECF244321}">
                <p14:modId xmlns:p14="http://schemas.microsoft.com/office/powerpoint/2010/main" val="1799435613"/>
              </p:ext>
            </p:extLst>
          </p:nvPr>
        </p:nvGraphicFramePr>
        <p:xfrm>
          <a:off x="560439" y="1595052"/>
          <a:ext cx="10953136" cy="4663758"/>
        </p:xfrm>
        <a:graphic>
          <a:graphicData uri="http://schemas.openxmlformats.org/drawingml/2006/table">
            <a:tbl>
              <a:tblPr/>
              <a:tblGrid>
                <a:gridCol w="2888950">
                  <a:extLst>
                    <a:ext uri="{9D8B030D-6E8A-4147-A177-3AD203B41FA5}">
                      <a16:colId xmlns:a16="http://schemas.microsoft.com/office/drawing/2014/main" val="185501695"/>
                    </a:ext>
                  </a:extLst>
                </a:gridCol>
                <a:gridCol w="2924027">
                  <a:extLst>
                    <a:ext uri="{9D8B030D-6E8A-4147-A177-3AD203B41FA5}">
                      <a16:colId xmlns:a16="http://schemas.microsoft.com/office/drawing/2014/main" val="4068980639"/>
                    </a:ext>
                  </a:extLst>
                </a:gridCol>
                <a:gridCol w="3293912">
                  <a:extLst>
                    <a:ext uri="{9D8B030D-6E8A-4147-A177-3AD203B41FA5}">
                      <a16:colId xmlns:a16="http://schemas.microsoft.com/office/drawing/2014/main" val="1083108492"/>
                    </a:ext>
                  </a:extLst>
                </a:gridCol>
                <a:gridCol w="1846247">
                  <a:extLst>
                    <a:ext uri="{9D8B030D-6E8A-4147-A177-3AD203B41FA5}">
                      <a16:colId xmlns:a16="http://schemas.microsoft.com/office/drawing/2014/main" val="3518037151"/>
                    </a:ext>
                  </a:extLst>
                </a:gridCol>
              </a:tblGrid>
              <a:tr h="658410">
                <a:tc>
                  <a:txBody>
                    <a:bodyPr/>
                    <a:lstStyle/>
                    <a:p>
                      <a:pPr algn="ctr">
                        <a:lnSpc>
                          <a:spcPct val="150000"/>
                        </a:lnSpc>
                        <a:spcAft>
                          <a:spcPts val="800"/>
                        </a:spcAft>
                        <a:buNone/>
                      </a:pPr>
                      <a:r>
                        <a:rPr lang="en-GB" sz="2400" b="1"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Name</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txBody>
                  <a:tcPr marL="51790" marR="51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pattFill prst="pct20">
                      <a:fgClr>
                        <a:srgbClr val="FFFFFF"/>
                      </a:fgClr>
                      <a:bgClr>
                        <a:srgbClr val="D9D9D9"/>
                      </a:bgClr>
                    </a:pattFill>
                  </a:tcPr>
                </a:tc>
                <a:tc>
                  <a:txBody>
                    <a:bodyPr/>
                    <a:lstStyle/>
                    <a:p>
                      <a:pPr algn="ctr">
                        <a:lnSpc>
                          <a:spcPct val="150000"/>
                        </a:lnSpc>
                        <a:spcAft>
                          <a:spcPts val="800"/>
                        </a:spcAft>
                        <a:buNone/>
                      </a:pPr>
                      <a:r>
                        <a:rPr lang="en-GB" sz="2400" b="1" kern="100" dirty="0">
                          <a:effectLst/>
                          <a:latin typeface="Arial" panose="020B0604020202020204" pitchFamily="34" charset="0"/>
                          <a:ea typeface="Aptos" panose="020B0004020202020204" pitchFamily="34" charset="0"/>
                          <a:cs typeface="Arial" panose="020B0604020202020204" pitchFamily="34" charset="0"/>
                        </a:rPr>
                        <a:t>Sofia Jabeen</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txBody>
                  <a:tcPr marL="51790" marR="51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50000"/>
                        </a:lnSpc>
                        <a:spcAft>
                          <a:spcPts val="800"/>
                        </a:spcAft>
                        <a:buNone/>
                      </a:pPr>
                      <a:r>
                        <a:rPr lang="en-GB" sz="2400" b="1"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ID Number</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txBody>
                  <a:tcPr marL="51790" marR="51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50000"/>
                        </a:lnSpc>
                        <a:spcAft>
                          <a:spcPts val="800"/>
                        </a:spcAft>
                        <a:buNone/>
                      </a:pPr>
                      <a:r>
                        <a:rPr lang="en-GB" sz="2400" b="1" kern="100" dirty="0">
                          <a:effectLst/>
                          <a:latin typeface="Arial" panose="020B0604020202020204" pitchFamily="34" charset="0"/>
                          <a:ea typeface="Aptos" panose="020B0004020202020204" pitchFamily="34" charset="0"/>
                          <a:cs typeface="Arial" panose="020B0604020202020204" pitchFamily="34" charset="0"/>
                        </a:rPr>
                        <a:t>2309199</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txBody>
                  <a:tcPr marL="51790" marR="51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020748541"/>
                  </a:ext>
                </a:extLst>
              </a:tr>
              <a:tr h="649299">
                <a:tc>
                  <a:txBody>
                    <a:bodyPr/>
                    <a:lstStyle/>
                    <a:p>
                      <a:pPr algn="ctr">
                        <a:lnSpc>
                          <a:spcPct val="150000"/>
                        </a:lnSpc>
                        <a:spcAft>
                          <a:spcPts val="800"/>
                        </a:spcAft>
                        <a:buNone/>
                      </a:pPr>
                      <a:r>
                        <a:rPr lang="en-GB" sz="2400" b="1"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Programme</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txBody>
                  <a:tcPr marL="51790" marR="51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pattFill prst="pct20">
                      <a:fgClr>
                        <a:srgbClr val="FFFFFF"/>
                      </a:fgClr>
                      <a:bgClr>
                        <a:srgbClr val="D9D9D9"/>
                      </a:bgClr>
                    </a:pattFill>
                  </a:tcPr>
                </a:tc>
                <a:tc gridSpan="3">
                  <a:txBody>
                    <a:bodyPr/>
                    <a:lstStyle/>
                    <a:p>
                      <a:pPr algn="ctr">
                        <a:lnSpc>
                          <a:spcPct val="150000"/>
                        </a:lnSpc>
                        <a:spcAft>
                          <a:spcPts val="800"/>
                        </a:spcAft>
                        <a:buNone/>
                      </a:pPr>
                      <a:r>
                        <a:rPr lang="en-GB" sz="2400" b="1" kern="100" dirty="0">
                          <a:effectLst/>
                          <a:latin typeface="Arial" panose="020B0604020202020204" pitchFamily="34" charset="0"/>
                          <a:ea typeface="Aptos" panose="020B0004020202020204" pitchFamily="34" charset="0"/>
                          <a:cs typeface="Arial" panose="020B0604020202020204" pitchFamily="34" charset="0"/>
                        </a:rPr>
                        <a:t>BSc Health and Social Care</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txBody>
                  <a:tcPr marL="51790" marR="51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696612027"/>
                  </a:ext>
                </a:extLst>
              </a:tr>
              <a:tr h="658410">
                <a:tc>
                  <a:txBody>
                    <a:bodyPr/>
                    <a:lstStyle/>
                    <a:p>
                      <a:pPr algn="ctr">
                        <a:lnSpc>
                          <a:spcPct val="150000"/>
                        </a:lnSpc>
                        <a:spcAft>
                          <a:spcPts val="800"/>
                        </a:spcAft>
                        <a:buNone/>
                      </a:pPr>
                      <a:r>
                        <a:rPr lang="en-GB" sz="2400" b="1"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Module</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txBody>
                  <a:tcPr marL="51790" marR="51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pattFill prst="pct20">
                      <a:fgClr>
                        <a:srgbClr val="FFFFFF"/>
                      </a:fgClr>
                      <a:bgClr>
                        <a:srgbClr val="D9D9D9"/>
                      </a:bgClr>
                    </a:pattFill>
                  </a:tcPr>
                </a:tc>
                <a:tc gridSpan="3">
                  <a:txBody>
                    <a:bodyPr/>
                    <a:lstStyle/>
                    <a:p>
                      <a:pPr algn="ctr">
                        <a:lnSpc>
                          <a:spcPct val="150000"/>
                        </a:lnSpc>
                        <a:spcAft>
                          <a:spcPts val="800"/>
                        </a:spcAft>
                        <a:buNone/>
                      </a:pPr>
                      <a:r>
                        <a:rPr lang="en-US" sz="2400" b="1" kern="100" dirty="0">
                          <a:effectLst/>
                          <a:latin typeface="Arial" panose="020B0604020202020204" pitchFamily="34" charset="0"/>
                          <a:ea typeface="Aptos" panose="020B0004020202020204" pitchFamily="34" charset="0"/>
                          <a:cs typeface="Arial" panose="020B0604020202020204" pitchFamily="34" charset="0"/>
                        </a:rPr>
                        <a:t>Empowering the Older Person</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txBody>
                  <a:tcPr marL="51790" marR="51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899668750"/>
                  </a:ext>
                </a:extLst>
              </a:tr>
              <a:tr h="658410">
                <a:tc>
                  <a:txBody>
                    <a:bodyPr/>
                    <a:lstStyle/>
                    <a:p>
                      <a:pPr algn="ctr">
                        <a:lnSpc>
                          <a:spcPct val="150000"/>
                        </a:lnSpc>
                        <a:spcAft>
                          <a:spcPts val="800"/>
                        </a:spcAft>
                        <a:buNone/>
                      </a:pPr>
                      <a:r>
                        <a:rPr lang="en-GB" sz="2400" b="1"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Module code</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txBody>
                  <a:tcPr marL="51790" marR="51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pattFill prst="pct20">
                      <a:fgClr>
                        <a:srgbClr val="FFFFFF"/>
                      </a:fgClr>
                      <a:bgClr>
                        <a:srgbClr val="D9D9D9"/>
                      </a:bgClr>
                    </a:pattFill>
                  </a:tcPr>
                </a:tc>
                <a:tc gridSpan="3">
                  <a:txBody>
                    <a:bodyPr/>
                    <a:lstStyle/>
                    <a:p>
                      <a:pPr algn="ctr">
                        <a:lnSpc>
                          <a:spcPct val="150000"/>
                        </a:lnSpc>
                        <a:spcAft>
                          <a:spcPts val="800"/>
                        </a:spcAft>
                        <a:buNone/>
                      </a:pPr>
                      <a:r>
                        <a:rPr lang="en-US" sz="2400" b="1" kern="100" dirty="0">
                          <a:effectLst/>
                          <a:latin typeface="Arial" panose="020B0604020202020204" pitchFamily="34" charset="0"/>
                          <a:ea typeface="Aptos" panose="020B0004020202020204" pitchFamily="34" charset="0"/>
                          <a:cs typeface="Arial" panose="020B0604020202020204" pitchFamily="34" charset="0"/>
                        </a:rPr>
                        <a:t>BMHP6027</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txBody>
                  <a:tcPr marL="51790" marR="51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439216420"/>
                  </a:ext>
                </a:extLst>
              </a:tr>
              <a:tr h="658410">
                <a:tc>
                  <a:txBody>
                    <a:bodyPr/>
                    <a:lstStyle/>
                    <a:p>
                      <a:pPr algn="ctr">
                        <a:lnSpc>
                          <a:spcPct val="150000"/>
                        </a:lnSpc>
                        <a:spcAft>
                          <a:spcPts val="800"/>
                        </a:spcAft>
                        <a:buNone/>
                      </a:pPr>
                      <a:r>
                        <a:rPr lang="en-GB" sz="2400" b="1"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Tutor’s Name</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txBody>
                  <a:tcPr marL="51790" marR="51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pattFill prst="pct20">
                      <a:fgClr>
                        <a:srgbClr val="FFFFFF"/>
                      </a:fgClr>
                      <a:bgClr>
                        <a:srgbClr val="D9D9D9"/>
                      </a:bgClr>
                    </a:pattFill>
                  </a:tcPr>
                </a:tc>
                <a:tc gridSpan="3">
                  <a:txBody>
                    <a:bodyPr/>
                    <a:lstStyle/>
                    <a:p>
                      <a:pPr algn="ctr">
                        <a:lnSpc>
                          <a:spcPct val="150000"/>
                        </a:lnSpc>
                        <a:spcAft>
                          <a:spcPts val="800"/>
                        </a:spcAft>
                        <a:buNone/>
                      </a:pPr>
                      <a:r>
                        <a:rPr lang="en-US" sz="2400" b="1" kern="100" dirty="0">
                          <a:effectLst/>
                          <a:latin typeface="Arial" panose="020B0604020202020204" pitchFamily="34" charset="0"/>
                          <a:ea typeface="Aptos" panose="020B0004020202020204" pitchFamily="34" charset="0"/>
                          <a:cs typeface="Arial" panose="020B0604020202020204" pitchFamily="34" charset="0"/>
                        </a:rPr>
                        <a:t>Tsiwani Khumalo</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txBody>
                  <a:tcPr marL="51790" marR="51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474070347"/>
                  </a:ext>
                </a:extLst>
              </a:tr>
              <a:tr h="649299">
                <a:tc>
                  <a:txBody>
                    <a:bodyPr/>
                    <a:lstStyle/>
                    <a:p>
                      <a:pPr algn="ctr">
                        <a:lnSpc>
                          <a:spcPct val="150000"/>
                        </a:lnSpc>
                        <a:spcAft>
                          <a:spcPts val="800"/>
                        </a:spcAft>
                        <a:buNone/>
                      </a:pPr>
                      <a:r>
                        <a:rPr lang="en-GB" sz="2400" b="1"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Component 1</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txBody>
                  <a:tcPr marL="51790" marR="51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pattFill prst="pct20">
                      <a:fgClr>
                        <a:srgbClr val="FFFFFF"/>
                      </a:fgClr>
                      <a:bgClr>
                        <a:srgbClr val="D9D9D9"/>
                      </a:bgClr>
                    </a:pattFill>
                  </a:tcPr>
                </a:tc>
                <a:tc gridSpan="3">
                  <a:txBody>
                    <a:bodyPr/>
                    <a:lstStyle/>
                    <a:p>
                      <a:pPr algn="ctr">
                        <a:lnSpc>
                          <a:spcPct val="150000"/>
                        </a:lnSpc>
                        <a:spcAft>
                          <a:spcPts val="800"/>
                        </a:spcAft>
                        <a:buNone/>
                      </a:pPr>
                      <a:r>
                        <a:rPr lang="en-US" sz="2400" b="1" kern="100" dirty="0">
                          <a:effectLst/>
                          <a:latin typeface="Arial" panose="020B0604020202020204" pitchFamily="34" charset="0"/>
                          <a:ea typeface="Aptos" panose="020B0004020202020204" pitchFamily="34" charset="0"/>
                          <a:cs typeface="Arial" panose="020B0604020202020204" pitchFamily="34" charset="0"/>
                        </a:rPr>
                        <a:t>Presentation</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txBody>
                  <a:tcPr marL="51790" marR="51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456302224"/>
                  </a:ext>
                </a:extLst>
              </a:tr>
              <a:tr h="658410">
                <a:tc>
                  <a:txBody>
                    <a:bodyPr/>
                    <a:lstStyle/>
                    <a:p>
                      <a:pPr algn="ctr">
                        <a:lnSpc>
                          <a:spcPct val="150000"/>
                        </a:lnSpc>
                        <a:spcAft>
                          <a:spcPts val="800"/>
                        </a:spcAft>
                        <a:buNone/>
                      </a:pPr>
                      <a:r>
                        <a:rPr lang="en-GB" sz="2400" b="1" kern="100" dirty="0">
                          <a:solidFill>
                            <a:srgbClr val="000000"/>
                          </a:solidFill>
                          <a:effectLst/>
                          <a:latin typeface="Arial" panose="020B0604020202020204" pitchFamily="34" charset="0"/>
                          <a:ea typeface="Aptos" panose="020B0004020202020204" pitchFamily="34" charset="0"/>
                          <a:cs typeface="Arial" panose="020B0604020202020204" pitchFamily="34" charset="0"/>
                        </a:rPr>
                        <a:t>Topic</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txBody>
                  <a:tcPr marL="51790" marR="51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pattFill prst="pct20">
                      <a:fgClr>
                        <a:srgbClr val="FFFFFF"/>
                      </a:fgClr>
                      <a:bgClr>
                        <a:srgbClr val="D9D9D9"/>
                      </a:bgClr>
                    </a:pattFill>
                  </a:tcPr>
                </a:tc>
                <a:tc gridSpan="3">
                  <a:txBody>
                    <a:bodyPr/>
                    <a:lstStyle/>
                    <a:p>
                      <a:pPr algn="ctr">
                        <a:lnSpc>
                          <a:spcPct val="100000"/>
                        </a:lnSpc>
                        <a:spcAft>
                          <a:spcPts val="800"/>
                        </a:spcAft>
                        <a:buNone/>
                      </a:pPr>
                      <a:r>
                        <a:rPr lang="en-GB" sz="2400" b="1" dirty="0">
                          <a:latin typeface="Arial" panose="020B0604020202020204" pitchFamily="34" charset="0"/>
                          <a:cs typeface="Arial" panose="020B0604020202020204" pitchFamily="34" charset="0"/>
                        </a:rPr>
                        <a:t>Evaluating the Care and Support Needs of Older People</a:t>
                      </a:r>
                      <a:r>
                        <a:rPr lang="en-US" sz="2400" b="1" kern="1200" dirty="0">
                          <a:solidFill>
                            <a:schemeClr val="tx1"/>
                          </a:solidFill>
                          <a:effectLst/>
                          <a:latin typeface="Arial" panose="020B0604020202020204" pitchFamily="34" charset="0"/>
                          <a:ea typeface="+mn-ea"/>
                          <a:cs typeface="Arial" panose="020B0604020202020204" pitchFamily="34" charset="0"/>
                        </a:rPr>
                        <a:t> </a:t>
                      </a:r>
                      <a:endParaRPr lang="en-GB" sz="1600" b="1" kern="100" dirty="0">
                        <a:effectLst/>
                        <a:latin typeface="Arial" panose="020B0604020202020204" pitchFamily="34" charset="0"/>
                        <a:ea typeface="Aptos" panose="020B0004020202020204" pitchFamily="34" charset="0"/>
                        <a:cs typeface="Arial" panose="020B0604020202020204" pitchFamily="34" charset="0"/>
                      </a:endParaRPr>
                    </a:p>
                  </a:txBody>
                  <a:tcPr marL="51790" marR="517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06712096"/>
                  </a:ext>
                </a:extLst>
              </a:tr>
            </a:tbl>
          </a:graphicData>
        </a:graphic>
      </p:graphicFrame>
      <p:pic>
        <p:nvPicPr>
          <p:cNvPr id="6" name="Picture 5">
            <a:extLst>
              <a:ext uri="{FF2B5EF4-FFF2-40B4-BE49-F238E27FC236}">
                <a16:creationId xmlns:a16="http://schemas.microsoft.com/office/drawing/2014/main" id="{0B429CA3-1572-83C5-A910-FC09743D4FAA}"/>
              </a:ext>
            </a:extLst>
          </p:cNvPr>
          <p:cNvPicPr>
            <a:picLocks noChangeAspect="1"/>
          </p:cNvPicPr>
          <p:nvPr/>
        </p:nvPicPr>
        <p:blipFill>
          <a:blip r:embed="rId4"/>
          <a:stretch>
            <a:fillRect/>
          </a:stretch>
        </p:blipFill>
        <p:spPr>
          <a:xfrm>
            <a:off x="377139" y="248497"/>
            <a:ext cx="2883658" cy="1444877"/>
          </a:xfrm>
          <a:prstGeom prst="rect">
            <a:avLst/>
          </a:prstGeom>
        </p:spPr>
      </p:pic>
      <p:pic>
        <p:nvPicPr>
          <p:cNvPr id="8" name="Recorded Sound">
            <a:hlinkClick r:id="" action="ppaction://media"/>
            <a:extLst>
              <a:ext uri="{FF2B5EF4-FFF2-40B4-BE49-F238E27FC236}">
                <a16:creationId xmlns:a16="http://schemas.microsoft.com/office/drawing/2014/main" id="{97FE9F4C-BE80-106B-B824-073279F91A4B}"/>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275027" y="4342999"/>
            <a:ext cx="487363" cy="487363"/>
          </a:xfrm>
          <a:prstGeom prst="rect">
            <a:avLst/>
          </a:prstGeom>
        </p:spPr>
      </p:pic>
    </p:spTree>
    <p:extLst>
      <p:ext uri="{BB962C8B-B14F-4D97-AF65-F5344CB8AC3E}">
        <p14:creationId xmlns:p14="http://schemas.microsoft.com/office/powerpoint/2010/main" val="907923015"/>
      </p:ext>
    </p:extLst>
  </p:cSld>
  <p:clrMapOvr>
    <a:masterClrMapping/>
  </p:clrMapOvr>
  <mc:AlternateContent xmlns:mc="http://schemas.openxmlformats.org/markup-compatibility/2006" xmlns:p14="http://schemas.microsoft.com/office/powerpoint/2010/main">
    <mc:Choice Requires="p14">
      <p:transition spd="med" p14:dur="700" advTm="13459">
        <p:fade/>
      </p:transition>
    </mc:Choice>
    <mc:Fallback xmlns="">
      <p:transition spd="med" advTm="1345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957"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C830B5-E432-8018-DCE5-E62105E83E9B}"/>
              </a:ext>
            </a:extLst>
          </p:cNvPr>
          <p:cNvSpPr>
            <a:spLocks noGrp="1"/>
          </p:cNvSpPr>
          <p:nvPr>
            <p:ph type="title"/>
          </p:nvPr>
        </p:nvSpPr>
        <p:spPr>
          <a:xfrm>
            <a:off x="942975" y="241757"/>
            <a:ext cx="10058400" cy="653593"/>
          </a:xfrm>
        </p:spPr>
        <p:txBody>
          <a:bodyPr>
            <a:noAutofit/>
          </a:bodyPr>
          <a:lstStyle/>
          <a:p>
            <a:pPr algn="ctr"/>
            <a:r>
              <a:rPr lang="en-GB" sz="3600" b="1" dirty="0">
                <a:latin typeface="Arial" panose="020B0604020202020204" pitchFamily="34" charset="0"/>
                <a:cs typeface="Arial" panose="020B0604020202020204" pitchFamily="34" charset="0"/>
              </a:rPr>
              <a:t>Introductory Definitions</a:t>
            </a:r>
          </a:p>
        </p:txBody>
      </p:sp>
      <p:sp>
        <p:nvSpPr>
          <p:cNvPr id="3" name="Content Placeholder 2">
            <a:extLst>
              <a:ext uri="{FF2B5EF4-FFF2-40B4-BE49-F238E27FC236}">
                <a16:creationId xmlns:a16="http://schemas.microsoft.com/office/drawing/2014/main" id="{31FFD4AA-76E1-F828-80DB-03DF5F0E5AC4}"/>
              </a:ext>
            </a:extLst>
          </p:cNvPr>
          <p:cNvSpPr>
            <a:spLocks noGrp="1"/>
          </p:cNvSpPr>
          <p:nvPr>
            <p:ph sz="half" idx="1"/>
          </p:nvPr>
        </p:nvSpPr>
        <p:spPr>
          <a:xfrm>
            <a:off x="353963" y="895350"/>
            <a:ext cx="6016356" cy="5583125"/>
          </a:xfrm>
        </p:spPr>
        <p:txBody>
          <a:bodyPr>
            <a:noAutofit/>
          </a:bodyPr>
          <a:lstStyle/>
          <a:p>
            <a:pPr marL="0" indent="0">
              <a:buNone/>
            </a:pPr>
            <a:r>
              <a:rPr lang="en-GB" sz="2200" b="1" dirty="0">
                <a:latin typeface="Arial" panose="020B0604020202020204" pitchFamily="34" charset="0"/>
                <a:cs typeface="Arial" panose="020B0604020202020204" pitchFamily="34" charset="0"/>
              </a:rPr>
              <a:t>Ageing</a:t>
            </a:r>
          </a:p>
          <a:p>
            <a:r>
              <a:rPr lang="en-GB" sz="2200" dirty="0">
                <a:latin typeface="Arial" panose="020B0604020202020204" pitchFamily="34" charset="0"/>
                <a:cs typeface="Arial" panose="020B0604020202020204" pitchFamily="34" charset="0"/>
              </a:rPr>
              <a:t>Ageing is the process of becoming older. Ageing is associated with changes in dynamic biological, physiological, environmental, psychological, behavioral and social processes(Gliedt et al., 2017).</a:t>
            </a:r>
          </a:p>
          <a:p>
            <a:pPr marL="0" indent="0">
              <a:buNone/>
            </a:pPr>
            <a:endParaRPr lang="en-GB" sz="2200" dirty="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66E3545B-E8CB-714D-CEDF-E6848824C9E4}"/>
              </a:ext>
            </a:extLst>
          </p:cNvPr>
          <p:cNvSpPr>
            <a:spLocks noGrp="1"/>
          </p:cNvSpPr>
          <p:nvPr>
            <p:ph sz="half" idx="2"/>
          </p:nvPr>
        </p:nvSpPr>
        <p:spPr>
          <a:xfrm>
            <a:off x="6370319" y="925830"/>
            <a:ext cx="5467719" cy="5583125"/>
          </a:xfrm>
        </p:spPr>
        <p:txBody>
          <a:bodyPr>
            <a:noAutofit/>
          </a:bodyPr>
          <a:lstStyle/>
          <a:p>
            <a:pPr marL="0" indent="0">
              <a:buNone/>
            </a:pPr>
            <a:r>
              <a:rPr lang="en-GB" sz="2200" b="1" dirty="0">
                <a:latin typeface="Arial" panose="020B0604020202020204" pitchFamily="34" charset="0"/>
                <a:cs typeface="Arial" panose="020B0604020202020204" pitchFamily="34" charset="0"/>
              </a:rPr>
              <a:t>Empowerment </a:t>
            </a:r>
          </a:p>
          <a:p>
            <a:r>
              <a:rPr lang="en-GB" sz="2200" dirty="0">
                <a:latin typeface="Arial" panose="020B0604020202020204" pitchFamily="34" charset="0"/>
                <a:cs typeface="Arial" panose="020B0604020202020204" pitchFamily="34" charset="0"/>
              </a:rPr>
              <a:t>Process of enabling individuals to make their own decisions, exercise control over their lives, and actively participate in matters that affect their well-being. </a:t>
            </a:r>
          </a:p>
          <a:p>
            <a:r>
              <a:rPr lang="en-GB" sz="2200" dirty="0">
                <a:latin typeface="Arial" panose="020B0604020202020204" pitchFamily="34" charset="0"/>
                <a:cs typeface="Arial" panose="020B0604020202020204" pitchFamily="34" charset="0"/>
              </a:rPr>
              <a:t>It promotes confidence, independence, dignity, and self-esteem, particularly among older people to express their preferences</a:t>
            </a:r>
            <a:r>
              <a:rPr lang="en-US" sz="2200" dirty="0">
                <a:latin typeface="Arial" panose="020B0604020202020204" pitchFamily="34" charset="0"/>
                <a:cs typeface="Arial" panose="020B0604020202020204" pitchFamily="34" charset="0"/>
              </a:rPr>
              <a:t> (</a:t>
            </a:r>
            <a:r>
              <a:rPr kumimoji="0" lang="en-US" altLang="en-US" sz="2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Department of Health and Social Care, 2024)</a:t>
            </a:r>
            <a:r>
              <a:rPr lang="en-GB" sz="2200" dirty="0">
                <a:latin typeface="Arial" panose="020B0604020202020204" pitchFamily="34" charset="0"/>
                <a:cs typeface="Arial" panose="020B0604020202020204" pitchFamily="34" charset="0"/>
              </a:rPr>
              <a:t>.</a:t>
            </a:r>
          </a:p>
          <a:p>
            <a:endParaRPr lang="en-GB" sz="2200" dirty="0"/>
          </a:p>
        </p:txBody>
      </p:sp>
      <p:pic>
        <p:nvPicPr>
          <p:cNvPr id="5" name="Picture 4">
            <a:extLst>
              <a:ext uri="{FF2B5EF4-FFF2-40B4-BE49-F238E27FC236}">
                <a16:creationId xmlns:a16="http://schemas.microsoft.com/office/drawing/2014/main" id="{968E088F-8DE9-4AFE-AC03-537ED933712B}"/>
              </a:ext>
            </a:extLst>
          </p:cNvPr>
          <p:cNvPicPr>
            <a:picLocks noChangeAspect="1"/>
          </p:cNvPicPr>
          <p:nvPr/>
        </p:nvPicPr>
        <p:blipFill>
          <a:blip r:embed="rId4"/>
          <a:stretch>
            <a:fillRect/>
          </a:stretch>
        </p:blipFill>
        <p:spPr>
          <a:xfrm>
            <a:off x="561974" y="3095625"/>
            <a:ext cx="5467719" cy="3532349"/>
          </a:xfrm>
          <a:prstGeom prst="rect">
            <a:avLst/>
          </a:prstGeom>
        </p:spPr>
      </p:pic>
      <p:pic>
        <p:nvPicPr>
          <p:cNvPr id="6" name="Picture 5">
            <a:extLst>
              <a:ext uri="{FF2B5EF4-FFF2-40B4-BE49-F238E27FC236}">
                <a16:creationId xmlns:a16="http://schemas.microsoft.com/office/drawing/2014/main" id="{169B698A-A3CD-4645-AC36-59F2CD45E193}"/>
              </a:ext>
            </a:extLst>
          </p:cNvPr>
          <p:cNvPicPr>
            <a:picLocks noChangeAspect="1"/>
          </p:cNvPicPr>
          <p:nvPr/>
        </p:nvPicPr>
        <p:blipFill>
          <a:blip r:embed="rId5"/>
          <a:stretch>
            <a:fillRect/>
          </a:stretch>
        </p:blipFill>
        <p:spPr>
          <a:xfrm>
            <a:off x="6448426" y="4610102"/>
            <a:ext cx="5564590" cy="1898853"/>
          </a:xfrm>
          <a:prstGeom prst="rect">
            <a:avLst/>
          </a:prstGeom>
        </p:spPr>
      </p:pic>
      <p:pic>
        <p:nvPicPr>
          <p:cNvPr id="11" name="Recorded Sound">
            <a:hlinkClick r:id="" action="ppaction://media"/>
            <a:extLst>
              <a:ext uri="{FF2B5EF4-FFF2-40B4-BE49-F238E27FC236}">
                <a16:creationId xmlns:a16="http://schemas.microsoft.com/office/drawing/2014/main" id="{2E0DE847-7E97-E3D1-C78C-B59833ACC84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757693" y="5315846"/>
            <a:ext cx="487363" cy="487363"/>
          </a:xfrm>
          <a:prstGeom prst="rect">
            <a:avLst/>
          </a:prstGeom>
        </p:spPr>
      </p:pic>
    </p:spTree>
    <p:extLst>
      <p:ext uri="{BB962C8B-B14F-4D97-AF65-F5344CB8AC3E}">
        <p14:creationId xmlns:p14="http://schemas.microsoft.com/office/powerpoint/2010/main" val="963235433"/>
      </p:ext>
    </p:extLst>
  </p:cSld>
  <p:clrMapOvr>
    <a:masterClrMapping/>
  </p:clrMapOvr>
  <p:transition spd="slow" advTm="14141">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2140"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2186A5-F6E5-98D7-1892-D5DECE2DD70C}"/>
              </a:ext>
            </a:extLst>
          </p:cNvPr>
          <p:cNvSpPr>
            <a:spLocks noGrp="1"/>
          </p:cNvSpPr>
          <p:nvPr>
            <p:ph type="title"/>
          </p:nvPr>
        </p:nvSpPr>
        <p:spPr>
          <a:xfrm>
            <a:off x="1066800" y="838931"/>
            <a:ext cx="10058400" cy="694593"/>
          </a:xfrm>
        </p:spPr>
        <p:txBody>
          <a:bodyPr>
            <a:normAutofit fontScale="90000"/>
          </a:bodyPr>
          <a:lstStyle/>
          <a:p>
            <a:pPr algn="ctr"/>
            <a:r>
              <a:rPr lang="en-GB" sz="4000" b="1" dirty="0">
                <a:latin typeface="Arial" panose="020B0604020202020204" pitchFamily="34" charset="0"/>
                <a:cs typeface="Arial" panose="020B0604020202020204" pitchFamily="34" charset="0"/>
              </a:rPr>
              <a:t>Significance of Topic</a:t>
            </a:r>
            <a:br>
              <a:rPr lang="en-GB" b="1" dirty="0">
                <a:latin typeface="Arial" panose="020B0604020202020204" pitchFamily="34" charset="0"/>
                <a:cs typeface="Arial" panose="020B0604020202020204" pitchFamily="34" charset="0"/>
              </a:rPr>
            </a:br>
            <a:endParaRPr lang="en-GB" dirty="0"/>
          </a:p>
        </p:txBody>
      </p:sp>
      <p:sp>
        <p:nvSpPr>
          <p:cNvPr id="3" name="Content Placeholder 2">
            <a:extLst>
              <a:ext uri="{FF2B5EF4-FFF2-40B4-BE49-F238E27FC236}">
                <a16:creationId xmlns:a16="http://schemas.microsoft.com/office/drawing/2014/main" id="{3B3BD741-1BBF-E692-EC85-E0F8796189F1}"/>
              </a:ext>
            </a:extLst>
          </p:cNvPr>
          <p:cNvSpPr>
            <a:spLocks noGrp="1"/>
          </p:cNvSpPr>
          <p:nvPr>
            <p:ph idx="1"/>
          </p:nvPr>
        </p:nvSpPr>
        <p:spPr>
          <a:xfrm>
            <a:off x="2114550" y="1533524"/>
            <a:ext cx="8153400" cy="4360695"/>
          </a:xfrm>
        </p:spPr>
        <p:txBody>
          <a:bodyPr>
            <a:normAutofit/>
          </a:bodyPr>
          <a:lstStyle/>
          <a:p>
            <a:pPr algn="just">
              <a:buFont typeface="Wingdings" panose="05000000000000000000" pitchFamily="2" charset="2"/>
              <a:buChar char="Ø"/>
            </a:pPr>
            <a:r>
              <a:rPr lang="en-GB" sz="2200" b="1" dirty="0">
                <a:latin typeface="Arial" panose="020B0604020202020204" pitchFamily="34" charset="0"/>
                <a:cs typeface="Arial" panose="020B0604020202020204" pitchFamily="34" charset="0"/>
              </a:rPr>
              <a:t>Three Core Areas:</a:t>
            </a:r>
          </a:p>
          <a:p>
            <a:pPr marL="514350" indent="-514350" algn="just">
              <a:buFont typeface="+mj-lt"/>
              <a:buAutoNum type="arabicPeriod"/>
            </a:pPr>
            <a:r>
              <a:rPr lang="en-GB" sz="2200" b="1" dirty="0">
                <a:latin typeface="Arial" panose="020B0604020202020204" pitchFamily="34" charset="0"/>
                <a:cs typeface="Arial" panose="020B0604020202020204" pitchFamily="34" charset="0"/>
              </a:rPr>
              <a:t>Theories of Ageing </a:t>
            </a:r>
            <a:r>
              <a:rPr lang="en-GB" sz="2200" dirty="0">
                <a:latin typeface="Arial" panose="020B0604020202020204" pitchFamily="34" charset="0"/>
                <a:cs typeface="Arial" panose="020B0604020202020204" pitchFamily="34" charset="0"/>
              </a:rPr>
              <a:t>helps healthcare professionals in  explaining  biopsychosocial parameters to develop appropriate medication. </a:t>
            </a:r>
            <a:endParaRPr lang="en-GB" sz="2200" b="1" dirty="0">
              <a:latin typeface="Arial" panose="020B0604020202020204" pitchFamily="34" charset="0"/>
              <a:cs typeface="Arial" panose="020B0604020202020204" pitchFamily="34" charset="0"/>
            </a:endParaRPr>
          </a:p>
          <a:p>
            <a:pPr marL="514350" indent="-514350" algn="just">
              <a:buFont typeface="+mj-lt"/>
              <a:buAutoNum type="arabicPeriod"/>
            </a:pPr>
            <a:r>
              <a:rPr lang="en-GB" sz="2200" b="1" dirty="0">
                <a:latin typeface="Arial" panose="020B0604020202020204" pitchFamily="34" charset="0"/>
                <a:cs typeface="Arial" panose="020B0604020202020204" pitchFamily="34" charset="0"/>
              </a:rPr>
              <a:t>Policy and Legislation </a:t>
            </a:r>
            <a:r>
              <a:rPr lang="en-GB" sz="2200" dirty="0">
                <a:latin typeface="Arial" panose="020B0604020202020204" pitchFamily="34" charset="0"/>
                <a:cs typeface="Arial" panose="020B0604020202020204" pitchFamily="34" charset="0"/>
              </a:rPr>
              <a:t>provide the framework for protecting older people's rights, dignity, independence, safety and wellbeing. </a:t>
            </a:r>
          </a:p>
          <a:p>
            <a:pPr marL="514350" indent="-514350" algn="just">
              <a:buFont typeface="+mj-lt"/>
              <a:buAutoNum type="arabicPeriod"/>
            </a:pPr>
            <a:r>
              <a:rPr lang="en-GB" sz="2200" b="1" dirty="0">
                <a:latin typeface="Arial" panose="020B0604020202020204" pitchFamily="34" charset="0"/>
                <a:cs typeface="Arial" panose="020B0604020202020204" pitchFamily="34" charset="0"/>
              </a:rPr>
              <a:t>Evaluation of Care Provision and Settings</a:t>
            </a:r>
            <a:r>
              <a:rPr lang="en-GB" sz="2200" dirty="0">
                <a:latin typeface="Arial" panose="020B0604020202020204" pitchFamily="34" charset="0"/>
                <a:cs typeface="Arial" panose="020B0604020202020204" pitchFamily="34" charset="0"/>
              </a:rPr>
              <a:t> helps determine whether services effectively respond to individual needs and promote person-centred care (WHO, 2024).</a:t>
            </a:r>
          </a:p>
          <a:p>
            <a:endParaRPr lang="en-GB" sz="2800" dirty="0"/>
          </a:p>
        </p:txBody>
      </p:sp>
      <p:pic>
        <p:nvPicPr>
          <p:cNvPr id="9" name="Recorded Sound">
            <a:hlinkClick r:id="" action="ppaction://media"/>
            <a:extLst>
              <a:ext uri="{FF2B5EF4-FFF2-40B4-BE49-F238E27FC236}">
                <a16:creationId xmlns:a16="http://schemas.microsoft.com/office/drawing/2014/main" id="{92A7FF40-F725-C0C4-CFE4-26D86F84914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87087" y="5082151"/>
            <a:ext cx="487363" cy="487363"/>
          </a:xfrm>
          <a:prstGeom prst="rect">
            <a:avLst/>
          </a:prstGeom>
        </p:spPr>
      </p:pic>
    </p:spTree>
    <p:extLst>
      <p:ext uri="{BB962C8B-B14F-4D97-AF65-F5344CB8AC3E}">
        <p14:creationId xmlns:p14="http://schemas.microsoft.com/office/powerpoint/2010/main" val="3073113957"/>
      </p:ext>
    </p:extLst>
  </p:cSld>
  <p:clrMapOvr>
    <a:masterClrMapping/>
  </p:clrMapOvr>
  <p:transition spd="slow" advTm="5111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8693"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4F9208-36B7-0950-B132-BCB5378E8B89}"/>
              </a:ext>
            </a:extLst>
          </p:cNvPr>
          <p:cNvSpPr>
            <a:spLocks noGrp="1"/>
          </p:cNvSpPr>
          <p:nvPr>
            <p:ph type="title"/>
          </p:nvPr>
        </p:nvSpPr>
        <p:spPr>
          <a:xfrm>
            <a:off x="1066800" y="347626"/>
            <a:ext cx="10058400" cy="783083"/>
          </a:xfrm>
        </p:spPr>
        <p:txBody>
          <a:bodyPr>
            <a:normAutofit/>
          </a:bodyPr>
          <a:lstStyle/>
          <a:p>
            <a:pPr algn="ctr"/>
            <a:r>
              <a:rPr lang="en-GB" sz="3600" b="1" dirty="0">
                <a:latin typeface="Arial" panose="020B0604020202020204" pitchFamily="34" charset="0"/>
                <a:cs typeface="Arial" panose="020B0604020202020204" pitchFamily="34" charset="0"/>
              </a:rPr>
              <a:t>Biopsychosocial Model</a:t>
            </a:r>
          </a:p>
        </p:txBody>
      </p:sp>
      <p:sp>
        <p:nvSpPr>
          <p:cNvPr id="3" name="Content Placeholder 2">
            <a:extLst>
              <a:ext uri="{FF2B5EF4-FFF2-40B4-BE49-F238E27FC236}">
                <a16:creationId xmlns:a16="http://schemas.microsoft.com/office/drawing/2014/main" id="{CDBC92C6-AA05-5F0C-F8C2-BC9186C07EB4}"/>
              </a:ext>
            </a:extLst>
          </p:cNvPr>
          <p:cNvSpPr>
            <a:spLocks noGrp="1"/>
          </p:cNvSpPr>
          <p:nvPr>
            <p:ph idx="1"/>
          </p:nvPr>
        </p:nvSpPr>
        <p:spPr>
          <a:xfrm>
            <a:off x="285135" y="924231"/>
            <a:ext cx="7011015" cy="5586141"/>
          </a:xfrm>
        </p:spPr>
        <p:txBody>
          <a:bodyPr>
            <a:normAutofit fontScale="92500" lnSpcReduction="20000"/>
          </a:bodyPr>
          <a:lstStyle/>
          <a:p>
            <a:pPr algn="just">
              <a:buFont typeface="Wingdings" panose="05000000000000000000" pitchFamily="2" charset="2"/>
              <a:buChar char="Ø"/>
            </a:pPr>
            <a:r>
              <a:rPr lang="en-GB" sz="2000" b="1" dirty="0">
                <a:latin typeface="Arial" panose="020B0604020202020204" pitchFamily="34" charset="0"/>
                <a:cs typeface="Arial" panose="020B0604020202020204" pitchFamily="34" charset="0"/>
              </a:rPr>
              <a:t>Biological Needs: </a:t>
            </a:r>
            <a:r>
              <a:rPr lang="en-GB" sz="2000" dirty="0">
                <a:latin typeface="Arial" panose="020B0604020202020204" pitchFamily="34" charset="0"/>
                <a:cs typeface="Arial" panose="020B0604020202020204" pitchFamily="34" charset="0"/>
              </a:rPr>
              <a:t>Nutrition, physical activity, medication, management of chronic illnesses and support with daily living activities to the older people (Engel, 1977).</a:t>
            </a:r>
          </a:p>
          <a:p>
            <a:pPr marL="0" indent="0" algn="just">
              <a:buNone/>
            </a:pPr>
            <a:endParaRPr lang="en-GB" sz="2000" dirty="0">
              <a:latin typeface="Arial" panose="020B0604020202020204" pitchFamily="34" charset="0"/>
              <a:cs typeface="Arial" panose="020B0604020202020204" pitchFamily="34" charset="0"/>
            </a:endParaRPr>
          </a:p>
          <a:p>
            <a:pPr algn="just">
              <a:buFont typeface="Wingdings" panose="05000000000000000000" pitchFamily="2" charset="2"/>
              <a:buChar char="Ø"/>
            </a:pPr>
            <a:r>
              <a:rPr lang="en-GB" sz="2000" b="1" dirty="0">
                <a:latin typeface="Arial" panose="020B0604020202020204" pitchFamily="34" charset="0"/>
                <a:cs typeface="Arial" panose="020B0604020202020204" pitchFamily="34" charset="0"/>
              </a:rPr>
              <a:t>Psychological Needs: </a:t>
            </a:r>
            <a:r>
              <a:rPr lang="en-GB" sz="2000" dirty="0">
                <a:latin typeface="Arial" panose="020B0604020202020204" pitchFamily="34" charset="0"/>
                <a:cs typeface="Arial" panose="020B0604020202020204" pitchFamily="34" charset="0"/>
              </a:rPr>
              <a:t>Emotional support, mental health care, dignity, self-esteem and protection from loneliness, anxiety and depression (Engel, 1977). </a:t>
            </a:r>
          </a:p>
          <a:p>
            <a:pPr marL="0" indent="0" algn="just">
              <a:buNone/>
            </a:pPr>
            <a:endParaRPr lang="en-GB" sz="2000" dirty="0">
              <a:latin typeface="Arial" panose="020B0604020202020204" pitchFamily="34" charset="0"/>
              <a:cs typeface="Arial" panose="020B0604020202020204" pitchFamily="34" charset="0"/>
            </a:endParaRPr>
          </a:p>
          <a:p>
            <a:pPr algn="just">
              <a:buFont typeface="Wingdings" panose="05000000000000000000" pitchFamily="2" charset="2"/>
              <a:buChar char="Ø"/>
            </a:pPr>
            <a:r>
              <a:rPr lang="en-GB" sz="2000" b="1" dirty="0">
                <a:latin typeface="Arial" panose="020B0604020202020204" pitchFamily="34" charset="0"/>
                <a:cs typeface="Arial" panose="020B0604020202020204" pitchFamily="34" charset="0"/>
              </a:rPr>
              <a:t>Social Requirements</a:t>
            </a:r>
            <a:r>
              <a:rPr lang="en-GB" sz="2000" dirty="0">
                <a:latin typeface="Arial" panose="020B0604020202020204" pitchFamily="34" charset="0"/>
                <a:cs typeface="Arial" panose="020B0604020202020204" pitchFamily="34" charset="0"/>
              </a:rPr>
              <a:t>: It includes maintaining family relationships, social participation, financial security, accessible housing and community support providing to the older people (Engel, 1977). </a:t>
            </a:r>
          </a:p>
          <a:p>
            <a:pPr marL="0" indent="0" algn="just">
              <a:buNone/>
            </a:pPr>
            <a:endParaRPr lang="en-GB" sz="2000" dirty="0">
              <a:latin typeface="Arial" panose="020B0604020202020204" pitchFamily="34" charset="0"/>
              <a:cs typeface="Arial" panose="020B0604020202020204" pitchFamily="34" charset="0"/>
            </a:endParaRPr>
          </a:p>
          <a:p>
            <a:pPr marL="0" indent="0" algn="just">
              <a:buNone/>
            </a:pPr>
            <a:r>
              <a:rPr lang="en-GB" sz="2000" dirty="0">
                <a:latin typeface="Arial" panose="020B0604020202020204" pitchFamily="34" charset="0"/>
                <a:cs typeface="Arial" panose="020B0604020202020204" pitchFamily="34" charset="0"/>
              </a:rPr>
              <a:t> </a:t>
            </a:r>
            <a:r>
              <a:rPr lang="en-GB" sz="2000" b="1" dirty="0">
                <a:latin typeface="Arial" panose="020B0604020202020204" pitchFamily="34" charset="0"/>
                <a:cs typeface="Arial" panose="020B0604020202020204" pitchFamily="34" charset="0"/>
              </a:rPr>
              <a:t>Significance</a:t>
            </a:r>
          </a:p>
          <a:p>
            <a:pPr algn="just">
              <a:buFont typeface="Wingdings" panose="05000000000000000000" pitchFamily="2" charset="2"/>
              <a:buChar char="Ø"/>
            </a:pPr>
            <a:r>
              <a:rPr lang="en-GB" sz="2000" dirty="0">
                <a:latin typeface="Arial" panose="020B0604020202020204" pitchFamily="34" charset="0"/>
                <a:cs typeface="Arial" panose="020B0604020202020204" pitchFamily="34" charset="0"/>
              </a:rPr>
              <a:t>These necessities promote independence, preserves dignity, improves quality of life.</a:t>
            </a:r>
          </a:p>
          <a:p>
            <a:pPr algn="just">
              <a:buFont typeface="Wingdings" panose="05000000000000000000" pitchFamily="2" charset="2"/>
              <a:buChar char="Ø"/>
            </a:pPr>
            <a:r>
              <a:rPr lang="en-GB" sz="2000" dirty="0">
                <a:latin typeface="Arial" panose="020B0604020202020204" pitchFamily="34" charset="0"/>
                <a:cs typeface="Arial" panose="020B0604020202020204" pitchFamily="34" charset="0"/>
              </a:rPr>
              <a:t>By applying the biopsychosocial model in older people healthcare holistic support recognises each older person’s preferences (Engel, 1977).</a:t>
            </a:r>
          </a:p>
        </p:txBody>
      </p:sp>
      <p:pic>
        <p:nvPicPr>
          <p:cNvPr id="8" name="Picture 7">
            <a:extLst>
              <a:ext uri="{FF2B5EF4-FFF2-40B4-BE49-F238E27FC236}">
                <a16:creationId xmlns:a16="http://schemas.microsoft.com/office/drawing/2014/main" id="{762CEE2E-0190-F46F-251F-934FC6BF2CDA}"/>
              </a:ext>
            </a:extLst>
          </p:cNvPr>
          <p:cNvPicPr>
            <a:picLocks noChangeAspect="1"/>
          </p:cNvPicPr>
          <p:nvPr/>
        </p:nvPicPr>
        <p:blipFill>
          <a:blip r:embed="rId5"/>
          <a:stretch>
            <a:fillRect/>
          </a:stretch>
        </p:blipFill>
        <p:spPr>
          <a:xfrm>
            <a:off x="7659329" y="924232"/>
            <a:ext cx="4247536" cy="5586142"/>
          </a:xfrm>
          <a:prstGeom prst="rect">
            <a:avLst/>
          </a:prstGeom>
        </p:spPr>
      </p:pic>
      <p:pic>
        <p:nvPicPr>
          <p:cNvPr id="16" name="Recorded Sound">
            <a:hlinkClick r:id="" action="ppaction://media"/>
            <a:extLst>
              <a:ext uri="{FF2B5EF4-FFF2-40B4-BE49-F238E27FC236}">
                <a16:creationId xmlns:a16="http://schemas.microsoft.com/office/drawing/2014/main" id="{E382646F-1730-ACA4-4691-744C1E7D00EC}"/>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047009" y="5690086"/>
            <a:ext cx="487363" cy="487363"/>
          </a:xfrm>
          <a:prstGeom prst="rect">
            <a:avLst/>
          </a:prstGeom>
        </p:spPr>
      </p:pic>
    </p:spTree>
    <p:extLst>
      <p:ext uri="{BB962C8B-B14F-4D97-AF65-F5344CB8AC3E}">
        <p14:creationId xmlns:p14="http://schemas.microsoft.com/office/powerpoint/2010/main" val="1813025624"/>
      </p:ext>
    </p:extLst>
  </p:cSld>
  <p:clrMapOvr>
    <a:masterClrMapping/>
  </p:clrMapOvr>
  <p:transition spd="slow" advTm="11801">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7934"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215852-9063-ED8C-8E5F-604DB397A9ED}"/>
              </a:ext>
            </a:extLst>
          </p:cNvPr>
          <p:cNvSpPr>
            <a:spLocks noGrp="1"/>
          </p:cNvSpPr>
          <p:nvPr>
            <p:ph type="title"/>
          </p:nvPr>
        </p:nvSpPr>
        <p:spPr>
          <a:xfrm>
            <a:off x="1066800" y="642594"/>
            <a:ext cx="10058400" cy="802748"/>
          </a:xfrm>
        </p:spPr>
        <p:txBody>
          <a:bodyPr>
            <a:normAutofit/>
          </a:bodyPr>
          <a:lstStyle/>
          <a:p>
            <a:pPr algn="ctr"/>
            <a:r>
              <a:rPr lang="en-GB" sz="3600" b="1" dirty="0">
                <a:latin typeface="Arial" panose="020B0604020202020204" pitchFamily="34" charset="0"/>
                <a:cs typeface="Arial" panose="020B0604020202020204" pitchFamily="34" charset="0"/>
              </a:rPr>
              <a:t>Biological Perspectives </a:t>
            </a:r>
            <a:endParaRPr lang="en-GB" sz="3600" dirty="0"/>
          </a:p>
        </p:txBody>
      </p:sp>
      <p:sp>
        <p:nvSpPr>
          <p:cNvPr id="3" name="Content Placeholder 2">
            <a:extLst>
              <a:ext uri="{FF2B5EF4-FFF2-40B4-BE49-F238E27FC236}">
                <a16:creationId xmlns:a16="http://schemas.microsoft.com/office/drawing/2014/main" id="{3F739D17-B5B0-9C5B-D159-73B3F8DA0B6D}"/>
              </a:ext>
            </a:extLst>
          </p:cNvPr>
          <p:cNvSpPr>
            <a:spLocks noGrp="1"/>
          </p:cNvSpPr>
          <p:nvPr>
            <p:ph sz="half" idx="1"/>
          </p:nvPr>
        </p:nvSpPr>
        <p:spPr>
          <a:xfrm>
            <a:off x="599768" y="1710813"/>
            <a:ext cx="5221912" cy="4689987"/>
          </a:xfrm>
        </p:spPr>
        <p:txBody>
          <a:bodyPr>
            <a:normAutofit fontScale="92500"/>
          </a:bodyPr>
          <a:lstStyle/>
          <a:p>
            <a:pPr marL="0" indent="0">
              <a:buNone/>
            </a:pPr>
            <a:r>
              <a:rPr lang="en-GB" sz="1900" b="1" dirty="0">
                <a:latin typeface="Arial" panose="020B0604020202020204" pitchFamily="34" charset="0"/>
                <a:cs typeface="Arial" panose="020B0604020202020204" pitchFamily="34" charset="0"/>
              </a:rPr>
              <a:t>Cellular Ageing Theory :</a:t>
            </a:r>
            <a:r>
              <a:rPr lang="en-GB" sz="1900" dirty="0">
                <a:latin typeface="Arial" panose="020B0604020202020204" pitchFamily="34" charset="0"/>
                <a:cs typeface="Arial" panose="020B0604020202020204" pitchFamily="34" charset="0"/>
              </a:rPr>
              <a:t>Cells progressively lose their ability to repair the worn-out damage.</a:t>
            </a:r>
          </a:p>
          <a:p>
            <a:pPr marL="0" indent="0">
              <a:buNone/>
            </a:pPr>
            <a:r>
              <a:rPr lang="en-GB" sz="1900" b="1" dirty="0">
                <a:latin typeface="Arial" panose="020B0604020202020204" pitchFamily="34" charset="0"/>
                <a:cs typeface="Arial" panose="020B0604020202020204" pitchFamily="34" charset="0"/>
              </a:rPr>
              <a:t>Strength</a:t>
            </a:r>
            <a:endParaRPr lang="en-GB" sz="1900" dirty="0">
              <a:latin typeface="Arial" panose="020B0604020202020204" pitchFamily="34" charset="0"/>
              <a:cs typeface="Arial" panose="020B0604020202020204" pitchFamily="34" charset="0"/>
            </a:endParaRPr>
          </a:p>
          <a:p>
            <a:r>
              <a:rPr lang="en-GB" sz="1900" dirty="0">
                <a:latin typeface="Arial" panose="020B0604020202020204" pitchFamily="34" charset="0"/>
                <a:cs typeface="Arial" panose="020B0604020202020204" pitchFamily="34" charset="0"/>
              </a:rPr>
              <a:t>López-Otín et al. (2013) identified that cellular senescence and genomic instability as important features of ageing. </a:t>
            </a:r>
          </a:p>
          <a:p>
            <a:pPr marL="0" indent="0">
              <a:buNone/>
            </a:pPr>
            <a:r>
              <a:rPr lang="en-GB" sz="1900" b="1" dirty="0">
                <a:latin typeface="Arial" panose="020B0604020202020204" pitchFamily="34" charset="0"/>
                <a:cs typeface="Arial" panose="020B0604020202020204" pitchFamily="34" charset="0"/>
              </a:rPr>
              <a:t>Limitation </a:t>
            </a:r>
          </a:p>
          <a:p>
            <a:pPr>
              <a:buFont typeface="Courier New" panose="02070309020205020404" pitchFamily="49" charset="0"/>
              <a:buChar char="o"/>
            </a:pPr>
            <a:r>
              <a:rPr lang="en-GB" sz="1900" dirty="0">
                <a:latin typeface="Arial" panose="020B0604020202020204" pitchFamily="34" charset="0"/>
                <a:cs typeface="Arial" panose="020B0604020202020204" pitchFamily="34" charset="0"/>
              </a:rPr>
              <a:t>Cellular ageing alone cannot fully explain why individuals age at different rates or how psychological, social and environmental factors influence healthy ageing.  </a:t>
            </a:r>
          </a:p>
          <a:p>
            <a:endParaRPr lang="en-GB" dirty="0"/>
          </a:p>
        </p:txBody>
      </p:sp>
      <p:sp>
        <p:nvSpPr>
          <p:cNvPr id="4" name="Content Placeholder 3">
            <a:extLst>
              <a:ext uri="{FF2B5EF4-FFF2-40B4-BE49-F238E27FC236}">
                <a16:creationId xmlns:a16="http://schemas.microsoft.com/office/drawing/2014/main" id="{2203D765-1CDC-9E75-C981-270C6A2AA40C}"/>
              </a:ext>
            </a:extLst>
          </p:cNvPr>
          <p:cNvSpPr>
            <a:spLocks noGrp="1"/>
          </p:cNvSpPr>
          <p:nvPr>
            <p:ph sz="half" idx="2"/>
          </p:nvPr>
        </p:nvSpPr>
        <p:spPr>
          <a:xfrm>
            <a:off x="6027173" y="1710813"/>
            <a:ext cx="5742039" cy="4504593"/>
          </a:xfrm>
        </p:spPr>
        <p:txBody>
          <a:bodyPr>
            <a:normAutofit fontScale="92500"/>
          </a:bodyPr>
          <a:lstStyle/>
          <a:p>
            <a:pPr marL="0" indent="0">
              <a:buNone/>
            </a:pPr>
            <a:r>
              <a:rPr lang="en-GB" b="1" dirty="0">
                <a:latin typeface="Arial" panose="020B0604020202020204" pitchFamily="34" charset="0"/>
                <a:cs typeface="Arial" panose="020B0604020202020204" pitchFamily="34" charset="0"/>
              </a:rPr>
              <a:t>Free-Radical Theory</a:t>
            </a:r>
            <a:r>
              <a:rPr lang="en-GB" dirty="0">
                <a:latin typeface="Arial" panose="020B0604020202020204" pitchFamily="34" charset="0"/>
                <a:cs typeface="Arial" panose="020B0604020202020204" pitchFamily="34" charset="0"/>
              </a:rPr>
              <a:t> : Accumulated oxidative damage contributes to cellular deterioration (</a:t>
            </a:r>
            <a:r>
              <a:rPr kumimoji="0" lang="en-US" alt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Liguori et al.,2018</a:t>
            </a:r>
            <a:r>
              <a:rPr lang="en-GB" dirty="0">
                <a:latin typeface="Arial" panose="020B0604020202020204" pitchFamily="34" charset="0"/>
                <a:cs typeface="Arial" panose="020B0604020202020204" pitchFamily="34" charset="0"/>
              </a:rPr>
              <a:t>). </a:t>
            </a:r>
          </a:p>
          <a:p>
            <a:pPr marL="0" indent="0" algn="just">
              <a:buNone/>
            </a:pPr>
            <a:r>
              <a:rPr lang="en-GB" b="1" dirty="0">
                <a:latin typeface="Arial" panose="020B0604020202020204" pitchFamily="34" charset="0"/>
                <a:cs typeface="Arial" panose="020B0604020202020204" pitchFamily="34" charset="0"/>
              </a:rPr>
              <a:t>Strength</a:t>
            </a:r>
          </a:p>
          <a:p>
            <a:pPr algn="just">
              <a:buFont typeface="Courier New" panose="02070309020205020404" pitchFamily="49" charset="0"/>
              <a:buChar char="o"/>
            </a:pPr>
            <a:r>
              <a:rPr lang="en-GB" dirty="0">
                <a:latin typeface="Arial" panose="020B0604020202020204" pitchFamily="34" charset="0"/>
                <a:cs typeface="Arial" panose="020B0604020202020204" pitchFamily="34" charset="0"/>
              </a:rPr>
              <a:t>It provides a biological explanation for how cellular deterioration may contribute to conditions such as cardiovascular disease and other age-related disorders.</a:t>
            </a:r>
          </a:p>
          <a:p>
            <a:pPr algn="just">
              <a:buFont typeface="Courier New" panose="02070309020205020404" pitchFamily="49" charset="0"/>
              <a:buChar char="o"/>
            </a:pPr>
            <a:r>
              <a:rPr lang="en-GB" dirty="0">
                <a:latin typeface="Arial" panose="020B0604020202020204" pitchFamily="34" charset="0"/>
                <a:cs typeface="Arial" panose="020B0604020202020204" pitchFamily="34" charset="0"/>
              </a:rPr>
              <a:t>It also highlights the potential importance of healthy lifestyle choices, including a balanced diet and avoiding smoking (</a:t>
            </a:r>
            <a:r>
              <a:rPr kumimoji="0" lang="en-US" alt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Liguori et al.,2018</a:t>
            </a:r>
            <a:r>
              <a:rPr lang="en-GB" dirty="0">
                <a:latin typeface="Arial" panose="020B0604020202020204" pitchFamily="34" charset="0"/>
                <a:cs typeface="Arial" panose="020B0604020202020204" pitchFamily="34" charset="0"/>
              </a:rPr>
              <a:t>). </a:t>
            </a:r>
          </a:p>
          <a:p>
            <a:pPr marL="0" indent="0" algn="just">
              <a:buNone/>
            </a:pPr>
            <a:r>
              <a:rPr lang="en-GB" b="1" dirty="0">
                <a:latin typeface="Arial" panose="020B0604020202020204" pitchFamily="34" charset="0"/>
                <a:cs typeface="Arial" panose="020B0604020202020204" pitchFamily="34" charset="0"/>
              </a:rPr>
              <a:t>Limitation</a:t>
            </a:r>
          </a:p>
          <a:p>
            <a:pPr algn="just">
              <a:buFont typeface="Courier New" panose="02070309020205020404" pitchFamily="49" charset="0"/>
              <a:buChar char="o"/>
            </a:pPr>
            <a:r>
              <a:rPr lang="en-GB" dirty="0">
                <a:latin typeface="Arial" panose="020B0604020202020204" pitchFamily="34" charset="0"/>
                <a:cs typeface="Arial" panose="020B0604020202020204" pitchFamily="34" charset="0"/>
              </a:rPr>
              <a:t>Oxidative damage does not fully explain ageing, and reactive oxygen species also perform essential functions in normal cell signalling (López-Otín et al., 2013).  </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pic>
        <p:nvPicPr>
          <p:cNvPr id="17" name="Recorded Sound">
            <a:hlinkClick r:id="" action="ppaction://media"/>
            <a:extLst>
              <a:ext uri="{FF2B5EF4-FFF2-40B4-BE49-F238E27FC236}">
                <a16:creationId xmlns:a16="http://schemas.microsoft.com/office/drawing/2014/main" id="{FE51CC57-2CDC-7C24-C2B4-F542551F9FF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400971" y="5826516"/>
            <a:ext cx="487363" cy="487363"/>
          </a:xfrm>
          <a:prstGeom prst="rect">
            <a:avLst/>
          </a:prstGeom>
        </p:spPr>
      </p:pic>
    </p:spTree>
    <p:extLst>
      <p:ext uri="{BB962C8B-B14F-4D97-AF65-F5344CB8AC3E}">
        <p14:creationId xmlns:p14="http://schemas.microsoft.com/office/powerpoint/2010/main" val="3554353888"/>
      </p:ext>
    </p:extLst>
  </p:cSld>
  <p:clrMapOvr>
    <a:masterClrMapping/>
  </p:clrMapOvr>
  <mc:AlternateContent xmlns:mc="http://schemas.openxmlformats.org/markup-compatibility/2006" xmlns:p14="http://schemas.microsoft.com/office/powerpoint/2010/main">
    <mc:Choice Requires="p14">
      <p:transition spd="slow" p14:dur="1500" advTm="8035">
        <p:split orient="vert"/>
      </p:transition>
    </mc:Choice>
    <mc:Fallback xmlns="">
      <p:transition spd="slow" advTm="8035">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0284"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7"/>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E830FC-5C48-4D2D-BD78-78DF03E43FF7}"/>
              </a:ext>
            </a:extLst>
          </p:cNvPr>
          <p:cNvSpPr>
            <a:spLocks noGrp="1"/>
          </p:cNvSpPr>
          <p:nvPr>
            <p:ph type="title"/>
          </p:nvPr>
        </p:nvSpPr>
        <p:spPr>
          <a:xfrm>
            <a:off x="1236344" y="2185644"/>
            <a:ext cx="10058400" cy="1371600"/>
          </a:xfrm>
        </p:spPr>
        <p:txBody>
          <a:bodyPr>
            <a:normAutofit fontScale="90000"/>
          </a:bodyPr>
          <a:lstStyle/>
          <a:p>
            <a:pPr marL="342900" indent="-342900">
              <a:buFont typeface="Wingdings" panose="05000000000000000000" pitchFamily="2" charset="2"/>
              <a:buChar char="v"/>
            </a:pPr>
            <a:r>
              <a:rPr lang="en-GB" sz="2400" b="1" dirty="0">
                <a:solidFill>
                  <a:schemeClr val="tx1">
                    <a:lumMod val="75000"/>
                    <a:lumOff val="25000"/>
                  </a:schemeClr>
                </a:solidFill>
                <a:latin typeface="Arial" panose="020B0604020202020204" pitchFamily="34" charset="0"/>
                <a:cs typeface="Arial" panose="020B0604020202020204" pitchFamily="34" charset="0"/>
              </a:rPr>
              <a:t>WHO projects that the proportional age of the global population over 60 will be doubled from 12 to 22 percent between 2015 and 2050.</a:t>
            </a:r>
            <a:br>
              <a:rPr lang="en-GB" sz="4800" b="1" dirty="0">
                <a:solidFill>
                  <a:schemeClr val="tx1">
                    <a:lumMod val="75000"/>
                    <a:lumOff val="25000"/>
                  </a:schemeClr>
                </a:solidFill>
                <a:latin typeface="Arial" panose="020B0604020202020204" pitchFamily="34" charset="0"/>
                <a:cs typeface="Arial" panose="020B0604020202020204" pitchFamily="34" charset="0"/>
              </a:rPr>
            </a:br>
            <a:endParaRPr lang="en-GB" dirty="0">
              <a:solidFill>
                <a:schemeClr val="tx1">
                  <a:lumMod val="75000"/>
                  <a:lumOff val="25000"/>
                </a:schemeClr>
              </a:solidFill>
            </a:endParaRPr>
          </a:p>
        </p:txBody>
      </p:sp>
      <p:sp>
        <p:nvSpPr>
          <p:cNvPr id="3" name="Content Placeholder 2">
            <a:extLst>
              <a:ext uri="{FF2B5EF4-FFF2-40B4-BE49-F238E27FC236}">
                <a16:creationId xmlns:a16="http://schemas.microsoft.com/office/drawing/2014/main" id="{9A85AACC-9C29-49F8-A69B-2262106C237A}"/>
              </a:ext>
            </a:extLst>
          </p:cNvPr>
          <p:cNvSpPr>
            <a:spLocks noGrp="1"/>
          </p:cNvSpPr>
          <p:nvPr>
            <p:ph sz="half" idx="1"/>
          </p:nvPr>
        </p:nvSpPr>
        <p:spPr>
          <a:xfrm>
            <a:off x="1066801" y="3800474"/>
            <a:ext cx="4754880" cy="1714500"/>
          </a:xfrm>
        </p:spPr>
        <p:txBody>
          <a:bodyPr/>
          <a:lstStyle/>
          <a:p>
            <a:r>
              <a:rPr lang="en-GB" sz="1800" dirty="0">
                <a:latin typeface="Arial" panose="020B0604020202020204" pitchFamily="34" charset="0"/>
                <a:cs typeface="Arial" panose="020B0604020202020204" pitchFamily="34" charset="0"/>
              </a:rPr>
              <a:t>Positive Stereotypes of Ageing like older people are traditionally respected for their knowledge, experience and contribution to families and communities.</a:t>
            </a:r>
          </a:p>
          <a:p>
            <a:endParaRPr lang="en-GB" dirty="0"/>
          </a:p>
        </p:txBody>
      </p:sp>
      <p:sp>
        <p:nvSpPr>
          <p:cNvPr id="4" name="Content Placeholder 3">
            <a:extLst>
              <a:ext uri="{FF2B5EF4-FFF2-40B4-BE49-F238E27FC236}">
                <a16:creationId xmlns:a16="http://schemas.microsoft.com/office/drawing/2014/main" id="{8701E46F-FC9C-458A-9B62-6AB1B1B28C1E}"/>
              </a:ext>
            </a:extLst>
          </p:cNvPr>
          <p:cNvSpPr>
            <a:spLocks noGrp="1"/>
          </p:cNvSpPr>
          <p:nvPr>
            <p:ph sz="half" idx="2"/>
          </p:nvPr>
        </p:nvSpPr>
        <p:spPr>
          <a:xfrm>
            <a:off x="6370320" y="3800474"/>
            <a:ext cx="4754880" cy="2051686"/>
          </a:xfrm>
        </p:spPr>
        <p:txBody>
          <a:bodyPr/>
          <a:lstStyle/>
          <a:p>
            <a:r>
              <a:rPr lang="en-GB" sz="1800" dirty="0">
                <a:latin typeface="Arial" panose="020B0604020202020204" pitchFamily="34" charset="0"/>
                <a:cs typeface="Arial" panose="020B0604020202020204" pitchFamily="34" charset="0"/>
              </a:rPr>
              <a:t>Negative stereotypes can portray older people as dependent, frail, unproductive or resistant to change which contributes to the ageism(WHO, 2024).</a:t>
            </a:r>
          </a:p>
          <a:p>
            <a:endParaRPr lang="en-GB" dirty="0"/>
          </a:p>
        </p:txBody>
      </p:sp>
      <p:sp>
        <p:nvSpPr>
          <p:cNvPr id="5" name="TextBox 4">
            <a:extLst>
              <a:ext uri="{FF2B5EF4-FFF2-40B4-BE49-F238E27FC236}">
                <a16:creationId xmlns:a16="http://schemas.microsoft.com/office/drawing/2014/main" id="{7BEDEEE6-DEFC-4399-BF62-6C83875E5334}"/>
              </a:ext>
            </a:extLst>
          </p:cNvPr>
          <p:cNvSpPr txBox="1"/>
          <p:nvPr/>
        </p:nvSpPr>
        <p:spPr>
          <a:xfrm flipH="1">
            <a:off x="1333498" y="1005840"/>
            <a:ext cx="9622157" cy="646331"/>
          </a:xfrm>
          <a:prstGeom prst="rect">
            <a:avLst/>
          </a:prstGeom>
          <a:noFill/>
        </p:spPr>
        <p:txBody>
          <a:bodyPr wrap="square" rtlCol="0">
            <a:spAutoFit/>
          </a:bodyPr>
          <a:lstStyle/>
          <a:p>
            <a:pPr algn="ctr"/>
            <a:r>
              <a:rPr lang="en-GB" sz="3600" b="1" dirty="0">
                <a:solidFill>
                  <a:schemeClr val="tx1">
                    <a:lumMod val="75000"/>
                    <a:lumOff val="25000"/>
                  </a:schemeClr>
                </a:solidFill>
                <a:latin typeface="Arial" panose="020B0604020202020204" pitchFamily="34" charset="0"/>
                <a:cs typeface="Arial" panose="020B0604020202020204" pitchFamily="34" charset="0"/>
              </a:rPr>
              <a:t>Global Perception of Aging and Ageism</a:t>
            </a:r>
            <a:endParaRPr lang="en-GB" sz="3600" dirty="0"/>
          </a:p>
        </p:txBody>
      </p:sp>
      <p:pic>
        <p:nvPicPr>
          <p:cNvPr id="10" name="Recorded Sound">
            <a:hlinkClick r:id="" action="ppaction://media"/>
            <a:extLst>
              <a:ext uri="{FF2B5EF4-FFF2-40B4-BE49-F238E27FC236}">
                <a16:creationId xmlns:a16="http://schemas.microsoft.com/office/drawing/2014/main" id="{34E76FFB-9133-81C9-8BA8-1464B3250C9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747760" y="5146016"/>
            <a:ext cx="487363" cy="487363"/>
          </a:xfrm>
          <a:prstGeom prst="rect">
            <a:avLst/>
          </a:prstGeom>
        </p:spPr>
      </p:pic>
    </p:spTree>
    <p:extLst>
      <p:ext uri="{BB962C8B-B14F-4D97-AF65-F5344CB8AC3E}">
        <p14:creationId xmlns:p14="http://schemas.microsoft.com/office/powerpoint/2010/main" val="2907434117"/>
      </p:ext>
    </p:extLst>
  </p:cSld>
  <p:clrMapOvr>
    <a:masterClrMapping/>
  </p:clrMapOvr>
  <p:transition spd="slow" advTm="27007">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6039"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8DA049-6A40-DAFF-07B6-F74DA4D4D22A}"/>
              </a:ext>
            </a:extLst>
          </p:cNvPr>
          <p:cNvSpPr>
            <a:spLocks noGrp="1"/>
          </p:cNvSpPr>
          <p:nvPr>
            <p:ph type="title"/>
          </p:nvPr>
        </p:nvSpPr>
        <p:spPr>
          <a:xfrm>
            <a:off x="390525" y="327962"/>
            <a:ext cx="10734675" cy="950232"/>
          </a:xfrm>
        </p:spPr>
        <p:txBody>
          <a:bodyPr>
            <a:noAutofit/>
          </a:bodyPr>
          <a:lstStyle/>
          <a:p>
            <a:pPr algn="ctr"/>
            <a:r>
              <a:rPr lang="en-GB" sz="3600" b="1" dirty="0">
                <a:latin typeface="Arial" panose="020B0604020202020204" pitchFamily="34" charset="0"/>
                <a:cs typeface="Arial" panose="020B0604020202020204" pitchFamily="34" charset="0"/>
              </a:rPr>
              <a:t>Evaluation of Current Care and Support for Older People in the UK</a:t>
            </a:r>
            <a:endParaRPr lang="en-GB" sz="2800"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98095D4-2519-EB55-423A-89F79282B999}"/>
              </a:ext>
            </a:extLst>
          </p:cNvPr>
          <p:cNvSpPr>
            <a:spLocks noGrp="1"/>
          </p:cNvSpPr>
          <p:nvPr>
            <p:ph idx="1"/>
          </p:nvPr>
        </p:nvSpPr>
        <p:spPr>
          <a:xfrm>
            <a:off x="1066800" y="1571624"/>
            <a:ext cx="10058400" cy="4463415"/>
          </a:xfrm>
        </p:spPr>
        <p:txBody>
          <a:bodyPr>
            <a:normAutofit lnSpcReduction="10000"/>
          </a:bodyPr>
          <a:lstStyle/>
          <a:p>
            <a:pPr>
              <a:buFont typeface="Wingdings" panose="05000000000000000000" pitchFamily="2" charset="2"/>
              <a:buChar char="§"/>
            </a:pPr>
            <a:r>
              <a:rPr lang="en-GB" sz="2200" dirty="0">
                <a:latin typeface="Arial" panose="020B0604020202020204" pitchFamily="34" charset="0"/>
                <a:cs typeface="Arial" panose="020B0604020202020204" pitchFamily="34" charset="0"/>
              </a:rPr>
              <a:t>UK’s healthcare Provision services under the Care Act 2014 are:</a:t>
            </a:r>
          </a:p>
          <a:p>
            <a:pPr marL="0" indent="0">
              <a:buNone/>
            </a:pPr>
            <a:endParaRPr lang="en-GB" sz="2200" dirty="0">
              <a:latin typeface="Arial" panose="020B0604020202020204" pitchFamily="34" charset="0"/>
              <a:cs typeface="Arial" panose="020B0604020202020204" pitchFamily="34" charset="0"/>
            </a:endParaRPr>
          </a:p>
          <a:p>
            <a:pPr marL="400050" indent="-400050">
              <a:buFont typeface="+mj-lt"/>
              <a:buAutoNum type="romanLcPeriod"/>
            </a:pPr>
            <a:r>
              <a:rPr lang="en-GB" sz="2200" dirty="0">
                <a:latin typeface="Arial" panose="020B0604020202020204" pitchFamily="34" charset="0"/>
                <a:cs typeface="Arial" panose="020B0604020202020204" pitchFamily="34" charset="0"/>
              </a:rPr>
              <a:t>NHS primary and community healthcare</a:t>
            </a:r>
          </a:p>
          <a:p>
            <a:pPr marL="400050" indent="-400050">
              <a:buFont typeface="+mj-lt"/>
              <a:buAutoNum type="romanLcPeriod"/>
            </a:pPr>
            <a:r>
              <a:rPr lang="en-GB" sz="2200" dirty="0">
                <a:latin typeface="Arial" panose="020B0604020202020204" pitchFamily="34" charset="0"/>
                <a:cs typeface="Arial" panose="020B0604020202020204" pitchFamily="34" charset="0"/>
              </a:rPr>
              <a:t>Hospital Treatment</a:t>
            </a:r>
          </a:p>
          <a:p>
            <a:pPr marL="400050" indent="-400050">
              <a:buFont typeface="+mj-lt"/>
              <a:buAutoNum type="romanLcPeriod"/>
            </a:pPr>
            <a:r>
              <a:rPr lang="en-GB" sz="2200" dirty="0">
                <a:latin typeface="Arial" panose="020B0604020202020204" pitchFamily="34" charset="0"/>
                <a:cs typeface="Arial" panose="020B0604020202020204" pitchFamily="34" charset="0"/>
              </a:rPr>
              <a:t>Rehabilitation</a:t>
            </a:r>
          </a:p>
          <a:p>
            <a:pPr marL="400050" indent="-400050">
              <a:buFont typeface="+mj-lt"/>
              <a:buAutoNum type="romanLcPeriod"/>
            </a:pPr>
            <a:r>
              <a:rPr lang="en-GB" sz="2200" dirty="0">
                <a:latin typeface="Arial" panose="020B0604020202020204" pitchFamily="34" charset="0"/>
                <a:cs typeface="Arial" panose="020B0604020202020204" pitchFamily="34" charset="0"/>
              </a:rPr>
              <a:t>Domiciliary Care</a:t>
            </a:r>
          </a:p>
          <a:p>
            <a:pPr marL="400050" indent="-400050">
              <a:buFont typeface="+mj-lt"/>
              <a:buAutoNum type="romanLcPeriod"/>
            </a:pPr>
            <a:r>
              <a:rPr lang="en-GB" sz="2200" dirty="0">
                <a:latin typeface="Arial" panose="020B0604020202020204" pitchFamily="34" charset="0"/>
                <a:cs typeface="Arial" panose="020B0604020202020204" pitchFamily="34" charset="0"/>
              </a:rPr>
              <a:t>Residential Care</a:t>
            </a:r>
          </a:p>
          <a:p>
            <a:pPr marL="400050" indent="-400050">
              <a:buFont typeface="+mj-lt"/>
              <a:buAutoNum type="romanLcPeriod"/>
            </a:pPr>
            <a:r>
              <a:rPr lang="en-GB" sz="2200" dirty="0">
                <a:latin typeface="Arial" panose="020B0604020202020204" pitchFamily="34" charset="0"/>
                <a:cs typeface="Arial" panose="020B0604020202020204" pitchFamily="34" charset="0"/>
              </a:rPr>
              <a:t>Nursing Homes </a:t>
            </a:r>
          </a:p>
          <a:p>
            <a:pPr marL="400050" indent="-400050">
              <a:buFont typeface="+mj-lt"/>
              <a:buAutoNum type="romanLcPeriod"/>
            </a:pPr>
            <a:r>
              <a:rPr lang="en-GB" sz="2200" dirty="0">
                <a:latin typeface="Arial" panose="020B0604020202020204" pitchFamily="34" charset="0"/>
                <a:cs typeface="Arial" panose="020B0604020202020204" pitchFamily="34" charset="0"/>
              </a:rPr>
              <a:t>Day Centres</a:t>
            </a:r>
          </a:p>
          <a:p>
            <a:pPr marL="400050" indent="-400050">
              <a:buFont typeface="+mj-lt"/>
              <a:buAutoNum type="romanLcPeriod"/>
            </a:pPr>
            <a:r>
              <a:rPr lang="en-GB" sz="2200" dirty="0">
                <a:latin typeface="Arial" panose="020B0604020202020204" pitchFamily="34" charset="0"/>
                <a:cs typeface="Arial" panose="020B0604020202020204" pitchFamily="34" charset="0"/>
              </a:rPr>
              <a:t>Voluntary Support Care </a:t>
            </a:r>
          </a:p>
          <a:p>
            <a:pPr marL="0" indent="0">
              <a:buNone/>
            </a:pPr>
            <a:endParaRPr lang="en-GB" sz="2200" dirty="0">
              <a:latin typeface="Arial" panose="020B0604020202020204" pitchFamily="34" charset="0"/>
              <a:cs typeface="Arial" panose="020B0604020202020204" pitchFamily="34" charset="0"/>
            </a:endParaRPr>
          </a:p>
          <a:p>
            <a:pPr marL="342900" indent="-342900">
              <a:buFont typeface="+mj-lt"/>
              <a:buAutoNum type="arabicPeriod"/>
            </a:pPr>
            <a:endParaRPr lang="en-US" sz="2200" dirty="0">
              <a:latin typeface="Arial" panose="020B0604020202020204" pitchFamily="34" charset="0"/>
              <a:cs typeface="Arial" panose="020B0604020202020204" pitchFamily="34" charset="0"/>
            </a:endParaRPr>
          </a:p>
          <a:p>
            <a:endParaRPr lang="en-GB" sz="2200" dirty="0">
              <a:latin typeface="Arial" panose="020B0604020202020204" pitchFamily="34" charset="0"/>
              <a:cs typeface="Arial" panose="020B0604020202020204" pitchFamily="34" charset="0"/>
            </a:endParaRPr>
          </a:p>
          <a:p>
            <a:endParaRPr lang="en-GB" sz="2200" dirty="0">
              <a:latin typeface="Arial" panose="020B0604020202020204" pitchFamily="34" charset="0"/>
              <a:cs typeface="Arial" panose="020B0604020202020204" pitchFamily="34" charset="0"/>
            </a:endParaRPr>
          </a:p>
        </p:txBody>
      </p:sp>
      <p:pic>
        <p:nvPicPr>
          <p:cNvPr id="6" name="Recorded Sound">
            <a:hlinkClick r:id="" action="ppaction://media"/>
            <a:extLst>
              <a:ext uri="{FF2B5EF4-FFF2-40B4-BE49-F238E27FC236}">
                <a16:creationId xmlns:a16="http://schemas.microsoft.com/office/drawing/2014/main" id="{E68F0327-7045-01AF-5C2C-31A73FD492A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436464" y="5547676"/>
            <a:ext cx="487363" cy="487363"/>
          </a:xfrm>
          <a:prstGeom prst="rect">
            <a:avLst/>
          </a:prstGeom>
        </p:spPr>
      </p:pic>
    </p:spTree>
    <p:extLst>
      <p:ext uri="{BB962C8B-B14F-4D97-AF65-F5344CB8AC3E}">
        <p14:creationId xmlns:p14="http://schemas.microsoft.com/office/powerpoint/2010/main" val="410170855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Tm="32142">
        <p159:morph option="byObject"/>
      </p:transition>
    </mc:Choice>
    <mc:Fallback xmlns="">
      <p:transition spd="slow" advTm="3214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1395"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2F2C8C-76AE-4026-9F6A-A6E2605A3737}"/>
              </a:ext>
            </a:extLst>
          </p:cNvPr>
          <p:cNvSpPr>
            <a:spLocks noGrp="1"/>
          </p:cNvSpPr>
          <p:nvPr>
            <p:ph type="title"/>
          </p:nvPr>
        </p:nvSpPr>
        <p:spPr>
          <a:xfrm>
            <a:off x="1066800" y="347319"/>
            <a:ext cx="10058400" cy="843306"/>
          </a:xfrm>
        </p:spPr>
        <p:txBody>
          <a:bodyPr>
            <a:normAutofit/>
          </a:bodyPr>
          <a:lstStyle/>
          <a:p>
            <a:pPr algn="ctr"/>
            <a:r>
              <a:rPr lang="en-GB" sz="3600" b="1" dirty="0">
                <a:latin typeface="Arial" panose="020B0604020202020204" pitchFamily="34" charset="0"/>
                <a:cs typeface="Arial" panose="020B0604020202020204" pitchFamily="34" charset="0"/>
              </a:rPr>
              <a:t>Care Provisions in UK</a:t>
            </a:r>
            <a:endParaRPr lang="en-GB" sz="3600" dirty="0"/>
          </a:p>
        </p:txBody>
      </p:sp>
      <p:sp>
        <p:nvSpPr>
          <p:cNvPr id="3" name="Content Placeholder 2">
            <a:extLst>
              <a:ext uri="{FF2B5EF4-FFF2-40B4-BE49-F238E27FC236}">
                <a16:creationId xmlns:a16="http://schemas.microsoft.com/office/drawing/2014/main" id="{9452AC11-86F3-428D-B544-1F84D3E9EB11}"/>
              </a:ext>
            </a:extLst>
          </p:cNvPr>
          <p:cNvSpPr>
            <a:spLocks noGrp="1"/>
          </p:cNvSpPr>
          <p:nvPr>
            <p:ph idx="1"/>
          </p:nvPr>
        </p:nvSpPr>
        <p:spPr>
          <a:xfrm>
            <a:off x="247650" y="1019175"/>
            <a:ext cx="11677650" cy="5562600"/>
          </a:xfrm>
        </p:spPr>
        <p:txBody>
          <a:bodyPr>
            <a:noAutofit/>
          </a:bodyPr>
          <a:lstStyle/>
          <a:p>
            <a:pPr marL="0" indent="0" algn="just">
              <a:buNone/>
            </a:pPr>
            <a:r>
              <a:rPr lang="en-GB" sz="1900" b="1" dirty="0">
                <a:solidFill>
                  <a:schemeClr val="tx1"/>
                </a:solidFill>
                <a:latin typeface="Arial" panose="020B0604020202020204" pitchFamily="34" charset="0"/>
                <a:cs typeface="Arial" panose="020B0604020202020204" pitchFamily="34" charset="0"/>
              </a:rPr>
              <a:t>Domiciliary Care/Home Care </a:t>
            </a:r>
          </a:p>
          <a:p>
            <a:pPr algn="just">
              <a:buFont typeface="Wingdings" panose="05000000000000000000" pitchFamily="2" charset="2"/>
              <a:buChar char="Ø"/>
            </a:pPr>
            <a:r>
              <a:rPr lang="en-GB" sz="1900" dirty="0">
                <a:latin typeface="Arial" panose="020B0604020202020204" pitchFamily="34" charset="0"/>
                <a:cs typeface="Arial" panose="020B0604020202020204" pitchFamily="34" charset="0"/>
              </a:rPr>
              <a:t>Services may include assistance with washing, dressing, toileting, meal preparation, medication routines, mobility, household activities, outdoor visits.</a:t>
            </a:r>
          </a:p>
          <a:p>
            <a:pPr algn="just">
              <a:buFont typeface="Wingdings" panose="05000000000000000000" pitchFamily="2" charset="2"/>
              <a:buChar char="Ø"/>
            </a:pPr>
            <a:r>
              <a:rPr lang="en-GB" sz="1900" dirty="0">
                <a:latin typeface="Arial" panose="020B0604020202020204" pitchFamily="34" charset="0"/>
                <a:cs typeface="Arial" panose="020B0604020202020204" pitchFamily="34" charset="0"/>
              </a:rPr>
              <a:t>It intended to help people remain in familiar surroundings and maintain as much independence as possible.</a:t>
            </a:r>
            <a:endParaRPr lang="en-GB" sz="1900" b="1" dirty="0">
              <a:solidFill>
                <a:schemeClr val="tx1"/>
              </a:solidFill>
              <a:latin typeface="Arial" panose="020B0604020202020204" pitchFamily="34" charset="0"/>
              <a:cs typeface="Arial" panose="020B0604020202020204" pitchFamily="34" charset="0"/>
            </a:endParaRPr>
          </a:p>
          <a:p>
            <a:pPr marL="0" indent="0" algn="just">
              <a:buNone/>
            </a:pPr>
            <a:r>
              <a:rPr lang="en-GB" sz="1900" b="1" dirty="0">
                <a:solidFill>
                  <a:schemeClr val="tx1"/>
                </a:solidFill>
                <a:latin typeface="Arial" panose="020B0604020202020204" pitchFamily="34" charset="0"/>
                <a:cs typeface="Arial" panose="020B0604020202020204" pitchFamily="34" charset="0"/>
              </a:rPr>
              <a:t>Strengths</a:t>
            </a:r>
          </a:p>
          <a:p>
            <a:pPr algn="just">
              <a:buFont typeface="Arial" panose="020B0604020202020204" pitchFamily="34" charset="0"/>
              <a:buChar char="•"/>
            </a:pPr>
            <a:r>
              <a:rPr lang="en-GB" sz="1900" dirty="0">
                <a:latin typeface="Arial" panose="020B0604020202020204" pitchFamily="34" charset="0"/>
                <a:cs typeface="Arial" panose="020B0604020202020204" pitchFamily="34" charset="0"/>
              </a:rPr>
              <a:t>Preserve independence, autonomy and personal identity</a:t>
            </a:r>
          </a:p>
          <a:p>
            <a:pPr algn="just">
              <a:buFont typeface="Arial" panose="020B0604020202020204" pitchFamily="34" charset="0"/>
              <a:buChar char="•"/>
            </a:pPr>
            <a:r>
              <a:rPr lang="en-GB" sz="1900" dirty="0">
                <a:latin typeface="Arial" panose="020B0604020202020204" pitchFamily="34" charset="0"/>
                <a:cs typeface="Arial" panose="020B0604020202020204" pitchFamily="34" charset="0"/>
              </a:rPr>
              <a:t>Support psychological wellbeing</a:t>
            </a:r>
          </a:p>
          <a:p>
            <a:pPr algn="just">
              <a:buFont typeface="Arial" panose="020B0604020202020204" pitchFamily="34" charset="0"/>
              <a:buChar char="•"/>
            </a:pPr>
            <a:r>
              <a:rPr lang="en-GB" sz="1900" dirty="0">
                <a:latin typeface="Arial" panose="020B0604020202020204" pitchFamily="34" charset="0"/>
                <a:cs typeface="Arial" panose="020B0604020202020204" pitchFamily="34" charset="0"/>
              </a:rPr>
              <a:t>Less restrictive</a:t>
            </a:r>
          </a:p>
          <a:p>
            <a:pPr algn="just">
              <a:buFont typeface="Wingdings" panose="05000000000000000000" pitchFamily="2" charset="2"/>
              <a:buChar char="v"/>
            </a:pPr>
            <a:r>
              <a:rPr lang="en-GB" sz="1900" dirty="0">
                <a:latin typeface="Arial" panose="020B0604020202020204" pitchFamily="34" charset="0"/>
                <a:cs typeface="Arial" panose="020B0604020202020204" pitchFamily="34" charset="0"/>
              </a:rPr>
              <a:t>Actual cost-effectiveness of home care depends on the intensity of support, housing suitability, travel requirements and availability of informal carers; it should not automatically be assumed to be cheaper than residential provision</a:t>
            </a:r>
            <a:r>
              <a:rPr kumimoji="0" lang="en-US" altLang="en-US" sz="19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(Crocker et al., 2024)</a:t>
            </a:r>
            <a:r>
              <a:rPr lang="en-US" altLang="en-US" sz="1900" dirty="0">
                <a:latin typeface="Arial" panose="020B0604020202020204" pitchFamily="34" charset="0"/>
                <a:cs typeface="Arial" panose="020B0604020202020204" pitchFamily="34" charset="0"/>
              </a:rPr>
              <a:t>.</a:t>
            </a:r>
            <a:endParaRPr lang="en-GB" sz="1900" dirty="0">
              <a:latin typeface="Arial" panose="020B0604020202020204" pitchFamily="34" charset="0"/>
              <a:cs typeface="Arial" panose="020B0604020202020204" pitchFamily="34" charset="0"/>
            </a:endParaRPr>
          </a:p>
          <a:p>
            <a:pPr marL="0" indent="0" algn="just">
              <a:buNone/>
            </a:pPr>
            <a:r>
              <a:rPr lang="en-GB" sz="1900" b="1" dirty="0">
                <a:latin typeface="Arial" panose="020B0604020202020204" pitchFamily="34" charset="0"/>
                <a:cs typeface="Arial" panose="020B0604020202020204" pitchFamily="34" charset="0"/>
              </a:rPr>
              <a:t>Limitations</a:t>
            </a:r>
          </a:p>
          <a:p>
            <a:pPr algn="just">
              <a:buFont typeface="Arial" panose="020B0604020202020204" pitchFamily="34" charset="0"/>
              <a:buChar char="•"/>
            </a:pPr>
            <a:r>
              <a:rPr lang="en-GB" sz="1900" dirty="0">
                <a:latin typeface="Arial" panose="020B0604020202020204" pitchFamily="34" charset="0"/>
                <a:cs typeface="Arial" panose="020B0604020202020204" pitchFamily="34" charset="0"/>
              </a:rPr>
              <a:t>Staffing, continuity, affordability, and accessibility.</a:t>
            </a:r>
          </a:p>
          <a:p>
            <a:pPr algn="just">
              <a:buFont typeface="Wingdings" panose="05000000000000000000" pitchFamily="2" charset="2"/>
              <a:buChar char="v"/>
            </a:pPr>
            <a:r>
              <a:rPr lang="en-GB" sz="1900" dirty="0">
                <a:latin typeface="Arial" panose="020B0604020202020204" pitchFamily="34" charset="0"/>
                <a:cs typeface="Arial" panose="020B0604020202020204" pitchFamily="34" charset="0"/>
              </a:rPr>
              <a:t>CQC (2025) reported that homecare vacancy rates in England remained just above 10% in March 2025.</a:t>
            </a:r>
          </a:p>
          <a:p>
            <a:pPr algn="just">
              <a:buFont typeface="Wingdings" panose="05000000000000000000" pitchFamily="2" charset="2"/>
              <a:buChar char="v"/>
            </a:pPr>
            <a:endParaRPr lang="en-GB" sz="1900" dirty="0">
              <a:latin typeface="Arial" panose="020B0604020202020204" pitchFamily="34" charset="0"/>
              <a:cs typeface="Arial" panose="020B0604020202020204" pitchFamily="34" charset="0"/>
            </a:endParaRPr>
          </a:p>
          <a:p>
            <a:pPr marL="0" indent="0" algn="just">
              <a:buNone/>
            </a:pPr>
            <a:endParaRPr lang="en-GB" sz="1900" b="1" dirty="0">
              <a:solidFill>
                <a:schemeClr val="tx1"/>
              </a:solidFill>
              <a:latin typeface="Arial" panose="020B0604020202020204" pitchFamily="34" charset="0"/>
              <a:cs typeface="Arial" panose="020B0604020202020204" pitchFamily="34" charset="0"/>
            </a:endParaRPr>
          </a:p>
          <a:p>
            <a:pPr marL="0" indent="0" algn="just">
              <a:buNone/>
            </a:pPr>
            <a:endParaRPr lang="en-GB" sz="1900" dirty="0"/>
          </a:p>
        </p:txBody>
      </p:sp>
      <p:pic>
        <p:nvPicPr>
          <p:cNvPr id="11" name="Recorded Sound">
            <a:hlinkClick r:id="" action="ppaction://media"/>
            <a:extLst>
              <a:ext uri="{FF2B5EF4-FFF2-40B4-BE49-F238E27FC236}">
                <a16:creationId xmlns:a16="http://schemas.microsoft.com/office/drawing/2014/main" id="{EED5E686-305F-3DE8-754A-2FEEA118CFB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154029" y="3556793"/>
            <a:ext cx="487363" cy="487363"/>
          </a:xfrm>
          <a:prstGeom prst="rect">
            <a:avLst/>
          </a:prstGeom>
        </p:spPr>
      </p:pic>
    </p:spTree>
    <p:extLst>
      <p:ext uri="{BB962C8B-B14F-4D97-AF65-F5344CB8AC3E}">
        <p14:creationId xmlns:p14="http://schemas.microsoft.com/office/powerpoint/2010/main" val="3902180055"/>
      </p:ext>
    </p:extLst>
  </p:cSld>
  <p:clrMapOvr>
    <a:masterClrMapping/>
  </p:clrMapOvr>
  <p:transition spd="slow" advTm="10569">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3760"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E0AE4A-62A4-4B88-8868-54F208988F15}"/>
              </a:ext>
            </a:extLst>
          </p:cNvPr>
          <p:cNvSpPr>
            <a:spLocks noGrp="1"/>
          </p:cNvSpPr>
          <p:nvPr>
            <p:ph type="title"/>
          </p:nvPr>
        </p:nvSpPr>
        <p:spPr>
          <a:xfrm>
            <a:off x="1066800" y="401307"/>
            <a:ext cx="10058400" cy="843306"/>
          </a:xfrm>
        </p:spPr>
        <p:txBody>
          <a:bodyPr>
            <a:normAutofit/>
          </a:bodyPr>
          <a:lstStyle/>
          <a:p>
            <a:pPr algn="ctr"/>
            <a:r>
              <a:rPr lang="en-GB" sz="3600" b="1" dirty="0">
                <a:latin typeface="Arial" panose="020B0604020202020204" pitchFamily="34" charset="0"/>
                <a:cs typeface="Arial" panose="020B0604020202020204" pitchFamily="34" charset="0"/>
              </a:rPr>
              <a:t>Care Provisions in UK</a:t>
            </a:r>
            <a:endParaRPr lang="en-GB" sz="3600" dirty="0"/>
          </a:p>
        </p:txBody>
      </p:sp>
      <p:sp>
        <p:nvSpPr>
          <p:cNvPr id="3" name="Content Placeholder 2">
            <a:extLst>
              <a:ext uri="{FF2B5EF4-FFF2-40B4-BE49-F238E27FC236}">
                <a16:creationId xmlns:a16="http://schemas.microsoft.com/office/drawing/2014/main" id="{17181BA5-8DA6-4B55-B906-B1EB4F3E2E9A}"/>
              </a:ext>
            </a:extLst>
          </p:cNvPr>
          <p:cNvSpPr>
            <a:spLocks noGrp="1"/>
          </p:cNvSpPr>
          <p:nvPr>
            <p:ph idx="1"/>
          </p:nvPr>
        </p:nvSpPr>
        <p:spPr>
          <a:xfrm>
            <a:off x="342900" y="1104900"/>
            <a:ext cx="11525250" cy="5467350"/>
          </a:xfrm>
        </p:spPr>
        <p:txBody>
          <a:bodyPr>
            <a:normAutofit fontScale="92500" lnSpcReduction="10000"/>
          </a:bodyPr>
          <a:lstStyle/>
          <a:p>
            <a:pPr marL="0" indent="0" algn="just">
              <a:buNone/>
            </a:pPr>
            <a:r>
              <a:rPr lang="en-GB" sz="2000" b="1" dirty="0">
                <a:solidFill>
                  <a:schemeClr val="tx1"/>
                </a:solidFill>
                <a:latin typeface="Arial" panose="020B0604020202020204" pitchFamily="34" charset="0"/>
                <a:cs typeface="Arial" panose="020B0604020202020204" pitchFamily="34" charset="0"/>
              </a:rPr>
              <a:t>Residential Care </a:t>
            </a:r>
          </a:p>
          <a:p>
            <a:pPr algn="just">
              <a:buFont typeface="Wingdings" panose="05000000000000000000" pitchFamily="2" charset="2"/>
              <a:buChar char="Ø"/>
            </a:pPr>
            <a:r>
              <a:rPr lang="en-GB" sz="2000" dirty="0">
                <a:latin typeface="Arial" panose="020B0604020202020204" pitchFamily="34" charset="0"/>
                <a:cs typeface="Arial" panose="020B0604020202020204" pitchFamily="34" charset="0"/>
              </a:rPr>
              <a:t>Assistance included accommodation, meals, personal care and day to day activities.</a:t>
            </a:r>
          </a:p>
          <a:p>
            <a:pPr algn="just">
              <a:buFont typeface="Wingdings" panose="05000000000000000000" pitchFamily="2" charset="2"/>
              <a:buChar char="Ø"/>
            </a:pPr>
            <a:r>
              <a:rPr lang="en-GB" sz="2000" dirty="0">
                <a:latin typeface="Arial" panose="020B0604020202020204" pitchFamily="34" charset="0"/>
                <a:cs typeface="Arial" panose="020B0604020202020204" pitchFamily="34" charset="0"/>
              </a:rPr>
              <a:t>This settings can provide structured routines, staff availability, social activities and coordinated assistance with personal care.</a:t>
            </a:r>
          </a:p>
          <a:p>
            <a:pPr marL="0" indent="0" algn="just">
              <a:buNone/>
            </a:pPr>
            <a:r>
              <a:rPr lang="en-GB" sz="2000" b="1" dirty="0">
                <a:latin typeface="Arial" panose="020B0604020202020204" pitchFamily="34" charset="0"/>
                <a:cs typeface="Arial" panose="020B0604020202020204" pitchFamily="34" charset="0"/>
              </a:rPr>
              <a:t>Strengths</a:t>
            </a:r>
          </a:p>
          <a:p>
            <a:pPr algn="just">
              <a:buFont typeface="Arial" panose="020B0604020202020204" pitchFamily="34" charset="0"/>
              <a:buChar char="•"/>
            </a:pPr>
            <a:r>
              <a:rPr lang="en-GB" sz="2000" dirty="0">
                <a:latin typeface="Arial" panose="020B0604020202020204" pitchFamily="34" charset="0"/>
                <a:cs typeface="Arial" panose="020B0604020202020204" pitchFamily="34" charset="0"/>
              </a:rPr>
              <a:t>Availability of regular assistance with activities of daily living.</a:t>
            </a:r>
          </a:p>
          <a:p>
            <a:pPr algn="just">
              <a:buFont typeface="Arial" panose="020B0604020202020204" pitchFamily="34" charset="0"/>
              <a:buChar char="•"/>
            </a:pPr>
            <a:r>
              <a:rPr lang="en-GB" sz="2000" dirty="0">
                <a:latin typeface="Arial" panose="020B0604020202020204" pitchFamily="34" charset="0"/>
                <a:cs typeface="Arial" panose="020B0604020202020204" pitchFamily="34" charset="0"/>
              </a:rPr>
              <a:t>Helps in isolation reduction by offering opportunities for social interaction, shared meals and organised activities linking with activity theory of ageing.</a:t>
            </a:r>
          </a:p>
          <a:p>
            <a:pPr algn="just">
              <a:buFont typeface="Arial" panose="020B0604020202020204" pitchFamily="34" charset="0"/>
              <a:buChar char="•"/>
            </a:pPr>
            <a:r>
              <a:rPr lang="en-GB" sz="2000" dirty="0">
                <a:latin typeface="Arial" panose="020B0604020202020204" pitchFamily="34" charset="0"/>
                <a:cs typeface="Arial" panose="020B0604020202020204" pitchFamily="34" charset="0"/>
              </a:rPr>
              <a:t>It also support family carers who have been experiencing physical or mental exhaustion.</a:t>
            </a:r>
          </a:p>
          <a:p>
            <a:pPr marL="0" indent="0" algn="just">
              <a:buNone/>
            </a:pPr>
            <a:r>
              <a:rPr lang="en-GB" sz="2000" b="1" dirty="0">
                <a:latin typeface="Arial" panose="020B0604020202020204" pitchFamily="34" charset="0"/>
                <a:ea typeface="Aptos" panose="020B0004020202020204"/>
                <a:cs typeface="Arial" panose="020B0604020202020204" pitchFamily="34" charset="0"/>
              </a:rPr>
              <a:t>Limitations</a:t>
            </a:r>
          </a:p>
          <a:p>
            <a:pPr algn="just">
              <a:buFont typeface="Arial" panose="020B0604020202020204" pitchFamily="34" charset="0"/>
              <a:buChar char="•"/>
            </a:pPr>
            <a:r>
              <a:rPr lang="en-GB" sz="2000" dirty="0">
                <a:latin typeface="Arial" panose="020B0604020202020204" pitchFamily="34" charset="0"/>
                <a:ea typeface="Aptos" panose="020B0004020202020204"/>
                <a:cs typeface="Arial" panose="020B0604020202020204" pitchFamily="34" charset="0"/>
              </a:rPr>
              <a:t>R</a:t>
            </a:r>
            <a:r>
              <a:rPr lang="en-GB" sz="2000" dirty="0">
                <a:effectLst/>
                <a:latin typeface="Arial" panose="020B0604020202020204" pitchFamily="34" charset="0"/>
                <a:ea typeface="Aptos" panose="020B0004020202020204"/>
                <a:cs typeface="Arial" panose="020B0604020202020204" pitchFamily="34" charset="0"/>
              </a:rPr>
              <a:t>educe autonomy if routines are organised around staff availability rather than residents' preferences. Fixed mealtimes, shared accommodation and scheduled bathing may limit personal choice. For example, an older person who prefers to wake up later may have to adapt to a standard morning routine</a:t>
            </a:r>
            <a:r>
              <a:rPr kumimoji="0" lang="en-US" alt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(Andrade et al., 2025)</a:t>
            </a:r>
            <a:r>
              <a:rPr lang="en-GB" sz="2000" dirty="0">
                <a:effectLst/>
                <a:latin typeface="Arial" panose="020B0604020202020204" pitchFamily="34" charset="0"/>
                <a:ea typeface="Aptos" panose="020B0004020202020204"/>
                <a:cs typeface="Arial" panose="020B0604020202020204" pitchFamily="34" charset="0"/>
              </a:rPr>
              <a:t>. </a:t>
            </a:r>
          </a:p>
          <a:p>
            <a:pPr algn="just">
              <a:buFont typeface="Arial" panose="020B0604020202020204" pitchFamily="34" charset="0"/>
              <a:buChar char="•"/>
            </a:pPr>
            <a:r>
              <a:rPr lang="en-GB" sz="2000" dirty="0">
                <a:latin typeface="Arial" panose="020B0604020202020204" pitchFamily="34" charset="0"/>
                <a:cs typeface="Arial" panose="020B0604020202020204" pitchFamily="34" charset="0"/>
              </a:rPr>
              <a:t>Social Isolation explains i</a:t>
            </a:r>
            <a:r>
              <a:rPr lang="en-GB" sz="2000" dirty="0">
                <a:effectLst/>
                <a:latin typeface="Arial" panose="020B0604020202020204" pitchFamily="34" charset="0"/>
                <a:ea typeface="Aptos" panose="020B0004020202020204"/>
                <a:cs typeface="Arial" panose="020B0604020202020204" pitchFamily="34" charset="0"/>
              </a:rPr>
              <a:t>ndividuals with hearing impairment, dementia, communication difficulties may struggle to participate in group activities</a:t>
            </a:r>
            <a:r>
              <a:rPr lang="en-GB" sz="2000" dirty="0">
                <a:latin typeface="Arial" panose="020B0604020202020204" pitchFamily="34" charset="0"/>
                <a:cs typeface="Arial" panose="020B0604020202020204" pitchFamily="34" charset="0"/>
              </a:rPr>
              <a:t> (CQC,2024)</a:t>
            </a:r>
            <a:r>
              <a:rPr lang="en-GB" sz="2000" dirty="0">
                <a:effectLst/>
                <a:latin typeface="Arial" panose="020B0604020202020204" pitchFamily="34" charset="0"/>
                <a:ea typeface="Aptos" panose="020B0004020202020204"/>
                <a:cs typeface="Arial" panose="020B0604020202020204" pitchFamily="34" charset="0"/>
              </a:rPr>
              <a:t>.</a:t>
            </a:r>
          </a:p>
          <a:p>
            <a:pPr algn="just">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algn="just"/>
            <a:endParaRPr lang="en-GB" sz="2000" dirty="0">
              <a:latin typeface="Arial" panose="020B0604020202020204" pitchFamily="34" charset="0"/>
              <a:cs typeface="Arial" panose="020B0604020202020204" pitchFamily="34" charset="0"/>
            </a:endParaRPr>
          </a:p>
        </p:txBody>
      </p:sp>
      <p:pic>
        <p:nvPicPr>
          <p:cNvPr id="7" name="Recorded Sound">
            <a:hlinkClick r:id="" action="ppaction://media"/>
            <a:extLst>
              <a:ext uri="{FF2B5EF4-FFF2-40B4-BE49-F238E27FC236}">
                <a16:creationId xmlns:a16="http://schemas.microsoft.com/office/drawing/2014/main" id="{8175F584-C284-D14A-90D9-4C58271C815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986233" y="3949456"/>
            <a:ext cx="487363" cy="487363"/>
          </a:xfrm>
          <a:prstGeom prst="rect">
            <a:avLst/>
          </a:prstGeom>
        </p:spPr>
      </p:pic>
    </p:spTree>
    <p:extLst>
      <p:ext uri="{BB962C8B-B14F-4D97-AF65-F5344CB8AC3E}">
        <p14:creationId xmlns:p14="http://schemas.microsoft.com/office/powerpoint/2010/main" val="3054690278"/>
      </p:ext>
    </p:extLst>
  </p:cSld>
  <p:clrMapOvr>
    <a:masterClrMapping/>
  </p:clrMapOvr>
  <p:transition spd="slow" advTm="46858">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018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289E61D-2205-8407-4926-9741A59CA560}"/>
              </a:ext>
            </a:extLst>
          </p:cNvPr>
          <p:cNvPicPr>
            <a:picLocks noChangeAspect="1"/>
          </p:cNvPicPr>
          <p:nvPr/>
        </p:nvPicPr>
        <p:blipFill>
          <a:blip r:embed="rId4"/>
          <a:stretch>
            <a:fillRect/>
          </a:stretch>
        </p:blipFill>
        <p:spPr>
          <a:xfrm>
            <a:off x="465856" y="350253"/>
            <a:ext cx="11260288" cy="6157494"/>
          </a:xfrm>
          <a:prstGeom prst="rect">
            <a:avLst/>
          </a:prstGeom>
        </p:spPr>
      </p:pic>
      <p:pic>
        <p:nvPicPr>
          <p:cNvPr id="12" name="Recorded Sound">
            <a:hlinkClick r:id="" action="ppaction://media"/>
            <a:extLst>
              <a:ext uri="{FF2B5EF4-FFF2-40B4-BE49-F238E27FC236}">
                <a16:creationId xmlns:a16="http://schemas.microsoft.com/office/drawing/2014/main" id="{EA3032DD-A7EE-41FB-33FB-F7B29F55169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819179" y="5593618"/>
            <a:ext cx="487363" cy="487363"/>
          </a:xfrm>
          <a:prstGeom prst="rect">
            <a:avLst/>
          </a:prstGeom>
        </p:spPr>
      </p:pic>
    </p:spTree>
    <p:extLst>
      <p:ext uri="{BB962C8B-B14F-4D97-AF65-F5344CB8AC3E}">
        <p14:creationId xmlns:p14="http://schemas.microsoft.com/office/powerpoint/2010/main" val="587971346"/>
      </p:ext>
    </p:extLst>
  </p:cSld>
  <p:clrMapOvr>
    <a:masterClrMapping/>
  </p:clrMapOvr>
  <p:transition spd="slow" advTm="39115">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7140"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9F6E81-58BC-07DF-8A2F-C6A793F8D1E6}"/>
              </a:ext>
            </a:extLst>
          </p:cNvPr>
          <p:cNvSpPr>
            <a:spLocks noGrp="1"/>
          </p:cNvSpPr>
          <p:nvPr>
            <p:ph type="title"/>
          </p:nvPr>
        </p:nvSpPr>
        <p:spPr>
          <a:xfrm>
            <a:off x="255639" y="285136"/>
            <a:ext cx="11661058" cy="1661652"/>
          </a:xfrm>
        </p:spPr>
        <p:txBody>
          <a:bodyPr>
            <a:noAutofit/>
          </a:bodyPr>
          <a:lstStyle/>
          <a:p>
            <a:r>
              <a:rPr lang="en-GB" sz="3200" b="1" dirty="0">
                <a:latin typeface="Arial" panose="020B0604020202020204" pitchFamily="34" charset="0"/>
                <a:cs typeface="Arial" panose="020B0604020202020204" pitchFamily="34" charset="0"/>
              </a:rPr>
              <a:t>Challenges Older People Facing in Maintaining Independence and Functional Ability</a:t>
            </a:r>
            <a:endParaRPr lang="en-GB" sz="2400" b="1" dirty="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E748248F-58D7-04A5-71C1-AB1B10609EE8}"/>
              </a:ext>
            </a:extLst>
          </p:cNvPr>
          <p:cNvPicPr>
            <a:picLocks noChangeAspect="1"/>
          </p:cNvPicPr>
          <p:nvPr/>
        </p:nvPicPr>
        <p:blipFill>
          <a:blip r:embed="rId5"/>
          <a:stretch>
            <a:fillRect/>
          </a:stretch>
        </p:blipFill>
        <p:spPr>
          <a:xfrm>
            <a:off x="6126879" y="1580534"/>
            <a:ext cx="5455520" cy="4485969"/>
          </a:xfrm>
          <a:prstGeom prst="rect">
            <a:avLst/>
          </a:prstGeom>
        </p:spPr>
      </p:pic>
      <p:pic>
        <p:nvPicPr>
          <p:cNvPr id="10" name="Picture 9">
            <a:extLst>
              <a:ext uri="{FF2B5EF4-FFF2-40B4-BE49-F238E27FC236}">
                <a16:creationId xmlns:a16="http://schemas.microsoft.com/office/drawing/2014/main" id="{A06E523C-88AB-2609-BE50-FEB585126EF5}"/>
              </a:ext>
            </a:extLst>
          </p:cNvPr>
          <p:cNvPicPr>
            <a:picLocks noChangeAspect="1"/>
          </p:cNvPicPr>
          <p:nvPr/>
        </p:nvPicPr>
        <p:blipFill>
          <a:blip r:embed="rId6"/>
          <a:stretch>
            <a:fillRect/>
          </a:stretch>
        </p:blipFill>
        <p:spPr>
          <a:xfrm>
            <a:off x="436765" y="1580534"/>
            <a:ext cx="5355816" cy="4485969"/>
          </a:xfrm>
          <a:prstGeom prst="rect">
            <a:avLst/>
          </a:prstGeom>
        </p:spPr>
      </p:pic>
      <p:sp>
        <p:nvSpPr>
          <p:cNvPr id="11" name="TextBox 10">
            <a:extLst>
              <a:ext uri="{FF2B5EF4-FFF2-40B4-BE49-F238E27FC236}">
                <a16:creationId xmlns:a16="http://schemas.microsoft.com/office/drawing/2014/main" id="{EB777BCA-A0D1-1FBB-1163-8AB7F697C61B}"/>
              </a:ext>
            </a:extLst>
          </p:cNvPr>
          <p:cNvSpPr txBox="1"/>
          <p:nvPr/>
        </p:nvSpPr>
        <p:spPr>
          <a:xfrm>
            <a:off x="8465575" y="6203532"/>
            <a:ext cx="2505814" cy="369332"/>
          </a:xfrm>
          <a:prstGeom prst="rect">
            <a:avLst/>
          </a:prstGeom>
          <a:noFill/>
        </p:spPr>
        <p:txBody>
          <a:bodyPr wrap="none" rtlCol="0">
            <a:spAutoFit/>
          </a:bodyPr>
          <a:lstStyle/>
          <a:p>
            <a:r>
              <a:rPr lang="en-GB" dirty="0">
                <a:latin typeface="Arial" panose="020B0604020202020204" pitchFamily="34" charset="0"/>
                <a:cs typeface="Arial" panose="020B0604020202020204" pitchFamily="34" charset="0"/>
              </a:rPr>
              <a:t>(Molenaar et al., 2022)</a:t>
            </a:r>
          </a:p>
        </p:txBody>
      </p:sp>
      <p:sp>
        <p:nvSpPr>
          <p:cNvPr id="12" name="TextBox 11">
            <a:extLst>
              <a:ext uri="{FF2B5EF4-FFF2-40B4-BE49-F238E27FC236}">
                <a16:creationId xmlns:a16="http://schemas.microsoft.com/office/drawing/2014/main" id="{6A2C9855-FD6C-8E87-CC86-94D1EC98DF8D}"/>
              </a:ext>
            </a:extLst>
          </p:cNvPr>
          <p:cNvSpPr txBox="1"/>
          <p:nvPr/>
        </p:nvSpPr>
        <p:spPr>
          <a:xfrm>
            <a:off x="1735673" y="6203532"/>
            <a:ext cx="2757999" cy="369332"/>
          </a:xfrm>
          <a:prstGeom prst="rect">
            <a:avLst/>
          </a:prstGeom>
          <a:noFill/>
        </p:spPr>
        <p:txBody>
          <a:bodyPr wrap="none" rtlCol="0">
            <a:spAutoFit/>
          </a:bodyPr>
          <a:lstStyle/>
          <a:p>
            <a:r>
              <a:rPr lang="en-GB" dirty="0">
                <a:latin typeface="Arial" panose="020B0604020202020204" pitchFamily="34" charset="0"/>
                <a:cs typeface="Arial" panose="020B0604020202020204" pitchFamily="34" charset="0"/>
              </a:rPr>
              <a:t>(MedCare Mobility, 2026)</a:t>
            </a:r>
          </a:p>
        </p:txBody>
      </p:sp>
      <p:pic>
        <p:nvPicPr>
          <p:cNvPr id="5" name="Recorded Sound">
            <a:hlinkClick r:id="" action="ppaction://media"/>
            <a:extLst>
              <a:ext uri="{FF2B5EF4-FFF2-40B4-BE49-F238E27FC236}">
                <a16:creationId xmlns:a16="http://schemas.microsoft.com/office/drawing/2014/main" id="{297C8FD9-6468-F20F-ACE0-7B862F1DBDCC}"/>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612809" y="5579140"/>
            <a:ext cx="487363" cy="487363"/>
          </a:xfrm>
          <a:prstGeom prst="rect">
            <a:avLst/>
          </a:prstGeom>
        </p:spPr>
      </p:pic>
    </p:spTree>
    <p:extLst>
      <p:ext uri="{BB962C8B-B14F-4D97-AF65-F5344CB8AC3E}">
        <p14:creationId xmlns:p14="http://schemas.microsoft.com/office/powerpoint/2010/main" val="12372317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32828">
        <p15:prstTrans prst="wind"/>
      </p:transition>
    </mc:Choice>
    <mc:Fallback xmlns="">
      <p:transition spd="slow" advTm="3282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856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1DF6A23-8C05-C320-7A2D-B356D7CEBEEB}"/>
              </a:ext>
            </a:extLst>
          </p:cNvPr>
          <p:cNvPicPr>
            <a:picLocks noChangeAspect="1"/>
          </p:cNvPicPr>
          <p:nvPr/>
        </p:nvPicPr>
        <p:blipFill>
          <a:blip r:embed="rId5"/>
          <a:srcRect l="8529" t="2300" r="5936" b="10631"/>
          <a:stretch>
            <a:fillRect/>
          </a:stretch>
        </p:blipFill>
        <p:spPr>
          <a:xfrm>
            <a:off x="241161" y="624597"/>
            <a:ext cx="3818374" cy="5608806"/>
          </a:xfrm>
          <a:prstGeom prst="rect">
            <a:avLst/>
          </a:prstGeom>
        </p:spPr>
      </p:pic>
      <p:pic>
        <p:nvPicPr>
          <p:cNvPr id="7" name="Picture 6">
            <a:extLst>
              <a:ext uri="{FF2B5EF4-FFF2-40B4-BE49-F238E27FC236}">
                <a16:creationId xmlns:a16="http://schemas.microsoft.com/office/drawing/2014/main" id="{9E1263A6-F8F3-CB44-9B1E-01C558CEEDA1}"/>
              </a:ext>
            </a:extLst>
          </p:cNvPr>
          <p:cNvPicPr>
            <a:picLocks noChangeAspect="1"/>
          </p:cNvPicPr>
          <p:nvPr/>
        </p:nvPicPr>
        <p:blipFill>
          <a:blip r:embed="rId6"/>
          <a:stretch>
            <a:fillRect/>
          </a:stretch>
        </p:blipFill>
        <p:spPr>
          <a:xfrm>
            <a:off x="4139381" y="624597"/>
            <a:ext cx="7811458" cy="5608806"/>
          </a:xfrm>
          <a:prstGeom prst="rect">
            <a:avLst/>
          </a:prstGeom>
        </p:spPr>
      </p:pic>
      <p:pic>
        <p:nvPicPr>
          <p:cNvPr id="9" name="Recorded Sound">
            <a:hlinkClick r:id="" action="ppaction://media"/>
            <a:extLst>
              <a:ext uri="{FF2B5EF4-FFF2-40B4-BE49-F238E27FC236}">
                <a16:creationId xmlns:a16="http://schemas.microsoft.com/office/drawing/2014/main" id="{D614B2E3-3AF8-309F-F51A-80D7CB46BD52}"/>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9184455" y="6267342"/>
            <a:ext cx="487363" cy="487363"/>
          </a:xfrm>
          <a:prstGeom prst="rect">
            <a:avLst/>
          </a:prstGeom>
        </p:spPr>
      </p:pic>
    </p:spTree>
    <p:extLst>
      <p:ext uri="{BB962C8B-B14F-4D97-AF65-F5344CB8AC3E}">
        <p14:creationId xmlns:p14="http://schemas.microsoft.com/office/powerpoint/2010/main" val="318999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22873">
        <p15:prstTrans prst="prestige"/>
      </p:transition>
    </mc:Choice>
    <mc:Fallback xmlns="">
      <p:transition spd="slow" advTm="2287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0944"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56AFA7F-811C-E908-B141-5B7C288F3375}"/>
              </a:ext>
            </a:extLst>
          </p:cNvPr>
          <p:cNvPicPr>
            <a:picLocks noChangeAspect="1"/>
          </p:cNvPicPr>
          <p:nvPr/>
        </p:nvPicPr>
        <p:blipFill>
          <a:blip r:embed="rId4"/>
          <a:stretch>
            <a:fillRect/>
          </a:stretch>
        </p:blipFill>
        <p:spPr>
          <a:xfrm>
            <a:off x="447566" y="273286"/>
            <a:ext cx="11296867" cy="6273328"/>
          </a:xfrm>
          <a:prstGeom prst="rect">
            <a:avLst/>
          </a:prstGeom>
        </p:spPr>
      </p:pic>
      <p:pic>
        <p:nvPicPr>
          <p:cNvPr id="4" name="Recorded Sound">
            <a:hlinkClick r:id="" action="ppaction://media"/>
            <a:extLst>
              <a:ext uri="{FF2B5EF4-FFF2-40B4-BE49-F238E27FC236}">
                <a16:creationId xmlns:a16="http://schemas.microsoft.com/office/drawing/2014/main" id="{1C8D2E6A-BF97-B0EA-2B39-CB6AA55AB08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423525" y="6050862"/>
            <a:ext cx="487363" cy="487363"/>
          </a:xfrm>
          <a:prstGeom prst="rect">
            <a:avLst/>
          </a:prstGeom>
        </p:spPr>
      </p:pic>
    </p:spTree>
    <p:extLst>
      <p:ext uri="{BB962C8B-B14F-4D97-AF65-F5344CB8AC3E}">
        <p14:creationId xmlns:p14="http://schemas.microsoft.com/office/powerpoint/2010/main" val="1912895151"/>
      </p:ext>
    </p:extLst>
  </p:cSld>
  <p:clrMapOvr>
    <a:masterClrMapping/>
  </p:clrMapOvr>
  <mc:AlternateContent xmlns:mc="http://schemas.openxmlformats.org/markup-compatibility/2006" xmlns:p14="http://schemas.microsoft.com/office/powerpoint/2010/main">
    <mc:Choice Requires="p14">
      <p:transition spd="slow" p14:dur="3400" advTm="54588">
        <p14:reveal/>
      </p:transition>
    </mc:Choice>
    <mc:Fallback xmlns="">
      <p:transition spd="slow" advTm="5458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442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1438059-79F4-94FA-A50F-6EEC2D17EF40}"/>
              </a:ext>
            </a:extLst>
          </p:cNvPr>
          <p:cNvPicPr>
            <a:picLocks noChangeAspect="1"/>
          </p:cNvPicPr>
          <p:nvPr/>
        </p:nvPicPr>
        <p:blipFill>
          <a:blip r:embed="rId5"/>
          <a:stretch>
            <a:fillRect/>
          </a:stretch>
        </p:blipFill>
        <p:spPr>
          <a:xfrm>
            <a:off x="3217115" y="1395939"/>
            <a:ext cx="3031477" cy="2268000"/>
          </a:xfrm>
          <a:prstGeom prst="rect">
            <a:avLst/>
          </a:prstGeom>
        </p:spPr>
      </p:pic>
      <p:pic>
        <p:nvPicPr>
          <p:cNvPr id="5" name="Picture 4">
            <a:extLst>
              <a:ext uri="{FF2B5EF4-FFF2-40B4-BE49-F238E27FC236}">
                <a16:creationId xmlns:a16="http://schemas.microsoft.com/office/drawing/2014/main" id="{39B8A132-19B3-79A1-CBF7-43D4181C87BF}"/>
              </a:ext>
            </a:extLst>
          </p:cNvPr>
          <p:cNvPicPr>
            <a:picLocks noChangeAspect="1"/>
          </p:cNvPicPr>
          <p:nvPr/>
        </p:nvPicPr>
        <p:blipFill>
          <a:blip r:embed="rId6"/>
          <a:stretch>
            <a:fillRect/>
          </a:stretch>
        </p:blipFill>
        <p:spPr>
          <a:xfrm>
            <a:off x="346612" y="3867150"/>
            <a:ext cx="2808000" cy="2716785"/>
          </a:xfrm>
          <a:prstGeom prst="rect">
            <a:avLst/>
          </a:prstGeom>
        </p:spPr>
      </p:pic>
      <p:pic>
        <p:nvPicPr>
          <p:cNvPr id="7" name="Picture 6">
            <a:extLst>
              <a:ext uri="{FF2B5EF4-FFF2-40B4-BE49-F238E27FC236}">
                <a16:creationId xmlns:a16="http://schemas.microsoft.com/office/drawing/2014/main" id="{B65DEF2B-5C5F-C6FD-A006-E8093A7785EA}"/>
              </a:ext>
            </a:extLst>
          </p:cNvPr>
          <p:cNvPicPr>
            <a:picLocks noChangeAspect="1"/>
          </p:cNvPicPr>
          <p:nvPr/>
        </p:nvPicPr>
        <p:blipFill>
          <a:blip r:embed="rId7"/>
          <a:stretch>
            <a:fillRect/>
          </a:stretch>
        </p:blipFill>
        <p:spPr>
          <a:xfrm>
            <a:off x="6300990" y="1400177"/>
            <a:ext cx="2718354" cy="2232000"/>
          </a:xfrm>
          <a:prstGeom prst="rect">
            <a:avLst/>
          </a:prstGeom>
        </p:spPr>
      </p:pic>
      <p:pic>
        <p:nvPicPr>
          <p:cNvPr id="9" name="Picture 8">
            <a:extLst>
              <a:ext uri="{FF2B5EF4-FFF2-40B4-BE49-F238E27FC236}">
                <a16:creationId xmlns:a16="http://schemas.microsoft.com/office/drawing/2014/main" id="{18198678-0760-E0CF-FDA7-366216CA2F7C}"/>
              </a:ext>
            </a:extLst>
          </p:cNvPr>
          <p:cNvPicPr>
            <a:picLocks noChangeAspect="1"/>
          </p:cNvPicPr>
          <p:nvPr/>
        </p:nvPicPr>
        <p:blipFill>
          <a:blip r:embed="rId8"/>
          <a:stretch>
            <a:fillRect/>
          </a:stretch>
        </p:blipFill>
        <p:spPr>
          <a:xfrm>
            <a:off x="9071741" y="1400177"/>
            <a:ext cx="2832827" cy="2268000"/>
          </a:xfrm>
          <a:prstGeom prst="rect">
            <a:avLst/>
          </a:prstGeom>
        </p:spPr>
      </p:pic>
      <p:pic>
        <p:nvPicPr>
          <p:cNvPr id="11" name="Picture 10">
            <a:extLst>
              <a:ext uri="{FF2B5EF4-FFF2-40B4-BE49-F238E27FC236}">
                <a16:creationId xmlns:a16="http://schemas.microsoft.com/office/drawing/2014/main" id="{691E67BD-C95D-E719-F397-103CF46FA6C3}"/>
              </a:ext>
            </a:extLst>
          </p:cNvPr>
          <p:cNvPicPr>
            <a:picLocks noChangeAspect="1"/>
          </p:cNvPicPr>
          <p:nvPr/>
        </p:nvPicPr>
        <p:blipFill>
          <a:blip r:embed="rId9"/>
          <a:stretch>
            <a:fillRect/>
          </a:stretch>
        </p:blipFill>
        <p:spPr>
          <a:xfrm>
            <a:off x="356719" y="1395939"/>
            <a:ext cx="2808000" cy="2471211"/>
          </a:xfrm>
          <a:prstGeom prst="rect">
            <a:avLst/>
          </a:prstGeom>
        </p:spPr>
      </p:pic>
      <p:pic>
        <p:nvPicPr>
          <p:cNvPr id="15" name="Picture 14">
            <a:extLst>
              <a:ext uri="{FF2B5EF4-FFF2-40B4-BE49-F238E27FC236}">
                <a16:creationId xmlns:a16="http://schemas.microsoft.com/office/drawing/2014/main" id="{21CFEC10-A088-F214-2D34-D92962819FCB}"/>
              </a:ext>
            </a:extLst>
          </p:cNvPr>
          <p:cNvPicPr>
            <a:picLocks noChangeAspect="1"/>
          </p:cNvPicPr>
          <p:nvPr/>
        </p:nvPicPr>
        <p:blipFill>
          <a:blip r:embed="rId10"/>
          <a:stretch>
            <a:fillRect/>
          </a:stretch>
        </p:blipFill>
        <p:spPr>
          <a:xfrm>
            <a:off x="3174826" y="3695700"/>
            <a:ext cx="3162480" cy="2888235"/>
          </a:xfrm>
          <a:prstGeom prst="rect">
            <a:avLst/>
          </a:prstGeom>
        </p:spPr>
      </p:pic>
      <p:pic>
        <p:nvPicPr>
          <p:cNvPr id="17" name="Picture 16">
            <a:extLst>
              <a:ext uri="{FF2B5EF4-FFF2-40B4-BE49-F238E27FC236}">
                <a16:creationId xmlns:a16="http://schemas.microsoft.com/office/drawing/2014/main" id="{1B9090B2-4FA3-6E38-63F4-0A3276571AE4}"/>
              </a:ext>
            </a:extLst>
          </p:cNvPr>
          <p:cNvPicPr>
            <a:picLocks noChangeAspect="1"/>
          </p:cNvPicPr>
          <p:nvPr/>
        </p:nvPicPr>
        <p:blipFill>
          <a:blip r:embed="rId11"/>
          <a:stretch>
            <a:fillRect/>
          </a:stretch>
        </p:blipFill>
        <p:spPr>
          <a:xfrm>
            <a:off x="6416701" y="3695700"/>
            <a:ext cx="2938314" cy="2888235"/>
          </a:xfrm>
          <a:prstGeom prst="rect">
            <a:avLst/>
          </a:prstGeom>
        </p:spPr>
      </p:pic>
      <p:pic>
        <p:nvPicPr>
          <p:cNvPr id="19" name="Picture 18">
            <a:extLst>
              <a:ext uri="{FF2B5EF4-FFF2-40B4-BE49-F238E27FC236}">
                <a16:creationId xmlns:a16="http://schemas.microsoft.com/office/drawing/2014/main" id="{2FD501D8-6DF8-818F-B13C-300334C4AE31}"/>
              </a:ext>
            </a:extLst>
          </p:cNvPr>
          <p:cNvPicPr>
            <a:picLocks noChangeAspect="1"/>
          </p:cNvPicPr>
          <p:nvPr/>
        </p:nvPicPr>
        <p:blipFill>
          <a:blip r:embed="rId12"/>
          <a:stretch>
            <a:fillRect/>
          </a:stretch>
        </p:blipFill>
        <p:spPr>
          <a:xfrm>
            <a:off x="9355015" y="3695700"/>
            <a:ext cx="2549553" cy="2888235"/>
          </a:xfrm>
          <a:prstGeom prst="rect">
            <a:avLst/>
          </a:prstGeom>
        </p:spPr>
      </p:pic>
      <p:pic>
        <p:nvPicPr>
          <p:cNvPr id="2" name="Picture 1">
            <a:extLst>
              <a:ext uri="{FF2B5EF4-FFF2-40B4-BE49-F238E27FC236}">
                <a16:creationId xmlns:a16="http://schemas.microsoft.com/office/drawing/2014/main" id="{401BB552-82E1-4C7C-ADC7-BD0643F4B4A6}"/>
              </a:ext>
            </a:extLst>
          </p:cNvPr>
          <p:cNvPicPr>
            <a:picLocks noChangeAspect="1"/>
          </p:cNvPicPr>
          <p:nvPr/>
        </p:nvPicPr>
        <p:blipFill>
          <a:blip r:embed="rId13"/>
          <a:stretch>
            <a:fillRect/>
          </a:stretch>
        </p:blipFill>
        <p:spPr>
          <a:xfrm>
            <a:off x="287432" y="92520"/>
            <a:ext cx="11540728" cy="1872985"/>
          </a:xfrm>
          <a:prstGeom prst="rect">
            <a:avLst/>
          </a:prstGeom>
        </p:spPr>
      </p:pic>
      <p:pic>
        <p:nvPicPr>
          <p:cNvPr id="10" name="Recorded Sound">
            <a:hlinkClick r:id="" action="ppaction://media"/>
            <a:extLst>
              <a:ext uri="{FF2B5EF4-FFF2-40B4-BE49-F238E27FC236}">
                <a16:creationId xmlns:a16="http://schemas.microsoft.com/office/drawing/2014/main" id="{651EB4E0-C88D-00C4-81FB-EB4474682D23}"/>
              </a:ext>
            </a:extLst>
          </p:cNvPr>
          <p:cNvPicPr>
            <a:picLocks noChangeAspect="1"/>
          </p:cNvPicPr>
          <p:nvPr>
            <a:audioFile r:link="rId2"/>
            <p:extLst>
              <p:ext uri="{DAA4B4D4-6D71-4841-9C94-3DE7FCFB9230}">
                <p14:media xmlns:p14="http://schemas.microsoft.com/office/powerpoint/2010/main" r:embed="rId1"/>
              </p:ext>
            </p:extLst>
          </p:nvPr>
        </p:nvPicPr>
        <p:blipFill>
          <a:blip r:embed="rId14"/>
          <a:stretch>
            <a:fillRect/>
          </a:stretch>
        </p:blipFill>
        <p:spPr>
          <a:xfrm>
            <a:off x="10244472" y="6124095"/>
            <a:ext cx="487363" cy="487363"/>
          </a:xfrm>
          <a:prstGeom prst="rect">
            <a:avLst/>
          </a:prstGeom>
        </p:spPr>
      </p:pic>
    </p:spTree>
    <p:extLst>
      <p:ext uri="{BB962C8B-B14F-4D97-AF65-F5344CB8AC3E}">
        <p14:creationId xmlns:p14="http://schemas.microsoft.com/office/powerpoint/2010/main" val="129648097"/>
      </p:ext>
    </p:extLst>
  </p:cSld>
  <p:clrMapOvr>
    <a:masterClrMapping/>
  </p:clrMapOvr>
  <mc:AlternateContent xmlns:mc="http://schemas.openxmlformats.org/markup-compatibility/2006" xmlns:p14="http://schemas.microsoft.com/office/powerpoint/2010/main">
    <mc:Choice Requires="p14">
      <p:transition spd="slow" p14:dur="800" advTm="4216">
        <p:circle/>
      </p:transition>
    </mc:Choice>
    <mc:Fallback xmlns="">
      <p:transition spd="slow" advTm="4216">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37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00BDE3E-D6A7-C6BA-95E0-0D93D641E195}"/>
              </a:ext>
            </a:extLst>
          </p:cNvPr>
          <p:cNvPicPr>
            <a:picLocks noChangeAspect="1"/>
          </p:cNvPicPr>
          <p:nvPr/>
        </p:nvPicPr>
        <p:blipFill>
          <a:blip r:embed="rId4"/>
          <a:stretch>
            <a:fillRect/>
          </a:stretch>
        </p:blipFill>
        <p:spPr>
          <a:xfrm>
            <a:off x="1051123" y="420363"/>
            <a:ext cx="10089754" cy="6017274"/>
          </a:xfrm>
          <a:prstGeom prst="rect">
            <a:avLst/>
          </a:prstGeom>
        </p:spPr>
      </p:pic>
      <p:pic>
        <p:nvPicPr>
          <p:cNvPr id="5" name="Recorded Sound">
            <a:hlinkClick r:id="" action="ppaction://media"/>
            <a:extLst>
              <a:ext uri="{FF2B5EF4-FFF2-40B4-BE49-F238E27FC236}">
                <a16:creationId xmlns:a16="http://schemas.microsoft.com/office/drawing/2014/main" id="{F28A8794-9EAC-4BD4-16DD-2E594655161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16378" y="4619044"/>
            <a:ext cx="487363" cy="487363"/>
          </a:xfrm>
          <a:prstGeom prst="rect">
            <a:avLst/>
          </a:prstGeom>
        </p:spPr>
      </p:pic>
    </p:spTree>
    <p:extLst>
      <p:ext uri="{BB962C8B-B14F-4D97-AF65-F5344CB8AC3E}">
        <p14:creationId xmlns:p14="http://schemas.microsoft.com/office/powerpoint/2010/main" val="1529933232"/>
      </p:ext>
    </p:extLst>
  </p:cSld>
  <p:clrMapOvr>
    <a:masterClrMapping/>
  </p:clrMapOvr>
  <mc:AlternateContent xmlns:mc="http://schemas.openxmlformats.org/markup-compatibility/2006">
    <mc:Choice xmlns:p14="http://schemas.microsoft.com/office/powerpoint/2010/main" Requires="p14">
      <p:transition spd="slow" p14:dur="1500" advTm="4496">
        <p:split orient="vert"/>
      </p:transition>
    </mc:Choice>
    <mc:Fallback>
      <p:transition spd="slow" advTm="4496">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0649"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D0AFEF-33C3-948F-D093-E63E4E6B11B4}"/>
              </a:ext>
            </a:extLst>
          </p:cNvPr>
          <p:cNvSpPr>
            <a:spLocks noGrp="1"/>
          </p:cNvSpPr>
          <p:nvPr>
            <p:ph type="title"/>
          </p:nvPr>
        </p:nvSpPr>
        <p:spPr>
          <a:xfrm>
            <a:off x="334297" y="252069"/>
            <a:ext cx="11523406" cy="967131"/>
          </a:xfrm>
        </p:spPr>
        <p:txBody>
          <a:bodyPr>
            <a:noAutofit/>
          </a:bodyPr>
          <a:lstStyle/>
          <a:p>
            <a:pPr>
              <a:buClr>
                <a:schemeClr val="tx1">
                  <a:lumMod val="85000"/>
                  <a:lumOff val="15000"/>
                </a:schemeClr>
              </a:buClr>
            </a:pPr>
            <a:r>
              <a:rPr lang="en-GB" sz="3600" b="1" dirty="0">
                <a:latin typeface="Arial" panose="020B0604020202020204" pitchFamily="34" charset="0"/>
                <a:cs typeface="Arial" panose="020B0604020202020204" pitchFamily="34" charset="0"/>
              </a:rPr>
              <a:t>Case Study: Age UK Befriending Service and Loneliness Reduction</a:t>
            </a:r>
          </a:p>
        </p:txBody>
      </p:sp>
      <p:sp>
        <p:nvSpPr>
          <p:cNvPr id="3" name="Content Placeholder 2">
            <a:extLst>
              <a:ext uri="{FF2B5EF4-FFF2-40B4-BE49-F238E27FC236}">
                <a16:creationId xmlns:a16="http://schemas.microsoft.com/office/drawing/2014/main" id="{9CBF93DB-686C-EDCE-13A0-097784C3DC1A}"/>
              </a:ext>
            </a:extLst>
          </p:cNvPr>
          <p:cNvSpPr>
            <a:spLocks noGrp="1"/>
          </p:cNvSpPr>
          <p:nvPr>
            <p:ph idx="1"/>
          </p:nvPr>
        </p:nvSpPr>
        <p:spPr>
          <a:xfrm>
            <a:off x="324465" y="1219201"/>
            <a:ext cx="11523406" cy="5309418"/>
          </a:xfrm>
        </p:spPr>
        <p:txBody>
          <a:bodyPr>
            <a:noAutofit/>
          </a:bodyPr>
          <a:lstStyle/>
          <a:p>
            <a:pPr marL="0" indent="0" algn="just">
              <a:buNone/>
            </a:pPr>
            <a:r>
              <a:rPr lang="en-GB" b="1" dirty="0">
                <a:latin typeface="Arial" panose="020B0604020202020204" pitchFamily="34" charset="0"/>
                <a:cs typeface="Arial" panose="020B0604020202020204" pitchFamily="34" charset="0"/>
              </a:rPr>
              <a:t>Background and Intervention</a:t>
            </a:r>
          </a:p>
          <a:p>
            <a:pPr marL="0" indent="0" algn="just">
              <a:buNone/>
            </a:pPr>
            <a:r>
              <a:rPr lang="en-GB" dirty="0">
                <a:latin typeface="Arial" panose="020B0604020202020204" pitchFamily="34" charset="0"/>
                <a:cs typeface="Arial" panose="020B0604020202020204" pitchFamily="34" charset="0"/>
              </a:rPr>
              <a:t>Age UK describes the experience of Charlotte, aged 90, who became lonely after the unexpected death of her husband. Although she received visits from other people, she felt that these interactions did not provide the companionship she needed. </a:t>
            </a:r>
          </a:p>
          <a:p>
            <a:pPr marL="0" indent="0" algn="just">
              <a:buNone/>
            </a:pPr>
            <a:r>
              <a:rPr lang="en-GB" dirty="0">
                <a:latin typeface="Arial" panose="020B0604020202020204" pitchFamily="34" charset="0"/>
                <a:cs typeface="Arial" panose="020B0604020202020204" pitchFamily="34" charset="0"/>
              </a:rPr>
              <a:t>Following a referral from her GP, Charlotte was matched with a volunteer befriender, Jean, who visited her weekly. The visits provided friendship and practical support, helping Charlotte regain confidence and participate in activities she valued (Reducing Loneliness | Programmes and Innovation,2025). </a:t>
            </a:r>
          </a:p>
          <a:p>
            <a:pPr marL="0" indent="0" algn="just">
              <a:buNone/>
            </a:pPr>
            <a:r>
              <a:rPr lang="en-GB" dirty="0">
                <a:latin typeface="Arial" panose="020B0604020202020204" pitchFamily="34" charset="0"/>
                <a:cs typeface="Arial" panose="020B0604020202020204" pitchFamily="34" charset="0"/>
              </a:rPr>
              <a:t> </a:t>
            </a:r>
            <a:r>
              <a:rPr lang="en-GB" b="1" dirty="0">
                <a:latin typeface="Arial" panose="020B0604020202020204" pitchFamily="34" charset="0"/>
                <a:cs typeface="Arial" panose="020B0604020202020204" pitchFamily="34" charset="0"/>
              </a:rPr>
              <a:t>Results</a:t>
            </a:r>
          </a:p>
          <a:p>
            <a:pPr marL="0" indent="0" algn="just">
              <a:buNone/>
            </a:pPr>
            <a:r>
              <a:rPr lang="en-GB" dirty="0">
                <a:latin typeface="Arial" panose="020B0604020202020204" pitchFamily="34" charset="0"/>
                <a:cs typeface="Arial" panose="020B0604020202020204" pitchFamily="34" charset="0"/>
              </a:rPr>
              <a:t>Charlotte reported feeling happier and less nervous. The case illustrates that loneliness is not necessarily resolved by increasing the number of visitors; the quality and personal meaning of social relationships also matter.</a:t>
            </a:r>
          </a:p>
          <a:p>
            <a:pPr marL="0" indent="0" algn="just">
              <a:buNone/>
            </a:pPr>
            <a:r>
              <a:rPr lang="en-GB" dirty="0">
                <a:latin typeface="Arial" panose="020B0604020202020204" pitchFamily="34" charset="0"/>
                <a:cs typeface="Arial" panose="020B0604020202020204" pitchFamily="34" charset="0"/>
              </a:rPr>
              <a:t>Age UK's wider Testing Promising Approaches to Reducing Loneliness programme involved eight local Age UK organisations. More than 1,000 older people received support, and 88% of participants who were reassessed reported feeling less lonely following the intervention. These findings are encouraging, although the results reflect participants who received support and should not be interpreted as proof that befriending alone caused every improvement (Age UK, 2025). </a:t>
            </a:r>
          </a:p>
          <a:p>
            <a:pPr algn="just"/>
            <a:endParaRPr lang="en-GB" dirty="0">
              <a:latin typeface="Arial" panose="020B0604020202020204" pitchFamily="34" charset="0"/>
              <a:cs typeface="Arial" panose="020B0604020202020204" pitchFamily="34" charset="0"/>
            </a:endParaRPr>
          </a:p>
        </p:txBody>
      </p:sp>
      <p:pic>
        <p:nvPicPr>
          <p:cNvPr id="8" name="Recorded Sound">
            <a:hlinkClick r:id="" action="ppaction://media"/>
            <a:extLst>
              <a:ext uri="{FF2B5EF4-FFF2-40B4-BE49-F238E27FC236}">
                <a16:creationId xmlns:a16="http://schemas.microsoft.com/office/drawing/2014/main" id="{C190CFE0-1C9C-CEEE-94E8-6E899460250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457081" y="5917925"/>
            <a:ext cx="487363" cy="487363"/>
          </a:xfrm>
          <a:prstGeom prst="rect">
            <a:avLst/>
          </a:prstGeom>
        </p:spPr>
      </p:pic>
    </p:spTree>
    <p:extLst>
      <p:ext uri="{BB962C8B-B14F-4D97-AF65-F5344CB8AC3E}">
        <p14:creationId xmlns:p14="http://schemas.microsoft.com/office/powerpoint/2010/main" val="2770685600"/>
      </p:ext>
    </p:extLst>
  </p:cSld>
  <p:clrMapOvr>
    <a:masterClrMapping/>
  </p:clrMapOvr>
  <mc:AlternateContent xmlns:mc="http://schemas.openxmlformats.org/markup-compatibility/2006">
    <mc:Choice xmlns:p14="http://schemas.microsoft.com/office/powerpoint/2010/main" Requires="p14">
      <p:transition spd="slow" p14:dur="2000" advTm="7696"/>
    </mc:Choice>
    <mc:Fallback>
      <p:transition spd="slow" advTm="76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4020"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5D2B0D-0E08-8778-0477-06D125CCAE41}"/>
              </a:ext>
            </a:extLst>
          </p:cNvPr>
          <p:cNvSpPr>
            <a:spLocks noGrp="1"/>
          </p:cNvSpPr>
          <p:nvPr>
            <p:ph idx="1"/>
          </p:nvPr>
        </p:nvSpPr>
        <p:spPr>
          <a:xfrm>
            <a:off x="304800" y="323850"/>
            <a:ext cx="11503742" cy="6204769"/>
          </a:xfrm>
        </p:spPr>
        <p:txBody>
          <a:bodyPr>
            <a:noAutofit/>
          </a:bodyPr>
          <a:lstStyle/>
          <a:p>
            <a:pPr marL="457200" indent="-457200" algn="just">
              <a:buFont typeface="+mj-lt"/>
              <a:buAutoNum type="arabicPeriod"/>
            </a:pPr>
            <a:r>
              <a:rPr lang="en-GB" b="1" dirty="0">
                <a:latin typeface="Arial" panose="020B0604020202020204" pitchFamily="34" charset="0"/>
                <a:cs typeface="Arial" panose="020B0604020202020204" pitchFamily="34" charset="0"/>
              </a:rPr>
              <a:t> Activity Theory: </a:t>
            </a:r>
            <a:r>
              <a:rPr lang="en-GB" dirty="0">
                <a:latin typeface="Arial" panose="020B0604020202020204" pitchFamily="34" charset="0"/>
                <a:cs typeface="Arial" panose="020B0604020202020204" pitchFamily="34" charset="0"/>
              </a:rPr>
              <a:t>Regular befriending provides social interaction and a meaningful relationship, potentially reducing isolation and improving wellbeing.</a:t>
            </a:r>
          </a:p>
          <a:p>
            <a:pPr marL="457200" indent="-457200" algn="just">
              <a:buFont typeface="+mj-lt"/>
              <a:buAutoNum type="arabicPeriod"/>
            </a:pPr>
            <a:r>
              <a:rPr lang="en-GB" b="1" dirty="0">
                <a:latin typeface="Arial" panose="020B0604020202020204" pitchFamily="34" charset="0"/>
                <a:cs typeface="Arial" panose="020B0604020202020204" pitchFamily="34" charset="0"/>
              </a:rPr>
              <a:t>Continuity Theory: </a:t>
            </a:r>
            <a:r>
              <a:rPr lang="en-GB" dirty="0">
                <a:latin typeface="Arial" panose="020B0604020202020204" pitchFamily="34" charset="0"/>
                <a:cs typeface="Arial" panose="020B0604020202020204" pitchFamily="34" charset="0"/>
              </a:rPr>
              <a:t>Support helps Charlotte maintain valued relationships and participate in activities despite the disruption caused by bereavement.</a:t>
            </a:r>
          </a:p>
          <a:p>
            <a:pPr marL="457200" indent="-457200" algn="just">
              <a:buFont typeface="+mj-lt"/>
              <a:buAutoNum type="arabicPeriod"/>
            </a:pPr>
            <a:r>
              <a:rPr lang="en-GB" b="1" dirty="0">
                <a:latin typeface="Arial" panose="020B0604020202020204" pitchFamily="34" charset="0"/>
                <a:cs typeface="Arial" panose="020B0604020202020204" pitchFamily="34" charset="0"/>
              </a:rPr>
              <a:t>Disengagement Theory: </a:t>
            </a:r>
            <a:r>
              <a:rPr lang="en-GB" dirty="0">
                <a:latin typeface="Arial" panose="020B0604020202020204" pitchFamily="34" charset="0"/>
                <a:cs typeface="Arial" panose="020B0604020202020204" pitchFamily="34" charset="0"/>
              </a:rPr>
              <a:t>The case challenges the assumption that reduced social interaction is always a natural or desirable feature of ageing. Charlotte's experience demonstrates the importance of distinguishing chosen solitude from unwanted loneliness.</a:t>
            </a:r>
          </a:p>
          <a:p>
            <a:pPr marL="0" indent="0" algn="just">
              <a:buNone/>
            </a:pPr>
            <a:r>
              <a:rPr lang="en-GB" b="1" dirty="0">
                <a:latin typeface="Arial" panose="020B0604020202020204" pitchFamily="34" charset="0"/>
                <a:cs typeface="Arial" panose="020B0604020202020204" pitchFamily="34" charset="0"/>
              </a:rPr>
              <a:t>Legislation: </a:t>
            </a:r>
            <a:r>
              <a:rPr lang="en-GB" dirty="0">
                <a:latin typeface="Arial" panose="020B0604020202020204" pitchFamily="34" charset="0"/>
                <a:cs typeface="Arial" panose="020B0604020202020204" pitchFamily="34" charset="0"/>
              </a:rPr>
              <a:t>The Care Act 2014 is also relevant because it requires local authorities in England to promote wellbeing, including dignity, control over daily life and participation in community activities. The Equality Act 2010 provides a wider framework for protection against age discrimination in relevant services.</a:t>
            </a:r>
          </a:p>
          <a:p>
            <a:pPr marL="0" indent="0" algn="just">
              <a:buNone/>
            </a:pPr>
            <a:r>
              <a:rPr lang="en-GB" b="1" dirty="0">
                <a:latin typeface="Arial" panose="020B0604020202020204" pitchFamily="34" charset="0"/>
                <a:cs typeface="Arial" panose="020B0604020202020204" pitchFamily="34" charset="0"/>
              </a:rPr>
              <a:t>Critical Evaluation</a:t>
            </a:r>
          </a:p>
          <a:p>
            <a:pPr algn="just">
              <a:buFont typeface="Wingdings" panose="05000000000000000000" pitchFamily="2" charset="2"/>
              <a:buChar char="Ø"/>
            </a:pPr>
            <a:r>
              <a:rPr lang="en-GB" dirty="0">
                <a:latin typeface="Arial" panose="020B0604020202020204" pitchFamily="34" charset="0"/>
                <a:cs typeface="Arial" panose="020B0604020202020204" pitchFamily="34" charset="0"/>
              </a:rPr>
              <a:t>The main strength of befriending is its personalised and relatively low-intensity approach. It can help older people develop trust, rebuild confidence and reconnect with their communities without requiring residential care or intensive clinical intervention.</a:t>
            </a:r>
          </a:p>
          <a:p>
            <a:pPr algn="just">
              <a:buFont typeface="Wingdings" panose="05000000000000000000" pitchFamily="2" charset="2"/>
              <a:buChar char="Ø"/>
            </a:pPr>
            <a:r>
              <a:rPr lang="en-GB" dirty="0">
                <a:latin typeface="Arial" panose="020B0604020202020204" pitchFamily="34" charset="0"/>
                <a:cs typeface="Arial" panose="020B0604020202020204" pitchFamily="34" charset="0"/>
              </a:rPr>
              <a:t>However, befriending is not a complete solution to loneliness. Some people may require bereavement counselling, mental health support, transport, financial advice or help with mobility. </a:t>
            </a:r>
          </a:p>
          <a:p>
            <a:pPr algn="just">
              <a:buFont typeface="Wingdings" panose="05000000000000000000" pitchFamily="2" charset="2"/>
              <a:buChar char="Ø"/>
            </a:pPr>
            <a:r>
              <a:rPr lang="en-GB" dirty="0">
                <a:latin typeface="Arial" panose="020B0604020202020204" pitchFamily="34" charset="0"/>
                <a:cs typeface="Arial" panose="020B0604020202020204" pitchFamily="34" charset="0"/>
              </a:rPr>
              <a:t>Volunteer services may also face funding difficulties, shortages of volunteers and inconsistent availability. Therefore, befriending should form part of a wider community support system, with referral pathways to health, social care and financial advice services where necessary.</a:t>
            </a:r>
          </a:p>
          <a:p>
            <a:pPr algn="just"/>
            <a:endParaRPr lang="en-GB" dirty="0">
              <a:latin typeface="Arial" panose="020B0604020202020204" pitchFamily="34" charset="0"/>
              <a:cs typeface="Arial" panose="020B0604020202020204" pitchFamily="34" charset="0"/>
            </a:endParaRPr>
          </a:p>
        </p:txBody>
      </p:sp>
      <p:pic>
        <p:nvPicPr>
          <p:cNvPr id="11" name="Recorded Sound">
            <a:hlinkClick r:id="" action="ppaction://media"/>
            <a:extLst>
              <a:ext uri="{FF2B5EF4-FFF2-40B4-BE49-F238E27FC236}">
                <a16:creationId xmlns:a16="http://schemas.microsoft.com/office/drawing/2014/main" id="{E5ACC9F4-1743-8388-2188-0F1AE3F7EDE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035922" y="3511696"/>
            <a:ext cx="487363" cy="487363"/>
          </a:xfrm>
          <a:prstGeom prst="rect">
            <a:avLst/>
          </a:prstGeom>
        </p:spPr>
      </p:pic>
    </p:spTree>
    <p:extLst>
      <p:ext uri="{BB962C8B-B14F-4D97-AF65-F5344CB8AC3E}">
        <p14:creationId xmlns:p14="http://schemas.microsoft.com/office/powerpoint/2010/main" val="875707064"/>
      </p:ext>
    </p:extLst>
  </p:cSld>
  <p:clrMapOvr>
    <a:masterClrMapping/>
  </p:clrMapOvr>
  <mc:AlternateContent xmlns:mc="http://schemas.openxmlformats.org/markup-compatibility/2006">
    <mc:Choice xmlns:p14="http://schemas.microsoft.com/office/powerpoint/2010/main" Requires="p14">
      <p:transition spd="slow" p14:dur="2000" advTm="11088"/>
    </mc:Choice>
    <mc:Fallback>
      <p:transition spd="slow" advTm="110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7230"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0AE4AD-A510-D19B-F457-81AA2F11628D}"/>
              </a:ext>
            </a:extLst>
          </p:cNvPr>
          <p:cNvSpPr>
            <a:spLocks noGrp="1"/>
          </p:cNvSpPr>
          <p:nvPr>
            <p:ph type="title"/>
          </p:nvPr>
        </p:nvSpPr>
        <p:spPr/>
        <p:txBody>
          <a:bodyPr>
            <a:normAutofit/>
          </a:bodyPr>
          <a:lstStyle/>
          <a:p>
            <a:pPr algn="ctr"/>
            <a:r>
              <a:rPr lang="en-GB" sz="3600" b="1" dirty="0">
                <a:latin typeface="Arial" panose="020B0604020202020204" pitchFamily="34" charset="0"/>
                <a:cs typeface="Arial" panose="020B0604020202020204" pitchFamily="34" charset="0"/>
              </a:rPr>
              <a:t>Recommendations and Conclusion</a:t>
            </a:r>
          </a:p>
        </p:txBody>
      </p:sp>
      <p:sp>
        <p:nvSpPr>
          <p:cNvPr id="3" name="Content Placeholder 2">
            <a:extLst>
              <a:ext uri="{FF2B5EF4-FFF2-40B4-BE49-F238E27FC236}">
                <a16:creationId xmlns:a16="http://schemas.microsoft.com/office/drawing/2014/main" id="{A92E695E-9425-6395-5257-F0553D56675A}"/>
              </a:ext>
            </a:extLst>
          </p:cNvPr>
          <p:cNvSpPr>
            <a:spLocks noGrp="1"/>
          </p:cNvSpPr>
          <p:nvPr>
            <p:ph idx="1"/>
          </p:nvPr>
        </p:nvSpPr>
        <p:spPr/>
        <p:txBody>
          <a:bodyPr>
            <a:normAutofit/>
          </a:bodyPr>
          <a:lstStyle/>
          <a:p>
            <a:pPr marL="342900" indent="-342900">
              <a:buFont typeface="+mj-lt"/>
              <a:buAutoNum type="arabicPeriod"/>
            </a:pPr>
            <a:r>
              <a:rPr lang="en-GB" sz="2200" dirty="0"/>
              <a:t> </a:t>
            </a:r>
            <a:r>
              <a:rPr lang="en-GB" sz="2200" dirty="0">
                <a:latin typeface="Arial" panose="020B0604020202020204" pitchFamily="34" charset="0"/>
                <a:cs typeface="Arial" panose="020B0604020202020204" pitchFamily="34" charset="0"/>
              </a:rPr>
              <a:t>Expand personalised community support and befriending services.</a:t>
            </a:r>
          </a:p>
          <a:p>
            <a:pPr marL="342900" indent="-342900">
              <a:buFont typeface="+mj-lt"/>
              <a:buAutoNum type="arabicPeriod"/>
            </a:pPr>
            <a:r>
              <a:rPr lang="en-GB" sz="2200" dirty="0">
                <a:latin typeface="Arial" panose="020B0604020202020204" pitchFamily="34" charset="0"/>
                <a:cs typeface="Arial" panose="020B0604020202020204" pitchFamily="34" charset="0"/>
              </a:rPr>
              <a:t> Strengthen staff training in person-centred and dementia-inclusive care.</a:t>
            </a:r>
          </a:p>
          <a:p>
            <a:pPr marL="342900" indent="-342900">
              <a:buFont typeface="+mj-lt"/>
              <a:buAutoNum type="arabicPeriod"/>
            </a:pPr>
            <a:r>
              <a:rPr lang="en-GB" sz="2200" dirty="0">
                <a:latin typeface="Arial" panose="020B0604020202020204" pitchFamily="34" charset="0"/>
                <a:cs typeface="Arial" panose="020B0604020202020204" pitchFamily="34" charset="0"/>
              </a:rPr>
              <a:t> Improve access to technology without replacing human care.</a:t>
            </a:r>
          </a:p>
          <a:p>
            <a:pPr marL="342900" indent="-342900">
              <a:buFont typeface="+mj-lt"/>
              <a:buAutoNum type="arabicPeriod"/>
            </a:pPr>
            <a:r>
              <a:rPr lang="en-GB" sz="2200" dirty="0">
                <a:latin typeface="Arial" panose="020B0604020202020204" pitchFamily="34" charset="0"/>
                <a:cs typeface="Arial" panose="020B0604020202020204" pitchFamily="34" charset="0"/>
              </a:rPr>
              <a:t> Improve coordination between health, social care and housing services.</a:t>
            </a:r>
          </a:p>
          <a:p>
            <a:pPr marL="342900" indent="-342900">
              <a:buFont typeface="+mj-lt"/>
              <a:buAutoNum type="arabicPeriod"/>
            </a:pPr>
            <a:r>
              <a:rPr lang="en-GB" sz="2200" dirty="0">
                <a:latin typeface="Arial" panose="020B0604020202020204" pitchFamily="34" charset="0"/>
                <a:cs typeface="Arial" panose="020B0604020202020204" pitchFamily="34" charset="0"/>
              </a:rPr>
              <a:t> Strengthen evaluation and accountability.</a:t>
            </a:r>
          </a:p>
          <a:p>
            <a:endParaRPr lang="en-GB" sz="2200" dirty="0">
              <a:latin typeface="Arial" panose="020B0604020202020204" pitchFamily="34" charset="0"/>
              <a:cs typeface="Arial" panose="020B0604020202020204" pitchFamily="34" charset="0"/>
            </a:endParaRPr>
          </a:p>
          <a:p>
            <a:endParaRPr lang="en-GB" sz="2200" dirty="0"/>
          </a:p>
        </p:txBody>
      </p:sp>
      <p:pic>
        <p:nvPicPr>
          <p:cNvPr id="8" name="Recorded Sound">
            <a:hlinkClick r:id="" action="ppaction://media"/>
            <a:extLst>
              <a:ext uri="{FF2B5EF4-FFF2-40B4-BE49-F238E27FC236}">
                <a16:creationId xmlns:a16="http://schemas.microsoft.com/office/drawing/2014/main" id="{4B80C764-4856-33CC-0AC7-646551BE978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973940" y="4157648"/>
            <a:ext cx="487363" cy="487363"/>
          </a:xfrm>
          <a:prstGeom prst="rect">
            <a:avLst/>
          </a:prstGeom>
        </p:spPr>
      </p:pic>
    </p:spTree>
    <p:extLst>
      <p:ext uri="{BB962C8B-B14F-4D97-AF65-F5344CB8AC3E}">
        <p14:creationId xmlns:p14="http://schemas.microsoft.com/office/powerpoint/2010/main" val="3135218324"/>
      </p:ext>
    </p:extLst>
  </p:cSld>
  <p:clrMapOvr>
    <a:masterClrMapping/>
  </p:clrMapOvr>
  <mc:AlternateContent xmlns:mc="http://schemas.openxmlformats.org/markup-compatibility/2006">
    <mc:Choice xmlns:p14="http://schemas.microsoft.com/office/powerpoint/2010/main" Requires="p14">
      <p:transition spd="slow" p14:dur="2000" advTm="13757"/>
    </mc:Choice>
    <mc:Fallback>
      <p:transition spd="slow" advTm="137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796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3A3427-2DE7-7C09-01DE-0B6326E51B53}"/>
              </a:ext>
            </a:extLst>
          </p:cNvPr>
          <p:cNvSpPr>
            <a:spLocks noGrp="1"/>
          </p:cNvSpPr>
          <p:nvPr>
            <p:ph type="title"/>
          </p:nvPr>
        </p:nvSpPr>
        <p:spPr>
          <a:xfrm>
            <a:off x="889820" y="298465"/>
            <a:ext cx="10058400" cy="720710"/>
          </a:xfrm>
        </p:spPr>
        <p:txBody>
          <a:bodyPr>
            <a:noAutofit/>
          </a:bodyPr>
          <a:lstStyle/>
          <a:p>
            <a:pPr algn="ctr"/>
            <a:r>
              <a:rPr lang="en-GB" sz="3600" b="1" dirty="0">
                <a:latin typeface="Arial" panose="020B0604020202020204" pitchFamily="34" charset="0"/>
                <a:cs typeface="Arial" panose="020B0604020202020204" pitchFamily="34" charset="0"/>
              </a:rPr>
              <a:t>References</a:t>
            </a:r>
            <a:endParaRPr lang="en-GB" sz="4400"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7FC55EE5-51BC-65E5-FCF0-00C2FBD3F60D}"/>
              </a:ext>
            </a:extLst>
          </p:cNvPr>
          <p:cNvSpPr>
            <a:spLocks noGrp="1"/>
          </p:cNvSpPr>
          <p:nvPr>
            <p:ph idx="1"/>
          </p:nvPr>
        </p:nvSpPr>
        <p:spPr>
          <a:xfrm>
            <a:off x="265471" y="1019175"/>
            <a:ext cx="11651226" cy="5540360"/>
          </a:xfrm>
        </p:spPr>
        <p:txBody>
          <a:bodyPr>
            <a:noAutofit/>
          </a:bodyPr>
          <a:lstStyle/>
          <a:p>
            <a:pPr marL="342900" indent="-342900" algn="just">
              <a:buFont typeface="+mj-lt"/>
              <a:buAutoNum type="arabicPeriod"/>
            </a:pPr>
            <a:r>
              <a:rPr kumimoji="0" lang="en-US" altLang="en-US" sz="1500" b="0" u="none" strike="noStrike" cap="none" normalizeH="0" baseline="0" dirty="0">
                <a:ln>
                  <a:noFill/>
                </a:ln>
                <a:solidFill>
                  <a:schemeClr val="tx1"/>
                </a:solidFill>
                <a:effectLst/>
                <a:latin typeface="Arial" panose="020B0604020202020204" pitchFamily="34" charset="0"/>
                <a:cs typeface="Arial" panose="020B0604020202020204" pitchFamily="34" charset="0"/>
              </a:rPr>
              <a:t>Andrade, A.M., Afonseca, K.R., Tatiana, Suelen Meira Góes, Ramos, M.C. and Tavares, F. (2025). Overview of systematic reviews on factors related to the structure and functioning of residential long-term care facilities for older adults. Geriatrics, [online] 10(3), pp.64–64. doi:10.3390/geriatrics10030064.</a:t>
            </a:r>
          </a:p>
          <a:p>
            <a:pPr marL="342900" indent="-342900" algn="just">
              <a:buFont typeface="+mj-lt"/>
              <a:buAutoNum type="arabicPeriod"/>
            </a:pPr>
            <a:r>
              <a:rPr lang="en-GB" sz="1500" dirty="0">
                <a:latin typeface="Arial" panose="020B0604020202020204" pitchFamily="34" charset="0"/>
                <a:cs typeface="Arial" panose="020B0604020202020204" pitchFamily="34" charset="0"/>
              </a:rPr>
              <a:t>Atchley, R. C. (1989). A continuity theory of normal aging. The Gerontologist, 29(2), 183–190.  </a:t>
            </a:r>
          </a:p>
          <a:p>
            <a:pPr marL="342900" indent="-342900" algn="just">
              <a:buFont typeface="+mj-lt"/>
              <a:buAutoNum type="arabicPeriod"/>
            </a:pPr>
            <a:r>
              <a:rPr lang="en-GB" sz="1500" dirty="0">
                <a:latin typeface="Arial" panose="020B0604020202020204" pitchFamily="34" charset="0"/>
                <a:cs typeface="Arial" panose="020B0604020202020204" pitchFamily="34" charset="0"/>
              </a:rPr>
              <a:t>Coleman, P. (1991). Cumming E. and Henry W., growing old: The process of disengagement. Basic books, New York, 1961. (Reprint: Arno, New York, 1979, ISBN 0405 118147.). Ageing and Society, 11(2), 217–220.  </a:t>
            </a:r>
          </a:p>
          <a:p>
            <a:pPr marL="342900" indent="-342900" algn="just">
              <a:buFont typeface="+mj-lt"/>
              <a:buAutoNum type="arabicPeriod"/>
            </a:pPr>
            <a:r>
              <a:rPr kumimoji="0" lang="en-US" altLang="en-US" sz="1500" b="0" strike="noStrike" cap="none" normalizeH="0" baseline="0" dirty="0">
                <a:ln>
                  <a:noFill/>
                </a:ln>
                <a:effectLst/>
                <a:latin typeface="Arial" panose="020B0604020202020204" pitchFamily="34" charset="0"/>
                <a:cs typeface="Arial" panose="020B0604020202020204" pitchFamily="34" charset="0"/>
              </a:rPr>
              <a:t>Crocker, T.F., Ensor, J., Lam, N. and Jordão, M. (2024). Community based complex interventions to sustain independence in older people: Systematic review and network meta-analysis. The BMJ, 384(8422), pp.e077764-e077764. doi:10.1136/bmj-2023-077764.</a:t>
            </a:r>
          </a:p>
          <a:p>
            <a:pPr marL="342900" indent="-342900" algn="just">
              <a:buFont typeface="+mj-lt"/>
              <a:buAutoNum type="arabicPeriod"/>
            </a:pPr>
            <a:r>
              <a:rPr lang="en-GB" sz="1500" dirty="0">
                <a:latin typeface="Arial" panose="020B0604020202020204" pitchFamily="34" charset="0"/>
                <a:cs typeface="Arial" panose="020B0604020202020204" pitchFamily="34" charset="0"/>
              </a:rPr>
              <a:t>D., J., Havighurst, R. J., &amp; Albrecht, R. (1954). Older people. Population (French Edition), 9(2), 357. </a:t>
            </a:r>
            <a:r>
              <a:rPr lang="en-GB" sz="1500" u="sng" dirty="0">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https://doi.org/10.2307/1525064</a:t>
            </a:r>
            <a:endParaRPr lang="en-GB" sz="1500" u="sng" dirty="0">
              <a:latin typeface="Arial" panose="020B0604020202020204" pitchFamily="34" charset="0"/>
              <a:cs typeface="Arial" panose="020B0604020202020204" pitchFamily="34" charset="0"/>
            </a:endParaRPr>
          </a:p>
          <a:p>
            <a:pPr marL="342900" indent="-342900" algn="just">
              <a:buFont typeface="+mj-lt"/>
              <a:buAutoNum type="arabicPeriod"/>
            </a:pPr>
            <a:r>
              <a:rPr kumimoji="0" lang="en-US" altLang="en-US" sz="1500" b="0" strike="noStrike" cap="none" normalizeH="0" baseline="0" dirty="0">
                <a:ln>
                  <a:noFill/>
                </a:ln>
                <a:effectLst/>
                <a:latin typeface="Arial" panose="020B0604020202020204" pitchFamily="34" charset="0"/>
                <a:cs typeface="Arial" panose="020B0604020202020204" pitchFamily="34" charset="0"/>
              </a:rPr>
              <a:t>Department of Health and Social Care. (2024, December 19). The adult social care outcomes framework: Handbook of definitions. GOV.UK</a:t>
            </a:r>
            <a:endParaRPr lang="en-GB" sz="1500" dirty="0">
              <a:latin typeface="Arial" panose="020B0604020202020204" pitchFamily="34" charset="0"/>
              <a:cs typeface="Arial" panose="020B0604020202020204" pitchFamily="34" charset="0"/>
            </a:endParaRPr>
          </a:p>
          <a:p>
            <a:pPr marL="342900" indent="-342900" algn="just">
              <a:buFont typeface="+mj-lt"/>
              <a:buAutoNum type="arabicPeriod"/>
            </a:pPr>
            <a:r>
              <a:rPr lang="en-GB" sz="1500" dirty="0">
                <a:latin typeface="Arial" panose="020B0604020202020204" pitchFamily="34" charset="0"/>
                <a:cs typeface="Arial" panose="020B0604020202020204" pitchFamily="34" charset="0"/>
              </a:rPr>
              <a:t>Engel, G. L. (1977). The need for a new medical model: A challenge for biomedicine. Science, 196(4286), 129–136. https://doi.org/https://doi.org/10.1126/science.847460</a:t>
            </a:r>
          </a:p>
          <a:p>
            <a:pPr marL="342900" indent="-342900" algn="just">
              <a:buFont typeface="+mj-lt"/>
              <a:buAutoNum type="arabicPeriod"/>
            </a:pPr>
            <a:r>
              <a:rPr lang="en-GB" sz="1500" dirty="0">
                <a:latin typeface="Arial" panose="020B0604020202020204" pitchFamily="34" charset="0"/>
                <a:cs typeface="Arial" panose="020B0604020202020204" pitchFamily="34" charset="0"/>
              </a:rPr>
              <a:t>England, N. (2025, March 5). NHS England » Nationwide roll out of artificial intelligence tool that predicts falls and viruses. England.Nhs.UK</a:t>
            </a:r>
          </a:p>
          <a:p>
            <a:pPr marL="342900" indent="-342900" algn="just">
              <a:buFont typeface="+mj-lt"/>
              <a:buAutoNum type="arabicPeriod"/>
            </a:pPr>
            <a:r>
              <a:rPr lang="en-GB" sz="1500" dirty="0">
                <a:latin typeface="Arial" panose="020B0604020202020204" pitchFamily="34" charset="0"/>
                <a:cs typeface="Arial" panose="020B0604020202020204" pitchFamily="34" charset="0"/>
              </a:rPr>
              <a:t>Gliedt, J. A., Schneider, M. J., Evans, M. W., King, J., &amp; Eubanks, J. E. (2017). The biopsychosocial model and chiropractic: A commentary with recommendations for the chiropractic profession. Chiropractic &amp; Manual Therapies, 25(1). https://doi.org/10.1186/s12998-017-0147-x</a:t>
            </a:r>
          </a:p>
          <a:p>
            <a:pPr marL="342900" indent="-342900" algn="just">
              <a:buFont typeface="+mj-lt"/>
              <a:buAutoNum type="arabicPeriod"/>
            </a:pPr>
            <a:r>
              <a:rPr lang="en-GB" sz="1500" dirty="0">
                <a:latin typeface="Arial" panose="020B0604020202020204" pitchFamily="34" charset="0"/>
                <a:cs typeface="Arial" panose="020B0604020202020204" pitchFamily="34" charset="0"/>
              </a:rPr>
              <a:t>GOV.UK. (2005). Mental capacity act 2005. GOV.UK. Legislation.Gov.Uk. https://www.legislation.gov.uk/ukpga/2005/9/contents</a:t>
            </a:r>
          </a:p>
          <a:p>
            <a:pPr marL="342900" indent="-342900" algn="just">
              <a:buFont typeface="+mj-lt"/>
              <a:buAutoNum type="arabicPeriod"/>
            </a:pPr>
            <a:endParaRPr lang="en-GB" sz="1500" dirty="0">
              <a:latin typeface="Arial" panose="020B0604020202020204" pitchFamily="34" charset="0"/>
              <a:cs typeface="Arial" panose="020B0604020202020204" pitchFamily="34" charset="0"/>
            </a:endParaRPr>
          </a:p>
          <a:p>
            <a:pPr marL="342900" indent="-342900" algn="just">
              <a:buFont typeface="+mj-lt"/>
              <a:buAutoNum type="arabicPeriod"/>
            </a:pPr>
            <a:endParaRPr lang="en-GB" sz="1500" dirty="0">
              <a:latin typeface="Arial" panose="020B0604020202020204" pitchFamily="34" charset="0"/>
              <a:cs typeface="Arial" panose="020B0604020202020204" pitchFamily="34" charset="0"/>
            </a:endParaRPr>
          </a:p>
          <a:p>
            <a:pPr marL="342900" indent="-342900" algn="just">
              <a:buFont typeface="+mj-lt"/>
              <a:buAutoNum type="arabicPeriod"/>
            </a:pPr>
            <a:endParaRPr lang="en-GB" sz="1500" dirty="0">
              <a:latin typeface="Arial" panose="020B0604020202020204" pitchFamily="34" charset="0"/>
              <a:cs typeface="Arial" panose="020B0604020202020204" pitchFamily="34" charset="0"/>
            </a:endParaRPr>
          </a:p>
          <a:p>
            <a:pPr marL="342900" indent="-342900" algn="just">
              <a:buFont typeface="+mj-lt"/>
              <a:buAutoNum type="arabicPeriod"/>
            </a:pPr>
            <a:endParaRPr lang="en-GB" sz="1500" dirty="0">
              <a:latin typeface="Arial" panose="020B0604020202020204" pitchFamily="34" charset="0"/>
              <a:cs typeface="Arial" panose="020B0604020202020204" pitchFamily="34" charset="0"/>
            </a:endParaRPr>
          </a:p>
          <a:p>
            <a:pPr marL="342900" indent="-342900" algn="just">
              <a:buFont typeface="+mj-lt"/>
              <a:buAutoNum type="arabicPeriod"/>
            </a:pPr>
            <a:endParaRPr lang="en-GB" sz="1500" dirty="0">
              <a:latin typeface="Arial" panose="020B0604020202020204" pitchFamily="34" charset="0"/>
              <a:cs typeface="Arial" panose="020B0604020202020204" pitchFamily="34" charset="0"/>
            </a:endParaRPr>
          </a:p>
          <a:p>
            <a:pPr marL="0" indent="0" algn="just">
              <a:buNone/>
            </a:pPr>
            <a:endParaRPr lang="en-GB" sz="1500" dirty="0">
              <a:latin typeface="Arial" panose="020B0604020202020204" pitchFamily="34" charset="0"/>
              <a:cs typeface="Arial" panose="020B0604020202020204" pitchFamily="34" charset="0"/>
            </a:endParaRPr>
          </a:p>
          <a:p>
            <a:pPr marL="342900" indent="-342900" algn="just">
              <a:buFont typeface="+mj-lt"/>
              <a:buAutoNum type="arabicPeriod"/>
            </a:pPr>
            <a:endParaRPr lang="en-GB" sz="1500" dirty="0">
              <a:latin typeface="Arial" panose="020B0604020202020204" pitchFamily="34" charset="0"/>
              <a:cs typeface="Arial" panose="020B0604020202020204" pitchFamily="34" charset="0"/>
            </a:endParaRPr>
          </a:p>
          <a:p>
            <a:pPr marL="342900" indent="-342900" algn="just">
              <a:buFont typeface="+mj-lt"/>
              <a:buAutoNum type="arabicPeriod"/>
            </a:pPr>
            <a:endParaRPr lang="en-GB" sz="1500" dirty="0">
              <a:latin typeface="Arial" panose="020B0604020202020204" pitchFamily="34" charset="0"/>
              <a:cs typeface="Arial" panose="020B0604020202020204" pitchFamily="34" charset="0"/>
            </a:endParaRPr>
          </a:p>
          <a:p>
            <a:pPr marL="342900" indent="-342900" algn="just">
              <a:buFont typeface="+mj-lt"/>
              <a:buAutoNum type="arabicPeriod"/>
            </a:pPr>
            <a:endParaRPr lang="en-GB" sz="1500" dirty="0">
              <a:latin typeface="Arial" panose="020B0604020202020204" pitchFamily="34" charset="0"/>
              <a:cs typeface="Arial" panose="020B0604020202020204" pitchFamily="34" charset="0"/>
            </a:endParaRPr>
          </a:p>
          <a:p>
            <a:pPr marL="342900" indent="-342900" algn="just">
              <a:buFont typeface="+mj-lt"/>
              <a:buAutoNum type="arabicPeriod"/>
            </a:pPr>
            <a:endParaRPr lang="en-GB" sz="1500" dirty="0">
              <a:latin typeface="Arial" panose="020B0604020202020204" pitchFamily="34" charset="0"/>
              <a:cs typeface="Arial" panose="020B0604020202020204" pitchFamily="34" charset="0"/>
            </a:endParaRPr>
          </a:p>
          <a:p>
            <a:pPr marL="457200" lvl="0" indent="-457200" algn="just">
              <a:buFont typeface="+mj-lt"/>
              <a:buAutoNum type="arabicPeriod"/>
            </a:pPr>
            <a:endParaRPr lang="en-GB" sz="1500" dirty="0">
              <a:latin typeface="Arial" panose="020B0604020202020204" pitchFamily="34" charset="0"/>
              <a:cs typeface="Arial" panose="020B0604020202020204" pitchFamily="34" charset="0"/>
            </a:endParaRPr>
          </a:p>
          <a:p>
            <a:pPr marL="342900" indent="-342900" algn="just">
              <a:buFont typeface="+mj-lt"/>
              <a:buAutoNum type="arabicPeriod"/>
            </a:pPr>
            <a:endParaRPr lang="en-GB" sz="1500" dirty="0">
              <a:latin typeface="Arial" panose="020B0604020202020204" pitchFamily="34" charset="0"/>
              <a:cs typeface="Arial" panose="020B0604020202020204" pitchFamily="34" charset="0"/>
            </a:endParaRPr>
          </a:p>
        </p:txBody>
      </p:sp>
      <p:pic>
        <p:nvPicPr>
          <p:cNvPr id="5" name="Recorded Sound">
            <a:hlinkClick r:id="" action="ppaction://media"/>
            <a:extLst>
              <a:ext uri="{FF2B5EF4-FFF2-40B4-BE49-F238E27FC236}">
                <a16:creationId xmlns:a16="http://schemas.microsoft.com/office/drawing/2014/main" id="{2A21F6A7-B758-290F-C636-6255AD91840B}"/>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207122" y="4996547"/>
            <a:ext cx="487363" cy="487363"/>
          </a:xfrm>
          <a:prstGeom prst="rect">
            <a:avLst/>
          </a:prstGeom>
        </p:spPr>
      </p:pic>
    </p:spTree>
    <p:extLst>
      <p:ext uri="{BB962C8B-B14F-4D97-AF65-F5344CB8AC3E}">
        <p14:creationId xmlns:p14="http://schemas.microsoft.com/office/powerpoint/2010/main" val="1685053797"/>
      </p:ext>
    </p:extLst>
  </p:cSld>
  <p:clrMapOvr>
    <a:masterClrMapping/>
  </p:clrMapOvr>
  <mc:AlternateContent xmlns:mc="http://schemas.openxmlformats.org/markup-compatibility/2006">
    <mc:Choice xmlns:p14="http://schemas.microsoft.com/office/powerpoint/2010/main" Requires="p14">
      <p:transition spd="slow" p14:dur="2000" advTm="5749"/>
    </mc:Choice>
    <mc:Fallback>
      <p:transition spd="slow" advTm="574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498"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CFD027-B2AC-4915-B8A2-3B9DAE1FAB1B}"/>
              </a:ext>
            </a:extLst>
          </p:cNvPr>
          <p:cNvSpPr>
            <a:spLocks noGrp="1"/>
          </p:cNvSpPr>
          <p:nvPr>
            <p:ph type="title"/>
          </p:nvPr>
        </p:nvSpPr>
        <p:spPr>
          <a:xfrm>
            <a:off x="1066800" y="642594"/>
            <a:ext cx="10058400" cy="586131"/>
          </a:xfrm>
        </p:spPr>
        <p:txBody>
          <a:bodyPr>
            <a:normAutofit/>
          </a:bodyPr>
          <a:lstStyle/>
          <a:p>
            <a:pPr algn="ctr"/>
            <a:r>
              <a:rPr lang="en-GB" sz="3600" b="1" dirty="0">
                <a:latin typeface="Arial" panose="020B0604020202020204" pitchFamily="34" charset="0"/>
                <a:cs typeface="Arial" panose="020B0604020202020204" pitchFamily="34" charset="0"/>
              </a:rPr>
              <a:t>References</a:t>
            </a:r>
          </a:p>
        </p:txBody>
      </p:sp>
      <p:sp>
        <p:nvSpPr>
          <p:cNvPr id="3" name="Content Placeholder 2">
            <a:extLst>
              <a:ext uri="{FF2B5EF4-FFF2-40B4-BE49-F238E27FC236}">
                <a16:creationId xmlns:a16="http://schemas.microsoft.com/office/drawing/2014/main" id="{48A7D123-50F7-4426-8D39-9EEE598C639D}"/>
              </a:ext>
            </a:extLst>
          </p:cNvPr>
          <p:cNvSpPr>
            <a:spLocks noGrp="1"/>
          </p:cNvSpPr>
          <p:nvPr>
            <p:ph idx="1"/>
          </p:nvPr>
        </p:nvSpPr>
        <p:spPr>
          <a:xfrm>
            <a:off x="390525" y="1152525"/>
            <a:ext cx="11496675" cy="5467350"/>
          </a:xfrm>
        </p:spPr>
        <p:txBody>
          <a:bodyPr>
            <a:normAutofit fontScale="85000" lnSpcReduction="20000"/>
          </a:bodyPr>
          <a:lstStyle/>
          <a:p>
            <a:pPr marL="342900" indent="-342900" algn="just">
              <a:buFont typeface="+mj-lt"/>
              <a:buAutoNum type="arabicPeriod"/>
            </a:pPr>
            <a:r>
              <a:rPr lang="en-GB" sz="1800" dirty="0">
                <a:latin typeface="Arial" panose="020B0604020202020204" pitchFamily="34" charset="0"/>
                <a:cs typeface="Arial" panose="020B0604020202020204" pitchFamily="34" charset="0"/>
              </a:rPr>
              <a:t>GOV.UK. (2010, April 8). Equality act 2010. Legislation.Gov.Uk. https://www.legislation.gov.uk/ukpga/2010/15</a:t>
            </a:r>
          </a:p>
          <a:p>
            <a:pPr marL="342900" indent="-342900" algn="just">
              <a:buFont typeface="+mj-lt"/>
              <a:buAutoNum type="arabicPeriod"/>
            </a:pPr>
            <a:r>
              <a:rPr lang="en-GB" sz="1800" dirty="0">
                <a:latin typeface="Arial" panose="020B0604020202020204" pitchFamily="34" charset="0"/>
                <a:cs typeface="Arial" panose="020B0604020202020204" pitchFamily="34" charset="0"/>
              </a:rPr>
              <a:t>Khosravi, P., &amp; Ghapanchi, A. H. (2016). Investigating the effectiveness of technologies applied to assist seniors: A systematic literature review. International Journal of Medical Informatics, 85(1), 17–26. https://doi.org/10.1016/j.ijmedinf.2015.05.014</a:t>
            </a:r>
          </a:p>
          <a:p>
            <a:pPr marL="342900" indent="-342900" algn="just">
              <a:buFont typeface="+mj-lt"/>
              <a:buAutoNum type="arabicPeriod"/>
            </a:pPr>
            <a:r>
              <a:rPr lang="en-GB" sz="1800" dirty="0">
                <a:latin typeface="Arial" panose="020B0604020202020204" pitchFamily="34" charset="0"/>
                <a:cs typeface="Arial" panose="020B0604020202020204" pitchFamily="34" charset="0"/>
              </a:rPr>
              <a:t>Legislation.gov.uk. (2014). Care act 2014. Www.Legislation.Gov.Uk. https://www.legislation.gov.uk/ukpga/2014/23/part/1</a:t>
            </a:r>
          </a:p>
          <a:p>
            <a:pPr marL="342900" indent="-342900" algn="just">
              <a:buFont typeface="+mj-lt"/>
              <a:buAutoNum type="arabicPeriod"/>
            </a:pPr>
            <a:r>
              <a:rPr kumimoji="0" lang="en-US" altLang="en-US" sz="1800" b="0" u="none" strike="noStrike" cap="none" normalizeH="0" baseline="0" dirty="0">
                <a:ln>
                  <a:noFill/>
                </a:ln>
                <a:solidFill>
                  <a:schemeClr val="tx1"/>
                </a:solidFill>
                <a:effectLst/>
                <a:latin typeface="Arial" panose="020B0604020202020204" pitchFamily="34" charset="0"/>
                <a:cs typeface="Arial" panose="020B0604020202020204" pitchFamily="34" charset="0"/>
              </a:rPr>
              <a:t>Liguori, I., Russo, G. and Bulli, G. (2018). Oxidative stress, aging, and diseases. Clinical Interventions in Aging, [online] Volume 13(13), pp.757–772. doi:10.2147/cia.s158513.</a:t>
            </a:r>
          </a:p>
          <a:p>
            <a:pPr marL="342900" indent="-342900" algn="just">
              <a:buFont typeface="+mj-lt"/>
              <a:buAutoNum type="arabicPeriod"/>
            </a:pPr>
            <a:r>
              <a:rPr lang="en-GB" sz="1800" dirty="0">
                <a:latin typeface="Arial" panose="020B0604020202020204" pitchFamily="34" charset="0"/>
                <a:cs typeface="Arial" panose="020B0604020202020204" pitchFamily="34" charset="0"/>
              </a:rPr>
              <a:t>López-Otín, C., Blasco, M. A., Partridge, L., Serrano, M., &amp; Kroemer, G. (2013). The hallmarks of aging. Cell, 153(6), 1194–1217. https://doi.org/10.1016/j.cell.2013.05.039</a:t>
            </a:r>
          </a:p>
          <a:p>
            <a:pPr marL="342900" indent="-342900" algn="just">
              <a:buFont typeface="+mj-lt"/>
              <a:buAutoNum type="arabicPeriod"/>
            </a:pPr>
            <a:r>
              <a:rPr lang="en-GB" sz="1800" dirty="0">
                <a:latin typeface="Arial" panose="020B0604020202020204" pitchFamily="34" charset="0"/>
                <a:cs typeface="Arial" panose="020B0604020202020204" pitchFamily="34" charset="0"/>
              </a:rPr>
              <a:t>MedCare Mobility. (2026, June 15). Aging in place statistics: Home care, senior safety, caregiver challenges &amp; Independent living data report. MedCare Mobility. https://medcaremobility.com/aging-in-place-statistics-home-care-senior-safety/</a:t>
            </a:r>
          </a:p>
          <a:p>
            <a:pPr marL="342900" indent="-342900" algn="just">
              <a:buFont typeface="+mj-lt"/>
              <a:buAutoNum type="arabicPeriod"/>
            </a:pPr>
            <a:r>
              <a:rPr lang="en-GB" sz="1800" dirty="0">
                <a:latin typeface="Arial" panose="020B0604020202020204" pitchFamily="34" charset="0"/>
                <a:cs typeface="Arial" panose="020B0604020202020204" pitchFamily="34" charset="0"/>
              </a:rPr>
              <a:t>Molenaar, E. A. L. M., Barten, Di J. J., de Hoop, A. M. S., Bleijenberg, N., de Wit, N. J., &amp; Veenhof, C. (2022). Cluster analysis of functional independence in community-dwelling older people. BMC Geriatrics, 22(1). https://doi.org/10.1186/s12877-022-03684-2</a:t>
            </a:r>
          </a:p>
          <a:p>
            <a:pPr marL="342900" indent="-342900" algn="just">
              <a:buFont typeface="+mj-lt"/>
              <a:buAutoNum type="arabicPeriod"/>
            </a:pPr>
            <a:r>
              <a:rPr lang="en-GB" sz="1800" dirty="0">
                <a:latin typeface="Arial" panose="020B0604020202020204" pitchFamily="34" charset="0"/>
                <a:cs typeface="Arial" panose="020B0604020202020204" pitchFamily="34" charset="0"/>
              </a:rPr>
              <a:t>Reducing loneliness | Programmes and innovation. (n.d.). Age UK. Retrieved 11 October 2026, from https://www.ageuk.org.uk/our-impact/programmes/reducing-loneliness/</a:t>
            </a:r>
          </a:p>
          <a:p>
            <a:pPr marL="342900" indent="-342900" algn="just">
              <a:buFont typeface="+mj-lt"/>
              <a:buAutoNum type="arabicPeriod"/>
            </a:pPr>
            <a:r>
              <a:rPr kumimoji="0" lang="en-US" altLang="en-US" sz="1800" b="0" u="none" strike="noStrike" cap="none" normalizeH="0" baseline="0" dirty="0">
                <a:ln>
                  <a:noFill/>
                </a:ln>
                <a:solidFill>
                  <a:schemeClr val="tx1"/>
                </a:solidFill>
                <a:effectLst/>
                <a:latin typeface="Arial" panose="020B0604020202020204" pitchFamily="34" charset="0"/>
                <a:cs typeface="Arial" panose="020B0604020202020204" pitchFamily="34" charset="0"/>
              </a:rPr>
              <a:t>Cqc.org.uk. (2024). The state of health care and adult social care in England 2024/25 - care quality commission. </a:t>
            </a:r>
          </a:p>
          <a:p>
            <a:pPr marL="342900" indent="-342900" algn="just">
              <a:buFont typeface="+mj-lt"/>
              <a:buAutoNum type="arabicPeriod"/>
            </a:pPr>
            <a:r>
              <a:rPr lang="en-GB" sz="1800" dirty="0">
                <a:latin typeface="Arial" panose="020B0604020202020204" pitchFamily="34" charset="0"/>
                <a:cs typeface="Arial" panose="020B0604020202020204" pitchFamily="34" charset="0"/>
              </a:rPr>
              <a:t>UK Government. (2008). Health and social care act 2008. Legislation.Gov.Uk. https://www.legislation.gov.uk/ukpga/2008/14/contents</a:t>
            </a:r>
          </a:p>
          <a:p>
            <a:pPr marL="342900" indent="-342900" algn="just">
              <a:buFont typeface="+mj-lt"/>
              <a:buAutoNum type="arabicPeriod"/>
            </a:pPr>
            <a:r>
              <a:rPr lang="en-GB" sz="1800" dirty="0">
                <a:latin typeface="Arial" panose="020B0604020202020204" pitchFamily="34" charset="0"/>
                <a:cs typeface="Arial" panose="020B0604020202020204" pitchFamily="34" charset="0"/>
              </a:rPr>
              <a:t>World Health Organization. (2024, October 1). Ageing and health. World Health Organization. https://www.who.int/news-room/fact-sheets/detail/ageing-and-health</a:t>
            </a:r>
          </a:p>
          <a:p>
            <a:pPr marL="342900" indent="-342900" algn="just">
              <a:buFont typeface="+mj-lt"/>
              <a:buAutoNum type="arabicPeriod"/>
            </a:pPr>
            <a:r>
              <a:rPr lang="en-GB" sz="1800" dirty="0">
                <a:latin typeface="Arial" panose="020B0604020202020204" pitchFamily="34" charset="0"/>
                <a:cs typeface="Arial" panose="020B0604020202020204" pitchFamily="34" charset="0"/>
              </a:rPr>
              <a:t>Yi, J. S., Pittman, C. A., Price, C. L., Nieman, C. L., &amp; Oh, E. S. (2021). Telemedicine and dementia care: A systematic review of barriers and facilitators. Journal of the American Medical Directors Association, 22(7), 1396–1402.e18. PubMed Central. https://doi.org/10.1016/j.jamda.2021.03.015</a:t>
            </a:r>
          </a:p>
          <a:p>
            <a:endParaRPr lang="en-GB" dirty="0"/>
          </a:p>
        </p:txBody>
      </p:sp>
    </p:spTree>
    <p:extLst>
      <p:ext uri="{BB962C8B-B14F-4D97-AF65-F5344CB8AC3E}">
        <p14:creationId xmlns:p14="http://schemas.microsoft.com/office/powerpoint/2010/main" val="171695110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Savon</Template>
  <TotalTime>1243</TotalTime>
  <Words>2413</Words>
  <Application>Microsoft Office PowerPoint</Application>
  <PresentationFormat>Widescreen</PresentationFormat>
  <Paragraphs>153</Paragraphs>
  <Slides>20</Slides>
  <Notes>5</Notes>
  <HiddenSlides>0</HiddenSlides>
  <MMClips>19</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Aptos</vt:lpstr>
      <vt:lpstr>Arial</vt:lpstr>
      <vt:lpstr>Century Gothic</vt:lpstr>
      <vt:lpstr>Courier New</vt:lpstr>
      <vt:lpstr>Garamond</vt:lpstr>
      <vt:lpstr>Wingdings</vt:lpstr>
      <vt:lpstr>Savon</vt:lpstr>
      <vt:lpstr>PowerPoint Presentation</vt:lpstr>
      <vt:lpstr>Introductory Definitions</vt:lpstr>
      <vt:lpstr>Significance of Topic </vt:lpstr>
      <vt:lpstr>Biopsychosocial Model</vt:lpstr>
      <vt:lpstr>Biological Perspectives </vt:lpstr>
      <vt:lpstr>WHO projects that the proportional age of the global population over 60 will be doubled from 12 to 22 percent between 2015 and 2050. </vt:lpstr>
      <vt:lpstr>Evaluation of Current Care and Support for Older People in the UK</vt:lpstr>
      <vt:lpstr>Care Provisions in UK</vt:lpstr>
      <vt:lpstr>Care Provisions in UK</vt:lpstr>
      <vt:lpstr>PowerPoint Presentation</vt:lpstr>
      <vt:lpstr>Challenges Older People Facing in Maintaining Independence and Functional Ability</vt:lpstr>
      <vt:lpstr>PowerPoint Presentation</vt:lpstr>
      <vt:lpstr>PowerPoint Presentation</vt:lpstr>
      <vt:lpstr>PowerPoint Presentation</vt:lpstr>
      <vt:lpstr>PowerPoint Presentation</vt:lpstr>
      <vt:lpstr>Case Study: Age UK Befriending Service and Loneliness Reduction</vt:lpstr>
      <vt:lpstr>PowerPoint Presentation</vt:lpstr>
      <vt:lpstr>Recommendations and Conclusion</vt:lpstr>
      <vt:lpstr>References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Sofia Jabeen (2309199)</dc:creator>
  <cp:lastModifiedBy>Sofia Jabeen (2309199)</cp:lastModifiedBy>
  <cp:revision>29</cp:revision>
  <dcterms:created xsi:type="dcterms:W3CDTF">2026-06-29T14:02:22Z</dcterms:created>
  <dcterms:modified xsi:type="dcterms:W3CDTF">2026-10-23T17:48:17Z</dcterms:modified>
</cp:coreProperties>
</file>