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85" r:id="rId4"/>
    <p:sldId id="276" r:id="rId5"/>
    <p:sldId id="277" r:id="rId6"/>
    <p:sldId id="271" r:id="rId7"/>
    <p:sldId id="270" r:id="rId8"/>
    <p:sldId id="272" r:id="rId9"/>
    <p:sldId id="275" r:id="rId10"/>
    <p:sldId id="261" r:id="rId11"/>
    <p:sldId id="268" r:id="rId12"/>
    <p:sldId id="273" r:id="rId13"/>
    <p:sldId id="278" r:id="rId14"/>
    <p:sldId id="279" r:id="rId15"/>
    <p:sldId id="264" r:id="rId16"/>
    <p:sldId id="266" r:id="rId17"/>
    <p:sldId id="281" r:id="rId18"/>
    <p:sldId id="280" r:id="rId19"/>
    <p:sldId id="282" r:id="rId20"/>
    <p:sldId id="283" r:id="rId21"/>
    <p:sldId id="284"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p:scale>
          <a:sx n="50" d="100"/>
          <a:sy n="50" d="100"/>
        </p:scale>
        <p:origin x="402" y="12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DB12E-8458-45D4-8D92-F9ECFDEF57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F41D10-6A67-43BE-960C-CE3D47E900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46AB10-A9DE-4FBB-8437-E6C081A6F6C4}"/>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33D46EB8-1F79-4718-952B-2BAE1421E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853EE7-095E-42D6-BB62-C9ABF60FBE47}"/>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2199274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DD6DF-2623-4AF8-BDF5-99C88CBF48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583E5F-9F2E-4326-97AE-9E52A7DB3D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9E1FB5-E5A5-4882-8412-E9B590CC4372}"/>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E47B35FB-005B-4802-BC6F-AB04B9852C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DCC62D-9EEF-402E-9DBB-FCD2C856F8F5}"/>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3700419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D32BC-6011-4A55-89D9-A6393FAA07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FE4005-907B-41B5-9887-30EDB9EF6B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6E3DB5-25E0-4050-9E4C-8181F6848BE9}"/>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34A5316E-3040-4509-B2AD-72B57FA68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D4981D-1317-4EA2-BF72-4BE601E204BE}"/>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2865131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A2ACC-4DD1-405A-9034-309BF3E500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41BF60-979C-4CB7-8199-20441B1173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16B2FB4-B1A8-4944-B356-E14F4D096EC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04A660-DD69-4D7A-8D82-E5FD6FBEFE12}"/>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6" name="Footer Placeholder 5">
            <a:extLst>
              <a:ext uri="{FF2B5EF4-FFF2-40B4-BE49-F238E27FC236}">
                <a16:creationId xmlns:a16="http://schemas.microsoft.com/office/drawing/2014/main" id="{F9DD6B06-7762-44CF-8DD5-A28B4E15FE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8EE60D-9BF1-4439-9E7D-F5F6070C25C7}"/>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3569250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D469F-C156-451F-8CB4-46E4028DF2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EA4F5D-BE0B-430B-A231-299DB3B3A8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DA2DD0-F106-42C7-95CF-87313C2DF6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F9D815-EEE2-4CCA-835F-2A48BC9F3E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011002-235E-4990-BF91-0FCE88ABDA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AA723FB-51E5-45DE-B264-A8B28C09BDE2}"/>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8" name="Footer Placeholder 7">
            <a:extLst>
              <a:ext uri="{FF2B5EF4-FFF2-40B4-BE49-F238E27FC236}">
                <a16:creationId xmlns:a16="http://schemas.microsoft.com/office/drawing/2014/main" id="{ED173CCF-E61C-4ABF-A5AE-5FB7277AE0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F522B4-6797-401C-94DE-06E42F6C0C75}"/>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3122389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F71D3-AE1F-47F5-A9E1-E054685920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1D8773-1638-4ECC-B467-AA3BEFD4B2D2}"/>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4" name="Footer Placeholder 3">
            <a:extLst>
              <a:ext uri="{FF2B5EF4-FFF2-40B4-BE49-F238E27FC236}">
                <a16:creationId xmlns:a16="http://schemas.microsoft.com/office/drawing/2014/main" id="{1749FFD6-9A23-458A-9517-D77E21B2B0B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5F6A86-1BFB-450C-8941-DC2119D2FAB2}"/>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1649161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F8ECFB-15C0-490E-BA2B-02C81256A18F}"/>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3" name="Footer Placeholder 2">
            <a:extLst>
              <a:ext uri="{FF2B5EF4-FFF2-40B4-BE49-F238E27FC236}">
                <a16:creationId xmlns:a16="http://schemas.microsoft.com/office/drawing/2014/main" id="{D9833D71-8DD4-49C6-8EBF-706284905B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8F8AAE-230F-483D-8523-5FDFD65E7514}"/>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1129157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7E655-AD74-47EB-A3C2-E589268EE9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6A3A68-85AD-47F1-8590-96CF7118C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EF66096-93E8-453D-8142-B81590E3BB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D2D930-8C66-4FE2-B85E-1D17BA784528}"/>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6" name="Footer Placeholder 5">
            <a:extLst>
              <a:ext uri="{FF2B5EF4-FFF2-40B4-BE49-F238E27FC236}">
                <a16:creationId xmlns:a16="http://schemas.microsoft.com/office/drawing/2014/main" id="{242A0838-4104-45AF-AEB6-964027BB8F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320607-213C-4AE7-B8EE-8D65F8E46210}"/>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1965453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F33E9-836C-43F2-ADD5-390C46EAEB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8838FF-FF79-490E-B4EF-ADDCB605BE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604C2B-6874-4708-BE10-BCB05D4B38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D5F5FA-349F-4561-9716-24C5193A4EE1}"/>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6" name="Footer Placeholder 5">
            <a:extLst>
              <a:ext uri="{FF2B5EF4-FFF2-40B4-BE49-F238E27FC236}">
                <a16:creationId xmlns:a16="http://schemas.microsoft.com/office/drawing/2014/main" id="{410B1DD0-7769-4CBB-B773-15B5429D42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DDAE10-5C2A-4375-9C9B-7574B594EFB6}"/>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289114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6E594-E3A7-4910-A0EC-845CF3761B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739F30-9256-4814-98D5-4B0C113E7D6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BDDCFE-9A29-499B-8F30-91DE3714813B}"/>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CD8D3747-91AD-47C3-B826-12EBFBECC8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FC4748-51A8-41CE-84EE-B23AD2C5DBD6}"/>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3204855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E24B0D-F51F-4748-ABA6-CD6506151D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7C401D-ADE0-49BC-BED1-A325BA3FF3B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7DE404-3C0B-4191-9BDD-7447B0601A68}"/>
              </a:ext>
            </a:extLst>
          </p:cNvPr>
          <p:cNvSpPr>
            <a:spLocks noGrp="1"/>
          </p:cNvSpPr>
          <p:nvPr>
            <p:ph type="dt" sz="half" idx="10"/>
          </p:nvPr>
        </p:nvSpPr>
        <p:spPr/>
        <p:txBody>
          <a:body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C8744E5C-BB52-48FA-AC13-7936B00D4C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B5960D-ABC3-4DDB-A1D2-568171E93577}"/>
              </a:ext>
            </a:extLst>
          </p:cNvPr>
          <p:cNvSpPr>
            <a:spLocks noGrp="1"/>
          </p:cNvSpPr>
          <p:nvPr>
            <p:ph type="sldNum" sz="quarter" idx="12"/>
          </p:nvPr>
        </p:nvSpPr>
        <p:spPr/>
        <p:txBody>
          <a:bodyPr/>
          <a:lstStyle/>
          <a:p>
            <a:fld id="{05A5ABD3-58C5-428A-A8AA-61B65D2D56A0}" type="slidenum">
              <a:rPr lang="en-GB" smtClean="0"/>
              <a:t>‹#›</a:t>
            </a:fld>
            <a:endParaRPr lang="en-GB"/>
          </a:p>
        </p:txBody>
      </p:sp>
    </p:spTree>
    <p:extLst>
      <p:ext uri="{BB962C8B-B14F-4D97-AF65-F5344CB8AC3E}">
        <p14:creationId xmlns:p14="http://schemas.microsoft.com/office/powerpoint/2010/main" val="110596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5000"/>
            <a:lum/>
          </a:blip>
          <a:srcRect/>
          <a:stretch>
            <a:fillRect t="-19000" b="-1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AFA53F-B5CF-4301-A42D-65062C1BFC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4044A3-3432-4ADB-A543-ADA4A2A470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C22EC-2143-4E65-8B9D-D6A8052A3B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75A090-B44E-4EF3-AE7D-262F0F67EEB6}" type="datetimeFigureOut">
              <a:rPr lang="en-GB" smtClean="0"/>
              <a:t>19/11/2019</a:t>
            </a:fld>
            <a:endParaRPr lang="en-GB"/>
          </a:p>
        </p:txBody>
      </p:sp>
      <p:sp>
        <p:nvSpPr>
          <p:cNvPr id="5" name="Footer Placeholder 4">
            <a:extLst>
              <a:ext uri="{FF2B5EF4-FFF2-40B4-BE49-F238E27FC236}">
                <a16:creationId xmlns:a16="http://schemas.microsoft.com/office/drawing/2014/main" id="{414EFFC1-E817-4C49-98C3-868B9CE52B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C237E1E-80A3-455D-9DB0-7E4AA350F5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A5ABD3-58C5-428A-A8AA-61B65D2D56A0}" type="slidenum">
              <a:rPr lang="en-GB" smtClean="0"/>
              <a:t>‹#›</a:t>
            </a:fld>
            <a:endParaRPr lang="en-GB"/>
          </a:p>
        </p:txBody>
      </p:sp>
    </p:spTree>
    <p:extLst>
      <p:ext uri="{BB962C8B-B14F-4D97-AF65-F5344CB8AC3E}">
        <p14:creationId xmlns:p14="http://schemas.microsoft.com/office/powerpoint/2010/main" val="5128111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ACC3B-92F5-41DD-9CAD-E41DA6D6BBF9}"/>
              </a:ext>
            </a:extLst>
          </p:cNvPr>
          <p:cNvSpPr>
            <a:spLocks noGrp="1"/>
          </p:cNvSpPr>
          <p:nvPr>
            <p:ph type="ctrTitle"/>
          </p:nvPr>
        </p:nvSpPr>
        <p:spPr>
          <a:xfrm>
            <a:off x="3624943" y="0"/>
            <a:ext cx="5421086" cy="3657600"/>
          </a:xfrm>
          <a:solidFill>
            <a:schemeClr val="bg1">
              <a:alpha val="55000"/>
            </a:schemeClr>
          </a:solidFill>
        </p:spPr>
        <p:txBody>
          <a:bodyPr>
            <a:noAutofit/>
          </a:bodyPr>
          <a:lstStyle/>
          <a:p>
            <a:r>
              <a:rPr lang="en-GB" sz="4000" dirty="0" smtClean="0">
                <a:latin typeface="Arial Black" panose="020B0A04020102020204" pitchFamily="34" charset="0"/>
              </a:rPr>
              <a:t>'A </a:t>
            </a:r>
            <a:r>
              <a:rPr lang="en-GB" sz="4000" dirty="0">
                <a:latin typeface="Arial Black" panose="020B0A04020102020204" pitchFamily="34" charset="0"/>
              </a:rPr>
              <a:t>New Way to Tell about the Past': Big Screen Microhistory in </a:t>
            </a:r>
            <a:r>
              <a:rPr lang="en-GB" sz="4000" i="1" dirty="0">
                <a:latin typeface="Arial Black" panose="020B0A04020102020204" pitchFamily="34" charset="0"/>
              </a:rPr>
              <a:t>The Return of Martin Guerre</a:t>
            </a:r>
            <a:endParaRPr lang="en-GB" sz="3600" i="1" dirty="0">
              <a:latin typeface="Arial Black" panose="020B0A04020102020204" pitchFamily="34" charset="0"/>
            </a:endParaRPr>
          </a:p>
        </p:txBody>
      </p:sp>
    </p:spTree>
    <p:extLst>
      <p:ext uri="{BB962C8B-B14F-4D97-AF65-F5344CB8AC3E}">
        <p14:creationId xmlns:p14="http://schemas.microsoft.com/office/powerpoint/2010/main" val="24065083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stretch>
            <a:fillRect/>
          </a:stretch>
        </p:blipFill>
        <p:spPr>
          <a:xfrm>
            <a:off x="6774128" y="0"/>
            <a:ext cx="4425402" cy="6858000"/>
          </a:xfrm>
          <a:prstGeom prst="rect">
            <a:avLst/>
          </a:prstGeom>
        </p:spPr>
      </p:pic>
      <p:pic>
        <p:nvPicPr>
          <p:cNvPr id="5" name="Picture 4"/>
          <p:cNvPicPr>
            <a:picLocks noChangeAspect="1"/>
          </p:cNvPicPr>
          <p:nvPr/>
        </p:nvPicPr>
        <p:blipFill>
          <a:blip r:embed="rId3"/>
          <a:stretch>
            <a:fillRect/>
          </a:stretch>
        </p:blipFill>
        <p:spPr>
          <a:xfrm>
            <a:off x="838200" y="0"/>
            <a:ext cx="4809257" cy="6858000"/>
          </a:xfrm>
          <a:prstGeom prst="rect">
            <a:avLst/>
          </a:prstGeom>
        </p:spPr>
      </p:pic>
    </p:spTree>
    <p:extLst>
      <p:ext uri="{BB962C8B-B14F-4D97-AF65-F5344CB8AC3E}">
        <p14:creationId xmlns:p14="http://schemas.microsoft.com/office/powerpoint/2010/main" val="29620859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638549" y="365125"/>
            <a:ext cx="4386897" cy="5811838"/>
          </a:xfrm>
          <a:prstGeom prst="rect">
            <a:avLst/>
          </a:prstGeom>
        </p:spPr>
      </p:pic>
    </p:spTree>
    <p:extLst>
      <p:ext uri="{BB962C8B-B14F-4D97-AF65-F5344CB8AC3E}">
        <p14:creationId xmlns:p14="http://schemas.microsoft.com/office/powerpoint/2010/main" val="2227072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529" y="0"/>
            <a:ext cx="10880271" cy="1325563"/>
          </a:xfrm>
        </p:spPr>
        <p:txBody>
          <a:bodyPr/>
          <a:lstStyle/>
          <a:p>
            <a:r>
              <a:rPr lang="en-GB" b="1" dirty="0" smtClean="0">
                <a:latin typeface="+mn-lt"/>
              </a:rPr>
              <a:t>Natalie </a:t>
            </a:r>
            <a:r>
              <a:rPr lang="en-GB" b="1" dirty="0" err="1">
                <a:latin typeface="+mn-lt"/>
              </a:rPr>
              <a:t>Zemon</a:t>
            </a:r>
            <a:r>
              <a:rPr lang="en-GB" b="1" dirty="0">
                <a:latin typeface="+mn-lt"/>
              </a:rPr>
              <a:t> </a:t>
            </a:r>
            <a:r>
              <a:rPr lang="en-GB" b="1" dirty="0" smtClean="0">
                <a:latin typeface="+mn-lt"/>
              </a:rPr>
              <a:t>Davis: pre-</a:t>
            </a:r>
            <a:r>
              <a:rPr lang="en-GB" b="1" i="1" dirty="0" smtClean="0">
                <a:latin typeface="+mn-lt"/>
              </a:rPr>
              <a:t>Martin Guerre</a:t>
            </a:r>
            <a:endParaRPr lang="en-GB" b="1" dirty="0">
              <a:latin typeface="+mn-lt"/>
            </a:endParaRPr>
          </a:p>
        </p:txBody>
      </p:sp>
      <p:pic>
        <p:nvPicPr>
          <p:cNvPr id="5" name="Picture 4"/>
          <p:cNvPicPr>
            <a:picLocks noChangeAspect="1"/>
          </p:cNvPicPr>
          <p:nvPr/>
        </p:nvPicPr>
        <p:blipFill>
          <a:blip r:embed="rId2"/>
          <a:stretch>
            <a:fillRect/>
          </a:stretch>
        </p:blipFill>
        <p:spPr>
          <a:xfrm>
            <a:off x="8735788" y="1334408"/>
            <a:ext cx="3206523" cy="4920496"/>
          </a:xfrm>
          <a:prstGeom prst="rect">
            <a:avLst/>
          </a:prstGeom>
        </p:spPr>
      </p:pic>
      <p:sp>
        <p:nvSpPr>
          <p:cNvPr id="6" name="Content Placeholder 5"/>
          <p:cNvSpPr>
            <a:spLocks noGrp="1"/>
          </p:cNvSpPr>
          <p:nvPr>
            <p:ph idx="1"/>
          </p:nvPr>
        </p:nvSpPr>
        <p:spPr>
          <a:xfrm>
            <a:off x="473529" y="1334408"/>
            <a:ext cx="8082642" cy="4846338"/>
          </a:xfrm>
        </p:spPr>
        <p:txBody>
          <a:bodyPr>
            <a:normAutofit fontScale="85000" lnSpcReduction="10000"/>
          </a:bodyPr>
          <a:lstStyle/>
          <a:p>
            <a:r>
              <a:rPr lang="en-GB" i="1" dirty="0"/>
              <a:t>Society and Culture in Early Modern France: Eight </a:t>
            </a:r>
            <a:r>
              <a:rPr lang="en-GB" i="1" dirty="0" smtClean="0"/>
              <a:t>Essays </a:t>
            </a:r>
            <a:r>
              <a:rPr lang="en-GB" dirty="0" smtClean="0"/>
              <a:t>(1975)</a:t>
            </a:r>
          </a:p>
          <a:p>
            <a:r>
              <a:rPr lang="en-GB" dirty="0" smtClean="0"/>
              <a:t>‘Women's History </a:t>
            </a:r>
            <a:r>
              <a:rPr lang="en-GB" dirty="0"/>
              <a:t>in Transition: the European </a:t>
            </a:r>
            <a:r>
              <a:rPr lang="en-GB" dirty="0" smtClean="0"/>
              <a:t>Case’ (1975)</a:t>
            </a:r>
          </a:p>
          <a:p>
            <a:r>
              <a:rPr lang="en-GB" dirty="0" smtClean="0"/>
              <a:t>‘Ghosts</a:t>
            </a:r>
            <a:r>
              <a:rPr lang="en-GB" dirty="0"/>
              <a:t>, Kin, and Progeny: Some Features of Family Life in Early Modern </a:t>
            </a:r>
            <a:r>
              <a:rPr lang="en-GB" dirty="0" smtClean="0"/>
              <a:t>France’ (1977)</a:t>
            </a:r>
            <a:endParaRPr lang="en-GB" dirty="0"/>
          </a:p>
          <a:p>
            <a:r>
              <a:rPr lang="en-GB" dirty="0" smtClean="0"/>
              <a:t>‘Gender </a:t>
            </a:r>
            <a:r>
              <a:rPr lang="en-GB" dirty="0"/>
              <a:t>and Genre: Women as Historical Writers, </a:t>
            </a:r>
            <a:r>
              <a:rPr lang="en-GB" dirty="0" smtClean="0"/>
              <a:t>1400–1820’ (1980)</a:t>
            </a:r>
            <a:endParaRPr lang="en-GB" dirty="0"/>
          </a:p>
          <a:p>
            <a:r>
              <a:rPr lang="en-GB" dirty="0" smtClean="0"/>
              <a:t>‘Anthropology </a:t>
            </a:r>
            <a:r>
              <a:rPr lang="en-GB" dirty="0"/>
              <a:t>and History in the 1980s: the Possibilities of the </a:t>
            </a:r>
            <a:r>
              <a:rPr lang="en-GB" dirty="0" smtClean="0"/>
              <a:t>Past’ (1981)</a:t>
            </a:r>
          </a:p>
          <a:p>
            <a:r>
              <a:rPr lang="en-GB" dirty="0" smtClean="0"/>
              <a:t>‘The </a:t>
            </a:r>
            <a:r>
              <a:rPr lang="en-GB" dirty="0"/>
              <a:t>Sacred and the Body Social in </a:t>
            </a:r>
            <a:r>
              <a:rPr lang="en-GB" dirty="0" smtClean="0"/>
              <a:t>16th-century Lyon’ (1981)</a:t>
            </a:r>
          </a:p>
          <a:p>
            <a:r>
              <a:rPr lang="en-GB" dirty="0" smtClean="0"/>
              <a:t>‘Women </a:t>
            </a:r>
            <a:r>
              <a:rPr lang="en-GB" dirty="0"/>
              <a:t>in the Crafts in Sixteenth-century </a:t>
            </a:r>
            <a:r>
              <a:rPr lang="en-GB" dirty="0" smtClean="0"/>
              <a:t>Lyon’ (1982)</a:t>
            </a:r>
          </a:p>
          <a:p>
            <a:r>
              <a:rPr lang="en-GB" dirty="0" smtClean="0"/>
              <a:t>‘Beyond </a:t>
            </a:r>
            <a:r>
              <a:rPr lang="en-GB" dirty="0"/>
              <a:t>the Market: Books as Gifts in Sixteenth-century </a:t>
            </a:r>
            <a:r>
              <a:rPr lang="en-GB" dirty="0" smtClean="0"/>
              <a:t>France’ (1983)</a:t>
            </a:r>
            <a:endParaRPr lang="en-GB" dirty="0"/>
          </a:p>
        </p:txBody>
      </p:sp>
    </p:spTree>
    <p:extLst>
      <p:ext uri="{BB962C8B-B14F-4D97-AF65-F5344CB8AC3E}">
        <p14:creationId xmlns:p14="http://schemas.microsoft.com/office/powerpoint/2010/main" val="3510901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529" y="365125"/>
            <a:ext cx="10880271" cy="1325563"/>
          </a:xfrm>
        </p:spPr>
        <p:txBody>
          <a:bodyPr/>
          <a:lstStyle/>
          <a:p>
            <a:r>
              <a:rPr lang="en-GB" b="1" dirty="0" smtClean="0">
                <a:latin typeface="+mn-lt"/>
              </a:rPr>
              <a:t>Natalie </a:t>
            </a:r>
            <a:r>
              <a:rPr lang="en-GB" b="1" dirty="0" err="1">
                <a:latin typeface="+mn-lt"/>
              </a:rPr>
              <a:t>Zemon</a:t>
            </a:r>
            <a:r>
              <a:rPr lang="en-GB" b="1" dirty="0">
                <a:latin typeface="+mn-lt"/>
              </a:rPr>
              <a:t> </a:t>
            </a:r>
            <a:r>
              <a:rPr lang="en-GB" b="1" dirty="0" smtClean="0">
                <a:latin typeface="+mn-lt"/>
              </a:rPr>
              <a:t>Davis: post-</a:t>
            </a:r>
            <a:r>
              <a:rPr lang="en-GB" b="1" i="1" dirty="0" smtClean="0">
                <a:latin typeface="+mn-lt"/>
              </a:rPr>
              <a:t>Martin Guerre</a:t>
            </a:r>
            <a:endParaRPr lang="en-GB" b="1" dirty="0">
              <a:latin typeface="+mn-lt"/>
            </a:endParaRP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0" y="1662113"/>
            <a:ext cx="3000375" cy="4514850"/>
          </a:xfrm>
          <a:prstGeom prst="rect">
            <a:avLst/>
          </a:prstGeom>
        </p:spPr>
      </p:pic>
      <p:pic>
        <p:nvPicPr>
          <p:cNvPr id="7" name="Picture 6"/>
          <p:cNvPicPr>
            <a:picLocks noChangeAspect="1"/>
          </p:cNvPicPr>
          <p:nvPr/>
        </p:nvPicPr>
        <p:blipFill>
          <a:blip r:embed="rId3"/>
          <a:stretch>
            <a:fillRect/>
          </a:stretch>
        </p:blipFill>
        <p:spPr>
          <a:xfrm>
            <a:off x="3176021" y="1602146"/>
            <a:ext cx="2970440" cy="4451200"/>
          </a:xfrm>
          <a:prstGeom prst="rect">
            <a:avLst/>
          </a:prstGeom>
        </p:spPr>
      </p:pic>
      <p:pic>
        <p:nvPicPr>
          <p:cNvPr id="8" name="Picture 7"/>
          <p:cNvPicPr>
            <a:picLocks noChangeAspect="1"/>
          </p:cNvPicPr>
          <p:nvPr/>
        </p:nvPicPr>
        <p:blipFill>
          <a:blip r:embed="rId4"/>
          <a:stretch>
            <a:fillRect/>
          </a:stretch>
        </p:blipFill>
        <p:spPr>
          <a:xfrm>
            <a:off x="6421587" y="1662113"/>
            <a:ext cx="2843438" cy="4265158"/>
          </a:xfrm>
          <a:prstGeom prst="rect">
            <a:avLst/>
          </a:prstGeom>
        </p:spPr>
      </p:pic>
      <p:pic>
        <p:nvPicPr>
          <p:cNvPr id="9" name="Picture 8"/>
          <p:cNvPicPr>
            <a:picLocks noChangeAspect="1"/>
          </p:cNvPicPr>
          <p:nvPr/>
        </p:nvPicPr>
        <p:blipFill>
          <a:blip r:embed="rId5"/>
          <a:stretch>
            <a:fillRect/>
          </a:stretch>
        </p:blipFill>
        <p:spPr>
          <a:xfrm>
            <a:off x="9463689" y="1662113"/>
            <a:ext cx="2728311" cy="4274116"/>
          </a:xfrm>
          <a:prstGeom prst="rect">
            <a:avLst/>
          </a:prstGeom>
        </p:spPr>
      </p:pic>
    </p:spTree>
    <p:extLst>
      <p:ext uri="{BB962C8B-B14F-4D97-AF65-F5344CB8AC3E}">
        <p14:creationId xmlns:p14="http://schemas.microsoft.com/office/powerpoint/2010/main" val="4171853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mn-lt"/>
              </a:rPr>
              <a:t>What is microhistory?</a:t>
            </a:r>
            <a:endParaRPr lang="en-GB" b="1" dirty="0">
              <a:latin typeface="+mn-lt"/>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571999" y="1649091"/>
            <a:ext cx="3361483" cy="5208909"/>
          </a:xfrm>
          <a:prstGeom prst="rect">
            <a:avLst/>
          </a:prstGeom>
        </p:spPr>
      </p:pic>
    </p:spTree>
    <p:extLst>
      <p:ext uri="{BB962C8B-B14F-4D97-AF65-F5344CB8AC3E}">
        <p14:creationId xmlns:p14="http://schemas.microsoft.com/office/powerpoint/2010/main" val="36904721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302" y="0"/>
            <a:ext cx="11007498" cy="1325563"/>
          </a:xfrm>
        </p:spPr>
        <p:txBody>
          <a:bodyPr/>
          <a:lstStyle/>
          <a:p>
            <a:r>
              <a:rPr lang="en-GB" b="1" dirty="0" smtClean="0">
                <a:latin typeface="+mn-lt"/>
              </a:rPr>
              <a:t>Microhistory</a:t>
            </a:r>
            <a:endParaRPr lang="en-GB" b="1" dirty="0">
              <a:latin typeface="+mn-lt"/>
            </a:endParaRPr>
          </a:p>
        </p:txBody>
      </p:sp>
      <p:sp>
        <p:nvSpPr>
          <p:cNvPr id="3" name="Content Placeholder 2"/>
          <p:cNvSpPr>
            <a:spLocks noGrp="1"/>
          </p:cNvSpPr>
          <p:nvPr>
            <p:ph sz="half" idx="1"/>
          </p:nvPr>
        </p:nvSpPr>
        <p:spPr>
          <a:xfrm>
            <a:off x="346301" y="1168173"/>
            <a:ext cx="4927827" cy="5477555"/>
          </a:xfrm>
        </p:spPr>
        <p:txBody>
          <a:bodyPr>
            <a:normAutofit fontScale="85000" lnSpcReduction="20000"/>
          </a:bodyPr>
          <a:lstStyle/>
          <a:p>
            <a:r>
              <a:rPr lang="en-GB" dirty="0" smtClean="0"/>
              <a:t>Part of movement towards social history</a:t>
            </a:r>
          </a:p>
          <a:p>
            <a:r>
              <a:rPr lang="en-GB" dirty="0" smtClean="0"/>
              <a:t>Influence of </a:t>
            </a:r>
            <a:r>
              <a:rPr lang="en-GB" i="1" dirty="0" err="1" smtClean="0"/>
              <a:t>Annales</a:t>
            </a:r>
            <a:r>
              <a:rPr lang="en-GB" i="1" dirty="0" smtClean="0"/>
              <a:t> </a:t>
            </a:r>
            <a:r>
              <a:rPr lang="en-GB" dirty="0" smtClean="0"/>
              <a:t>School</a:t>
            </a:r>
            <a:endParaRPr lang="en-GB" dirty="0" smtClean="0"/>
          </a:p>
          <a:p>
            <a:r>
              <a:rPr lang="en-GB" dirty="0" smtClean="0"/>
              <a:t>Reaction against existing </a:t>
            </a:r>
            <a:r>
              <a:rPr lang="en-GB" dirty="0" err="1" smtClean="0"/>
              <a:t>macrohistorical</a:t>
            </a:r>
            <a:r>
              <a:rPr lang="en-GB" dirty="0" smtClean="0"/>
              <a:t> models</a:t>
            </a:r>
          </a:p>
          <a:p>
            <a:r>
              <a:rPr lang="en-GB" dirty="0" smtClean="0"/>
              <a:t>Opportunity examine the experiences of all sections of society </a:t>
            </a:r>
          </a:p>
          <a:p>
            <a:r>
              <a:rPr lang="en-GB" dirty="0" smtClean="0"/>
              <a:t>Opportunity to examine the individual</a:t>
            </a:r>
          </a:p>
          <a:p>
            <a:r>
              <a:rPr lang="en-GB" dirty="0" smtClean="0"/>
              <a:t>Opportunity to see the margins as well/instead of the centre</a:t>
            </a:r>
          </a:p>
          <a:p>
            <a:r>
              <a:rPr lang="en-GB" dirty="0" smtClean="0"/>
              <a:t>Opportunity to examine everyday life</a:t>
            </a:r>
          </a:p>
          <a:p>
            <a:r>
              <a:rPr lang="en-GB" dirty="0" smtClean="0"/>
              <a:t>Influence of anthropology</a:t>
            </a:r>
          </a:p>
          <a:p>
            <a:r>
              <a:rPr lang="en-GB" dirty="0" smtClean="0"/>
              <a:t>Emphasis on the ‘Exceptional Normal’ (</a:t>
            </a:r>
            <a:r>
              <a:rPr lang="en-GB" dirty="0" err="1" smtClean="0"/>
              <a:t>Ginzburg</a:t>
            </a:r>
            <a:r>
              <a:rPr lang="en-GB" dirty="0" smtClean="0"/>
              <a:t>)</a:t>
            </a:r>
          </a:p>
          <a:p>
            <a:pPr marL="0" indent="0">
              <a:buNone/>
            </a:pPr>
            <a:endParaRPr lang="en-GB" dirty="0"/>
          </a:p>
        </p:txBody>
      </p:sp>
      <p:pic>
        <p:nvPicPr>
          <p:cNvPr id="6" name="Picture 5"/>
          <p:cNvPicPr>
            <a:picLocks noChangeAspect="1"/>
          </p:cNvPicPr>
          <p:nvPr/>
        </p:nvPicPr>
        <p:blipFill>
          <a:blip r:embed="rId2"/>
          <a:stretch>
            <a:fillRect/>
          </a:stretch>
        </p:blipFill>
        <p:spPr>
          <a:xfrm>
            <a:off x="5606672" y="0"/>
            <a:ext cx="2182057" cy="3388288"/>
          </a:xfrm>
          <a:prstGeom prst="rect">
            <a:avLst/>
          </a:prstGeom>
        </p:spPr>
      </p:pic>
      <p:pic>
        <p:nvPicPr>
          <p:cNvPr id="7" name="Picture 6"/>
          <p:cNvPicPr>
            <a:picLocks noChangeAspect="1"/>
          </p:cNvPicPr>
          <p:nvPr/>
        </p:nvPicPr>
        <p:blipFill>
          <a:blip r:embed="rId3"/>
          <a:stretch>
            <a:fillRect/>
          </a:stretch>
        </p:blipFill>
        <p:spPr>
          <a:xfrm>
            <a:off x="7898646" y="0"/>
            <a:ext cx="4402212" cy="6471252"/>
          </a:xfrm>
          <a:prstGeom prst="rect">
            <a:avLst/>
          </a:prstGeom>
        </p:spPr>
      </p:pic>
      <p:pic>
        <p:nvPicPr>
          <p:cNvPr id="8" name="Picture 7"/>
          <p:cNvPicPr>
            <a:picLocks noChangeAspect="1"/>
          </p:cNvPicPr>
          <p:nvPr/>
        </p:nvPicPr>
        <p:blipFill>
          <a:blip r:embed="rId4"/>
          <a:stretch>
            <a:fillRect/>
          </a:stretch>
        </p:blipFill>
        <p:spPr>
          <a:xfrm>
            <a:off x="5606672" y="3485582"/>
            <a:ext cx="2237015" cy="3372418"/>
          </a:xfrm>
          <a:prstGeom prst="rect">
            <a:avLst/>
          </a:prstGeom>
        </p:spPr>
      </p:pic>
    </p:spTree>
    <p:extLst>
      <p:ext uri="{BB962C8B-B14F-4D97-AF65-F5344CB8AC3E}">
        <p14:creationId xmlns:p14="http://schemas.microsoft.com/office/powerpoint/2010/main" val="3649066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4"/>
          <p:cNvPicPr>
            <a:picLocks noChangeAspect="1"/>
          </p:cNvPicPr>
          <p:nvPr/>
        </p:nvPicPr>
        <p:blipFill>
          <a:blip r:embed="rId2"/>
          <a:stretch>
            <a:fillRect/>
          </a:stretch>
        </p:blipFill>
        <p:spPr>
          <a:xfrm>
            <a:off x="838200" y="0"/>
            <a:ext cx="4809257" cy="6858000"/>
          </a:xfrm>
          <a:prstGeom prst="rect">
            <a:avLst/>
          </a:prstGeom>
        </p:spPr>
      </p:pic>
      <p:sp>
        <p:nvSpPr>
          <p:cNvPr id="3" name="Content Placeholder 2"/>
          <p:cNvSpPr>
            <a:spLocks noGrp="1"/>
          </p:cNvSpPr>
          <p:nvPr>
            <p:ph idx="1"/>
          </p:nvPr>
        </p:nvSpPr>
        <p:spPr>
          <a:xfrm>
            <a:off x="5878286" y="365125"/>
            <a:ext cx="5475514" cy="5811838"/>
          </a:xfrm>
        </p:spPr>
        <p:txBody>
          <a:bodyPr>
            <a:normAutofit/>
          </a:bodyPr>
          <a:lstStyle/>
          <a:p>
            <a:r>
              <a:rPr lang="en-GB" sz="4400" dirty="0" smtClean="0"/>
              <a:t>What might make </a:t>
            </a:r>
            <a:r>
              <a:rPr lang="en-GB" sz="4400" i="1" dirty="0" smtClean="0"/>
              <a:t>The Return of Martin Guerre </a:t>
            </a:r>
            <a:r>
              <a:rPr lang="en-GB" sz="4400" dirty="0" smtClean="0"/>
              <a:t>an example of ‘cinematic microhistory’? Or ‘social history’?</a:t>
            </a:r>
            <a:endParaRPr lang="en-GB" sz="4400" dirty="0"/>
          </a:p>
        </p:txBody>
      </p:sp>
    </p:spTree>
    <p:extLst>
      <p:ext uri="{BB962C8B-B14F-4D97-AF65-F5344CB8AC3E}">
        <p14:creationId xmlns:p14="http://schemas.microsoft.com/office/powerpoint/2010/main" val="40001678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185" y="212270"/>
            <a:ext cx="11250386" cy="6400801"/>
          </a:xfrm>
        </p:spPr>
        <p:txBody>
          <a:bodyPr>
            <a:normAutofit/>
          </a:bodyPr>
          <a:lstStyle/>
          <a:p>
            <a:pPr marL="0" indent="0">
              <a:buNone/>
            </a:pPr>
            <a:r>
              <a:rPr lang="en-GB" dirty="0"/>
              <a:t>Ed Benson, ‘Martin Guerre, the Historian and the Filmmakers: An Interview with Natalie </a:t>
            </a:r>
            <a:r>
              <a:rPr lang="en-GB" dirty="0" err="1"/>
              <a:t>Zemon</a:t>
            </a:r>
            <a:r>
              <a:rPr lang="en-GB" dirty="0"/>
              <a:t> Davis,’ </a:t>
            </a:r>
            <a:r>
              <a:rPr lang="en-GB" i="1" dirty="0"/>
              <a:t>Film &amp; History: An Interdisciplinary Journal of Film and Television Studies</a:t>
            </a:r>
            <a:r>
              <a:rPr lang="en-GB" dirty="0"/>
              <a:t>, 13:3 (September 1983), pp. </a:t>
            </a:r>
            <a:r>
              <a:rPr lang="en-GB" dirty="0" smtClean="0"/>
              <a:t>49-65.</a:t>
            </a:r>
          </a:p>
          <a:p>
            <a:pPr marL="0" indent="0">
              <a:buNone/>
            </a:pPr>
            <a:endParaRPr lang="en-GB" sz="1600" b="1" i="1" dirty="0" smtClean="0"/>
          </a:p>
          <a:p>
            <a:pPr marL="0" indent="0" algn="just">
              <a:buNone/>
            </a:pPr>
            <a:r>
              <a:rPr lang="en-GB" sz="3600" dirty="0" smtClean="0"/>
              <a:t>“ … A </a:t>
            </a:r>
            <a:r>
              <a:rPr lang="en-GB" sz="3600" dirty="0"/>
              <a:t>lot of historical movies have been made about the upper classes and I love to see them when they're good. But my historical expertise is in the lower </a:t>
            </a:r>
            <a:r>
              <a:rPr lang="en-GB" sz="3600" dirty="0" smtClean="0"/>
              <a:t>orders … </a:t>
            </a:r>
            <a:r>
              <a:rPr lang="en-GB" sz="3600" i="1" dirty="0" smtClean="0"/>
              <a:t>Martin </a:t>
            </a:r>
            <a:r>
              <a:rPr lang="en-GB" sz="3600" i="1" dirty="0"/>
              <a:t>Guerre </a:t>
            </a:r>
            <a:r>
              <a:rPr lang="en-GB" sz="3600" dirty="0"/>
              <a:t>gave me a chance to do something with sixteenth-century peasants that would be different from, say, a peasant scene in a Shakespeare </a:t>
            </a:r>
            <a:r>
              <a:rPr lang="en-GB" sz="3600" dirty="0" smtClean="0"/>
              <a:t>play.”</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777649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185" y="212270"/>
            <a:ext cx="11250386" cy="6400801"/>
          </a:xfrm>
        </p:spPr>
        <p:txBody>
          <a:bodyPr>
            <a:normAutofit/>
          </a:bodyPr>
          <a:lstStyle/>
          <a:p>
            <a:pPr marL="0" indent="0">
              <a:buNone/>
            </a:pPr>
            <a:r>
              <a:rPr lang="en-GB" dirty="0"/>
              <a:t>Ed Benson, ‘Martin Guerre, the Historian and the Filmmakers: An Interview with Natalie </a:t>
            </a:r>
            <a:r>
              <a:rPr lang="en-GB" dirty="0" err="1"/>
              <a:t>Zemon</a:t>
            </a:r>
            <a:r>
              <a:rPr lang="en-GB" dirty="0"/>
              <a:t> Davis,’ </a:t>
            </a:r>
            <a:r>
              <a:rPr lang="en-GB" i="1" dirty="0"/>
              <a:t>Film &amp; History: An Interdisciplinary Journal of Film and Television Studies</a:t>
            </a:r>
            <a:r>
              <a:rPr lang="en-GB" dirty="0"/>
              <a:t>, 13:3 (September 1983), pp. </a:t>
            </a:r>
            <a:r>
              <a:rPr lang="en-GB" dirty="0" smtClean="0"/>
              <a:t>49-65.</a:t>
            </a:r>
          </a:p>
          <a:p>
            <a:pPr marL="0" indent="0">
              <a:buNone/>
            </a:pPr>
            <a:endParaRPr lang="en-GB" sz="1600" b="1" i="1" dirty="0" smtClean="0"/>
          </a:p>
          <a:p>
            <a:pPr marL="0" indent="0">
              <a:buNone/>
            </a:pPr>
            <a:r>
              <a:rPr lang="en-GB" b="1" i="1" dirty="0" smtClean="0"/>
              <a:t>Davis on her involvement with cinema:</a:t>
            </a:r>
          </a:p>
          <a:p>
            <a:pPr marL="0" indent="0">
              <a:buNone/>
            </a:pPr>
            <a:endParaRPr lang="en-GB" sz="1800" b="1" i="1" dirty="0" smtClean="0"/>
          </a:p>
          <a:p>
            <a:pPr marL="0" indent="0" algn="just">
              <a:buNone/>
            </a:pPr>
            <a:r>
              <a:rPr lang="en-GB" sz="3600" dirty="0" smtClean="0"/>
              <a:t>“ … There </a:t>
            </a:r>
            <a:r>
              <a:rPr lang="en-GB" sz="3600" dirty="0"/>
              <a:t>were several things about my work that pushed me </a:t>
            </a:r>
            <a:r>
              <a:rPr lang="en-GB" sz="3600" dirty="0" smtClean="0"/>
              <a:t>toward finding </a:t>
            </a:r>
            <a:r>
              <a:rPr lang="en-GB" sz="3600" dirty="0"/>
              <a:t>a </a:t>
            </a:r>
            <a:r>
              <a:rPr lang="en-GB" sz="3600" b="1" dirty="0"/>
              <a:t>new way to tell about the past. </a:t>
            </a:r>
            <a:r>
              <a:rPr lang="en-GB" sz="3600" dirty="0"/>
              <a:t>One was a long-term interest </a:t>
            </a:r>
            <a:r>
              <a:rPr lang="en-GB" sz="3600" dirty="0" smtClean="0"/>
              <a:t>in reaching </a:t>
            </a:r>
            <a:r>
              <a:rPr lang="en-GB" sz="3600" dirty="0"/>
              <a:t>a </a:t>
            </a:r>
            <a:r>
              <a:rPr lang="en-GB" sz="3600" b="1" dirty="0"/>
              <a:t>larger audience</a:t>
            </a:r>
            <a:r>
              <a:rPr lang="en-GB" sz="3600" dirty="0"/>
              <a:t>. Even though I worked in the </a:t>
            </a:r>
            <a:r>
              <a:rPr lang="en-GB" sz="3600" dirty="0" smtClean="0"/>
              <a:t>16th </a:t>
            </a:r>
            <a:r>
              <a:rPr lang="en-GB" sz="3600" dirty="0"/>
              <a:t>century</a:t>
            </a:r>
            <a:r>
              <a:rPr lang="en-GB" sz="3600" dirty="0" smtClean="0"/>
              <a:t>, rather </a:t>
            </a:r>
            <a:r>
              <a:rPr lang="en-GB" sz="3600" dirty="0"/>
              <a:t>than, say, on American slavery or World War II, I always hoped </a:t>
            </a:r>
            <a:r>
              <a:rPr lang="en-GB" sz="3600" dirty="0" smtClean="0"/>
              <a:t>that some </a:t>
            </a:r>
            <a:r>
              <a:rPr lang="en-GB" sz="3600" dirty="0"/>
              <a:t>of my work could have a significance for a group other than </a:t>
            </a:r>
            <a:r>
              <a:rPr lang="en-GB" sz="3600" dirty="0" smtClean="0"/>
              <a:t>just university </a:t>
            </a:r>
            <a:r>
              <a:rPr lang="en-GB" sz="3600" dirty="0"/>
              <a:t>people</a:t>
            </a:r>
            <a:r>
              <a:rPr lang="en-GB" sz="3600" dirty="0" smtClean="0"/>
              <a:t>.”</a:t>
            </a:r>
            <a:endParaRPr lang="en-GB" sz="3600" dirty="0"/>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6944303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326571"/>
            <a:ext cx="11250386" cy="6237515"/>
          </a:xfrm>
        </p:spPr>
        <p:txBody>
          <a:bodyPr>
            <a:normAutofit lnSpcReduction="10000"/>
          </a:bodyPr>
          <a:lstStyle/>
          <a:p>
            <a:pPr marL="0" indent="0">
              <a:buNone/>
            </a:pPr>
            <a:r>
              <a:rPr lang="en-GB" dirty="0" smtClean="0"/>
              <a:t>Benson</a:t>
            </a:r>
            <a:r>
              <a:rPr lang="en-GB" dirty="0"/>
              <a:t>, ‘Martin Guerre, the Historian and the </a:t>
            </a:r>
            <a:r>
              <a:rPr lang="en-GB" dirty="0" smtClean="0"/>
              <a:t>Filmmakers,’ p. 50</a:t>
            </a:r>
            <a:endParaRPr lang="en-GB" sz="1600" b="1" i="1" dirty="0"/>
          </a:p>
          <a:p>
            <a:pPr marL="0" indent="0">
              <a:buNone/>
            </a:pPr>
            <a:endParaRPr lang="en-GB" b="1" i="1" dirty="0" smtClean="0"/>
          </a:p>
          <a:p>
            <a:pPr marL="0" indent="0">
              <a:buNone/>
            </a:pPr>
            <a:r>
              <a:rPr lang="en-GB" b="1" i="1" dirty="0" smtClean="0"/>
              <a:t>Davis </a:t>
            </a:r>
            <a:r>
              <a:rPr lang="en-GB" b="1" i="1" dirty="0"/>
              <a:t>on her involvement with cinema:</a:t>
            </a:r>
          </a:p>
          <a:p>
            <a:pPr marL="0" indent="0">
              <a:buNone/>
            </a:pPr>
            <a:endParaRPr lang="en-GB" sz="1800" b="1" i="1" dirty="0"/>
          </a:p>
          <a:p>
            <a:pPr marL="0" indent="0" algn="just">
              <a:buNone/>
            </a:pPr>
            <a:r>
              <a:rPr lang="en-GB" sz="3200" dirty="0" smtClean="0"/>
              <a:t>“ … A </a:t>
            </a:r>
            <a:r>
              <a:rPr lang="en-GB" sz="3200" dirty="0"/>
              <a:t>second thing was the interest in anthropology </a:t>
            </a:r>
            <a:r>
              <a:rPr lang="en-GB" sz="3200" dirty="0" smtClean="0"/>
              <a:t>… An </a:t>
            </a:r>
            <a:r>
              <a:rPr lang="en-GB" sz="3200" dirty="0"/>
              <a:t>anthropologist tries to flesh out </a:t>
            </a:r>
            <a:r>
              <a:rPr lang="en-GB" sz="3200" b="1" dirty="0"/>
              <a:t>the living experience of people</a:t>
            </a:r>
            <a:r>
              <a:rPr lang="en-GB" sz="3200" dirty="0"/>
              <a:t>: smell, taste, posture, gestures. Many of the things our documents don't reveal to us can be observed by an anthropologist working in the field. This made me want to visualize the people in the "</a:t>
            </a:r>
            <a:r>
              <a:rPr lang="en-GB" sz="3200" b="1" dirty="0"/>
              <a:t>lower orders</a:t>
            </a:r>
            <a:r>
              <a:rPr lang="en-GB" sz="3200" dirty="0"/>
              <a:t>" that I studied about, the peasants, more than ever before. Then I began to think that maybe you could tell about what you "saw" not just through stringing words together, but through a film. Your eye would choose from what's being experienced and then you </a:t>
            </a:r>
            <a:r>
              <a:rPr lang="en-GB" sz="3200" b="1" dirty="0"/>
              <a:t>could retell it very economically by </a:t>
            </a:r>
            <a:r>
              <a:rPr lang="en-GB" sz="3200" b="1" dirty="0" smtClean="0"/>
              <a:t>images</a:t>
            </a:r>
            <a:r>
              <a:rPr lang="en-GB" sz="3200" dirty="0" smtClean="0"/>
              <a:t>.”</a:t>
            </a: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9766865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4"/>
          <p:cNvPicPr>
            <a:picLocks noChangeAspect="1"/>
          </p:cNvPicPr>
          <p:nvPr/>
        </p:nvPicPr>
        <p:blipFill>
          <a:blip r:embed="rId2"/>
          <a:stretch>
            <a:fillRect/>
          </a:stretch>
        </p:blipFill>
        <p:spPr>
          <a:xfrm>
            <a:off x="838200" y="0"/>
            <a:ext cx="4809257" cy="6858000"/>
          </a:xfrm>
          <a:prstGeom prst="rect">
            <a:avLst/>
          </a:prstGeom>
        </p:spPr>
      </p:pic>
      <p:sp>
        <p:nvSpPr>
          <p:cNvPr id="3" name="Content Placeholder 2"/>
          <p:cNvSpPr>
            <a:spLocks noGrp="1"/>
          </p:cNvSpPr>
          <p:nvPr>
            <p:ph idx="1"/>
          </p:nvPr>
        </p:nvSpPr>
        <p:spPr>
          <a:xfrm>
            <a:off x="5878286" y="365125"/>
            <a:ext cx="5475514" cy="5811838"/>
          </a:xfrm>
        </p:spPr>
        <p:txBody>
          <a:bodyPr>
            <a:normAutofit/>
          </a:bodyPr>
          <a:lstStyle/>
          <a:p>
            <a:r>
              <a:rPr lang="en-GB" sz="4400" dirty="0" smtClean="0"/>
              <a:t>What might make </a:t>
            </a:r>
            <a:r>
              <a:rPr lang="en-GB" sz="4400" i="1" dirty="0" smtClean="0"/>
              <a:t>The Return of Martin Guerre ‘</a:t>
            </a:r>
            <a:r>
              <a:rPr lang="en-GB" sz="4400" dirty="0" smtClean="0"/>
              <a:t>anthropological’ in its approach?</a:t>
            </a:r>
            <a:endParaRPr lang="en-GB" sz="4400" dirty="0"/>
          </a:p>
        </p:txBody>
      </p:sp>
    </p:spTree>
    <p:extLst>
      <p:ext uri="{BB962C8B-B14F-4D97-AF65-F5344CB8AC3E}">
        <p14:creationId xmlns:p14="http://schemas.microsoft.com/office/powerpoint/2010/main" val="18678305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326571"/>
            <a:ext cx="11250386" cy="6531429"/>
          </a:xfrm>
        </p:spPr>
        <p:txBody>
          <a:bodyPr>
            <a:normAutofit/>
          </a:bodyPr>
          <a:lstStyle/>
          <a:p>
            <a:pPr marL="0" indent="0">
              <a:buNone/>
            </a:pPr>
            <a:r>
              <a:rPr lang="en-GB" dirty="0" smtClean="0"/>
              <a:t>Benson</a:t>
            </a:r>
            <a:r>
              <a:rPr lang="en-GB" dirty="0"/>
              <a:t>, ‘Martin Guerre, the Historian and the </a:t>
            </a:r>
            <a:r>
              <a:rPr lang="en-GB" dirty="0" smtClean="0"/>
              <a:t>Filmmakers,’ p. 50</a:t>
            </a:r>
            <a:endParaRPr lang="en-GB" sz="1600" b="1" i="1" dirty="0"/>
          </a:p>
          <a:p>
            <a:pPr marL="0" indent="0" algn="just">
              <a:buNone/>
            </a:pPr>
            <a:endParaRPr lang="en-GB" b="1" i="1" dirty="0" smtClean="0"/>
          </a:p>
          <a:p>
            <a:pPr marL="0" indent="0" algn="just">
              <a:buNone/>
            </a:pPr>
            <a:r>
              <a:rPr lang="en-GB" sz="3200" dirty="0" smtClean="0"/>
              <a:t>“Fieldwork </a:t>
            </a:r>
            <a:r>
              <a:rPr lang="en-GB" sz="3200" dirty="0"/>
              <a:t>with </a:t>
            </a:r>
            <a:r>
              <a:rPr lang="en-GB" sz="3200" dirty="0" smtClean="0"/>
              <a:t>living persons </a:t>
            </a:r>
            <a:r>
              <a:rPr lang="en-GB" sz="3200" dirty="0"/>
              <a:t>makes it possible to observe a very wide range of </a:t>
            </a:r>
            <a:r>
              <a:rPr lang="en-GB" sz="3200" dirty="0" err="1"/>
              <a:t>behavior</a:t>
            </a:r>
            <a:r>
              <a:rPr lang="en-GB" sz="3200" dirty="0" smtClean="0"/>
              <a:t>, </a:t>
            </a:r>
            <a:r>
              <a:rPr lang="en-GB" sz="3200" dirty="0" err="1" smtClean="0"/>
              <a:t>behavior</a:t>
            </a:r>
            <a:r>
              <a:rPr lang="en-GB" sz="3200" dirty="0" smtClean="0"/>
              <a:t> </a:t>
            </a:r>
            <a:r>
              <a:rPr lang="en-GB" sz="3200" dirty="0"/>
              <a:t>that goes beyond the abstract analysis of class or region </a:t>
            </a:r>
            <a:r>
              <a:rPr lang="en-GB" sz="3200" dirty="0" smtClean="0"/>
              <a:t>or religion. When </a:t>
            </a:r>
            <a:r>
              <a:rPr lang="en-GB" sz="3200" dirty="0"/>
              <a:t>you're reading sources about the relations </a:t>
            </a:r>
            <a:r>
              <a:rPr lang="en-GB" sz="3200" dirty="0" smtClean="0"/>
              <a:t>a </a:t>
            </a:r>
            <a:r>
              <a:rPr lang="en-GB" sz="3200" dirty="0"/>
              <a:t>landlord and his peasants, you might have a wealth of concrete examples and still not realize how much was missing. You might read about an insult and not know what it really meant or how it fit into the life of the village or the urban </a:t>
            </a:r>
            <a:r>
              <a:rPr lang="en-GB" sz="3200" dirty="0" smtClean="0"/>
              <a:t>neighbourhood ….  </a:t>
            </a:r>
            <a:r>
              <a:rPr lang="en-GB" sz="3200" dirty="0"/>
              <a:t>Anthropologists in the field can see these processes going on; </a:t>
            </a:r>
            <a:r>
              <a:rPr lang="en-GB" sz="3200" b="1" dirty="0"/>
              <a:t>their books can give us suggestions about the type of lived experience that may be left out of our documents</a:t>
            </a:r>
            <a:r>
              <a:rPr lang="en-GB" sz="3200" dirty="0" smtClean="0"/>
              <a:t>.”</a:t>
            </a:r>
          </a:p>
          <a:p>
            <a:pPr marL="0" indent="0">
              <a:buNone/>
            </a:pPr>
            <a:endParaRPr lang="en-GB" dirty="0"/>
          </a:p>
        </p:txBody>
      </p:sp>
    </p:spTree>
    <p:extLst>
      <p:ext uri="{BB962C8B-B14F-4D97-AF65-F5344CB8AC3E}">
        <p14:creationId xmlns:p14="http://schemas.microsoft.com/office/powerpoint/2010/main" val="36455315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838534" cy="6857999"/>
          </a:xfrm>
        </p:spPr>
        <p:txBody>
          <a:bodyPr lIns="360000" tIns="360000" rIns="360000" bIns="360000">
            <a:normAutofit/>
          </a:bodyPr>
          <a:lstStyle/>
          <a:p>
            <a:pPr marL="0" indent="0">
              <a:buNone/>
            </a:pPr>
            <a:r>
              <a:rPr lang="en-GB" dirty="0" smtClean="0"/>
              <a:t>Benson</a:t>
            </a:r>
            <a:r>
              <a:rPr lang="en-GB" dirty="0"/>
              <a:t>, ‘Martin Guerre, the Historian and the </a:t>
            </a:r>
            <a:r>
              <a:rPr lang="en-GB" dirty="0" smtClean="0"/>
              <a:t>Filmmakers,’ p. 50</a:t>
            </a:r>
            <a:endParaRPr lang="en-GB" sz="1600" b="1" i="1" dirty="0"/>
          </a:p>
          <a:p>
            <a:pPr marL="0" indent="0" algn="just">
              <a:buNone/>
            </a:pPr>
            <a:endParaRPr lang="en-GB" sz="1800" b="1" i="1" dirty="0" smtClean="0"/>
          </a:p>
          <a:p>
            <a:pPr marL="0" indent="0" algn="just">
              <a:buNone/>
            </a:pPr>
            <a:r>
              <a:rPr lang="en-GB" dirty="0"/>
              <a:t>BENSON: What was your first contact with Martin Guerre</a:t>
            </a:r>
            <a:r>
              <a:rPr lang="en-GB" dirty="0" smtClean="0"/>
              <a:t>?</a:t>
            </a:r>
          </a:p>
          <a:p>
            <a:pPr marL="0" indent="0" algn="just">
              <a:buNone/>
            </a:pPr>
            <a:endParaRPr lang="en-GB" sz="1400" dirty="0"/>
          </a:p>
          <a:p>
            <a:pPr marL="0" indent="0" algn="just">
              <a:buNone/>
            </a:pPr>
            <a:r>
              <a:rPr lang="en-GB" dirty="0" smtClean="0"/>
              <a:t>DAVIS</a:t>
            </a:r>
            <a:r>
              <a:rPr lang="en-GB" dirty="0"/>
              <a:t>: In 1976 I read Jean de </a:t>
            </a:r>
            <a:r>
              <a:rPr lang="en-GB" dirty="0" err="1"/>
              <a:t>Coras</a:t>
            </a:r>
            <a:r>
              <a:rPr lang="en-GB" dirty="0"/>
              <a:t> 's book </a:t>
            </a:r>
            <a:r>
              <a:rPr lang="en-GB" i="1" dirty="0"/>
              <a:t>Arrest Memorable du </a:t>
            </a:r>
            <a:r>
              <a:rPr lang="en-GB" i="1" dirty="0" err="1"/>
              <a:t>Parlement</a:t>
            </a:r>
            <a:r>
              <a:rPr lang="en-GB" i="1" dirty="0"/>
              <a:t> de Toulouse</a:t>
            </a:r>
            <a:r>
              <a:rPr lang="en-GB" dirty="0"/>
              <a:t>, first published in 1561 and referred to by </a:t>
            </a:r>
            <a:r>
              <a:rPr lang="en-GB" dirty="0" smtClean="0"/>
              <a:t>Montaigne. I </a:t>
            </a:r>
            <a:r>
              <a:rPr lang="en-GB" dirty="0"/>
              <a:t>had come across it in a perfectly ordinary historian's way in the process of giving a seminar on family and kinship. I even wrote an essay called </a:t>
            </a:r>
            <a:r>
              <a:rPr lang="en-GB" dirty="0" smtClean="0"/>
              <a:t>‘Ghosts</a:t>
            </a:r>
            <a:r>
              <a:rPr lang="en-GB" dirty="0"/>
              <a:t>, Kin and </a:t>
            </a:r>
            <a:r>
              <a:rPr lang="en-GB" dirty="0" smtClean="0"/>
              <a:t>Progeny’  … in </a:t>
            </a:r>
            <a:r>
              <a:rPr lang="en-GB" dirty="0"/>
              <a:t>which I cited the </a:t>
            </a:r>
            <a:r>
              <a:rPr lang="en-GB" dirty="0" err="1"/>
              <a:t>Coras</a:t>
            </a:r>
            <a:r>
              <a:rPr lang="en-GB" dirty="0"/>
              <a:t> book the way you do as an historian. But what I really thought when I read it, as I said later in the preface to my book </a:t>
            </a:r>
            <a:r>
              <a:rPr lang="en-GB" dirty="0" smtClean="0"/>
              <a:t>was</a:t>
            </a:r>
            <a:r>
              <a:rPr lang="en-GB" dirty="0"/>
              <a:t>, </a:t>
            </a:r>
            <a:r>
              <a:rPr lang="en-GB" b="1" dirty="0"/>
              <a:t>this should be a movie. This is </a:t>
            </a:r>
            <a:r>
              <a:rPr lang="en-GB" b="1" dirty="0" smtClean="0"/>
              <a:t>fantastic – a </a:t>
            </a:r>
            <a:r>
              <a:rPr lang="en-GB" b="1" dirty="0"/>
              <a:t>natural </a:t>
            </a:r>
            <a:r>
              <a:rPr lang="en-GB" b="1" dirty="0" smtClean="0"/>
              <a:t>storyline</a:t>
            </a:r>
            <a:r>
              <a:rPr lang="en-GB" dirty="0" smtClean="0"/>
              <a:t>!”</a:t>
            </a:r>
            <a:endParaRPr lang="en-GB" b="1" i="1"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9881418" y="0"/>
            <a:ext cx="2310581" cy="3781959"/>
          </a:xfrm>
          <a:prstGeom prst="rect">
            <a:avLst/>
          </a:prstGeom>
        </p:spPr>
      </p:pic>
      <p:pic>
        <p:nvPicPr>
          <p:cNvPr id="2" name="Picture 1"/>
          <p:cNvPicPr>
            <a:picLocks noChangeAspect="1"/>
          </p:cNvPicPr>
          <p:nvPr/>
        </p:nvPicPr>
        <p:blipFill rotWithShape="1">
          <a:blip r:embed="rId3"/>
          <a:srcRect l="4994" t="4880" r="8297" b="4152"/>
          <a:stretch/>
        </p:blipFill>
        <p:spPr>
          <a:xfrm>
            <a:off x="9881418" y="3697633"/>
            <a:ext cx="2353465" cy="3160367"/>
          </a:xfrm>
          <a:prstGeom prst="rect">
            <a:avLst/>
          </a:prstGeom>
        </p:spPr>
      </p:pic>
    </p:spTree>
    <p:extLst>
      <p:ext uri="{BB962C8B-B14F-4D97-AF65-F5344CB8AC3E}">
        <p14:creationId xmlns:p14="http://schemas.microsoft.com/office/powerpoint/2010/main" val="55562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i="1" dirty="0" smtClean="0">
                <a:latin typeface="+mn-lt"/>
              </a:rPr>
              <a:t>‘To Tell About the Past’</a:t>
            </a:r>
            <a:endParaRPr lang="en-GB" b="1" i="1" dirty="0">
              <a:latin typeface="+mn-lt"/>
            </a:endParaRPr>
          </a:p>
        </p:txBody>
      </p:sp>
      <p:sp>
        <p:nvSpPr>
          <p:cNvPr id="3" name="Content Placeholder 2"/>
          <p:cNvSpPr>
            <a:spLocks noGrp="1"/>
          </p:cNvSpPr>
          <p:nvPr>
            <p:ph idx="1"/>
          </p:nvPr>
        </p:nvSpPr>
        <p:spPr/>
        <p:txBody>
          <a:bodyPr/>
          <a:lstStyle/>
          <a:p>
            <a:pPr marL="0" indent="0">
              <a:buNone/>
            </a:pPr>
            <a:r>
              <a:rPr lang="en-GB" sz="4000" dirty="0"/>
              <a:t>“… I used earlier the verb phrase </a:t>
            </a:r>
            <a:r>
              <a:rPr lang="en-GB" sz="4000" i="1" dirty="0"/>
              <a:t>to tell about the past</a:t>
            </a:r>
            <a:r>
              <a:rPr lang="en-GB" sz="4000" dirty="0"/>
              <a:t> rather than </a:t>
            </a:r>
            <a:r>
              <a:rPr lang="en-GB" sz="4000" i="1" dirty="0"/>
              <a:t>to show it</a:t>
            </a:r>
            <a:r>
              <a:rPr lang="en-GB" sz="4000" dirty="0"/>
              <a:t>, to </a:t>
            </a:r>
            <a:r>
              <a:rPr lang="en-GB" sz="4000" i="1" dirty="0" smtClean="0"/>
              <a:t>recreate</a:t>
            </a:r>
            <a:r>
              <a:rPr lang="en-GB" sz="4000" dirty="0" smtClean="0"/>
              <a:t> </a:t>
            </a:r>
            <a:r>
              <a:rPr lang="en-GB" sz="4000" dirty="0"/>
              <a:t>it, or even to </a:t>
            </a:r>
            <a:r>
              <a:rPr lang="en-GB" sz="4000" i="1" dirty="0"/>
              <a:t>represent it</a:t>
            </a:r>
            <a:r>
              <a:rPr lang="en-GB" sz="4000" dirty="0"/>
              <a:t>.”</a:t>
            </a:r>
          </a:p>
          <a:p>
            <a:pPr marL="0" indent="0">
              <a:buNone/>
            </a:pPr>
            <a:endParaRPr lang="en-GB" dirty="0"/>
          </a:p>
          <a:p>
            <a:pPr algn="r">
              <a:buFontTx/>
              <a:buChar char="-"/>
            </a:pPr>
            <a:r>
              <a:rPr lang="en-GB" dirty="0" smtClean="0"/>
              <a:t>Natalie </a:t>
            </a:r>
            <a:r>
              <a:rPr lang="en-GB" dirty="0" err="1"/>
              <a:t>Zemon</a:t>
            </a:r>
            <a:r>
              <a:rPr lang="en-GB" dirty="0"/>
              <a:t> </a:t>
            </a:r>
            <a:r>
              <a:rPr lang="en-GB" dirty="0" smtClean="0"/>
              <a:t>Davis, “</a:t>
            </a:r>
            <a:r>
              <a:rPr lang="en-GB" dirty="0"/>
              <a:t>Any </a:t>
            </a:r>
            <a:r>
              <a:rPr lang="en-GB" dirty="0" smtClean="0"/>
              <a:t>Resemblance to Persons Living or Dead”: Film and </a:t>
            </a:r>
            <a:r>
              <a:rPr lang="en-GB" dirty="0"/>
              <a:t>the </a:t>
            </a:r>
            <a:r>
              <a:rPr lang="en-GB" dirty="0" smtClean="0"/>
              <a:t>Challenge </a:t>
            </a:r>
            <a:r>
              <a:rPr lang="en-GB" dirty="0"/>
              <a:t>of Authenticity,’ </a:t>
            </a:r>
            <a:r>
              <a:rPr lang="en-GB" i="1" dirty="0" smtClean="0"/>
              <a:t>Historical Journal </a:t>
            </a:r>
            <a:r>
              <a:rPr lang="en-GB" i="1" dirty="0"/>
              <a:t>of Film, Radio and Television </a:t>
            </a:r>
            <a:r>
              <a:rPr lang="en-GB" dirty="0" smtClean="0"/>
              <a:t>8:3 (1988), p. 270</a:t>
            </a:r>
          </a:p>
          <a:p>
            <a:pPr>
              <a:buFontTx/>
              <a:buChar char="-"/>
            </a:pPr>
            <a:endParaRPr lang="en-GB" dirty="0" smtClean="0"/>
          </a:p>
          <a:p>
            <a:pPr>
              <a:buFontTx/>
              <a:buChar char="-"/>
            </a:pPr>
            <a:endParaRPr lang="en-GB" dirty="0"/>
          </a:p>
        </p:txBody>
      </p:sp>
    </p:spTree>
    <p:extLst>
      <p:ext uri="{BB962C8B-B14F-4D97-AF65-F5344CB8AC3E}">
        <p14:creationId xmlns:p14="http://schemas.microsoft.com/office/powerpoint/2010/main" val="15276553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i="1" dirty="0" smtClean="0">
                <a:latin typeface="+mn-lt"/>
              </a:rPr>
              <a:t>‘To Tell About the Past’</a:t>
            </a:r>
            <a:endParaRPr lang="en-GB" b="1" i="1" dirty="0">
              <a:latin typeface="+mn-lt"/>
            </a:endParaRPr>
          </a:p>
        </p:txBody>
      </p:sp>
      <p:sp>
        <p:nvSpPr>
          <p:cNvPr id="3" name="Content Placeholder 2"/>
          <p:cNvSpPr>
            <a:spLocks noGrp="1"/>
          </p:cNvSpPr>
          <p:nvPr>
            <p:ph idx="1"/>
          </p:nvPr>
        </p:nvSpPr>
        <p:spPr/>
        <p:txBody>
          <a:bodyPr/>
          <a:lstStyle/>
          <a:p>
            <a:pPr marL="0" indent="0">
              <a:buNone/>
            </a:pPr>
            <a:r>
              <a:rPr lang="en-GB" sz="4000" dirty="0"/>
              <a:t>“… I used earlier the verb phrase </a:t>
            </a:r>
            <a:r>
              <a:rPr lang="en-GB" sz="4000" i="1" dirty="0"/>
              <a:t>to tell about the past</a:t>
            </a:r>
            <a:r>
              <a:rPr lang="en-GB" sz="4000" dirty="0"/>
              <a:t> rather than </a:t>
            </a:r>
            <a:r>
              <a:rPr lang="en-GB" sz="4000" i="1" dirty="0"/>
              <a:t>to show it</a:t>
            </a:r>
            <a:r>
              <a:rPr lang="en-GB" sz="4000" dirty="0"/>
              <a:t>, to </a:t>
            </a:r>
            <a:r>
              <a:rPr lang="en-GB" sz="4000" i="1" dirty="0" smtClean="0"/>
              <a:t>recreate </a:t>
            </a:r>
            <a:r>
              <a:rPr lang="en-GB" sz="4000" i="1" dirty="0"/>
              <a:t>it</a:t>
            </a:r>
            <a:r>
              <a:rPr lang="en-GB" sz="4000" dirty="0"/>
              <a:t>, or even to </a:t>
            </a:r>
            <a:r>
              <a:rPr lang="en-GB" sz="4000" i="1" dirty="0"/>
              <a:t>represent it</a:t>
            </a:r>
            <a:r>
              <a:rPr lang="en-GB" sz="4000" dirty="0"/>
              <a:t>.”</a:t>
            </a:r>
          </a:p>
          <a:p>
            <a:pPr marL="0" indent="0">
              <a:buNone/>
            </a:pPr>
            <a:endParaRPr lang="en-GB" dirty="0"/>
          </a:p>
          <a:p>
            <a:r>
              <a:rPr lang="en-GB" sz="3600" b="1" dirty="0" smtClean="0"/>
              <a:t>Why does Davis think that historical films should aspire to ‘tell about the past’ rather than </a:t>
            </a:r>
            <a:r>
              <a:rPr lang="en-GB" sz="3600" b="1" i="1" dirty="0" smtClean="0"/>
              <a:t>show</a:t>
            </a:r>
            <a:r>
              <a:rPr lang="en-GB" sz="3600" b="1" dirty="0" smtClean="0"/>
              <a:t>, </a:t>
            </a:r>
            <a:r>
              <a:rPr lang="en-GB" sz="3600" b="1" i="1" dirty="0" smtClean="0"/>
              <a:t>recreate </a:t>
            </a:r>
            <a:r>
              <a:rPr lang="en-GB" sz="3600" b="1" dirty="0" smtClean="0"/>
              <a:t>or represent the past?</a:t>
            </a:r>
          </a:p>
          <a:p>
            <a:pPr>
              <a:buFontTx/>
              <a:buChar char="-"/>
            </a:pPr>
            <a:endParaRPr lang="en-GB" dirty="0"/>
          </a:p>
        </p:txBody>
      </p:sp>
    </p:spTree>
    <p:extLst>
      <p:ext uri="{BB962C8B-B14F-4D97-AF65-F5344CB8AC3E}">
        <p14:creationId xmlns:p14="http://schemas.microsoft.com/office/powerpoint/2010/main" val="4395935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Natalie </a:t>
            </a:r>
            <a:r>
              <a:rPr lang="en-GB" sz="3200" dirty="0" err="1"/>
              <a:t>Zemon</a:t>
            </a:r>
            <a:r>
              <a:rPr lang="en-GB" sz="3200" dirty="0"/>
              <a:t> Davis, “Any Resemblance to Persons Living or Dead”: Film and the Challenge of Authenticity,’ </a:t>
            </a:r>
            <a:r>
              <a:rPr lang="en-GB" sz="3200" i="1" dirty="0"/>
              <a:t>Historical Journal of Film, Radio and Television </a:t>
            </a:r>
            <a:r>
              <a:rPr lang="en-GB" sz="3200" dirty="0"/>
              <a:t>8:3 (1988</a:t>
            </a:r>
            <a:r>
              <a:rPr lang="en-GB" sz="3200" dirty="0" smtClean="0"/>
              <a:t>)</a:t>
            </a:r>
            <a:endParaRPr lang="en-GB" sz="3200" dirty="0"/>
          </a:p>
        </p:txBody>
      </p:sp>
      <p:sp>
        <p:nvSpPr>
          <p:cNvPr id="3" name="Content Placeholder 2"/>
          <p:cNvSpPr>
            <a:spLocks noGrp="1"/>
          </p:cNvSpPr>
          <p:nvPr>
            <p:ph idx="1"/>
          </p:nvPr>
        </p:nvSpPr>
        <p:spPr>
          <a:xfrm>
            <a:off x="704850" y="2282825"/>
            <a:ext cx="10515600" cy="4351338"/>
          </a:xfrm>
        </p:spPr>
        <p:txBody>
          <a:bodyPr/>
          <a:lstStyle/>
          <a:p>
            <a:r>
              <a:rPr lang="en-GB" sz="3600" b="1" dirty="0" smtClean="0"/>
              <a:t>What key weaknesses does Davis identify as off-putting features of historical film? What does she see as drawbacks of cinematic attempts to show, represent or recreate the past?</a:t>
            </a:r>
          </a:p>
          <a:p>
            <a:pPr>
              <a:buFontTx/>
              <a:buChar char="-"/>
            </a:pPr>
            <a:endParaRPr lang="en-GB" dirty="0"/>
          </a:p>
        </p:txBody>
      </p:sp>
    </p:spTree>
    <p:extLst>
      <p:ext uri="{BB962C8B-B14F-4D97-AF65-F5344CB8AC3E}">
        <p14:creationId xmlns:p14="http://schemas.microsoft.com/office/powerpoint/2010/main" val="20744937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Natalie </a:t>
            </a:r>
            <a:r>
              <a:rPr lang="en-GB" sz="3200" dirty="0" err="1"/>
              <a:t>Zemon</a:t>
            </a:r>
            <a:r>
              <a:rPr lang="en-GB" sz="3200" dirty="0"/>
              <a:t> Davis, “Any Resemblance to Persons Living or Dead”: Film and the Challenge of Authenticity,’ </a:t>
            </a:r>
            <a:r>
              <a:rPr lang="en-GB" sz="3200" i="1" dirty="0"/>
              <a:t>Historical Journal of Film, Radio and Television </a:t>
            </a:r>
            <a:r>
              <a:rPr lang="en-GB" sz="3200" dirty="0"/>
              <a:t>8:3 (1988</a:t>
            </a:r>
            <a:r>
              <a:rPr lang="en-GB" sz="3200" dirty="0" smtClean="0"/>
              <a:t>)</a:t>
            </a:r>
            <a:endParaRPr lang="en-GB" sz="3200" dirty="0"/>
          </a:p>
        </p:txBody>
      </p:sp>
      <p:sp>
        <p:nvSpPr>
          <p:cNvPr id="3" name="Content Placeholder 2"/>
          <p:cNvSpPr>
            <a:spLocks noGrp="1"/>
          </p:cNvSpPr>
          <p:nvPr>
            <p:ph idx="1"/>
          </p:nvPr>
        </p:nvSpPr>
        <p:spPr>
          <a:xfrm>
            <a:off x="704850" y="2282825"/>
            <a:ext cx="10515600" cy="4351338"/>
          </a:xfrm>
        </p:spPr>
        <p:txBody>
          <a:bodyPr/>
          <a:lstStyle/>
          <a:p>
            <a:r>
              <a:rPr lang="en-GB" sz="3600" b="1" dirty="0" smtClean="0"/>
              <a:t>What key strengths does Davis identify as attractive features of historical film? What does she see as cinema’s potentialities for ‘telling about the past?</a:t>
            </a:r>
          </a:p>
          <a:p>
            <a:pPr>
              <a:buFontTx/>
              <a:buChar char="-"/>
            </a:pPr>
            <a:endParaRPr lang="en-GB" dirty="0"/>
          </a:p>
        </p:txBody>
      </p:sp>
    </p:spTree>
    <p:extLst>
      <p:ext uri="{BB962C8B-B14F-4D97-AF65-F5344CB8AC3E}">
        <p14:creationId xmlns:p14="http://schemas.microsoft.com/office/powerpoint/2010/main" val="5516580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Natalie </a:t>
            </a:r>
            <a:r>
              <a:rPr lang="en-GB" sz="3200" dirty="0" err="1"/>
              <a:t>Zemon</a:t>
            </a:r>
            <a:r>
              <a:rPr lang="en-GB" sz="3200" dirty="0"/>
              <a:t> Davis, “Any Resemblance to Persons Living or Dead”: Film and the Challenge of Authenticity,’ </a:t>
            </a:r>
            <a:r>
              <a:rPr lang="en-GB" sz="3200" i="1" dirty="0"/>
              <a:t>Historical Journal of Film, Radio and Television </a:t>
            </a:r>
            <a:r>
              <a:rPr lang="en-GB" sz="3200" dirty="0"/>
              <a:t>8:3 (1988</a:t>
            </a:r>
            <a:r>
              <a:rPr lang="en-GB" sz="3200" dirty="0" smtClean="0"/>
              <a:t>)</a:t>
            </a:r>
            <a:endParaRPr lang="en-GB" sz="3200" dirty="0"/>
          </a:p>
        </p:txBody>
      </p:sp>
      <p:sp>
        <p:nvSpPr>
          <p:cNvPr id="3" name="Content Placeholder 2"/>
          <p:cNvSpPr>
            <a:spLocks noGrp="1"/>
          </p:cNvSpPr>
          <p:nvPr>
            <p:ph idx="1"/>
          </p:nvPr>
        </p:nvSpPr>
        <p:spPr>
          <a:xfrm>
            <a:off x="704850" y="2282825"/>
            <a:ext cx="10515600" cy="4351338"/>
          </a:xfrm>
        </p:spPr>
        <p:txBody>
          <a:bodyPr>
            <a:normAutofit/>
          </a:bodyPr>
          <a:lstStyle/>
          <a:p>
            <a:pPr marL="0" indent="0" algn="just">
              <a:buNone/>
            </a:pPr>
            <a:r>
              <a:rPr lang="en-GB" sz="3600" dirty="0" smtClean="0"/>
              <a:t>“ … Let  </a:t>
            </a:r>
            <a:r>
              <a:rPr lang="en-GB" sz="3600" dirty="0"/>
              <a:t>me  conclude  with  a  set  of  ideas  drawn  from  existing  films  to  inspire  us  </a:t>
            </a:r>
            <a:r>
              <a:rPr lang="en-GB" sz="3600" dirty="0" smtClean="0"/>
              <a:t>to expand  </a:t>
            </a:r>
            <a:r>
              <a:rPr lang="en-GB" sz="3600" dirty="0"/>
              <a:t>the  repertory  of  cinematic  techniques  for  </a:t>
            </a:r>
            <a:r>
              <a:rPr lang="en-GB" sz="3600" b="1" dirty="0"/>
              <a:t>good  telling  about  the  </a:t>
            </a:r>
            <a:r>
              <a:rPr lang="en-GB" sz="3600" b="1" dirty="0" smtClean="0"/>
              <a:t>past</a:t>
            </a:r>
            <a:r>
              <a:rPr lang="en-GB" sz="3600" dirty="0" smtClean="0"/>
              <a:t>.”</a:t>
            </a:r>
            <a:endParaRPr lang="en-GB" sz="3600" dirty="0"/>
          </a:p>
        </p:txBody>
      </p:sp>
    </p:spTree>
    <p:extLst>
      <p:ext uri="{BB962C8B-B14F-4D97-AF65-F5344CB8AC3E}">
        <p14:creationId xmlns:p14="http://schemas.microsoft.com/office/powerpoint/2010/main" val="10228486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Natalie </a:t>
            </a:r>
            <a:r>
              <a:rPr lang="en-GB" sz="3200" dirty="0" err="1"/>
              <a:t>Zemon</a:t>
            </a:r>
            <a:r>
              <a:rPr lang="en-GB" sz="3200" dirty="0"/>
              <a:t> Davis, “Any Resemblance to Persons Living or Dead”: Film and the Challenge of Authenticity,’ </a:t>
            </a:r>
            <a:r>
              <a:rPr lang="en-GB" sz="3200" i="1" dirty="0"/>
              <a:t>Historical Journal of Film, Radio and Television </a:t>
            </a:r>
            <a:r>
              <a:rPr lang="en-GB" sz="3200" dirty="0"/>
              <a:t>8:3 (1988</a:t>
            </a:r>
            <a:r>
              <a:rPr lang="en-GB" sz="3200" dirty="0" smtClean="0"/>
              <a:t>)</a:t>
            </a:r>
            <a:endParaRPr lang="en-GB" sz="3200" dirty="0"/>
          </a:p>
        </p:txBody>
      </p:sp>
      <p:sp>
        <p:nvSpPr>
          <p:cNvPr id="3" name="Content Placeholder 2"/>
          <p:cNvSpPr>
            <a:spLocks noGrp="1"/>
          </p:cNvSpPr>
          <p:nvPr>
            <p:ph idx="1"/>
          </p:nvPr>
        </p:nvSpPr>
        <p:spPr>
          <a:xfrm>
            <a:off x="685800" y="1882775"/>
            <a:ext cx="10515600" cy="4351338"/>
          </a:xfrm>
        </p:spPr>
        <p:txBody>
          <a:bodyPr>
            <a:normAutofit/>
          </a:bodyPr>
          <a:lstStyle/>
          <a:p>
            <a:pPr marL="742950" indent="-742950" algn="just">
              <a:buFont typeface="+mj-lt"/>
              <a:buAutoNum type="arabicPeriod"/>
            </a:pPr>
            <a:r>
              <a:rPr lang="en-GB" sz="3600" dirty="0"/>
              <a:t>Reminding viewers of the distance between past and </a:t>
            </a:r>
            <a:r>
              <a:rPr lang="en-GB" sz="3600" dirty="0" smtClean="0"/>
              <a:t>present</a:t>
            </a:r>
          </a:p>
          <a:p>
            <a:pPr marL="742950" indent="-742950" algn="just">
              <a:buFont typeface="+mj-lt"/>
              <a:buAutoNum type="arabicPeriod"/>
            </a:pPr>
            <a:endParaRPr lang="en-GB" sz="3600" dirty="0"/>
          </a:p>
          <a:p>
            <a:pPr marL="742950" indent="-742950" algn="just">
              <a:buFont typeface="+mj-lt"/>
              <a:buAutoNum type="arabicPeriod"/>
            </a:pPr>
            <a:r>
              <a:rPr lang="en-GB" sz="3600" dirty="0"/>
              <a:t>Suggesting multiple </a:t>
            </a:r>
            <a:r>
              <a:rPr lang="en-GB" sz="3600" dirty="0" err="1" smtClean="0"/>
              <a:t>tellings</a:t>
            </a:r>
            <a:endParaRPr lang="en-GB" sz="3600" dirty="0" smtClean="0"/>
          </a:p>
          <a:p>
            <a:pPr marL="742950" indent="-742950" algn="just">
              <a:buFont typeface="+mj-lt"/>
              <a:buAutoNum type="arabicPeriod"/>
            </a:pPr>
            <a:endParaRPr lang="en-GB" sz="3600" dirty="0" smtClean="0"/>
          </a:p>
          <a:p>
            <a:pPr marL="742950" indent="-742950" algn="just">
              <a:buFont typeface="+mj-lt"/>
              <a:buAutoNum type="arabicPeriod"/>
            </a:pPr>
            <a:r>
              <a:rPr lang="en-GB" sz="3600" dirty="0" smtClean="0"/>
              <a:t>Ways  of  showing  where  knowledge  of  the  past comes from</a:t>
            </a:r>
          </a:p>
          <a:p>
            <a:pPr marL="0" indent="0" algn="just">
              <a:buNone/>
            </a:pPr>
            <a:endParaRPr lang="en-GB" sz="3600" dirty="0"/>
          </a:p>
        </p:txBody>
      </p:sp>
    </p:spTree>
    <p:extLst>
      <p:ext uri="{BB962C8B-B14F-4D97-AF65-F5344CB8AC3E}">
        <p14:creationId xmlns:p14="http://schemas.microsoft.com/office/powerpoint/2010/main" val="36397945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Natalie </a:t>
            </a:r>
            <a:r>
              <a:rPr lang="en-GB" sz="3200" dirty="0" err="1"/>
              <a:t>Zemon</a:t>
            </a:r>
            <a:r>
              <a:rPr lang="en-GB" sz="3200" dirty="0"/>
              <a:t> Davis, “Any Resemblance to Persons Living or Dead”: Film and the Challenge of Authenticity,’ </a:t>
            </a:r>
            <a:r>
              <a:rPr lang="en-GB" sz="3200" i="1" dirty="0"/>
              <a:t>Historical Journal of Film, Radio and Television </a:t>
            </a:r>
            <a:r>
              <a:rPr lang="en-GB" sz="3200" dirty="0"/>
              <a:t>8:3 (1988</a:t>
            </a:r>
            <a:r>
              <a:rPr lang="en-GB" sz="3200" dirty="0" smtClean="0"/>
              <a:t>)</a:t>
            </a:r>
            <a:endParaRPr lang="en-GB" sz="3200" dirty="0"/>
          </a:p>
        </p:txBody>
      </p:sp>
      <p:sp>
        <p:nvSpPr>
          <p:cNvPr id="3" name="Content Placeholder 2"/>
          <p:cNvSpPr>
            <a:spLocks noGrp="1"/>
          </p:cNvSpPr>
          <p:nvPr>
            <p:ph idx="1"/>
          </p:nvPr>
        </p:nvSpPr>
        <p:spPr>
          <a:xfrm>
            <a:off x="685800" y="1882775"/>
            <a:ext cx="10515600" cy="4351338"/>
          </a:xfrm>
        </p:spPr>
        <p:txBody>
          <a:bodyPr>
            <a:normAutofit fontScale="92500" lnSpcReduction="10000"/>
          </a:bodyPr>
          <a:lstStyle/>
          <a:p>
            <a:pPr marL="742950" indent="-742950" algn="just">
              <a:buFont typeface="+mj-lt"/>
              <a:buAutoNum type="arabicPeriod"/>
            </a:pPr>
            <a:r>
              <a:rPr lang="en-GB" sz="3600" dirty="0"/>
              <a:t>Reminding viewers of the distance between past and </a:t>
            </a:r>
            <a:r>
              <a:rPr lang="en-GB" sz="3600" dirty="0" smtClean="0"/>
              <a:t>present</a:t>
            </a:r>
          </a:p>
          <a:p>
            <a:pPr marL="742950" indent="-742950" algn="just">
              <a:buFont typeface="+mj-lt"/>
              <a:buAutoNum type="arabicPeriod"/>
            </a:pPr>
            <a:r>
              <a:rPr lang="en-GB" sz="3600" dirty="0" smtClean="0"/>
              <a:t>Suggesting </a:t>
            </a:r>
            <a:r>
              <a:rPr lang="en-GB" sz="3600" dirty="0"/>
              <a:t>multiple </a:t>
            </a:r>
            <a:r>
              <a:rPr lang="en-GB" sz="3600" dirty="0" err="1" smtClean="0"/>
              <a:t>tellings</a:t>
            </a:r>
            <a:endParaRPr lang="en-GB" sz="3600" dirty="0" smtClean="0"/>
          </a:p>
          <a:p>
            <a:pPr marL="742950" indent="-742950" algn="just">
              <a:buFont typeface="+mj-lt"/>
              <a:buAutoNum type="arabicPeriod"/>
            </a:pPr>
            <a:r>
              <a:rPr lang="en-GB" sz="3600" dirty="0" smtClean="0"/>
              <a:t>Ways  of  showing  where  knowledge  of  the  past comes from</a:t>
            </a:r>
          </a:p>
          <a:p>
            <a:pPr marL="0" indent="0" algn="just">
              <a:buNone/>
            </a:pPr>
            <a:endParaRPr lang="en-GB" sz="3600" dirty="0" smtClean="0"/>
          </a:p>
          <a:p>
            <a:pPr algn="just"/>
            <a:r>
              <a:rPr lang="en-GB" sz="3600" b="1" dirty="0" smtClean="0"/>
              <a:t>Why might these be important to Davis? What examples does she use? Can you think of examples where these are done well or badly?</a:t>
            </a:r>
            <a:endParaRPr lang="en-GB" sz="3600" b="1" dirty="0"/>
          </a:p>
        </p:txBody>
      </p:sp>
    </p:spTree>
    <p:extLst>
      <p:ext uri="{BB962C8B-B14F-4D97-AF65-F5344CB8AC3E}">
        <p14:creationId xmlns:p14="http://schemas.microsoft.com/office/powerpoint/2010/main" val="15280851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365124"/>
            <a:ext cx="10515600" cy="6302375"/>
          </a:xfrm>
        </p:spPr>
        <p:txBody>
          <a:bodyPr>
            <a:normAutofit fontScale="92500" lnSpcReduction="10000"/>
          </a:bodyPr>
          <a:lstStyle/>
          <a:p>
            <a:pPr marL="0" indent="0" algn="just">
              <a:buNone/>
            </a:pPr>
            <a:r>
              <a:rPr lang="en-GB" dirty="0" smtClean="0"/>
              <a:t>“A recreation </a:t>
            </a:r>
            <a:r>
              <a:rPr lang="en-GB" dirty="0"/>
              <a:t>of history, rather than of a literary text, can work in an analogous way. Even where such a recon­ </a:t>
            </a:r>
            <a:r>
              <a:rPr lang="en-GB" dirty="0" err="1"/>
              <a:t>struction</a:t>
            </a:r>
            <a:r>
              <a:rPr lang="en-GB" dirty="0"/>
              <a:t> fails to convince, it may form a coherent imaginative challenge compelling one to question, to try to resolve one's own mental image of a time and place. As for recognizing the actors, while it might create some disturbance, it can nevertheless prove an advantage rather than a difficulty. In </a:t>
            </a:r>
            <a:r>
              <a:rPr lang="en-GB" i="1" dirty="0"/>
              <a:t>Le Retour de Martin Guerre, </a:t>
            </a:r>
            <a:r>
              <a:rPr lang="en-GB" dirty="0"/>
              <a:t>when the man claiming to be Martin makes his first appearance, which initiates a major theme in the film about the nature of identity and how it is that we "know" any person at all, that </a:t>
            </a:r>
            <a:r>
              <a:rPr lang="en-GB" dirty="0" err="1"/>
              <a:t>mo­</a:t>
            </a:r>
            <a:r>
              <a:rPr lang="en-GB" dirty="0"/>
              <a:t> </a:t>
            </a:r>
            <a:r>
              <a:rPr lang="en-GB" dirty="0" err="1"/>
              <a:t>ment</a:t>
            </a:r>
            <a:r>
              <a:rPr lang="en-GB" dirty="0"/>
              <a:t> is immeasurably enriched by our knowledge that "Martin" is "really" the actor Gerard Depardieu. When denounced as an impostor, this character's attempt to convince his abandoned wife and the </a:t>
            </a:r>
            <a:r>
              <a:rPr lang="en-GB" dirty="0" err="1"/>
              <a:t>neighbors</a:t>
            </a:r>
            <a:r>
              <a:rPr lang="en-GB" dirty="0"/>
              <a:t> is paralleled and deepened by the audience's response to the star. However </a:t>
            </a:r>
            <a:r>
              <a:rPr lang="en-GB" dirty="0" smtClean="0"/>
              <a:t>much </a:t>
            </a:r>
            <a:r>
              <a:rPr lang="en-GB" dirty="0"/>
              <a:t>we want him to be Martin, we all along suspect him </a:t>
            </a:r>
            <a:r>
              <a:rPr lang="en-GB" dirty="0" smtClean="0"/>
              <a:t>pre­cisely </a:t>
            </a:r>
            <a:r>
              <a:rPr lang="en-GB" dirty="0"/>
              <a:t>because in another sense we "know" him already</a:t>
            </a:r>
            <a:r>
              <a:rPr lang="en-GB" dirty="0" smtClean="0"/>
              <a:t>.”</a:t>
            </a:r>
          </a:p>
          <a:p>
            <a:pPr algn="r">
              <a:buFontTx/>
              <a:buChar char="-"/>
            </a:pPr>
            <a:r>
              <a:rPr lang="en-GB" dirty="0" smtClean="0"/>
              <a:t>David </a:t>
            </a:r>
            <a:r>
              <a:rPr lang="en-GB" dirty="0"/>
              <a:t>John Williams,  ‘Looking at the Middle Ages in the Cinema: An Overview,’ </a:t>
            </a:r>
            <a:r>
              <a:rPr lang="en-GB" i="1" dirty="0"/>
              <a:t>Film &amp; History: An Interdisciplinary Journal of Film and Television Studies </a:t>
            </a:r>
            <a:r>
              <a:rPr lang="en-GB" dirty="0"/>
              <a:t>29:1-2 (1999), p. </a:t>
            </a:r>
            <a:r>
              <a:rPr lang="en-GB" dirty="0" smtClean="0"/>
              <a:t>10</a:t>
            </a:r>
          </a:p>
          <a:p>
            <a:pPr algn="just">
              <a:buFontTx/>
              <a:buChar char="-"/>
            </a:pPr>
            <a:endParaRPr lang="en-GB" dirty="0"/>
          </a:p>
          <a:p>
            <a:pPr marL="0" indent="0" algn="just">
              <a:buNone/>
            </a:pPr>
            <a:endParaRPr lang="en-GB" dirty="0"/>
          </a:p>
        </p:txBody>
      </p:sp>
    </p:spTree>
    <p:extLst>
      <p:ext uri="{BB962C8B-B14F-4D97-AF65-F5344CB8AC3E}">
        <p14:creationId xmlns:p14="http://schemas.microsoft.com/office/powerpoint/2010/main" val="61565925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1576</Words>
  <Application>Microsoft Office PowerPoint</Application>
  <PresentationFormat>Widescreen</PresentationFormat>
  <Paragraphs>74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Arial Black</vt:lpstr>
      <vt:lpstr>Calibri</vt:lpstr>
      <vt:lpstr>Calibri Light</vt:lpstr>
      <vt:lpstr>1_Office Theme</vt:lpstr>
      <vt:lpstr>'A New Way to Tell about the Past': Big Screen Microhistory in The Return of Martin Guerre</vt:lpstr>
      <vt:lpstr>PowerPoint Presentation</vt:lpstr>
      <vt:lpstr>PowerPoint Presentation</vt:lpstr>
      <vt:lpstr>Natalie Zemon Davis: pre-Martin Guerre</vt:lpstr>
      <vt:lpstr>Natalie Zemon Davis: post-Martin Guerre</vt:lpstr>
      <vt:lpstr>What is microhistory?</vt:lpstr>
      <vt:lpstr>Microhistory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Tell About the Past’</vt:lpstr>
      <vt:lpstr>‘To Tell About the Past’</vt:lpstr>
      <vt:lpstr>Natalie Zemon Davis, “Any Resemblance to Persons Living or Dead”: Film and the Challenge of Authenticity,’ Historical Journal of Film, Radio and Television 8:3 (1988)</vt:lpstr>
      <vt:lpstr>Natalie Zemon Davis, “Any Resemblance to Persons Living or Dead”: Film and the Challenge of Authenticity,’ Historical Journal of Film, Radio and Television 8:3 (1988)</vt:lpstr>
      <vt:lpstr>Natalie Zemon Davis, “Any Resemblance to Persons Living or Dead”: Film and the Challenge of Authenticity,’ Historical Journal of Film, Radio and Television 8:3 (1988)</vt:lpstr>
      <vt:lpstr>Natalie Zemon Davis, “Any Resemblance to Persons Living or Dead”: Film and the Challenge of Authenticity,’ Historical Journal of Film, Radio and Television 8:3 (1988)</vt:lpstr>
      <vt:lpstr>Natalie Zemon Davis, “Any Resemblance to Persons Living or Dead”: Film and the Challenge of Authenticity,’ Historical Journal of Film, Radio and Television 8:3 (1988)</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New Way to Tell about the Past': Big Screen Microhistory in The Return of Martin Guerre</dc:title>
  <dc:creator>Alexander Scott</dc:creator>
  <cp:lastModifiedBy>Alexander Scott</cp:lastModifiedBy>
  <cp:revision>11</cp:revision>
  <dcterms:created xsi:type="dcterms:W3CDTF">2019-11-19T14:09:21Z</dcterms:created>
  <dcterms:modified xsi:type="dcterms:W3CDTF">2019-11-19T17:34:36Z</dcterms:modified>
</cp:coreProperties>
</file>