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Lst>
  <p:sldSz cx="32918400" cy="21945600"/>
  <p:notesSz cx="5800725" cy="9094788"/>
  <p:embeddedFontLst>
    <p:embeddedFont>
      <p:font typeface="Amaranth" panose="020B0604020202020204" charset="0"/>
      <p:regular r:id="rId3"/>
    </p:embeddedFont>
    <p:embeddedFont>
      <p:font typeface="Titillium Web" panose="00000500000000000000" pitchFamily="2" charset="0"/>
      <p:regular r:id="rId4"/>
    </p:embeddedFont>
  </p:embeddedFontLst>
  <p:custDataLst>
    <p:tags r:id="rId5"/>
  </p:custDataLst>
  <p:defaultTextStyle>
    <a:defPPr>
      <a:defRPr lang="en-US"/>
    </a:defPPr>
    <a:lvl1pPr algn="l" rtl="0" fontAlgn="base">
      <a:spcBef>
        <a:spcPct val="0"/>
      </a:spcBef>
      <a:spcAft>
        <a:spcPct val="0"/>
      </a:spcAft>
      <a:defRPr sz="6642" kern="1200">
        <a:solidFill>
          <a:schemeClr val="tx1"/>
        </a:solidFill>
        <a:latin typeface="Arial"/>
        <a:ea typeface="+mn-ea"/>
        <a:cs typeface="+mn-cs"/>
      </a:defRPr>
    </a:lvl1pPr>
    <a:lvl2pPr marL="326532" algn="l" rtl="0" fontAlgn="base">
      <a:spcBef>
        <a:spcPct val="0"/>
      </a:spcBef>
      <a:spcAft>
        <a:spcPct val="0"/>
      </a:spcAft>
      <a:defRPr sz="6642" kern="1200">
        <a:solidFill>
          <a:schemeClr val="tx1"/>
        </a:solidFill>
        <a:latin typeface="Arial"/>
        <a:ea typeface="+mn-ea"/>
        <a:cs typeface="+mn-cs"/>
      </a:defRPr>
    </a:lvl2pPr>
    <a:lvl3pPr marL="653064" algn="l" rtl="0" fontAlgn="base">
      <a:spcBef>
        <a:spcPct val="0"/>
      </a:spcBef>
      <a:spcAft>
        <a:spcPct val="0"/>
      </a:spcAft>
      <a:defRPr sz="6642" kern="1200">
        <a:solidFill>
          <a:schemeClr val="tx1"/>
        </a:solidFill>
        <a:latin typeface="Arial"/>
        <a:ea typeface="+mn-ea"/>
        <a:cs typeface="+mn-cs"/>
      </a:defRPr>
    </a:lvl3pPr>
    <a:lvl4pPr marL="979597" algn="l" rtl="0" fontAlgn="base">
      <a:spcBef>
        <a:spcPct val="0"/>
      </a:spcBef>
      <a:spcAft>
        <a:spcPct val="0"/>
      </a:spcAft>
      <a:defRPr sz="6642" kern="1200">
        <a:solidFill>
          <a:schemeClr val="tx1"/>
        </a:solidFill>
        <a:latin typeface="Arial"/>
        <a:ea typeface="+mn-ea"/>
        <a:cs typeface="+mn-cs"/>
      </a:defRPr>
    </a:lvl4pPr>
    <a:lvl5pPr marL="1306129" algn="l" rtl="0" fontAlgn="base">
      <a:spcBef>
        <a:spcPct val="0"/>
      </a:spcBef>
      <a:spcAft>
        <a:spcPct val="0"/>
      </a:spcAft>
      <a:defRPr sz="6642" kern="1200">
        <a:solidFill>
          <a:schemeClr val="tx1"/>
        </a:solidFill>
        <a:latin typeface="Arial"/>
        <a:ea typeface="+mn-ea"/>
        <a:cs typeface="+mn-cs"/>
      </a:defRPr>
    </a:lvl5pPr>
    <a:lvl6pPr marL="1632661" algn="l" defTabSz="653064" rtl="0" eaLnBrk="1" latinLnBrk="0" hangingPunct="1">
      <a:defRPr sz="6642" kern="1200">
        <a:solidFill>
          <a:schemeClr val="tx1"/>
        </a:solidFill>
        <a:latin typeface="Arial"/>
        <a:ea typeface="+mn-ea"/>
        <a:cs typeface="+mn-cs"/>
      </a:defRPr>
    </a:lvl6pPr>
    <a:lvl7pPr marL="1959193" algn="l" defTabSz="653064" rtl="0" eaLnBrk="1" latinLnBrk="0" hangingPunct="1">
      <a:defRPr sz="6642" kern="1200">
        <a:solidFill>
          <a:schemeClr val="tx1"/>
        </a:solidFill>
        <a:latin typeface="Arial"/>
        <a:ea typeface="+mn-ea"/>
        <a:cs typeface="+mn-cs"/>
      </a:defRPr>
    </a:lvl7pPr>
    <a:lvl8pPr marL="2285726" algn="l" defTabSz="653064" rtl="0" eaLnBrk="1" latinLnBrk="0" hangingPunct="1">
      <a:defRPr sz="6642" kern="1200">
        <a:solidFill>
          <a:schemeClr val="tx1"/>
        </a:solidFill>
        <a:latin typeface="Arial"/>
        <a:ea typeface="+mn-ea"/>
        <a:cs typeface="+mn-cs"/>
      </a:defRPr>
    </a:lvl8pPr>
    <a:lvl9pPr marL="2612258" algn="l" defTabSz="653064" rtl="0" eaLnBrk="1" latinLnBrk="0" hangingPunct="1">
      <a:defRPr sz="6642"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p:scale>
          <a:sx n="38" d="100"/>
          <a:sy n="38" d="100"/>
        </p:scale>
        <p:origin x="246" y="-1074"/>
      </p:cViewPr>
      <p:guideLst>
        <p:guide orient="horz" pos="6912"/>
        <p:guide pos="10368"/>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tags" Target="tags/tag1.xml"/><Relationship Id="rId4" Type="http://schemas.openxmlformats.org/officeDocument/2006/relationships/font" Target="fonts/font2.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356" y="6817784"/>
            <a:ext cx="2797968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7523" y="12435417"/>
            <a:ext cx="23043356"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5" y="14102293"/>
            <a:ext cx="2798087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5" y="9301692"/>
            <a:ext cx="2798087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444" y="5120217"/>
            <a:ext cx="14756606" cy="14483293"/>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2" y="5120217"/>
            <a:ext cx="14756606" cy="14483293"/>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444" y="4912784"/>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444"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328" y="4912784"/>
            <a:ext cx="1455063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2328" y="6959600"/>
            <a:ext cx="1455063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444"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656"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444"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1997" y="15361709"/>
            <a:ext cx="19751280"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1997" y="1961092"/>
            <a:ext cx="19751280"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1997" y="17175693"/>
            <a:ext cx="19751280"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080" y="878417"/>
            <a:ext cx="7406878" cy="1872509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444" y="878417"/>
            <a:ext cx="22106334" cy="1872509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645444" y="878417"/>
            <a:ext cx="29627512"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1645444" y="5120217"/>
            <a:ext cx="29627512" cy="144832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1645444" y="19984507"/>
            <a:ext cx="7681913"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defTabSz="3134940">
              <a:defRPr sz="48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1246644" y="19984507"/>
            <a:ext cx="10425113"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ctr" defTabSz="3134940">
              <a:defRPr sz="48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23591044" y="19984507"/>
            <a:ext cx="7681913"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r" defTabSz="3134940">
              <a:defRPr sz="4800" smtClean="0">
                <a:latin typeface="Arial" pitchFamily="34" charset="0"/>
              </a:defRPr>
            </a:lvl1pPr>
          </a:lstStyle>
          <a:p>
            <a:pPr>
              <a:defRPr/>
            </a:pPr>
            <a:fld id="{25043CB6-A91D-4176-912B-555F54C38C99}" type="slidenum">
              <a:rPr lang="en-US"/>
              <a:pPr>
                <a:defRPr/>
              </a:pPr>
              <a:t>‹#›</a:t>
            </a:fld>
            <a:endParaRPr lang="en-US"/>
          </a:p>
        </p:txBody>
      </p:sp>
      <p:pic>
        <p:nvPicPr>
          <p:cNvPr id="1031" name="New picture"/>
          <p:cNvPicPr/>
          <p:nvPr/>
        </p:nvPicPr>
        <p:blipFill>
          <a:blip r:embed="rId13"/>
          <a:stretch>
            <a:fillRect/>
          </a:stretch>
        </p:blipFill>
        <p:spPr>
          <a:xfrm rot="16200000">
            <a:off x="-11074400" y="10972800"/>
            <a:ext cx="14274800" cy="3937000"/>
          </a:xfrm>
          <a:prstGeom prst="rect">
            <a:avLst/>
          </a:prstGeom>
        </p:spPr>
      </p:pic>
      <p:pic>
        <p:nvPicPr>
          <p:cNvPr id="1032" name="New picture"/>
          <p:cNvPicPr/>
          <p:nvPr/>
        </p:nvPicPr>
        <p:blipFill>
          <a:blip r:embed="rId13"/>
          <a:stretch>
            <a:fillRect/>
          </a:stretch>
        </p:blipFill>
        <p:spPr>
          <a:xfrm rot="5400000">
            <a:off x="29718000" y="10972800"/>
            <a:ext cx="14274800" cy="3937000"/>
          </a:xfrm>
          <a:prstGeom prst="rect">
            <a:avLst/>
          </a:prstGeom>
        </p:spPr>
      </p:pic>
      <p:pic>
        <p:nvPicPr>
          <p:cNvPr id="1033" name="New picture"/>
          <p:cNvPicPr/>
          <p:nvPr/>
        </p:nvPicPr>
        <p:blipFill>
          <a:blip r:embed="rId14"/>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conceptualizingcobalt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3134940" rtl="0" eaLnBrk="0" fontAlgn="base" hangingPunct="0">
        <a:spcBef>
          <a:spcPct val="0"/>
        </a:spcBef>
        <a:spcAft>
          <a:spcPct val="0"/>
        </a:spcAft>
        <a:defRPr sz="15067">
          <a:solidFill>
            <a:schemeClr val="tx2"/>
          </a:solidFill>
          <a:latin typeface="+mj-lt"/>
          <a:ea typeface="+mj-ea"/>
          <a:cs typeface="+mj-cs"/>
        </a:defRPr>
      </a:lvl1pPr>
      <a:lvl2pPr algn="ctr" defTabSz="3134940" rtl="0" eaLnBrk="0" fontAlgn="base" hangingPunct="0">
        <a:spcBef>
          <a:spcPct val="0"/>
        </a:spcBef>
        <a:spcAft>
          <a:spcPct val="0"/>
        </a:spcAft>
        <a:defRPr sz="15067">
          <a:solidFill>
            <a:schemeClr val="tx2"/>
          </a:solidFill>
          <a:latin typeface="Arial" pitchFamily="34" charset="0"/>
        </a:defRPr>
      </a:lvl2pPr>
      <a:lvl3pPr algn="ctr" defTabSz="3134940" rtl="0" eaLnBrk="0" fontAlgn="base" hangingPunct="0">
        <a:spcBef>
          <a:spcPct val="0"/>
        </a:spcBef>
        <a:spcAft>
          <a:spcPct val="0"/>
        </a:spcAft>
        <a:defRPr sz="15067">
          <a:solidFill>
            <a:schemeClr val="tx2"/>
          </a:solidFill>
          <a:latin typeface="Arial" pitchFamily="34" charset="0"/>
        </a:defRPr>
      </a:lvl3pPr>
      <a:lvl4pPr algn="ctr" defTabSz="3134940" rtl="0" eaLnBrk="0" fontAlgn="base" hangingPunct="0">
        <a:spcBef>
          <a:spcPct val="0"/>
        </a:spcBef>
        <a:spcAft>
          <a:spcPct val="0"/>
        </a:spcAft>
        <a:defRPr sz="15067">
          <a:solidFill>
            <a:schemeClr val="tx2"/>
          </a:solidFill>
          <a:latin typeface="Arial" pitchFamily="34" charset="0"/>
        </a:defRPr>
      </a:lvl4pPr>
      <a:lvl5pPr algn="ctr" defTabSz="3134940" rtl="0" eaLnBrk="0" fontAlgn="base" hangingPunct="0">
        <a:spcBef>
          <a:spcPct val="0"/>
        </a:spcBef>
        <a:spcAft>
          <a:spcPct val="0"/>
        </a:spcAft>
        <a:defRPr sz="15067">
          <a:solidFill>
            <a:schemeClr val="tx2"/>
          </a:solidFill>
          <a:latin typeface="Arial" pitchFamily="34" charset="0"/>
        </a:defRPr>
      </a:lvl5pPr>
      <a:lvl6pPr marL="304815" algn="ctr" defTabSz="3134940" rtl="0" fontAlgn="base">
        <a:spcBef>
          <a:spcPct val="0"/>
        </a:spcBef>
        <a:spcAft>
          <a:spcPct val="0"/>
        </a:spcAft>
        <a:defRPr sz="15067">
          <a:solidFill>
            <a:schemeClr val="tx2"/>
          </a:solidFill>
          <a:latin typeface="Arial" pitchFamily="34" charset="0"/>
        </a:defRPr>
      </a:lvl6pPr>
      <a:lvl7pPr marL="609630" algn="ctr" defTabSz="3134940" rtl="0" fontAlgn="base">
        <a:spcBef>
          <a:spcPct val="0"/>
        </a:spcBef>
        <a:spcAft>
          <a:spcPct val="0"/>
        </a:spcAft>
        <a:defRPr sz="15067">
          <a:solidFill>
            <a:schemeClr val="tx2"/>
          </a:solidFill>
          <a:latin typeface="Arial" pitchFamily="34" charset="0"/>
        </a:defRPr>
      </a:lvl7pPr>
      <a:lvl8pPr marL="914446" algn="ctr" defTabSz="3134940" rtl="0" fontAlgn="base">
        <a:spcBef>
          <a:spcPct val="0"/>
        </a:spcBef>
        <a:spcAft>
          <a:spcPct val="0"/>
        </a:spcAft>
        <a:defRPr sz="15067">
          <a:solidFill>
            <a:schemeClr val="tx2"/>
          </a:solidFill>
          <a:latin typeface="Arial" pitchFamily="34" charset="0"/>
        </a:defRPr>
      </a:lvl8pPr>
      <a:lvl9pPr marL="1219261" algn="ctr" defTabSz="3134940" rtl="0" fontAlgn="base">
        <a:spcBef>
          <a:spcPct val="0"/>
        </a:spcBef>
        <a:spcAft>
          <a:spcPct val="0"/>
        </a:spcAft>
        <a:defRPr sz="15067">
          <a:solidFill>
            <a:schemeClr val="tx2"/>
          </a:solidFill>
          <a:latin typeface="Arial" pitchFamily="34" charset="0"/>
        </a:defRPr>
      </a:lvl9pPr>
    </p:titleStyle>
    <p:bodyStyle>
      <a:defPPr>
        <a:defRPr kern="1200"/>
      </a:defPPr>
      <a:lvl1pPr marL="1175867" indent="-1175867" algn="l" defTabSz="3134940" rtl="0" eaLnBrk="0" fontAlgn="base" hangingPunct="0">
        <a:spcBef>
          <a:spcPct val="20000"/>
        </a:spcBef>
        <a:spcAft>
          <a:spcPct val="0"/>
        </a:spcAft>
        <a:buChar char="•"/>
        <a:defRPr sz="11001">
          <a:solidFill>
            <a:schemeClr val="tx1"/>
          </a:solidFill>
          <a:latin typeface="+mn-lt"/>
          <a:ea typeface="+mn-ea"/>
          <a:cs typeface="+mn-cs"/>
        </a:defRPr>
      </a:lvl1pPr>
      <a:lvl2pPr marL="2547536" indent="-980066" algn="l" defTabSz="3134940" rtl="0" eaLnBrk="0" fontAlgn="base" hangingPunct="0">
        <a:spcBef>
          <a:spcPct val="20000"/>
        </a:spcBef>
        <a:spcAft>
          <a:spcPct val="0"/>
        </a:spcAft>
        <a:buChar char="–"/>
        <a:defRPr sz="9600">
          <a:solidFill>
            <a:schemeClr val="tx1"/>
          </a:solidFill>
          <a:latin typeface="+mn-lt"/>
        </a:defRPr>
      </a:lvl2pPr>
      <a:lvl3pPr marL="3919205" indent="-784265" algn="l" defTabSz="3134940" rtl="0" eaLnBrk="0" fontAlgn="base" hangingPunct="0">
        <a:spcBef>
          <a:spcPct val="20000"/>
        </a:spcBef>
        <a:spcAft>
          <a:spcPct val="0"/>
        </a:spcAft>
        <a:buChar char="•"/>
        <a:defRPr sz="8200">
          <a:solidFill>
            <a:schemeClr val="tx1"/>
          </a:solidFill>
          <a:latin typeface="+mn-lt"/>
        </a:defRPr>
      </a:lvl3pPr>
      <a:lvl4pPr marL="5486674" indent="-784265" algn="l" defTabSz="3134940" rtl="0" eaLnBrk="0" fontAlgn="base" hangingPunct="0">
        <a:spcBef>
          <a:spcPct val="20000"/>
        </a:spcBef>
        <a:spcAft>
          <a:spcPct val="0"/>
        </a:spcAft>
        <a:buChar char="–"/>
        <a:defRPr sz="6867">
          <a:solidFill>
            <a:schemeClr val="tx1"/>
          </a:solidFill>
          <a:latin typeface="+mn-lt"/>
        </a:defRPr>
      </a:lvl4pPr>
      <a:lvl5pPr marL="7054145" indent="-783206" algn="l" defTabSz="3134940" rtl="0" eaLnBrk="0" fontAlgn="base" hangingPunct="0">
        <a:spcBef>
          <a:spcPct val="20000"/>
        </a:spcBef>
        <a:spcAft>
          <a:spcPct val="0"/>
        </a:spcAft>
        <a:buChar char="»"/>
        <a:defRPr sz="6867">
          <a:solidFill>
            <a:schemeClr val="tx1"/>
          </a:solidFill>
          <a:latin typeface="+mn-lt"/>
        </a:defRPr>
      </a:lvl5pPr>
      <a:lvl6pPr marL="7358960" indent="-783206" algn="l" defTabSz="3134940" rtl="0" fontAlgn="base">
        <a:spcBef>
          <a:spcPct val="20000"/>
        </a:spcBef>
        <a:spcAft>
          <a:spcPct val="0"/>
        </a:spcAft>
        <a:buChar char="»"/>
        <a:defRPr sz="6867">
          <a:solidFill>
            <a:schemeClr val="tx1"/>
          </a:solidFill>
          <a:latin typeface="+mn-lt"/>
        </a:defRPr>
      </a:lvl6pPr>
      <a:lvl7pPr marL="7663775" indent="-783206" algn="l" defTabSz="3134940" rtl="0" fontAlgn="base">
        <a:spcBef>
          <a:spcPct val="20000"/>
        </a:spcBef>
        <a:spcAft>
          <a:spcPct val="0"/>
        </a:spcAft>
        <a:buChar char="»"/>
        <a:defRPr sz="6867">
          <a:solidFill>
            <a:schemeClr val="tx1"/>
          </a:solidFill>
          <a:latin typeface="+mn-lt"/>
        </a:defRPr>
      </a:lvl7pPr>
      <a:lvl8pPr marL="7968590" indent="-783206" algn="l" defTabSz="3134940" rtl="0" fontAlgn="base">
        <a:spcBef>
          <a:spcPct val="20000"/>
        </a:spcBef>
        <a:spcAft>
          <a:spcPct val="0"/>
        </a:spcAft>
        <a:buChar char="»"/>
        <a:defRPr sz="6867">
          <a:solidFill>
            <a:schemeClr val="tx1"/>
          </a:solidFill>
          <a:latin typeface="+mn-lt"/>
        </a:defRPr>
      </a:lvl8pPr>
      <a:lvl9pPr marL="8273406" indent="-783206" algn="l" defTabSz="3134940" rtl="0" fontAlgn="base">
        <a:spcBef>
          <a:spcPct val="20000"/>
        </a:spcBef>
        <a:spcAft>
          <a:spcPct val="0"/>
        </a:spcAft>
        <a:buChar char="»"/>
        <a:defRPr sz="6867">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61825" y="-55456"/>
            <a:ext cx="33009723" cy="4729146"/>
          </a:xfrm>
          <a:prstGeom prst="rect">
            <a:avLst/>
          </a:prstGeom>
          <a:gradFill>
            <a:gsLst>
              <a:gs pos="5000">
                <a:srgbClr val="235078"/>
              </a:gs>
              <a:gs pos="100000">
                <a:srgbClr val="1482A5"/>
              </a:gs>
            </a:gsLst>
            <a:lin ang="0" scaled="1"/>
          </a:gradFill>
          <a:ln>
            <a:noFill/>
          </a:ln>
        </p:spPr>
        <p:txBody>
          <a:bodyPr wrap="none" anchor="ctr"/>
          <a:lstStyle>
            <a:defPPr>
              <a:defRPr kern="1200"/>
            </a:defPPr>
          </a:lstStyle>
          <a:p>
            <a:endParaRPr lang="en-US" sz="4428" dirty="0"/>
          </a:p>
        </p:txBody>
      </p:sp>
      <p:sp>
        <p:nvSpPr>
          <p:cNvPr id="33" name="Rectangle 29"/>
          <p:cNvSpPr>
            <a:spLocks noChangeArrowheads="1"/>
          </p:cNvSpPr>
          <p:nvPr/>
        </p:nvSpPr>
        <p:spPr bwMode="auto">
          <a:xfrm>
            <a:off x="0" y="18099794"/>
            <a:ext cx="32950730" cy="980753"/>
          </a:xfrm>
          <a:prstGeom prst="rect">
            <a:avLst/>
          </a:prstGeom>
          <a:gradFill>
            <a:gsLst>
              <a:gs pos="5000">
                <a:srgbClr val="235078"/>
              </a:gs>
              <a:gs pos="100000">
                <a:srgbClr val="1482A5"/>
              </a:gs>
            </a:gsLst>
            <a:lin ang="0" scaled="1"/>
          </a:gradFill>
          <a:ln>
            <a:noFill/>
          </a:ln>
        </p:spPr>
        <p:txBody>
          <a:bodyPr lIns="91440" tIns="45720" rIns="91440" bIns="45720" anchor="ctr"/>
          <a:lstStyle>
            <a:defPPr>
              <a:defRPr kern="1200"/>
            </a:defPPr>
          </a:lstStyle>
          <a:p>
            <a:pPr defTabSz="3135999"/>
            <a:endParaRPr lang="en-US" sz="4428">
              <a:solidFill>
                <a:schemeClr val="bg1"/>
              </a:solidFill>
              <a:sym typeface="Symbol" pitchFamily="18" charset="2"/>
            </a:endParaRPr>
          </a:p>
        </p:txBody>
      </p:sp>
      <p:sp>
        <p:nvSpPr>
          <p:cNvPr id="31" name="Title 11">
            <a:extLst>
              <a:ext uri="{FF2B5EF4-FFF2-40B4-BE49-F238E27FC236}">
                <a16:creationId xmlns:a16="http://schemas.microsoft.com/office/drawing/2014/main" id="{A3F6428D-1FA6-42BA-BAEA-3577E1620F6B}"/>
              </a:ext>
            </a:extLst>
          </p:cNvPr>
          <p:cNvSpPr txBox="1"/>
          <p:nvPr/>
        </p:nvSpPr>
        <p:spPr>
          <a:xfrm>
            <a:off x="319539" y="87302"/>
            <a:ext cx="27632058" cy="1516981"/>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r>
              <a:rPr lang="en-US" sz="5700" dirty="0">
                <a:solidFill>
                  <a:schemeClr val="bg1"/>
                </a:solidFill>
                <a:latin typeface="Amaranth" panose="02000503050000020004" pitchFamily="2" charset="0"/>
              </a:rPr>
              <a:t>Emotional Intelligence and Self-Awareness in Academic Success</a:t>
            </a:r>
          </a:p>
          <a:p>
            <a:pPr algn="l"/>
            <a:r>
              <a:rPr lang="en-US" sz="3600" dirty="0">
                <a:solidFill>
                  <a:schemeClr val="bg1"/>
                </a:solidFill>
                <a:latin typeface="Amaranth" panose="02000503050000020004" pitchFamily="2" charset="0"/>
              </a:rPr>
              <a:t>Reflecting on Goleman’s Perspective </a:t>
            </a:r>
          </a:p>
        </p:txBody>
      </p:sp>
      <p:sp>
        <p:nvSpPr>
          <p:cNvPr id="35" name="Text Placeholder 16">
            <a:extLst>
              <a:ext uri="{FF2B5EF4-FFF2-40B4-BE49-F238E27FC236}">
                <a16:creationId xmlns:a16="http://schemas.microsoft.com/office/drawing/2014/main" id="{30C08963-BE29-4B96-B122-F15F02A3F7E3}"/>
              </a:ext>
            </a:extLst>
          </p:cNvPr>
          <p:cNvSpPr txBox="1"/>
          <p:nvPr/>
        </p:nvSpPr>
        <p:spPr>
          <a:xfrm>
            <a:off x="319539" y="1865749"/>
            <a:ext cx="27632058" cy="2705356"/>
          </a:xfrm>
          <a:prstGeom prst="rect">
            <a:avLst/>
          </a:prstGeom>
        </p:spPr>
        <p:txBody>
          <a:bodyPr wrap="square" lIns="85344" tIns="42672" rIns="85344" bIns="42672">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r>
              <a:rPr lang="en-US" sz="3700" dirty="0">
                <a:solidFill>
                  <a:schemeClr val="bg1"/>
                </a:solidFill>
                <a:latin typeface="Titillium Web" panose="00000500000000000000" pitchFamily="2" charset="0"/>
              </a:rPr>
              <a:t>Student Name: Islam Assem</a:t>
            </a:r>
          </a:p>
          <a:p>
            <a:r>
              <a:rPr lang="en-US" sz="3700" dirty="0">
                <a:solidFill>
                  <a:schemeClr val="bg1"/>
                </a:solidFill>
                <a:latin typeface="Titillium Web" panose="00000500000000000000" pitchFamily="2" charset="0"/>
              </a:rPr>
              <a:t>Student Number : 2329922</a:t>
            </a:r>
          </a:p>
          <a:p>
            <a:r>
              <a:rPr lang="en-US" sz="3700" dirty="0">
                <a:solidFill>
                  <a:schemeClr val="bg1"/>
                </a:solidFill>
                <a:latin typeface="Titillium Web" panose="00000500000000000000" pitchFamily="2" charset="0"/>
              </a:rPr>
              <a:t>Module Code &amp; Title: Developing Emotional Intelligence Skills, BALM B2 M25 WE G1 </a:t>
            </a:r>
          </a:p>
          <a:p>
            <a:r>
              <a:rPr lang="en-US" sz="3700" dirty="0">
                <a:solidFill>
                  <a:schemeClr val="bg1"/>
                </a:solidFill>
                <a:latin typeface="Titillium Web" panose="00000500000000000000" pitchFamily="2" charset="0"/>
              </a:rPr>
              <a:t>Lecture’s Name: Abdallah Naser</a:t>
            </a:r>
          </a:p>
        </p:txBody>
      </p:sp>
      <p:sp>
        <p:nvSpPr>
          <p:cNvPr id="2" name="Rectangle 5"/>
          <p:cNvSpPr>
            <a:spLocks noChangeArrowheads="1"/>
          </p:cNvSpPr>
          <p:nvPr/>
        </p:nvSpPr>
        <p:spPr bwMode="auto">
          <a:xfrm>
            <a:off x="472078" y="4974474"/>
            <a:ext cx="7515257" cy="3482106"/>
          </a:xfrm>
          <a:prstGeom prst="roundRect">
            <a:avLst>
              <a:gd name="adj" fmla="val 1380"/>
            </a:avLst>
          </a:prstGeom>
          <a:solidFill>
            <a:srgbClr val="B4D3E2"/>
          </a:solidFill>
          <a:ln>
            <a:noFill/>
          </a:ln>
          <a:effectLst/>
        </p:spPr>
        <p:txBody>
          <a:bodyPr wrap="none" lIns="182880" tIns="45720" rIns="182880" bIns="45720" anchor="ctr"/>
          <a:lstStyle>
            <a:defPPr>
              <a:defRPr kern="1200"/>
            </a:defPPr>
          </a:lstStyle>
          <a:p>
            <a:pPr defTabSz="3135999"/>
            <a:endParaRPr lang="en-US" sz="2400" dirty="0">
              <a:noFill/>
              <a:latin typeface="Amaranth" panose="02000503050000020004" pitchFamily="2" charset="0"/>
            </a:endParaRPr>
          </a:p>
        </p:txBody>
      </p:sp>
      <p:sp>
        <p:nvSpPr>
          <p:cNvPr id="2053" name="Text Box 6"/>
          <p:cNvSpPr txBox="1">
            <a:spLocks noChangeArrowheads="1"/>
          </p:cNvSpPr>
          <p:nvPr/>
        </p:nvSpPr>
        <p:spPr bwMode="auto">
          <a:xfrm>
            <a:off x="714408" y="5593859"/>
            <a:ext cx="7115142" cy="2862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000" dirty="0">
                <a:latin typeface="Titillium Web" panose="00000500000000000000" pitchFamily="2" charset="0"/>
                <a:ea typeface="Open Sans" panose="020B0606030504020204" pitchFamily="34" charset="0"/>
                <a:cs typeface="Open Sans" panose="020B0606030504020204" pitchFamily="34" charset="0"/>
              </a:rPr>
              <a:t>Emotional intelligence (EI) refers to the ability to recognize, understand and regulate one’s own emotions while responding effectively to the emotions of others . Drawing on Goleman’s perspective that self-awareness underpins emotional understanding, this poster critically examines how emotional intelligence can be developed and how it influences academic performance. A review of relevant literature and reflective analysis are used to explore strategies for strengthening emotional regulation, mindfulness and resilience in student life.</a:t>
            </a:r>
          </a:p>
        </p:txBody>
      </p:sp>
      <p:sp>
        <p:nvSpPr>
          <p:cNvPr id="36" name="Rectangle 5">
            <a:extLst>
              <a:ext uri="{FF2B5EF4-FFF2-40B4-BE49-F238E27FC236}">
                <a16:creationId xmlns:a16="http://schemas.microsoft.com/office/drawing/2014/main" id="{98FCC399-CA5D-4873-B45E-22BAE0F51D2E}"/>
              </a:ext>
            </a:extLst>
          </p:cNvPr>
          <p:cNvSpPr>
            <a:spLocks noChangeArrowheads="1"/>
          </p:cNvSpPr>
          <p:nvPr/>
        </p:nvSpPr>
        <p:spPr bwMode="auto">
          <a:xfrm>
            <a:off x="8678344" y="13529600"/>
            <a:ext cx="7515257" cy="522817"/>
          </a:xfrm>
          <a:prstGeom prst="rect">
            <a:avLst/>
          </a:prstGeom>
          <a:solidFill>
            <a:srgbClr val="1482A5"/>
          </a:solidFill>
          <a:ln>
            <a:noFill/>
          </a:ln>
          <a:effectLst/>
        </p:spPr>
        <p:txBody>
          <a:bodyPr wrap="none" lIns="182880" tIns="45720" rIns="182880" bIns="45720" anchor="ctr"/>
          <a:lstStyle>
            <a:defPPr>
              <a:defRPr kern="1200"/>
            </a:defPPr>
          </a:lstStyle>
          <a:p>
            <a:pPr defTabSz="3135999"/>
            <a:r>
              <a:rPr lang="en-US" sz="2400">
                <a:solidFill>
                  <a:schemeClr val="bg1"/>
                </a:solidFill>
                <a:latin typeface="Amaranth" panose="02000503050000020004" pitchFamily="2" charset="0"/>
              </a:rPr>
              <a:t>Methodology</a:t>
            </a:r>
          </a:p>
        </p:txBody>
      </p:sp>
      <p:sp>
        <p:nvSpPr>
          <p:cNvPr id="37" name="Text Box 6">
            <a:extLst>
              <a:ext uri="{FF2B5EF4-FFF2-40B4-BE49-F238E27FC236}">
                <a16:creationId xmlns:a16="http://schemas.microsoft.com/office/drawing/2014/main" id="{BAB40251-2E35-4623-A6BE-28130F737F03}"/>
              </a:ext>
            </a:extLst>
          </p:cNvPr>
          <p:cNvSpPr txBox="1">
            <a:spLocks noChangeArrowheads="1"/>
          </p:cNvSpPr>
          <p:nvPr/>
        </p:nvSpPr>
        <p:spPr bwMode="auto">
          <a:xfrm>
            <a:off x="8678345" y="14366753"/>
            <a:ext cx="7515257" cy="2554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000" dirty="0">
                <a:latin typeface="Titillium Web" panose="00000500000000000000" pitchFamily="2" charset="0"/>
                <a:ea typeface="Open Sans" panose="020B0606030504020204" pitchFamily="34" charset="0"/>
                <a:cs typeface="Open Sans" panose="020B0606030504020204" pitchFamily="34" charset="0"/>
              </a:rPr>
              <a:t>This poster was developed through a review of scholarly journal articles, academic textbooks and reputable databases. Key theoretical models of emotional intelligence were examined, including Goleman’s mixed model and Mayer and Salovey’s ability model. Literature on mindfulness and student wellbeing was also reviewed to support reflective discussion. Sources were selected based on academic credibility and relevance to the module learning outcomes.</a:t>
            </a:r>
          </a:p>
        </p:txBody>
      </p:sp>
      <p:sp>
        <p:nvSpPr>
          <p:cNvPr id="38" name="Rectangle 5">
            <a:extLst>
              <a:ext uri="{FF2B5EF4-FFF2-40B4-BE49-F238E27FC236}">
                <a16:creationId xmlns:a16="http://schemas.microsoft.com/office/drawing/2014/main" id="{991B9DF0-7DD4-4C17-94B6-6C493D1C390D}"/>
              </a:ext>
            </a:extLst>
          </p:cNvPr>
          <p:cNvSpPr>
            <a:spLocks noChangeArrowheads="1"/>
          </p:cNvSpPr>
          <p:nvPr/>
        </p:nvSpPr>
        <p:spPr bwMode="auto">
          <a:xfrm>
            <a:off x="16763978" y="4814507"/>
            <a:ext cx="7515257" cy="522817"/>
          </a:xfrm>
          <a:prstGeom prst="rect">
            <a:avLst/>
          </a:prstGeom>
          <a:solidFill>
            <a:srgbClr val="1482A5"/>
          </a:solidFill>
          <a:ln>
            <a:noFill/>
          </a:ln>
          <a:effectLst/>
        </p:spPr>
        <p:txBody>
          <a:bodyPr wrap="none" lIns="182880" tIns="45720" rIns="182880" bIns="45720" anchor="ctr"/>
          <a:lstStyle>
            <a:defPPr>
              <a:defRPr kern="1200"/>
            </a:defPPr>
          </a:lstStyle>
          <a:p>
            <a:pPr defTabSz="3135999"/>
            <a:r>
              <a:rPr lang="en-US" sz="2400">
                <a:solidFill>
                  <a:schemeClr val="bg1"/>
                </a:solidFill>
                <a:latin typeface="Amaranth" panose="02000503050000020004" pitchFamily="2" charset="0"/>
              </a:rPr>
              <a:t>Results</a:t>
            </a:r>
          </a:p>
        </p:txBody>
      </p:sp>
      <p:sp>
        <p:nvSpPr>
          <p:cNvPr id="39" name="Text Box 6">
            <a:extLst>
              <a:ext uri="{FF2B5EF4-FFF2-40B4-BE49-F238E27FC236}">
                <a16:creationId xmlns:a16="http://schemas.microsoft.com/office/drawing/2014/main" id="{62D65E41-7BC1-4B4D-9C1B-6ED3152D12D0}"/>
              </a:ext>
            </a:extLst>
          </p:cNvPr>
          <p:cNvSpPr txBox="1">
            <a:spLocks noChangeArrowheads="1"/>
          </p:cNvSpPr>
          <p:nvPr/>
        </p:nvSpPr>
        <p:spPr bwMode="auto">
          <a:xfrm>
            <a:off x="17018771" y="5776016"/>
            <a:ext cx="6641580" cy="11172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342900" indent="-342900">
              <a:buAutoNum type="arabicPeriod"/>
            </a:pPr>
            <a:r>
              <a:rPr lang="en-US" sz="1600" b="1" dirty="0">
                <a:latin typeface="Titillium Web" panose="00000500000000000000" pitchFamily="2" charset="0"/>
                <a:ea typeface="Open Sans" panose="020B0606030504020204" pitchFamily="34" charset="0"/>
                <a:cs typeface="Open Sans" panose="020B0606030504020204" pitchFamily="34" charset="0"/>
              </a:rPr>
              <a:t>Developing Emotional Intelligence:</a:t>
            </a:r>
          </a:p>
          <a:p>
            <a:pPr marL="342900" indent="-342900">
              <a:buAutoNum type="arabicPeriod"/>
            </a:pPr>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Emotional intelligence can be strengthened through deliberate practice. Goleman identifies five core components: self-awareness, self-regulation, motivation, empathy and social skills.</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Self awareness can be enhanced through reflection, journaling and feedback from others. Self-regulation can be developed through stress- management techniques such as mindfulness and cognitive reframing. Empathy improves through active listening and perspective-taking.</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However, research suggests that while emotional intelligence can be developed, personality traits and environmental influences may affect individual differences. Therefore, emotional intelligence should be viewed as a dynamic and evolving capability.</a:t>
            </a:r>
          </a:p>
          <a:p>
            <a:endParaRPr lang="en-US" sz="1600" b="1" dirty="0">
              <a:latin typeface="Titillium Web" panose="00000500000000000000" pitchFamily="2" charset="0"/>
              <a:ea typeface="Open Sans" panose="020B0606030504020204" pitchFamily="34" charset="0"/>
              <a:cs typeface="Open Sans" panose="020B0606030504020204" pitchFamily="34" charset="0"/>
            </a:endParaRPr>
          </a:p>
          <a:p>
            <a:r>
              <a:rPr lang="en-US" sz="1600" b="1" dirty="0">
                <a:latin typeface="Titillium Web" panose="00000500000000000000" pitchFamily="2" charset="0"/>
                <a:ea typeface="Open Sans" panose="020B0606030504020204" pitchFamily="34" charset="0"/>
                <a:cs typeface="Open Sans" panose="020B0606030504020204" pitchFamily="34" charset="0"/>
              </a:rPr>
              <a:t>2. Reflection: Managing my Emotions as a student</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Reflecting on my experience as a student, I have observed that stress and anxiety during assessment periods can negatively impact concentration and triggers, I have implemented strategies such as structured planning, mindfulness exercises and regular breaks to regulate stress. </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Practicing emotional regulation has improved my ability to remain calm under pressure and approach academic challenges more confidently, Developing mindfulness has strengthened my focus and resilience, enabling me to manage both academic workload and personal responsibilities more effectively. </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b="1" dirty="0">
                <a:latin typeface="Titillium Web" panose="00000500000000000000" pitchFamily="2" charset="0"/>
                <a:ea typeface="Open Sans" panose="020B0606030504020204" pitchFamily="34" charset="0"/>
                <a:cs typeface="Open Sans" panose="020B0606030504020204" pitchFamily="34" charset="0"/>
              </a:rPr>
              <a:t>3. Factors Supporting Academic Success &amp; Addressing EI Challenges</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Key factors contributing to academic success include effective time management, emotional regulation, social support and intrinsic motivation. </a:t>
            </a:r>
          </a:p>
          <a:p>
            <a:r>
              <a:rPr lang="en-US" sz="1600" dirty="0">
                <a:latin typeface="Titillium Web" panose="00000500000000000000" pitchFamily="2" charset="0"/>
                <a:ea typeface="Open Sans" panose="020B0606030504020204" pitchFamily="34" charset="0"/>
                <a:cs typeface="Open Sans" panose="020B0606030504020204" pitchFamily="34" charset="0"/>
              </a:rPr>
              <a:t>Common emotional intelligence challenges in academic settings include procrastination due to anxiety, fear of failure and difficulties in group collaboration.</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a:p>
            <a:r>
              <a:rPr lang="en-US" sz="1600" dirty="0">
                <a:latin typeface="Titillium Web" panose="00000500000000000000" pitchFamily="2" charset="0"/>
                <a:ea typeface="Open Sans" panose="020B0606030504020204" pitchFamily="34" charset="0"/>
                <a:cs typeface="Open Sans" panose="020B0606030504020204" pitchFamily="34" charset="0"/>
              </a:rPr>
              <a:t>To address these challenges, student can:</a:t>
            </a:r>
          </a:p>
          <a:p>
            <a:pPr marL="285750" indent="-285750">
              <a:buFont typeface="Arial" panose="020B0604020202020204" pitchFamily="34" charset="0"/>
              <a:buChar char="•"/>
            </a:pPr>
            <a:endParaRPr lang="en-US" sz="1600" dirty="0">
              <a:latin typeface="Titillium Web" panose="00000500000000000000" pitchFamily="2"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en-US" sz="1600" dirty="0">
                <a:latin typeface="Titillium Web" panose="00000500000000000000" pitchFamily="2" charset="0"/>
                <a:ea typeface="Open Sans" panose="020B0606030504020204" pitchFamily="34" charset="0"/>
                <a:cs typeface="Open Sans" panose="020B0606030504020204" pitchFamily="34" charset="0"/>
              </a:rPr>
              <a:t>Develop structured study routine </a:t>
            </a:r>
          </a:p>
          <a:p>
            <a:pPr marL="285750" indent="-285750">
              <a:buFont typeface="Arial" panose="020B0604020202020204" pitchFamily="34" charset="0"/>
              <a:buChar char="•"/>
            </a:pPr>
            <a:r>
              <a:rPr lang="en-US" sz="1600" dirty="0">
                <a:latin typeface="Titillium Web" panose="00000500000000000000" pitchFamily="2" charset="0"/>
                <a:ea typeface="Open Sans" panose="020B0606030504020204" pitchFamily="34" charset="0"/>
                <a:cs typeface="Open Sans" panose="020B0606030504020204" pitchFamily="34" charset="0"/>
              </a:rPr>
              <a:t>Practice mindfulness techniques</a:t>
            </a:r>
          </a:p>
          <a:p>
            <a:pPr marL="285750" indent="-285750">
              <a:buFont typeface="Arial" panose="020B0604020202020204" pitchFamily="34" charset="0"/>
              <a:buChar char="•"/>
            </a:pPr>
            <a:r>
              <a:rPr lang="en-US" sz="1600" dirty="0">
                <a:latin typeface="Titillium Web" panose="00000500000000000000" pitchFamily="2" charset="0"/>
                <a:ea typeface="Open Sans" panose="020B0606030504020204" pitchFamily="34" charset="0"/>
                <a:cs typeface="Open Sans" panose="020B0606030504020204" pitchFamily="34" charset="0"/>
              </a:rPr>
              <a:t>Seek per or academic support </a:t>
            </a:r>
          </a:p>
          <a:p>
            <a:pPr marL="285750" indent="-285750">
              <a:buFont typeface="Arial" panose="020B0604020202020204" pitchFamily="34" charset="0"/>
              <a:buChar char="•"/>
            </a:pPr>
            <a:r>
              <a:rPr lang="en-US" sz="1600" dirty="0">
                <a:latin typeface="Titillium Web" panose="00000500000000000000" pitchFamily="2" charset="0"/>
                <a:ea typeface="Open Sans" panose="020B0606030504020204" pitchFamily="34" charset="0"/>
                <a:cs typeface="Open Sans" panose="020B0606030504020204" pitchFamily="34" charset="0"/>
              </a:rPr>
              <a:t>Engage in reflective practice </a:t>
            </a:r>
          </a:p>
          <a:p>
            <a:pPr marL="285750" indent="-285750">
              <a:buFont typeface="Arial" panose="020B0604020202020204" pitchFamily="34" charset="0"/>
              <a:buChar char="•"/>
            </a:pPr>
            <a:r>
              <a:rPr lang="en-US" sz="1600" dirty="0">
                <a:latin typeface="Titillium Web" panose="00000500000000000000" pitchFamily="2" charset="0"/>
                <a:ea typeface="Open Sans" panose="020B0606030504020204" pitchFamily="34" charset="0"/>
                <a:cs typeface="Open Sans" panose="020B0606030504020204" pitchFamily="34" charset="0"/>
              </a:rPr>
              <a:t>Strengthen communication skills </a:t>
            </a:r>
          </a:p>
          <a:p>
            <a:endParaRPr lang="en-US" sz="1600" dirty="0">
              <a:latin typeface="Titillium Web" panose="00000500000000000000" pitchFamily="2" charset="0"/>
              <a:ea typeface="Open Sans" panose="020B0606030504020204" pitchFamily="34" charset="0"/>
              <a:cs typeface="Open Sans" panose="020B0606030504020204" pitchFamily="34" charset="0"/>
            </a:endParaRPr>
          </a:p>
        </p:txBody>
      </p:sp>
      <p:sp>
        <p:nvSpPr>
          <p:cNvPr id="42" name="Rectangle 5">
            <a:extLst>
              <a:ext uri="{FF2B5EF4-FFF2-40B4-BE49-F238E27FC236}">
                <a16:creationId xmlns:a16="http://schemas.microsoft.com/office/drawing/2014/main" id="{C08CCD14-6632-49E3-A19B-81E98D465D46}"/>
              </a:ext>
            </a:extLst>
          </p:cNvPr>
          <p:cNvSpPr>
            <a:spLocks noChangeArrowheads="1"/>
          </p:cNvSpPr>
          <p:nvPr/>
        </p:nvSpPr>
        <p:spPr bwMode="auto">
          <a:xfrm>
            <a:off x="24888792" y="4814507"/>
            <a:ext cx="7515257" cy="522817"/>
          </a:xfrm>
          <a:prstGeom prst="rect">
            <a:avLst/>
          </a:prstGeom>
          <a:solidFill>
            <a:srgbClr val="1482A5"/>
          </a:solidFill>
          <a:ln>
            <a:noFill/>
          </a:ln>
          <a:effectLst/>
        </p:spPr>
        <p:txBody>
          <a:bodyPr wrap="none" lIns="182880" tIns="45720" rIns="182880" bIns="45720" anchor="ctr"/>
          <a:lstStyle>
            <a:defPPr>
              <a:defRPr kern="1200"/>
            </a:defPPr>
          </a:lstStyle>
          <a:p>
            <a:pPr defTabSz="3135999"/>
            <a:r>
              <a:rPr lang="en-US" sz="2400">
                <a:solidFill>
                  <a:schemeClr val="bg1"/>
                </a:solidFill>
                <a:latin typeface="Amaranth" panose="02000503050000020004" pitchFamily="2" charset="0"/>
              </a:rPr>
              <a:t>Conclusion</a:t>
            </a:r>
          </a:p>
        </p:txBody>
      </p:sp>
      <p:sp>
        <p:nvSpPr>
          <p:cNvPr id="46" name="Rectangle 5">
            <a:extLst>
              <a:ext uri="{FF2B5EF4-FFF2-40B4-BE49-F238E27FC236}">
                <a16:creationId xmlns:a16="http://schemas.microsoft.com/office/drawing/2014/main" id="{88D57C6D-9B7C-4799-9EEF-AD493DF30EC4}"/>
              </a:ext>
            </a:extLst>
          </p:cNvPr>
          <p:cNvSpPr>
            <a:spLocks noChangeArrowheads="1"/>
          </p:cNvSpPr>
          <p:nvPr/>
        </p:nvSpPr>
        <p:spPr bwMode="auto">
          <a:xfrm>
            <a:off x="25099771" y="8020447"/>
            <a:ext cx="7515257" cy="522817"/>
          </a:xfrm>
          <a:prstGeom prst="rect">
            <a:avLst/>
          </a:prstGeom>
          <a:solidFill>
            <a:srgbClr val="1482A5"/>
          </a:solidFill>
          <a:ln>
            <a:noFill/>
          </a:ln>
          <a:effectLst/>
        </p:spPr>
        <p:txBody>
          <a:bodyPr wrap="none" lIns="182880" tIns="45720" rIns="182880" bIns="45720" anchor="ctr"/>
          <a:lstStyle>
            <a:defPPr>
              <a:defRPr kern="1200"/>
            </a:defPPr>
          </a:lstStyle>
          <a:p>
            <a:pPr defTabSz="3135999"/>
            <a:r>
              <a:rPr lang="en-US" sz="2400" dirty="0">
                <a:solidFill>
                  <a:schemeClr val="bg1"/>
                </a:solidFill>
                <a:latin typeface="Amaranth" panose="02000503050000020004" pitchFamily="2" charset="0"/>
              </a:rPr>
              <a:t>References</a:t>
            </a:r>
          </a:p>
        </p:txBody>
      </p:sp>
      <p:sp>
        <p:nvSpPr>
          <p:cNvPr id="16" name="Rectangle 5">
            <a:extLst>
              <a:ext uri="{FF2B5EF4-FFF2-40B4-BE49-F238E27FC236}">
                <a16:creationId xmlns:a16="http://schemas.microsoft.com/office/drawing/2014/main" id="{620C51D2-3423-4C6C-A077-34B27F321D2D}"/>
              </a:ext>
            </a:extLst>
          </p:cNvPr>
          <p:cNvSpPr>
            <a:spLocks noChangeArrowheads="1"/>
          </p:cNvSpPr>
          <p:nvPr/>
        </p:nvSpPr>
        <p:spPr bwMode="auto">
          <a:xfrm>
            <a:off x="472077" y="8587722"/>
            <a:ext cx="7515257" cy="522817"/>
          </a:xfrm>
          <a:prstGeom prst="rect">
            <a:avLst/>
          </a:prstGeom>
          <a:solidFill>
            <a:srgbClr val="1482A5"/>
          </a:solidFill>
          <a:ln>
            <a:noFill/>
          </a:ln>
          <a:effectLst/>
        </p:spPr>
        <p:txBody>
          <a:bodyPr wrap="none" lIns="182880" tIns="45720" rIns="182880" bIns="45720" anchor="ctr"/>
          <a:lstStyle>
            <a:defPPr>
              <a:defRPr kern="1200"/>
            </a:defPPr>
          </a:lstStyle>
          <a:p>
            <a:pPr defTabSz="3135999"/>
            <a:r>
              <a:rPr lang="en-US" sz="2400">
                <a:solidFill>
                  <a:schemeClr val="bg1"/>
                </a:solidFill>
                <a:latin typeface="Amaranth" panose="02000503050000020004" pitchFamily="2" charset="0"/>
              </a:rPr>
              <a:t>Introduction</a:t>
            </a:r>
          </a:p>
        </p:txBody>
      </p:sp>
      <p:sp>
        <p:nvSpPr>
          <p:cNvPr id="17"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378597" y="9258011"/>
            <a:ext cx="7515257" cy="2862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000" dirty="0">
                <a:latin typeface="Titillium Web" panose="00000500000000000000" pitchFamily="2" charset="0"/>
                <a:ea typeface="Open Sans" panose="020B0606030504020204" pitchFamily="34" charset="0"/>
                <a:cs typeface="Open Sans" panose="020B0606030504020204" pitchFamily="34" charset="0"/>
              </a:rPr>
              <a:t>Emotional intelligence has gained increasing attention in both educational and workplace contexts. Goleman suggests that individuals who are disconnected from their own emotions struggle to interpret emotional cues in others. This highlights self-awareness as the foundation of emotional intelligence. Developing emotional intelligence is essential for managing stress, improving communication and enhancing performance. This poster explores how emotional intelligence can be developed and how it supports academic success. </a:t>
            </a:r>
          </a:p>
        </p:txBody>
      </p:sp>
      <p:sp>
        <p:nvSpPr>
          <p:cNvPr id="18" name="Rectangle 5">
            <a:extLst>
              <a:ext uri="{FF2B5EF4-FFF2-40B4-BE49-F238E27FC236}">
                <a16:creationId xmlns:a16="http://schemas.microsoft.com/office/drawing/2014/main" id="{88133C58-052D-4585-823B-31740DB45AF4}"/>
              </a:ext>
            </a:extLst>
          </p:cNvPr>
          <p:cNvSpPr>
            <a:spLocks noChangeArrowheads="1"/>
          </p:cNvSpPr>
          <p:nvPr/>
        </p:nvSpPr>
        <p:spPr bwMode="auto">
          <a:xfrm>
            <a:off x="714408" y="5069533"/>
            <a:ext cx="7115142" cy="522818"/>
          </a:xfrm>
          <a:prstGeom prst="rect">
            <a:avLst/>
          </a:prstGeom>
          <a:noFill/>
          <a:ln>
            <a:noFill/>
          </a:ln>
          <a:effectLst/>
        </p:spPr>
        <p:txBody>
          <a:bodyPr wrap="none" lIns="91440" tIns="45720" rIns="91440" bIns="45720" anchor="ctr"/>
          <a:lstStyle>
            <a:defPPr>
              <a:defRPr kern="1200"/>
            </a:defPPr>
          </a:lstStyle>
          <a:p>
            <a:pPr defTabSz="3135999"/>
            <a:r>
              <a:rPr lang="en-US" sz="2400">
                <a:solidFill>
                  <a:srgbClr val="235078"/>
                </a:solidFill>
                <a:latin typeface="Amaranth" panose="02000503050000020004" pitchFamily="2" charset="0"/>
              </a:rPr>
              <a:t>Abstract</a:t>
            </a:r>
          </a:p>
        </p:txBody>
      </p:sp>
      <p:sp>
        <p:nvSpPr>
          <p:cNvPr id="230" name="TextBox 229">
            <a:extLst>
              <a:ext uri="{FF2B5EF4-FFF2-40B4-BE49-F238E27FC236}">
                <a16:creationId xmlns:a16="http://schemas.microsoft.com/office/drawing/2014/main" id="{AD2E301E-E7B3-4BB5-B48D-F76D6F65BBE3}"/>
              </a:ext>
            </a:extLst>
          </p:cNvPr>
          <p:cNvSpPr txBox="1"/>
          <p:nvPr/>
        </p:nvSpPr>
        <p:spPr>
          <a:xfrm>
            <a:off x="24888792" y="5623729"/>
            <a:ext cx="7407078" cy="1938992"/>
          </a:xfrm>
          <a:prstGeom prst="rect">
            <a:avLst/>
          </a:prstGeom>
          <a:noFill/>
        </p:spPr>
        <p:txBody>
          <a:bodyPr wrap="square" rtlCol="0">
            <a:spAutoFit/>
          </a:bodyPr>
          <a:lstStyle>
            <a:defPPr>
              <a:defRPr kern="1200"/>
            </a:defPPr>
          </a:lstStyle>
          <a:p>
            <a:r>
              <a:rPr lang="en-US" sz="2000" dirty="0">
                <a:latin typeface="Titillium Web" panose="00000500000000000000" pitchFamily="2" charset="0"/>
                <a:ea typeface="Open Sans" panose="020B0606030504020204" pitchFamily="34" charset="0"/>
                <a:cs typeface="Open Sans" panose="020B0606030504020204" pitchFamily="34" charset="0"/>
              </a:rPr>
              <a:t>Emotional intelligence plays a significant role in academic and professional success. As highlighted by Goleman, self-Awareness forms the foundation for understanding others. Through reflection, mindfulness and emotional intelligence and enhance resilience. Emotional intelligence is not fixed, it can be developed through consistent practice and self-awareness.</a:t>
            </a:r>
          </a:p>
        </p:txBody>
      </p:sp>
      <p:sp>
        <p:nvSpPr>
          <p:cNvPr id="287" name="TextBox 286">
            <a:extLst>
              <a:ext uri="{FF2B5EF4-FFF2-40B4-BE49-F238E27FC236}">
                <a16:creationId xmlns:a16="http://schemas.microsoft.com/office/drawing/2014/main" id="{2C6E9F3E-3183-4639-8BD4-4D30DDD1A58D}"/>
              </a:ext>
            </a:extLst>
          </p:cNvPr>
          <p:cNvSpPr txBox="1"/>
          <p:nvPr/>
        </p:nvSpPr>
        <p:spPr>
          <a:xfrm>
            <a:off x="25024546" y="8883655"/>
            <a:ext cx="7515257" cy="2862322"/>
          </a:xfrm>
          <a:prstGeom prst="rect">
            <a:avLst/>
          </a:prstGeom>
          <a:noFill/>
        </p:spPr>
        <p:txBody>
          <a:bodyPr wrap="square" rtlCol="0">
            <a:spAutoFit/>
          </a:bodyPr>
          <a:lstStyle>
            <a:defPPr>
              <a:defRPr kern="1200"/>
            </a:defPPr>
          </a:lstStyle>
          <a:p>
            <a:pPr marL="342900" indent="-342900">
              <a:buAutoNum type="arabicPeriod"/>
            </a:pPr>
            <a:r>
              <a:rPr lang="en-US" sz="2000" dirty="0">
                <a:latin typeface="Titillium Web" panose="00000500000000000000" pitchFamily="2" charset="0"/>
                <a:ea typeface="Open Sans" panose="020B0606030504020204" pitchFamily="34" charset="0"/>
                <a:cs typeface="Open Sans" panose="020B0606030504020204" pitchFamily="34" charset="0"/>
              </a:rPr>
              <a:t>Goleman, D (1995) Emotional Intelligence: Why it can Matter More Than IQ . New York: Bantam Books.</a:t>
            </a:r>
          </a:p>
          <a:p>
            <a:pPr marL="342900" indent="-342900">
              <a:buAutoNum type="arabicPeriod"/>
            </a:pPr>
            <a:r>
              <a:rPr lang="en-US" sz="2000" dirty="0">
                <a:latin typeface="Titillium Web" panose="00000500000000000000" pitchFamily="2" charset="0"/>
                <a:ea typeface="Open Sans" panose="020B0606030504020204" pitchFamily="34" charset="0"/>
                <a:cs typeface="Open Sans" panose="020B0606030504020204" pitchFamily="34" charset="0"/>
              </a:rPr>
              <a:t> Mayer, J.D., Salovey, P. and Caruso, D.R. (2004) Emotional intelligence: Theory, findings, and implication, Psychological Inquiry, 15(3), pp. 197-215.</a:t>
            </a:r>
          </a:p>
          <a:p>
            <a:pPr marL="342900" indent="-342900">
              <a:buAutoNum type="arabicPeriod"/>
            </a:pPr>
            <a:r>
              <a:rPr lang="en-US" sz="2000" dirty="0">
                <a:latin typeface="Titillium Web" panose="00000500000000000000" pitchFamily="2" charset="0"/>
                <a:ea typeface="Open Sans" panose="020B0606030504020204" pitchFamily="34" charset="0"/>
                <a:cs typeface="Open Sans" panose="020B0606030504020204" pitchFamily="34" charset="0"/>
              </a:rPr>
              <a:t> Salovey, P. and Mayer, J.D.(1990) Emotional intelligence, Imagination, Cognition and Personality, 9(3) </a:t>
            </a:r>
          </a:p>
          <a:p>
            <a:pPr marL="342900" indent="-342900">
              <a:buAutoNum type="arabicPeriod"/>
            </a:pPr>
            <a:r>
              <a:rPr lang="en-US" sz="2000" dirty="0">
                <a:latin typeface="Titillium Web" panose="00000500000000000000" pitchFamily="2" charset="0"/>
                <a:ea typeface="Open Sans" panose="020B0606030504020204" pitchFamily="34" charset="0"/>
                <a:cs typeface="Open Sans" panose="020B0606030504020204" pitchFamily="34" charset="0"/>
              </a:rPr>
              <a:t>Kabat-Zinn, J. (2003) Mindfulness-based interventions in context, Clinical Psychology: Science and Practice, 10(2), pp.144-156.</a:t>
            </a:r>
          </a:p>
        </p:txBody>
      </p:sp>
      <p:pic>
        <p:nvPicPr>
          <p:cNvPr id="4" name="Picture 3">
            <a:extLst>
              <a:ext uri="{FF2B5EF4-FFF2-40B4-BE49-F238E27FC236}">
                <a16:creationId xmlns:a16="http://schemas.microsoft.com/office/drawing/2014/main" id="{5694CF01-AF22-B8F9-083E-1993EDED5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3596" y="5285142"/>
            <a:ext cx="7924757" cy="7719658"/>
          </a:xfrm>
          <a:prstGeom prst="rect">
            <a:avLst/>
          </a:prstGeom>
        </p:spPr>
      </p:pic>
      <p:pic>
        <p:nvPicPr>
          <p:cNvPr id="8" name="Picture 7">
            <a:extLst>
              <a:ext uri="{FF2B5EF4-FFF2-40B4-BE49-F238E27FC236}">
                <a16:creationId xmlns:a16="http://schemas.microsoft.com/office/drawing/2014/main" id="{CFED901D-2FBD-5DE4-D920-5B65ACB69F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174" y="12267806"/>
            <a:ext cx="8029607" cy="5417195"/>
          </a:xfrm>
          <a:prstGeom prst="rect">
            <a:avLst/>
          </a:prstGeom>
        </p:spPr>
      </p:pic>
      <p:pic>
        <p:nvPicPr>
          <p:cNvPr id="10" name="Picture 9">
            <a:extLst>
              <a:ext uri="{FF2B5EF4-FFF2-40B4-BE49-F238E27FC236}">
                <a16:creationId xmlns:a16="http://schemas.microsoft.com/office/drawing/2014/main" id="{B15BD149-3E4E-00AC-467B-42A5081341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83176" y="12267806"/>
            <a:ext cx="7120873" cy="5288050"/>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nceptualizingcobalt|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299</TotalTime>
  <Words>706</Words>
  <Application>Microsoft Office PowerPoint</Application>
  <PresentationFormat>Custom</PresentationFormat>
  <Paragraphs>46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Amaranth</vt:lpstr>
      <vt:lpstr>Symbol</vt:lpstr>
      <vt:lpstr>Titillium Web</vt:lpstr>
      <vt:lpstr>Arial</vt: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Islam Assem (2329922)</cp:lastModifiedBy>
  <cp:revision>34</cp:revision>
  <dcterms:modified xsi:type="dcterms:W3CDTF">2026-02-14T15:27:04Z</dcterms:modified>
  <cp:category>scientific poster PowerPoint</cp:category>
</cp:coreProperties>
</file>