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314" r:id="rId3"/>
    <p:sldId id="400" r:id="rId4"/>
    <p:sldId id="387" r:id="rId5"/>
    <p:sldId id="394" r:id="rId6"/>
    <p:sldId id="407" r:id="rId7"/>
    <p:sldId id="395" r:id="rId8"/>
    <p:sldId id="391" r:id="rId9"/>
    <p:sldId id="396" r:id="rId10"/>
    <p:sldId id="398" r:id="rId11"/>
    <p:sldId id="399" r:id="rId12"/>
    <p:sldId id="419" r:id="rId13"/>
    <p:sldId id="401" r:id="rId14"/>
    <p:sldId id="404" r:id="rId15"/>
    <p:sldId id="405" r:id="rId16"/>
    <p:sldId id="408" r:id="rId17"/>
    <p:sldId id="409" r:id="rId18"/>
    <p:sldId id="410" r:id="rId19"/>
    <p:sldId id="418" r:id="rId20"/>
    <p:sldId id="417" r:id="rId21"/>
    <p:sldId id="402" r:id="rId22"/>
    <p:sldId id="411" r:id="rId23"/>
    <p:sldId id="412" r:id="rId24"/>
    <p:sldId id="413" r:id="rId25"/>
    <p:sldId id="414" r:id="rId26"/>
    <p:sldId id="420" r:id="rId27"/>
    <p:sldId id="415" r:id="rId28"/>
    <p:sldId id="389" r:id="rId29"/>
    <p:sldId id="37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02" autoAdjust="0"/>
    <p:restoredTop sz="94660"/>
  </p:normalViewPr>
  <p:slideViewPr>
    <p:cSldViewPr snapToGrid="0">
      <p:cViewPr varScale="1">
        <p:scale>
          <a:sx n="82" d="100"/>
          <a:sy n="82" d="100"/>
        </p:scale>
        <p:origin x="38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A04193-9E25-472F-A5E3-D02CF03F58D5}" type="doc">
      <dgm:prSet loTypeId="urn:microsoft.com/office/officeart/2016/7/layout/VerticalSolidActionList" loCatId="List" qsTypeId="urn:microsoft.com/office/officeart/2005/8/quickstyle/simple4" qsCatId="simple" csTypeId="urn:microsoft.com/office/officeart/2005/8/colors/colorful5" csCatId="colorful"/>
      <dgm:spPr/>
      <dgm:t>
        <a:bodyPr/>
        <a:lstStyle/>
        <a:p>
          <a:endParaRPr lang="en-US"/>
        </a:p>
      </dgm:t>
    </dgm:pt>
    <dgm:pt modelId="{78651F50-4307-4330-AC53-3A9AB5A76567}" type="pres">
      <dgm:prSet presAssocID="{85A04193-9E25-472F-A5E3-D02CF03F58D5}" presName="Name0" presStyleCnt="0">
        <dgm:presLayoutVars>
          <dgm:dir/>
          <dgm:animLvl val="lvl"/>
          <dgm:resizeHandles val="exact"/>
        </dgm:presLayoutVars>
      </dgm:prSet>
      <dgm:spPr/>
    </dgm:pt>
  </dgm:ptLst>
  <dgm:cxnLst>
    <dgm:cxn modelId="{B39F0BB0-2DDA-495D-9A26-12C335056EC4}" type="presOf" srcId="{85A04193-9E25-472F-A5E3-D02CF03F58D5}" destId="{78651F50-4307-4330-AC53-3A9AB5A76567}" srcOrd="0"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51E2BE-189D-417C-AE09-37A0E7C1443D}" type="datetimeFigureOut">
              <a:rPr lang="en-GB" smtClean="0"/>
              <a:t>20/11/2025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8C456-481E-45C7-8653-3E52B4066F1F}" type="slidenum">
              <a:rPr lang="en-GB" smtClean="0"/>
              <a:t>‹#›</a:t>
            </a:fld>
            <a:endParaRPr lang="en-GB"/>
          </a:p>
        </p:txBody>
      </p:sp>
    </p:spTree>
    <p:extLst>
      <p:ext uri="{BB962C8B-B14F-4D97-AF65-F5344CB8AC3E}">
        <p14:creationId xmlns:p14="http://schemas.microsoft.com/office/powerpoint/2010/main" val="2701568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04F0-D950-9A02-E93D-8E2C0C18CF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3BCD010-DB41-12E9-D8BB-3386049AD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1FE7E6-9D00-67E3-DAE4-E2E6753CFABF}"/>
              </a:ext>
            </a:extLst>
          </p:cNvPr>
          <p:cNvSpPr>
            <a:spLocks noGrp="1"/>
          </p:cNvSpPr>
          <p:nvPr>
            <p:ph type="dt" sz="half" idx="10"/>
          </p:nvPr>
        </p:nvSpPr>
        <p:spPr/>
        <p:txBody>
          <a:bodyPr/>
          <a:lstStyle/>
          <a:p>
            <a:fld id="{4BAC347D-3EA7-48FD-8CBB-1DE3E43F7D73}" type="datetimeFigureOut">
              <a:rPr lang="en-GB" smtClean="0"/>
              <a:t>20/11/2025</a:t>
            </a:fld>
            <a:endParaRPr lang="en-GB"/>
          </a:p>
        </p:txBody>
      </p:sp>
      <p:sp>
        <p:nvSpPr>
          <p:cNvPr id="5" name="Footer Placeholder 4">
            <a:extLst>
              <a:ext uri="{FF2B5EF4-FFF2-40B4-BE49-F238E27FC236}">
                <a16:creationId xmlns:a16="http://schemas.microsoft.com/office/drawing/2014/main" id="{7D52B62B-9661-6D41-765E-20CD63819F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75822-77AE-7EB1-4BBD-980AFBD45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7571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97EAF-617E-A22A-30B7-AD2C6D0D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68B982-B0DE-3CEB-816D-E758BD2482B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3B0C9C-5FCB-446E-0F85-541EB7400163}"/>
              </a:ext>
            </a:extLst>
          </p:cNvPr>
          <p:cNvSpPr>
            <a:spLocks noGrp="1"/>
          </p:cNvSpPr>
          <p:nvPr>
            <p:ph type="dt" sz="half" idx="10"/>
          </p:nvPr>
        </p:nvSpPr>
        <p:spPr/>
        <p:txBody>
          <a:bodyPr/>
          <a:lstStyle/>
          <a:p>
            <a:fld id="{4BAC347D-3EA7-48FD-8CBB-1DE3E43F7D73}" type="datetimeFigureOut">
              <a:rPr lang="en-GB" smtClean="0"/>
              <a:t>20/11/2025</a:t>
            </a:fld>
            <a:endParaRPr lang="en-GB"/>
          </a:p>
        </p:txBody>
      </p:sp>
      <p:sp>
        <p:nvSpPr>
          <p:cNvPr id="5" name="Footer Placeholder 4">
            <a:extLst>
              <a:ext uri="{FF2B5EF4-FFF2-40B4-BE49-F238E27FC236}">
                <a16:creationId xmlns:a16="http://schemas.microsoft.com/office/drawing/2014/main" id="{B61290CE-B08D-8CFF-68CE-7BB879FA2B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C1A2AB-B380-EF49-E891-5FBAEF7EADD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451962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509CE-1856-FE4B-2FD4-956F596D78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DAB8AE-40BB-E3E9-D445-464F3860E4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727604-252A-F1EA-0A0F-B573EAF6D974}"/>
              </a:ext>
            </a:extLst>
          </p:cNvPr>
          <p:cNvSpPr>
            <a:spLocks noGrp="1"/>
          </p:cNvSpPr>
          <p:nvPr>
            <p:ph type="dt" sz="half" idx="10"/>
          </p:nvPr>
        </p:nvSpPr>
        <p:spPr/>
        <p:txBody>
          <a:bodyPr/>
          <a:lstStyle/>
          <a:p>
            <a:fld id="{4BAC347D-3EA7-48FD-8CBB-1DE3E43F7D73}" type="datetimeFigureOut">
              <a:rPr lang="en-GB" smtClean="0"/>
              <a:t>20/11/2025</a:t>
            </a:fld>
            <a:endParaRPr lang="en-GB"/>
          </a:p>
        </p:txBody>
      </p:sp>
      <p:sp>
        <p:nvSpPr>
          <p:cNvPr id="5" name="Footer Placeholder 4">
            <a:extLst>
              <a:ext uri="{FF2B5EF4-FFF2-40B4-BE49-F238E27FC236}">
                <a16:creationId xmlns:a16="http://schemas.microsoft.com/office/drawing/2014/main" id="{C4D2A553-E4AB-E425-FB7C-71A45968C7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A280D-9EF8-1495-F35A-BCFA2777FC7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471885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590E2-DE2B-727E-6813-74A41541B2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7F6EC9-8880-4915-B487-560BC68EDF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BF777E-CA71-BD12-EE91-EA1FCBDAC8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E63E9A-9A6A-2547-2356-C03391FD2DFC}"/>
              </a:ext>
            </a:extLst>
          </p:cNvPr>
          <p:cNvSpPr>
            <a:spLocks noGrp="1"/>
          </p:cNvSpPr>
          <p:nvPr>
            <p:ph type="dt" sz="half" idx="10"/>
          </p:nvPr>
        </p:nvSpPr>
        <p:spPr/>
        <p:txBody>
          <a:bodyPr/>
          <a:lstStyle/>
          <a:p>
            <a:fld id="{4BAC347D-3EA7-48FD-8CBB-1DE3E43F7D73}" type="datetimeFigureOut">
              <a:rPr lang="en-GB" smtClean="0"/>
              <a:t>20/11/2025</a:t>
            </a:fld>
            <a:endParaRPr lang="en-GB"/>
          </a:p>
        </p:txBody>
      </p:sp>
      <p:sp>
        <p:nvSpPr>
          <p:cNvPr id="6" name="Footer Placeholder 5">
            <a:extLst>
              <a:ext uri="{FF2B5EF4-FFF2-40B4-BE49-F238E27FC236}">
                <a16:creationId xmlns:a16="http://schemas.microsoft.com/office/drawing/2014/main" id="{3BE57CE0-B61A-7EDD-89BD-2E3680085E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A5DB2D-4CED-4372-23D1-66935E776DEB}"/>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322519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7439D-F900-E65D-DD4B-F338241302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800228-CA94-654A-ED2A-1961D23FFE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24D7E31-AE3A-8AFA-A3F2-02BA922411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B698EE-01E7-BE10-24FE-AC4D290D15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D7A4920-CF06-C77B-56DE-8347F37E93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47AFAD-A33D-A6F0-220D-69CEAAA4C1D8}"/>
              </a:ext>
            </a:extLst>
          </p:cNvPr>
          <p:cNvSpPr>
            <a:spLocks noGrp="1"/>
          </p:cNvSpPr>
          <p:nvPr>
            <p:ph type="dt" sz="half" idx="10"/>
          </p:nvPr>
        </p:nvSpPr>
        <p:spPr/>
        <p:txBody>
          <a:bodyPr/>
          <a:lstStyle/>
          <a:p>
            <a:fld id="{4BAC347D-3EA7-48FD-8CBB-1DE3E43F7D73}" type="datetimeFigureOut">
              <a:rPr lang="en-GB" smtClean="0"/>
              <a:t>20/11/2025</a:t>
            </a:fld>
            <a:endParaRPr lang="en-GB"/>
          </a:p>
        </p:txBody>
      </p:sp>
      <p:sp>
        <p:nvSpPr>
          <p:cNvPr id="8" name="Footer Placeholder 7">
            <a:extLst>
              <a:ext uri="{FF2B5EF4-FFF2-40B4-BE49-F238E27FC236}">
                <a16:creationId xmlns:a16="http://schemas.microsoft.com/office/drawing/2014/main" id="{187BFA63-7D2B-1BF5-97EC-B52461D8E1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C4B67E4-4A2F-B30B-F6ED-704BA13466E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336453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3A03-5C61-14F0-4097-F7AA28D1CD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0C55ED-14D1-D660-700B-E6CA75CAF639}"/>
              </a:ext>
            </a:extLst>
          </p:cNvPr>
          <p:cNvSpPr>
            <a:spLocks noGrp="1"/>
          </p:cNvSpPr>
          <p:nvPr>
            <p:ph type="dt" sz="half" idx="10"/>
          </p:nvPr>
        </p:nvSpPr>
        <p:spPr/>
        <p:txBody>
          <a:bodyPr/>
          <a:lstStyle/>
          <a:p>
            <a:fld id="{4BAC347D-3EA7-48FD-8CBB-1DE3E43F7D73}" type="datetimeFigureOut">
              <a:rPr lang="en-GB" smtClean="0"/>
              <a:t>20/11/2025</a:t>
            </a:fld>
            <a:endParaRPr lang="en-GB"/>
          </a:p>
        </p:txBody>
      </p:sp>
      <p:sp>
        <p:nvSpPr>
          <p:cNvPr id="4" name="Footer Placeholder 3">
            <a:extLst>
              <a:ext uri="{FF2B5EF4-FFF2-40B4-BE49-F238E27FC236}">
                <a16:creationId xmlns:a16="http://schemas.microsoft.com/office/drawing/2014/main" id="{8F20D5B7-33AA-DFFD-5875-A3B38CE962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6DB6F5-9834-2D16-844B-4C8D494B5A77}"/>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064465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598771B-A570-E5F9-D6F1-C0A048E9B411}"/>
              </a:ext>
            </a:extLst>
          </p:cNvPr>
          <p:cNvSpPr>
            <a:spLocks noGrp="1"/>
          </p:cNvSpPr>
          <p:nvPr>
            <p:ph type="dt" sz="half" idx="10"/>
          </p:nvPr>
        </p:nvSpPr>
        <p:spPr/>
        <p:txBody>
          <a:bodyPr/>
          <a:lstStyle/>
          <a:p>
            <a:fld id="{4BAC347D-3EA7-48FD-8CBB-1DE3E43F7D73}" type="datetimeFigureOut">
              <a:rPr lang="en-GB" smtClean="0"/>
              <a:t>20/11/2025</a:t>
            </a:fld>
            <a:endParaRPr lang="en-GB"/>
          </a:p>
        </p:txBody>
      </p:sp>
      <p:sp>
        <p:nvSpPr>
          <p:cNvPr id="3" name="Footer Placeholder 2">
            <a:extLst>
              <a:ext uri="{FF2B5EF4-FFF2-40B4-BE49-F238E27FC236}">
                <a16:creationId xmlns:a16="http://schemas.microsoft.com/office/drawing/2014/main" id="{3CC06A7B-3AA2-DCDA-181F-E0A0D382E4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8A567D-B4D1-547F-CA54-D71E4967F00D}"/>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2960959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1DC8A-5BC9-0AD6-41E2-B3F9EA8C7F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FA7FDF-0B29-1D1E-BFCD-F8042102B0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B63C53-01D7-DABB-876F-8CB2E6EBBE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BA1DE6-35B6-2634-B0C1-3758978A36D1}"/>
              </a:ext>
            </a:extLst>
          </p:cNvPr>
          <p:cNvSpPr>
            <a:spLocks noGrp="1"/>
          </p:cNvSpPr>
          <p:nvPr>
            <p:ph type="dt" sz="half" idx="10"/>
          </p:nvPr>
        </p:nvSpPr>
        <p:spPr/>
        <p:txBody>
          <a:bodyPr/>
          <a:lstStyle/>
          <a:p>
            <a:fld id="{4BAC347D-3EA7-48FD-8CBB-1DE3E43F7D73}" type="datetimeFigureOut">
              <a:rPr lang="en-GB" smtClean="0"/>
              <a:t>20/11/2025</a:t>
            </a:fld>
            <a:endParaRPr lang="en-GB"/>
          </a:p>
        </p:txBody>
      </p:sp>
      <p:sp>
        <p:nvSpPr>
          <p:cNvPr id="6" name="Footer Placeholder 5">
            <a:extLst>
              <a:ext uri="{FF2B5EF4-FFF2-40B4-BE49-F238E27FC236}">
                <a16:creationId xmlns:a16="http://schemas.microsoft.com/office/drawing/2014/main" id="{8300301B-B471-4498-A39A-801F87E21B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CC3497-9E6F-F639-64F5-C5F0E16BF9B4}"/>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1536316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77F74-4860-CC30-C159-576761C0A7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BEB209-3F99-890C-4484-3ECB773DD9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EA1318-7FAD-7F76-63D3-FC3F17E2A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27C810-1D63-BFF3-EFCD-3D5ECF5AF9AE}"/>
              </a:ext>
            </a:extLst>
          </p:cNvPr>
          <p:cNvSpPr>
            <a:spLocks noGrp="1"/>
          </p:cNvSpPr>
          <p:nvPr>
            <p:ph type="dt" sz="half" idx="10"/>
          </p:nvPr>
        </p:nvSpPr>
        <p:spPr/>
        <p:txBody>
          <a:bodyPr/>
          <a:lstStyle/>
          <a:p>
            <a:fld id="{4BAC347D-3EA7-48FD-8CBB-1DE3E43F7D73}" type="datetimeFigureOut">
              <a:rPr lang="en-GB" smtClean="0"/>
              <a:t>20/11/2025</a:t>
            </a:fld>
            <a:endParaRPr lang="en-GB"/>
          </a:p>
        </p:txBody>
      </p:sp>
      <p:sp>
        <p:nvSpPr>
          <p:cNvPr id="6" name="Footer Placeholder 5">
            <a:extLst>
              <a:ext uri="{FF2B5EF4-FFF2-40B4-BE49-F238E27FC236}">
                <a16:creationId xmlns:a16="http://schemas.microsoft.com/office/drawing/2014/main" id="{AA163D8C-349C-FA83-2ECE-94940C49A9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0984CE-9512-B8C1-4C9D-EA08A21880D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76455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BB5DC-BBA7-E1CF-F2BA-08CCB611A4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C5C720-6C86-F475-BB72-2817C195E6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E5B3E6-8AD9-07B7-F2B3-2F0A38E22F29}"/>
              </a:ext>
            </a:extLst>
          </p:cNvPr>
          <p:cNvSpPr>
            <a:spLocks noGrp="1"/>
          </p:cNvSpPr>
          <p:nvPr>
            <p:ph type="dt" sz="half" idx="10"/>
          </p:nvPr>
        </p:nvSpPr>
        <p:spPr/>
        <p:txBody>
          <a:bodyPr/>
          <a:lstStyle/>
          <a:p>
            <a:fld id="{4BAC347D-3EA7-48FD-8CBB-1DE3E43F7D73}" type="datetimeFigureOut">
              <a:rPr lang="en-GB" smtClean="0"/>
              <a:t>20/11/2025</a:t>
            </a:fld>
            <a:endParaRPr lang="en-GB"/>
          </a:p>
        </p:txBody>
      </p:sp>
      <p:sp>
        <p:nvSpPr>
          <p:cNvPr id="5" name="Footer Placeholder 4">
            <a:extLst>
              <a:ext uri="{FF2B5EF4-FFF2-40B4-BE49-F238E27FC236}">
                <a16:creationId xmlns:a16="http://schemas.microsoft.com/office/drawing/2014/main" id="{7326EF4D-ED1E-9242-1922-FEAB5539BF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710BFC-36F4-8231-F3BA-D24C7F122706}"/>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81525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0B0CAC-A3A6-070B-3ACF-1311E18221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366D51-4602-7C3D-95E5-4543A043BF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FC0FF4-B3ED-E782-9484-3C109EA90DC2}"/>
              </a:ext>
            </a:extLst>
          </p:cNvPr>
          <p:cNvSpPr>
            <a:spLocks noGrp="1"/>
          </p:cNvSpPr>
          <p:nvPr>
            <p:ph type="dt" sz="half" idx="10"/>
          </p:nvPr>
        </p:nvSpPr>
        <p:spPr/>
        <p:txBody>
          <a:bodyPr/>
          <a:lstStyle/>
          <a:p>
            <a:fld id="{4BAC347D-3EA7-48FD-8CBB-1DE3E43F7D73}" type="datetimeFigureOut">
              <a:rPr lang="en-GB" smtClean="0"/>
              <a:t>20/11/2025</a:t>
            </a:fld>
            <a:endParaRPr lang="en-GB"/>
          </a:p>
        </p:txBody>
      </p:sp>
      <p:sp>
        <p:nvSpPr>
          <p:cNvPr id="5" name="Footer Placeholder 4">
            <a:extLst>
              <a:ext uri="{FF2B5EF4-FFF2-40B4-BE49-F238E27FC236}">
                <a16:creationId xmlns:a16="http://schemas.microsoft.com/office/drawing/2014/main" id="{93FA0947-4E76-13AE-8523-6391BA6B44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466659-77F7-CE45-76EF-425AE83745B3}"/>
              </a:ext>
            </a:extLst>
          </p:cNvPr>
          <p:cNvSpPr>
            <a:spLocks noGrp="1"/>
          </p:cNvSpPr>
          <p:nvPr>
            <p:ph type="sldNum" sz="quarter" idx="12"/>
          </p:nvPr>
        </p:nvSpPr>
        <p:spPr/>
        <p:txBody>
          <a:bodyPr/>
          <a:lstStyle/>
          <a:p>
            <a:fld id="{A068910B-04D3-44D4-98D5-A6E4344328E8}" type="slidenum">
              <a:rPr lang="en-GB" smtClean="0"/>
              <a:t>‹#›</a:t>
            </a:fld>
            <a:endParaRPr lang="en-GB"/>
          </a:p>
        </p:txBody>
      </p:sp>
    </p:spTree>
    <p:extLst>
      <p:ext uri="{BB962C8B-B14F-4D97-AF65-F5344CB8AC3E}">
        <p14:creationId xmlns:p14="http://schemas.microsoft.com/office/powerpoint/2010/main" val="36993593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1098663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2" pos="7104">
          <p15:clr>
            <a:srgbClr val="FBAE40"/>
          </p15:clr>
        </p15:guide>
        <p15:guide id="3" pos="4344">
          <p15:clr>
            <a:srgbClr val="FBAE40"/>
          </p15:clr>
        </p15:guide>
        <p15:guide id="4" pos="4560">
          <p15:clr>
            <a:srgbClr val="FBAE40"/>
          </p15:clr>
        </p15:guide>
        <p15:guide id="8" orient="horz" pos="1848">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823D93-9050-9E1B-5D3E-9C6A91C357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F73620-924C-F6C4-2592-93C979DC8E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A2BD6-3259-0172-E5EE-775CA65B68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AC347D-3EA7-48FD-8CBB-1DE3E43F7D73}" type="datetimeFigureOut">
              <a:rPr lang="en-GB" smtClean="0"/>
              <a:t>20/11/2025</a:t>
            </a:fld>
            <a:endParaRPr lang="en-GB"/>
          </a:p>
        </p:txBody>
      </p:sp>
      <p:sp>
        <p:nvSpPr>
          <p:cNvPr id="5" name="Footer Placeholder 4">
            <a:extLst>
              <a:ext uri="{FF2B5EF4-FFF2-40B4-BE49-F238E27FC236}">
                <a16:creationId xmlns:a16="http://schemas.microsoft.com/office/drawing/2014/main" id="{4771A30E-37C4-AE7B-CD33-26AC224980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A1D8AF-C1D8-7ACE-035B-CC32F82F91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68910B-04D3-44D4-98D5-A6E4344328E8}" type="slidenum">
              <a:rPr lang="en-GB" smtClean="0"/>
              <a:t>‹#›</a:t>
            </a:fld>
            <a:endParaRPr lang="en-GB"/>
          </a:p>
        </p:txBody>
      </p:sp>
    </p:spTree>
    <p:extLst>
      <p:ext uri="{BB962C8B-B14F-4D97-AF65-F5344CB8AC3E}">
        <p14:creationId xmlns:p14="http://schemas.microsoft.com/office/powerpoint/2010/main" val="2184269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image" Target="../media/image3.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youtu.be/U9XoD9V9Bv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p4qd5kW3_zQ?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_AE016cSmnc?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worldtravelguide.net/guides/europe/russia/business-communications/" TargetMode="External"/><Relationship Id="rId2" Type="http://schemas.openxmlformats.org/officeDocument/2006/relationships/hyperlink" Target="https://www.worldbusinessculture.com/country-profiles/russia/business-communication-style/" TargetMode="External"/><Relationship Id="rId1" Type="http://schemas.openxmlformats.org/officeDocument/2006/relationships/slideLayout" Target="../slideLayouts/slideLayout2.xml"/><Relationship Id="rId4" Type="http://schemas.openxmlformats.org/officeDocument/2006/relationships/hyperlink" Target="https://crossculture2go.com/communication-in-russia/"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cUE7w2FMe4k"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e4ys0QYpPWY?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50">
            <a:extLst>
              <a:ext uri="{FF2B5EF4-FFF2-40B4-BE49-F238E27FC236}">
                <a16:creationId xmlns:a16="http://schemas.microsoft.com/office/drawing/2014/main" id="{F1FC2047-E230-DF9B-5667-CD9FA260FA8E}"/>
              </a:ext>
            </a:extLst>
          </p:cNvPr>
          <p:cNvPicPr>
            <a:picLocks noChangeAspect="1"/>
          </p:cNvPicPr>
          <p:nvPr/>
        </p:nvPicPr>
        <p:blipFill rotWithShape="1">
          <a:blip r:embed="rId2"/>
          <a:srcRect t="25000"/>
          <a:stretch/>
        </p:blipFill>
        <p:spPr>
          <a:xfrm>
            <a:off x="20" y="10"/>
            <a:ext cx="12191981" cy="6857990"/>
          </a:xfrm>
          <a:prstGeom prst="rect">
            <a:avLst/>
          </a:prstGeom>
        </p:spPr>
      </p:pic>
      <p:sp>
        <p:nvSpPr>
          <p:cNvPr id="57" name="Rectangle 5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249D11-6254-B170-9726-BE5F95AA18BF}"/>
              </a:ext>
            </a:extLst>
          </p:cNvPr>
          <p:cNvSpPr>
            <a:spLocks noGrp="1"/>
          </p:cNvSpPr>
          <p:nvPr>
            <p:ph type="ctrTitle"/>
          </p:nvPr>
        </p:nvSpPr>
        <p:spPr>
          <a:xfrm>
            <a:off x="404553" y="3091928"/>
            <a:ext cx="9078562" cy="2387600"/>
          </a:xfrm>
        </p:spPr>
        <p:txBody>
          <a:bodyPr>
            <a:normAutofit/>
          </a:bodyPr>
          <a:lstStyle/>
          <a:p>
            <a:pPr algn="l"/>
            <a:r>
              <a:rPr lang="en-GB" sz="5100" dirty="0">
                <a:solidFill>
                  <a:schemeClr val="bg1"/>
                </a:solidFill>
              </a:rPr>
              <a:t>Lecture 7</a:t>
            </a:r>
            <a:br>
              <a:rPr lang="en-GB" sz="5100" dirty="0">
                <a:solidFill>
                  <a:schemeClr val="bg1"/>
                </a:solidFill>
              </a:rPr>
            </a:br>
            <a:br>
              <a:rPr lang="en-GB" sz="5100" dirty="0">
                <a:solidFill>
                  <a:schemeClr val="bg1"/>
                </a:solidFill>
              </a:rPr>
            </a:br>
            <a:r>
              <a:rPr lang="en-GB" sz="5100" dirty="0">
                <a:solidFill>
                  <a:schemeClr val="bg1"/>
                </a:solidFill>
              </a:rPr>
              <a:t>Country Profiles</a:t>
            </a:r>
          </a:p>
        </p:txBody>
      </p:sp>
      <p:sp>
        <p:nvSpPr>
          <p:cNvPr id="59" name="Rectangle: Rounded Corners 58">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3CC8C34-0AF6-A90A-DC39-EAE01C2C5195}"/>
              </a:ext>
            </a:extLst>
          </p:cNvPr>
          <p:cNvSpPr>
            <a:spLocks noGrp="1"/>
          </p:cNvSpPr>
          <p:nvPr>
            <p:ph type="subTitle" idx="1"/>
          </p:nvPr>
        </p:nvSpPr>
        <p:spPr>
          <a:xfrm>
            <a:off x="404553" y="5624945"/>
            <a:ext cx="9078562" cy="592975"/>
          </a:xfrm>
        </p:spPr>
        <p:txBody>
          <a:bodyPr anchor="ctr">
            <a:normAutofit/>
          </a:bodyPr>
          <a:lstStyle/>
          <a:p>
            <a:pPr algn="l"/>
            <a:r>
              <a:rPr lang="en-GB">
                <a:solidFill>
                  <a:schemeClr val="bg1"/>
                </a:solidFill>
              </a:rPr>
              <a:t>BMBM6021</a:t>
            </a:r>
            <a:endParaRPr lang="en-GB" dirty="0">
              <a:solidFill>
                <a:schemeClr val="bg1"/>
              </a:solidFill>
            </a:endParaRPr>
          </a:p>
        </p:txBody>
      </p:sp>
    </p:spTree>
    <p:extLst>
      <p:ext uri="{BB962C8B-B14F-4D97-AF65-F5344CB8AC3E}">
        <p14:creationId xmlns:p14="http://schemas.microsoft.com/office/powerpoint/2010/main" val="157608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9" y="1683757"/>
            <a:ext cx="2970638" cy="1642248"/>
          </a:xfrm>
        </p:spPr>
        <p:txBody>
          <a:bodyPr anchor="b">
            <a:normAutofit/>
          </a:bodyPr>
          <a:lstStyle/>
          <a:p>
            <a:r>
              <a:rPr lang="en-GB" sz="4800" b="1" dirty="0">
                <a:solidFill>
                  <a:schemeClr val="bg1"/>
                </a:solidFill>
              </a:rPr>
              <a:t>This week, we will:</a:t>
            </a:r>
          </a:p>
        </p:txBody>
      </p:sp>
      <p:graphicFrame>
        <p:nvGraphicFramePr>
          <p:cNvPr id="5" name="Content Placeholder 2">
            <a:extLst>
              <a:ext uri="{FF2B5EF4-FFF2-40B4-BE49-F238E27FC236}">
                <a16:creationId xmlns:a16="http://schemas.microsoft.com/office/drawing/2014/main" id="{4900FF22-9893-D8F8-BD77-DDE40F7A057D}"/>
              </a:ext>
            </a:extLst>
          </p:cNvPr>
          <p:cNvGraphicFramePr>
            <a:graphicFrameLocks noGrp="1"/>
          </p:cNvGraphicFramePr>
          <p:nvPr>
            <p:ph idx="1"/>
            <p:extLst>
              <p:ext uri="{D42A27DB-BD31-4B8C-83A1-F6EECF244321}">
                <p14:modId xmlns:p14="http://schemas.microsoft.com/office/powerpoint/2010/main" val="203432261"/>
              </p:ext>
            </p:extLst>
          </p:nvPr>
        </p:nvGraphicFramePr>
        <p:xfrm flipH="1">
          <a:off x="11867744" y="6527260"/>
          <a:ext cx="45719" cy="972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6DAB9DA-C20B-86FB-FC4B-518976787EA8}"/>
              </a:ext>
            </a:extLst>
          </p:cNvPr>
          <p:cNvSpPr txBox="1"/>
          <p:nvPr/>
        </p:nvSpPr>
        <p:spPr>
          <a:xfrm>
            <a:off x="4487452" y="984738"/>
            <a:ext cx="6981459" cy="3108543"/>
          </a:xfrm>
          <a:prstGeom prst="rect">
            <a:avLst/>
          </a:prstGeom>
          <a:noFill/>
        </p:spPr>
        <p:txBody>
          <a:bodyPr wrap="square">
            <a:spAutoFit/>
          </a:bodyPr>
          <a:lstStyle/>
          <a:p>
            <a:pPr marL="457200" indent="-457200">
              <a:buFont typeface="Arial" panose="020B0604020202020204" pitchFamily="34" charset="0"/>
              <a:buChar char="•"/>
            </a:pPr>
            <a:r>
              <a:rPr lang="en-GB" sz="3200" dirty="0"/>
              <a:t>Continue to explore the differences of doing business in different countries.</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The focus is on The Middle East, Russia and China.</a:t>
            </a:r>
          </a:p>
          <a:p>
            <a:pPr marL="457200" indent="-457200">
              <a:buFont typeface="Wingdings" panose="05000000000000000000" pitchFamily="2" charset="2"/>
              <a:buChar char="§"/>
            </a:pPr>
            <a:endParaRPr lang="en-GB" dirty="0"/>
          </a:p>
          <a:p>
            <a:endParaRPr lang="en-GB" dirty="0"/>
          </a:p>
        </p:txBody>
      </p:sp>
    </p:spTree>
    <p:extLst>
      <p:ext uri="{BB962C8B-B14F-4D97-AF65-F5344CB8AC3E}">
        <p14:creationId xmlns:p14="http://schemas.microsoft.com/office/powerpoint/2010/main" val="3168918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42B9-418E-2E10-8E08-E45B9B4732F2}"/>
              </a:ext>
            </a:extLst>
          </p:cNvPr>
          <p:cNvSpPr>
            <a:spLocks noGrp="1"/>
          </p:cNvSpPr>
          <p:nvPr>
            <p:ph type="title"/>
          </p:nvPr>
        </p:nvSpPr>
        <p:spPr>
          <a:xfrm>
            <a:off x="838200" y="5269831"/>
            <a:ext cx="10515600" cy="1323473"/>
          </a:xfrm>
        </p:spPr>
        <p:txBody>
          <a:bodyPr>
            <a:normAutofit fontScale="90000"/>
          </a:bodyPr>
          <a:lstStyle/>
          <a:p>
            <a:r>
              <a:rPr lang="en-US" sz="89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THE MIDDLE EAST</a:t>
            </a:r>
            <a:br>
              <a:rPr lang="en-US" sz="4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br>
            <a:endParaRPr lang="en-GB" dirty="0"/>
          </a:p>
        </p:txBody>
      </p:sp>
      <p:sp>
        <p:nvSpPr>
          <p:cNvPr id="3" name="Content Placeholder 2">
            <a:extLst>
              <a:ext uri="{FF2B5EF4-FFF2-40B4-BE49-F238E27FC236}">
                <a16:creationId xmlns:a16="http://schemas.microsoft.com/office/drawing/2014/main" id="{458264AC-689C-E4F6-F254-3E2409CE414B}"/>
              </a:ext>
            </a:extLst>
          </p:cNvPr>
          <p:cNvSpPr>
            <a:spLocks noGrp="1"/>
          </p:cNvSpPr>
          <p:nvPr>
            <p:ph idx="1"/>
          </p:nvPr>
        </p:nvSpPr>
        <p:spPr>
          <a:xfrm>
            <a:off x="838200" y="1825625"/>
            <a:ext cx="10515600" cy="3028763"/>
          </a:xfrm>
        </p:spPr>
        <p:txBody>
          <a:bodyPr/>
          <a:lstStyle/>
          <a:p>
            <a:pPr marL="0" indent="0">
              <a:buNone/>
            </a:pPr>
            <a:endParaRPr lang="en-GB" dirty="0"/>
          </a:p>
        </p:txBody>
      </p:sp>
      <p:sp>
        <p:nvSpPr>
          <p:cNvPr id="6" name="TextBox 5">
            <a:extLst>
              <a:ext uri="{FF2B5EF4-FFF2-40B4-BE49-F238E27FC236}">
                <a16:creationId xmlns:a16="http://schemas.microsoft.com/office/drawing/2014/main" id="{B62E5427-5987-D765-0E35-0A1DCD31A6F0}"/>
              </a:ext>
            </a:extLst>
          </p:cNvPr>
          <p:cNvSpPr txBox="1"/>
          <p:nvPr/>
        </p:nvSpPr>
        <p:spPr>
          <a:xfrm>
            <a:off x="0" y="0"/>
            <a:ext cx="12088906" cy="4854387"/>
          </a:xfrm>
          <a:prstGeom prst="rect">
            <a:avLst/>
          </a:prstGeom>
          <a:noFill/>
        </p:spPr>
        <p:txBody>
          <a:bodyPr wrap="square" rtlCol="0">
            <a:prstTxWarp prst="textWave1">
              <a:avLst/>
            </a:prstTxWarp>
            <a:spAutoFit/>
          </a:bodyPr>
          <a:lstStyle/>
          <a:p>
            <a:r>
              <a:rPr lang="en-GB" dirty="0">
                <a:blipFill>
                  <a:blip r:embed="rId2"/>
                  <a:stretch>
                    <a:fillRect/>
                  </a:stretch>
                </a:blipFill>
              </a:rPr>
              <a:t>---------------</a:t>
            </a:r>
          </a:p>
        </p:txBody>
      </p:sp>
      <p:sp>
        <p:nvSpPr>
          <p:cNvPr id="8" name="Rectangle 7">
            <a:extLst>
              <a:ext uri="{FF2B5EF4-FFF2-40B4-BE49-F238E27FC236}">
                <a16:creationId xmlns:a16="http://schemas.microsoft.com/office/drawing/2014/main" id="{04A69F9A-40F8-6C73-54D4-258F5B30E562}"/>
              </a:ext>
            </a:extLst>
          </p:cNvPr>
          <p:cNvSpPr/>
          <p:nvPr/>
        </p:nvSpPr>
        <p:spPr>
          <a:xfrm>
            <a:off x="6003638" y="2967335"/>
            <a:ext cx="184730" cy="923330"/>
          </a:xfrm>
          <a:prstGeom prst="rect">
            <a:avLst/>
          </a:prstGeom>
          <a:noFill/>
        </p:spPr>
        <p:txBody>
          <a:bodyPr wrap="none" lIns="91440" tIns="45720" rIns="91440" bIns="45720">
            <a:spAutoFit/>
          </a:bodyPr>
          <a:lstStyle/>
          <a:p>
            <a:pPr algn="ct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190400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Exercise</a:t>
            </a:r>
          </a:p>
        </p:txBody>
      </p:sp>
      <p:sp>
        <p:nvSpPr>
          <p:cNvPr id="3" name="Content Placeholder 2"/>
          <p:cNvSpPr>
            <a:spLocks noGrp="1"/>
          </p:cNvSpPr>
          <p:nvPr>
            <p:ph idx="1"/>
          </p:nvPr>
        </p:nvSpPr>
        <p:spPr>
          <a:xfrm>
            <a:off x="542611" y="1999622"/>
            <a:ext cx="11193864" cy="4371033"/>
          </a:xfrm>
        </p:spPr>
        <p:txBody>
          <a:bodyPr anchor="ctr">
            <a:normAutofit/>
          </a:bodyPr>
          <a:lstStyle/>
          <a:p>
            <a:r>
              <a:rPr lang="en-US" sz="3600" dirty="0"/>
              <a:t>Check your knowledge. Write down the things that come to your mind when you hear the term ‘Middle East’. Do not think about this or check a search engine.</a:t>
            </a:r>
          </a:p>
          <a:p>
            <a:endParaRPr lang="en-US" sz="3600" dirty="0"/>
          </a:p>
          <a:p>
            <a:r>
              <a:rPr lang="en-US" sz="3600" dirty="0"/>
              <a:t>What do you notice about your thoughts?</a:t>
            </a:r>
          </a:p>
          <a:p>
            <a:endParaRPr lang="en-GB" sz="3200" dirty="0"/>
          </a:p>
        </p:txBody>
      </p:sp>
    </p:spTree>
    <p:extLst>
      <p:ext uri="{BB962C8B-B14F-4D97-AF65-F5344CB8AC3E}">
        <p14:creationId xmlns:p14="http://schemas.microsoft.com/office/powerpoint/2010/main" val="3454192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r="17519" b="-1"/>
          <a:stretch/>
        </p:blipFill>
        <p:spPr>
          <a:xfrm>
            <a:off x="4026406" y="984756"/>
            <a:ext cx="8165593" cy="5394532"/>
          </a:xfrm>
          <a:prstGeom prst="rect">
            <a:avLst/>
          </a:prstGeom>
        </p:spPr>
      </p:pic>
      <p:sp>
        <p:nvSpPr>
          <p:cNvPr id="31" name="Freeform: Shape 30">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a:xfrm>
            <a:off x="534473" y="2483731"/>
            <a:ext cx="3052293" cy="3998060"/>
          </a:xfrm>
        </p:spPr>
        <p:txBody>
          <a:bodyPr vert="horz" lIns="91440" tIns="45720" rIns="91440" bIns="45720" rtlCol="0" anchor="t">
            <a:normAutofit/>
          </a:bodyPr>
          <a:lstStyle/>
          <a:p>
            <a:pPr algn="r"/>
            <a:r>
              <a:rPr lang="en-US" sz="5400" dirty="0">
                <a:solidFill>
                  <a:srgbClr val="FFFFFF"/>
                </a:solidFill>
                <a:latin typeface="Arial Black" panose="020B0A04020102020204" pitchFamily="34" charset="0"/>
              </a:rPr>
              <a:t>The Middle East</a:t>
            </a:r>
          </a:p>
        </p:txBody>
      </p:sp>
      <p:pic>
        <p:nvPicPr>
          <p:cNvPr id="6" name="Content Placeholder 3">
            <a:extLst>
              <a:ext uri="{FF2B5EF4-FFF2-40B4-BE49-F238E27FC236}">
                <a16:creationId xmlns:a16="http://schemas.microsoft.com/office/drawing/2014/main" id="{5D4499BF-1EA0-EE87-7EE8-7556A84F50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47744" y="707136"/>
            <a:ext cx="8197206" cy="5672152"/>
          </a:xfrm>
          <a:prstGeom prst="rect">
            <a:avLst/>
          </a:prstGeom>
        </p:spPr>
      </p:pic>
    </p:spTree>
    <p:extLst>
      <p:ext uri="{BB962C8B-B14F-4D97-AF65-F5344CB8AC3E}">
        <p14:creationId xmlns:p14="http://schemas.microsoft.com/office/powerpoint/2010/main" val="11939037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Arab Businessman Images – Browse 85,549 Stock Photos, Vectors, and Video |  Adobe Stock">
            <a:extLst>
              <a:ext uri="{FF2B5EF4-FFF2-40B4-BE49-F238E27FC236}">
                <a16:creationId xmlns:a16="http://schemas.microsoft.com/office/drawing/2014/main" id="{8F82C15F-CF8F-27A4-9400-A780BFF10D39}"/>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5779" r="-2" b="9996"/>
          <a:stretch/>
        </p:blipFill>
        <p:spPr bwMode="auto">
          <a:xfrm>
            <a:off x="-6588" y="10"/>
            <a:ext cx="12198588"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1878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The Middle East</a:t>
            </a:r>
          </a:p>
        </p:txBody>
      </p:sp>
      <p:sp>
        <p:nvSpPr>
          <p:cNvPr id="3" name="Content Placeholder 2"/>
          <p:cNvSpPr>
            <a:spLocks noGrp="1"/>
          </p:cNvSpPr>
          <p:nvPr>
            <p:ph idx="1"/>
          </p:nvPr>
        </p:nvSpPr>
        <p:spPr>
          <a:xfrm>
            <a:off x="542611" y="1999622"/>
            <a:ext cx="11193864" cy="4371033"/>
          </a:xfrm>
        </p:spPr>
        <p:txBody>
          <a:bodyPr anchor="ctr">
            <a:normAutofit fontScale="77500" lnSpcReduction="20000"/>
          </a:bodyPr>
          <a:lstStyle/>
          <a:p>
            <a:r>
              <a:rPr lang="en-GB" sz="3600" dirty="0"/>
              <a:t>Middle Eastern countries have a lot in common – language, religion and culture but there is also a lot of diversity.</a:t>
            </a:r>
          </a:p>
          <a:p>
            <a:r>
              <a:rPr lang="en-GB" sz="3600" dirty="0"/>
              <a:t>Co-existence of Western and Muslim cultures over the years, often an uneasy mix.</a:t>
            </a:r>
          </a:p>
          <a:p>
            <a:r>
              <a:rPr lang="en-GB" sz="3600" dirty="0"/>
              <a:t>Many oil-producing nations.</a:t>
            </a:r>
          </a:p>
          <a:p>
            <a:r>
              <a:rPr lang="en-GB" sz="3600" dirty="0"/>
              <a:t>Westernisation has brought new problems, many are similar to those in developing economies across the world. This includes social changes such as less parent influence, more divorces, etc but also pollution, widening social rifts between rich and poor.</a:t>
            </a:r>
          </a:p>
          <a:p>
            <a:r>
              <a:rPr lang="en-GB" sz="3600" dirty="0"/>
              <a:t>Islamic fundamentalists reject western values – do not want democracy, rights of women. However not all Arabs  embrace fundamentalism!</a:t>
            </a:r>
          </a:p>
          <a:p>
            <a:endParaRPr lang="en-GB" sz="3200" dirty="0"/>
          </a:p>
        </p:txBody>
      </p:sp>
    </p:spTree>
    <p:extLst>
      <p:ext uri="{BB962C8B-B14F-4D97-AF65-F5344CB8AC3E}">
        <p14:creationId xmlns:p14="http://schemas.microsoft.com/office/powerpoint/2010/main" val="3088147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Middle East Core Values</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dirty="0"/>
              <a:t>Loyalty to self and family; Being polite and harmonious communications are important. Being close is important socially but not in meetings.</a:t>
            </a:r>
          </a:p>
          <a:p>
            <a:r>
              <a:rPr lang="en-GB" sz="3200" dirty="0"/>
              <a:t>In some countries women are equal to men in others they are not. Some wear a veil but not compulsory. Knowing local customs is important.</a:t>
            </a:r>
          </a:p>
          <a:p>
            <a:r>
              <a:rPr lang="en-GB" sz="3200" dirty="0"/>
              <a:t>Countries are influenced to a lesser or greater extent by Muslim religion – Sharia law; buying on credit, raising interest and use of alcohol often not allowed.</a:t>
            </a:r>
          </a:p>
          <a:p>
            <a:endParaRPr lang="en-GB" sz="3200" dirty="0"/>
          </a:p>
        </p:txBody>
      </p:sp>
    </p:spTree>
    <p:extLst>
      <p:ext uri="{BB962C8B-B14F-4D97-AF65-F5344CB8AC3E}">
        <p14:creationId xmlns:p14="http://schemas.microsoft.com/office/powerpoint/2010/main" val="812410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fontScale="90000"/>
          </a:bodyPr>
          <a:lstStyle/>
          <a:p>
            <a:r>
              <a:rPr lang="en-GB" sz="4000" b="1" dirty="0">
                <a:solidFill>
                  <a:srgbClr val="FFFFFF"/>
                </a:solidFill>
                <a:latin typeface="+mn-lt"/>
              </a:rPr>
              <a:t>Communication Dos and Don’ts with Middle Eastern Muslims</a:t>
            </a:r>
          </a:p>
        </p:txBody>
      </p:sp>
      <p:sp>
        <p:nvSpPr>
          <p:cNvPr id="3" name="Content Placeholder 2"/>
          <p:cNvSpPr>
            <a:spLocks noGrp="1"/>
          </p:cNvSpPr>
          <p:nvPr>
            <p:ph idx="1"/>
          </p:nvPr>
        </p:nvSpPr>
        <p:spPr>
          <a:xfrm>
            <a:off x="542611" y="1999622"/>
            <a:ext cx="11193864" cy="4371033"/>
          </a:xfrm>
        </p:spPr>
        <p:txBody>
          <a:bodyPr anchor="ctr">
            <a:normAutofit fontScale="92500"/>
          </a:bodyPr>
          <a:lstStyle/>
          <a:p>
            <a:pPr lvl="0"/>
            <a:r>
              <a:rPr lang="en-GB" sz="3200" dirty="0"/>
              <a:t>Personal relations based on respect/trust needed; business is done between people not between companies</a:t>
            </a:r>
          </a:p>
          <a:p>
            <a:pPr lvl="0"/>
            <a:r>
              <a:rPr lang="en-GB" sz="3200" dirty="0"/>
              <a:t>Take the time to build a good relationship with people of influence</a:t>
            </a:r>
          </a:p>
          <a:p>
            <a:pPr lvl="0"/>
            <a:r>
              <a:rPr lang="en-GB" sz="3200" dirty="0"/>
              <a:t>Negotiating and bargaining are accepted practice and are often expected.</a:t>
            </a:r>
          </a:p>
          <a:p>
            <a:pPr lvl="0"/>
            <a:r>
              <a:rPr lang="en-GB" sz="3200" dirty="0"/>
              <a:t>Important decisions are made in person not via correspondence, the boss usually makes all important decisions</a:t>
            </a:r>
          </a:p>
          <a:p>
            <a:pPr lvl="0"/>
            <a:r>
              <a:rPr lang="en-GB" sz="3200" dirty="0"/>
              <a:t>Some Arabs are punctual but not always; sometimes time is seen quite flexible.</a:t>
            </a:r>
          </a:p>
          <a:p>
            <a:endParaRPr lang="en-GB" sz="3200" dirty="0"/>
          </a:p>
        </p:txBody>
      </p:sp>
    </p:spTree>
    <p:extLst>
      <p:ext uri="{BB962C8B-B14F-4D97-AF65-F5344CB8AC3E}">
        <p14:creationId xmlns:p14="http://schemas.microsoft.com/office/powerpoint/2010/main" val="2128254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fontScale="90000"/>
          </a:bodyPr>
          <a:lstStyle/>
          <a:p>
            <a:r>
              <a:rPr lang="en-GB" sz="4000" b="1" dirty="0">
                <a:solidFill>
                  <a:srgbClr val="FFFFFF"/>
                </a:solidFill>
                <a:latin typeface="+mn-lt"/>
              </a:rPr>
              <a:t>Communication Dos and Don’ts with Middle Eastern Muslims</a:t>
            </a:r>
          </a:p>
        </p:txBody>
      </p:sp>
      <p:sp>
        <p:nvSpPr>
          <p:cNvPr id="3" name="Content Placeholder 2"/>
          <p:cNvSpPr>
            <a:spLocks noGrp="1"/>
          </p:cNvSpPr>
          <p:nvPr>
            <p:ph idx="1"/>
          </p:nvPr>
        </p:nvSpPr>
        <p:spPr>
          <a:xfrm>
            <a:off x="542611" y="1999622"/>
            <a:ext cx="11193864" cy="4371033"/>
          </a:xfrm>
        </p:spPr>
        <p:txBody>
          <a:bodyPr anchor="ctr">
            <a:normAutofit fontScale="77500" lnSpcReduction="20000"/>
          </a:bodyPr>
          <a:lstStyle/>
          <a:p>
            <a:pPr lvl="0"/>
            <a:r>
              <a:rPr lang="en-GB" sz="3200" dirty="0"/>
              <a:t>The</a:t>
            </a:r>
            <a:r>
              <a:rPr lang="en-GB" sz="3200" b="1" dirty="0"/>
              <a:t> </a:t>
            </a:r>
            <a:r>
              <a:rPr lang="en-GB" sz="3200" dirty="0"/>
              <a:t>day is divided by 5 prayer times and meetings are set around these. </a:t>
            </a:r>
          </a:p>
          <a:p>
            <a:pPr lvl="0"/>
            <a:r>
              <a:rPr lang="en-GB" sz="3200" dirty="0"/>
              <a:t>Avoid Fridays and Saturdays for scheduling meetings as thee days are the weekend.</a:t>
            </a:r>
          </a:p>
          <a:p>
            <a:pPr lvl="0"/>
            <a:r>
              <a:rPr lang="en-GB" sz="3200" dirty="0"/>
              <a:t>Socialisation in meetings is important but is restricted with women. Often women are recognised as competent business partners but it is not acceptable to socialise between genders, this restricts relationship building. </a:t>
            </a:r>
          </a:p>
          <a:p>
            <a:pPr lvl="0"/>
            <a:r>
              <a:rPr lang="en-GB" sz="3200" dirty="0"/>
              <a:t>Communication is very high context. Gestures, facial expressions, eyebrow movement, tongue clicking, space to the next person all convey messages. Good observation skills and emotional intelligence are important.</a:t>
            </a:r>
          </a:p>
          <a:p>
            <a:pPr lvl="0"/>
            <a:r>
              <a:rPr lang="en-GB" sz="3200" dirty="0"/>
              <a:t>Arabic is a highly descriptive language and this is transferred into English. Elaborate expression and overstating are common but have to be read for the ‘real’ </a:t>
            </a:r>
            <a:r>
              <a:rPr lang="en-GB" sz="3200" dirty="0" err="1"/>
              <a:t>meaning.and</a:t>
            </a:r>
            <a:r>
              <a:rPr lang="en-GB" sz="3200" dirty="0"/>
              <a:t> ‘yes’ </a:t>
            </a:r>
          </a:p>
          <a:p>
            <a:pPr lvl="0"/>
            <a:endParaRPr lang="en-GB" sz="3200" dirty="0"/>
          </a:p>
          <a:p>
            <a:pPr lvl="0"/>
            <a:r>
              <a:rPr lang="en-GB" sz="3200" dirty="0">
                <a:hlinkClick r:id="rId2"/>
              </a:rPr>
              <a:t>10 Tips on Arab Culture for Successful Business</a:t>
            </a:r>
            <a:endParaRPr lang="en-GB" sz="3200" dirty="0"/>
          </a:p>
          <a:p>
            <a:endParaRPr lang="en-GB" sz="3200" dirty="0"/>
          </a:p>
        </p:txBody>
      </p:sp>
    </p:spTree>
    <p:extLst>
      <p:ext uri="{BB962C8B-B14F-4D97-AF65-F5344CB8AC3E}">
        <p14:creationId xmlns:p14="http://schemas.microsoft.com/office/powerpoint/2010/main" val="1958200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fontScale="90000"/>
          </a:bodyPr>
          <a:lstStyle/>
          <a:p>
            <a:r>
              <a:rPr lang="en-GB" sz="4000" b="1" dirty="0">
                <a:solidFill>
                  <a:srgbClr val="FFFFFF"/>
                </a:solidFill>
                <a:latin typeface="+mn-lt"/>
              </a:rPr>
              <a:t>Communication Dos and Don’ts with Middle Eastern Muslims</a:t>
            </a:r>
          </a:p>
        </p:txBody>
      </p:sp>
      <p:sp>
        <p:nvSpPr>
          <p:cNvPr id="3" name="Content Placeholder 2"/>
          <p:cNvSpPr>
            <a:spLocks noGrp="1"/>
          </p:cNvSpPr>
          <p:nvPr>
            <p:ph idx="1"/>
          </p:nvPr>
        </p:nvSpPr>
        <p:spPr>
          <a:xfrm>
            <a:off x="542611" y="1999622"/>
            <a:ext cx="11193864" cy="4371033"/>
          </a:xfrm>
        </p:spPr>
        <p:txBody>
          <a:bodyPr anchor="ctr">
            <a:normAutofit fontScale="77500" lnSpcReduction="20000"/>
          </a:bodyPr>
          <a:lstStyle/>
          <a:p>
            <a:r>
              <a:rPr lang="en-GB" sz="3200" dirty="0"/>
              <a:t>It is considered rude to talk business until you know the person. Westerners are often considered rude and pushy.</a:t>
            </a:r>
          </a:p>
          <a:p>
            <a:r>
              <a:rPr lang="en-GB" sz="3200" dirty="0"/>
              <a:t>Don’t use colloquial/very informal language which might be thought to be rude</a:t>
            </a:r>
          </a:p>
          <a:p>
            <a:pPr lvl="0"/>
            <a:r>
              <a:rPr lang="en-GB" sz="3200" dirty="0"/>
              <a:t>Use humour or use swear words</a:t>
            </a:r>
          </a:p>
          <a:p>
            <a:pPr lvl="0"/>
            <a:r>
              <a:rPr lang="en-GB" sz="3200" dirty="0"/>
              <a:t>Discuss politics, religion or Israel</a:t>
            </a:r>
          </a:p>
          <a:p>
            <a:pPr lvl="0"/>
            <a:r>
              <a:rPr lang="en-GB" sz="3200" dirty="0"/>
              <a:t>Use alcohol as it is banned in some countries e.g. Saudi Arabia and goes against Muslim religion </a:t>
            </a:r>
          </a:p>
          <a:p>
            <a:pPr lvl="0"/>
            <a:r>
              <a:rPr lang="en-GB" sz="3200" dirty="0"/>
              <a:t>Ask for favours from those in authority as it is impolite to say ‘no’</a:t>
            </a:r>
          </a:p>
          <a:p>
            <a:pPr lvl="0"/>
            <a:r>
              <a:rPr lang="en-GB" sz="3200" dirty="0"/>
              <a:t>Shaking hands firmly , gentle handshakes are the best</a:t>
            </a:r>
          </a:p>
          <a:p>
            <a:pPr lvl="0"/>
            <a:r>
              <a:rPr lang="en-GB" sz="3200" dirty="0"/>
              <a:t>Point at anyone or show the sides of your feet when sitting</a:t>
            </a:r>
          </a:p>
          <a:p>
            <a:pPr lvl="0"/>
            <a:r>
              <a:rPr lang="en-US" sz="3200" dirty="0"/>
              <a:t>Generally, Middle Easterners are very polite and expect the same treatment in return.</a:t>
            </a:r>
            <a:endParaRPr lang="en-GB" sz="3600" dirty="0"/>
          </a:p>
          <a:p>
            <a:endParaRPr lang="en-GB" sz="3200" dirty="0"/>
          </a:p>
        </p:txBody>
      </p:sp>
    </p:spTree>
    <p:extLst>
      <p:ext uri="{BB962C8B-B14F-4D97-AF65-F5344CB8AC3E}">
        <p14:creationId xmlns:p14="http://schemas.microsoft.com/office/powerpoint/2010/main" val="2909225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D3901-5C20-DDD3-A928-84C19DF572DA}"/>
              </a:ext>
            </a:extLst>
          </p:cNvPr>
          <p:cNvSpPr>
            <a:spLocks noGrp="1"/>
          </p:cNvSpPr>
          <p:nvPr>
            <p:ph type="title"/>
          </p:nvPr>
        </p:nvSpPr>
        <p:spPr/>
        <p:txBody>
          <a:bodyPr/>
          <a:lstStyle/>
          <a:p>
            <a:endParaRPr lang="en-GB"/>
          </a:p>
        </p:txBody>
      </p:sp>
      <p:pic>
        <p:nvPicPr>
          <p:cNvPr id="4" name="Online Media 3" title="10 Arab Business Culture Tips for Success in Middle Eastern Countries">
            <a:hlinkClick r:id="" action="ppaction://media"/>
            <a:extLst>
              <a:ext uri="{FF2B5EF4-FFF2-40B4-BE49-F238E27FC236}">
                <a16:creationId xmlns:a16="http://schemas.microsoft.com/office/drawing/2014/main" id="{94F992BB-48E5-BFE9-E467-1DF12BC0EA0D}"/>
              </a:ext>
            </a:extLst>
          </p:cNvPr>
          <p:cNvPicPr>
            <a:picLocks noGrp="1" noRot="1" noChangeAspect="1"/>
          </p:cNvPicPr>
          <p:nvPr>
            <p:ph idx="1"/>
            <a:videoFile r:link="rId1"/>
          </p:nvPr>
        </p:nvPicPr>
        <p:blipFill>
          <a:blip r:embed="rId3"/>
          <a:stretch>
            <a:fillRect/>
          </a:stretch>
        </p:blipFill>
        <p:spPr>
          <a:xfrm>
            <a:off x="0" y="-17839"/>
            <a:ext cx="12185695" cy="6885383"/>
          </a:xfrm>
          <a:prstGeom prst="rect">
            <a:avLst/>
          </a:prstGeom>
        </p:spPr>
      </p:pic>
    </p:spTree>
    <p:extLst>
      <p:ext uri="{BB962C8B-B14F-4D97-AF65-F5344CB8AC3E}">
        <p14:creationId xmlns:p14="http://schemas.microsoft.com/office/powerpoint/2010/main" val="1238457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42B9-418E-2E10-8E08-E45B9B4732F2}"/>
              </a:ext>
            </a:extLst>
          </p:cNvPr>
          <p:cNvSpPr>
            <a:spLocks noGrp="1"/>
          </p:cNvSpPr>
          <p:nvPr>
            <p:ph type="title"/>
          </p:nvPr>
        </p:nvSpPr>
        <p:spPr>
          <a:xfrm>
            <a:off x="838200" y="5269831"/>
            <a:ext cx="10515600" cy="1323473"/>
          </a:xfrm>
        </p:spPr>
        <p:txBody>
          <a:bodyPr>
            <a:normAutofit fontScale="90000"/>
          </a:bodyPr>
          <a:lstStyle/>
          <a:p>
            <a:r>
              <a:rPr lang="en-US" sz="89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RUSSIA</a:t>
            </a:r>
            <a:br>
              <a:rPr lang="en-US" sz="4400" b="1" cap="none" spc="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br>
            <a:endParaRPr lang="en-GB" dirty="0"/>
          </a:p>
        </p:txBody>
      </p:sp>
      <p:sp>
        <p:nvSpPr>
          <p:cNvPr id="3" name="Content Placeholder 2">
            <a:extLst>
              <a:ext uri="{FF2B5EF4-FFF2-40B4-BE49-F238E27FC236}">
                <a16:creationId xmlns:a16="http://schemas.microsoft.com/office/drawing/2014/main" id="{458264AC-689C-E4F6-F254-3E2409CE414B}"/>
              </a:ext>
            </a:extLst>
          </p:cNvPr>
          <p:cNvSpPr>
            <a:spLocks noGrp="1"/>
          </p:cNvSpPr>
          <p:nvPr>
            <p:ph idx="1"/>
          </p:nvPr>
        </p:nvSpPr>
        <p:spPr>
          <a:xfrm>
            <a:off x="838200" y="1825625"/>
            <a:ext cx="10515600" cy="3028763"/>
          </a:xfrm>
        </p:spPr>
        <p:txBody>
          <a:bodyPr/>
          <a:lstStyle/>
          <a:p>
            <a:pPr marL="0" indent="0">
              <a:buNone/>
            </a:pPr>
            <a:endParaRPr lang="en-GB" dirty="0"/>
          </a:p>
        </p:txBody>
      </p:sp>
      <p:sp>
        <p:nvSpPr>
          <p:cNvPr id="6" name="TextBox 5">
            <a:extLst>
              <a:ext uri="{FF2B5EF4-FFF2-40B4-BE49-F238E27FC236}">
                <a16:creationId xmlns:a16="http://schemas.microsoft.com/office/drawing/2014/main" id="{B62E5427-5987-D765-0E35-0A1DCD31A6F0}"/>
              </a:ext>
            </a:extLst>
          </p:cNvPr>
          <p:cNvSpPr txBox="1"/>
          <p:nvPr/>
        </p:nvSpPr>
        <p:spPr>
          <a:xfrm>
            <a:off x="0" y="0"/>
            <a:ext cx="12088906" cy="4854387"/>
          </a:xfrm>
          <a:prstGeom prst="rect">
            <a:avLst/>
          </a:prstGeom>
          <a:noFill/>
        </p:spPr>
        <p:txBody>
          <a:bodyPr wrap="square" rtlCol="0">
            <a:prstTxWarp prst="textWave1">
              <a:avLst/>
            </a:prstTxWarp>
            <a:spAutoFit/>
          </a:bodyPr>
          <a:lstStyle/>
          <a:p>
            <a:r>
              <a:rPr lang="en-GB">
                <a:blipFill>
                  <a:blip r:embed="rId2"/>
                  <a:stretch>
                    <a:fillRect/>
                  </a:stretch>
                </a:blipFill>
              </a:rPr>
              <a:t>-----------------</a:t>
            </a:r>
            <a:endParaRPr lang="en-GB" dirty="0">
              <a:blipFill>
                <a:blip r:embed="rId2"/>
                <a:stretch>
                  <a:fillRect/>
                </a:stretch>
              </a:blipFill>
            </a:endParaRPr>
          </a:p>
        </p:txBody>
      </p:sp>
      <p:sp>
        <p:nvSpPr>
          <p:cNvPr id="8" name="Rectangle 7">
            <a:extLst>
              <a:ext uri="{FF2B5EF4-FFF2-40B4-BE49-F238E27FC236}">
                <a16:creationId xmlns:a16="http://schemas.microsoft.com/office/drawing/2014/main" id="{04A69F9A-40F8-6C73-54D4-258F5B30E562}"/>
              </a:ext>
            </a:extLst>
          </p:cNvPr>
          <p:cNvSpPr/>
          <p:nvPr/>
        </p:nvSpPr>
        <p:spPr>
          <a:xfrm>
            <a:off x="6003638" y="2967335"/>
            <a:ext cx="184730" cy="923330"/>
          </a:xfrm>
          <a:prstGeom prst="rect">
            <a:avLst/>
          </a:prstGeom>
          <a:noFill/>
        </p:spPr>
        <p:txBody>
          <a:bodyPr wrap="none" lIns="91440" tIns="45720" rIns="91440" bIns="45720">
            <a:spAutoFit/>
          </a:bodyPr>
          <a:lstStyle/>
          <a:p>
            <a:pPr algn="ct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2435504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Communications in Russia</a:t>
            </a:r>
          </a:p>
        </p:txBody>
      </p:sp>
      <p:sp>
        <p:nvSpPr>
          <p:cNvPr id="3" name="Content Placeholder 2"/>
          <p:cNvSpPr>
            <a:spLocks noGrp="1"/>
          </p:cNvSpPr>
          <p:nvPr>
            <p:ph idx="1"/>
          </p:nvPr>
        </p:nvSpPr>
        <p:spPr>
          <a:xfrm>
            <a:off x="542611" y="1999622"/>
            <a:ext cx="11193864" cy="4371033"/>
          </a:xfrm>
        </p:spPr>
        <p:txBody>
          <a:bodyPr anchor="ctr">
            <a:normAutofit/>
          </a:bodyPr>
          <a:lstStyle/>
          <a:p>
            <a:pPr eaLnBrk="1" hangingPunct="1">
              <a:lnSpc>
                <a:spcPct val="90000"/>
              </a:lnSpc>
            </a:pPr>
            <a:r>
              <a:rPr lang="en-US" altLang="en-US" sz="3200" dirty="0"/>
              <a:t>A few minutes delay on their part is considered of little importance. However, they will expect you to be punctual. </a:t>
            </a:r>
          </a:p>
          <a:p>
            <a:pPr>
              <a:lnSpc>
                <a:spcPct val="90000"/>
              </a:lnSpc>
            </a:pPr>
            <a:r>
              <a:rPr lang="en-US" altLang="en-US" sz="3200" dirty="0"/>
              <a:t>It is customary to inform the prospective company of your intended business proposals and objectives before making a trip to Russia . </a:t>
            </a:r>
          </a:p>
          <a:p>
            <a:pPr eaLnBrk="1" hangingPunct="1">
              <a:lnSpc>
                <a:spcPct val="90000"/>
              </a:lnSpc>
            </a:pPr>
            <a:r>
              <a:rPr lang="en-US" altLang="en-US" sz="3200" dirty="0"/>
              <a:t>Paperwork and putting pen to paper is an essential part of all working practices in Russia. In general, they have little faith in unsigned documents. </a:t>
            </a:r>
          </a:p>
          <a:p>
            <a:endParaRPr lang="en-GB" sz="3200" dirty="0"/>
          </a:p>
        </p:txBody>
      </p:sp>
    </p:spTree>
    <p:extLst>
      <p:ext uri="{BB962C8B-B14F-4D97-AF65-F5344CB8AC3E}">
        <p14:creationId xmlns:p14="http://schemas.microsoft.com/office/powerpoint/2010/main" val="33299411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Making Business Appointments in Russia</a:t>
            </a:r>
          </a:p>
        </p:txBody>
      </p:sp>
      <p:sp>
        <p:nvSpPr>
          <p:cNvPr id="3" name="Content Placeholder 2"/>
          <p:cNvSpPr>
            <a:spLocks noGrp="1"/>
          </p:cNvSpPr>
          <p:nvPr>
            <p:ph idx="1"/>
          </p:nvPr>
        </p:nvSpPr>
        <p:spPr>
          <a:xfrm>
            <a:off x="542611" y="1999622"/>
            <a:ext cx="11193864" cy="4371033"/>
          </a:xfrm>
        </p:spPr>
        <p:txBody>
          <a:bodyPr anchor="ctr">
            <a:normAutofit fontScale="70000" lnSpcReduction="20000"/>
          </a:bodyPr>
          <a:lstStyle/>
          <a:p>
            <a:pPr eaLnBrk="1" hangingPunct="1">
              <a:lnSpc>
                <a:spcPct val="120000"/>
              </a:lnSpc>
              <a:spcAft>
                <a:spcPts val="600"/>
              </a:spcAft>
            </a:pPr>
            <a:r>
              <a:rPr lang="en-US" altLang="en-US" sz="3200" dirty="0"/>
              <a:t>Persistence and patience are essential. </a:t>
            </a:r>
          </a:p>
          <a:p>
            <a:pPr eaLnBrk="1" hangingPunct="1">
              <a:lnSpc>
                <a:spcPct val="120000"/>
              </a:lnSpc>
              <a:spcAft>
                <a:spcPts val="600"/>
              </a:spcAft>
            </a:pPr>
            <a:r>
              <a:rPr lang="en-US" altLang="en-US" sz="3200" dirty="0"/>
              <a:t>Once your appointment is scheduled, avoid cancellations! </a:t>
            </a:r>
          </a:p>
          <a:p>
            <a:pPr eaLnBrk="1" hangingPunct="1">
              <a:lnSpc>
                <a:spcPct val="120000"/>
              </a:lnSpc>
              <a:spcAft>
                <a:spcPts val="600"/>
              </a:spcAft>
            </a:pPr>
            <a:r>
              <a:rPr lang="en-US" altLang="en-US" sz="3200" dirty="0"/>
              <a:t>Don't schedule your trip to Russia near the end of July or during the month of August- this is the time of year many people take their holidays. </a:t>
            </a:r>
            <a:endParaRPr lang="ru-RU" altLang="en-US" sz="3200" dirty="0"/>
          </a:p>
          <a:p>
            <a:pPr eaLnBrk="1" hangingPunct="1">
              <a:lnSpc>
                <a:spcPct val="120000"/>
              </a:lnSpc>
              <a:spcAft>
                <a:spcPts val="600"/>
              </a:spcAft>
            </a:pPr>
            <a:r>
              <a:rPr lang="en-US" altLang="en-US" sz="3200" dirty="0"/>
              <a:t>The Russian day begins early, but it can be difficult to foresee when all other daily activities will begin and end. Schedules are constantly subject to change, often at the last minute. </a:t>
            </a:r>
          </a:p>
          <a:p>
            <a:pPr eaLnBrk="1" hangingPunct="1">
              <a:lnSpc>
                <a:spcPct val="120000"/>
              </a:lnSpc>
              <a:spcAft>
                <a:spcPts val="600"/>
              </a:spcAft>
            </a:pPr>
            <a:r>
              <a:rPr lang="en-US" altLang="en-US" sz="3200" dirty="0"/>
              <a:t>Allow plenty of time for each appointment. </a:t>
            </a:r>
          </a:p>
          <a:p>
            <a:pPr eaLnBrk="1" hangingPunct="1">
              <a:lnSpc>
                <a:spcPct val="120000"/>
              </a:lnSpc>
              <a:spcAft>
                <a:spcPts val="600"/>
              </a:spcAft>
            </a:pPr>
            <a:r>
              <a:rPr lang="en-US" altLang="en-US" sz="3200" dirty="0"/>
              <a:t>Business day is usually 9:00 am to 6:00 pm Monday through Friday and some Saturday mornings. </a:t>
            </a:r>
          </a:p>
        </p:txBody>
      </p:sp>
    </p:spTree>
    <p:extLst>
      <p:ext uri="{BB962C8B-B14F-4D97-AF65-F5344CB8AC3E}">
        <p14:creationId xmlns:p14="http://schemas.microsoft.com/office/powerpoint/2010/main" val="35779898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Meetings in Russia</a:t>
            </a:r>
          </a:p>
        </p:txBody>
      </p:sp>
      <p:sp>
        <p:nvSpPr>
          <p:cNvPr id="3" name="Content Placeholder 2"/>
          <p:cNvSpPr>
            <a:spLocks noGrp="1"/>
          </p:cNvSpPr>
          <p:nvPr>
            <p:ph idx="1"/>
          </p:nvPr>
        </p:nvSpPr>
        <p:spPr>
          <a:xfrm>
            <a:off x="542611" y="1999622"/>
            <a:ext cx="11193864" cy="4371033"/>
          </a:xfrm>
        </p:spPr>
        <p:txBody>
          <a:bodyPr anchor="ctr">
            <a:noAutofit/>
          </a:bodyPr>
          <a:lstStyle/>
          <a:p>
            <a:pPr eaLnBrk="1" hangingPunct="1">
              <a:lnSpc>
                <a:spcPct val="110000"/>
              </a:lnSpc>
              <a:spcAft>
                <a:spcPts val="600"/>
              </a:spcAft>
            </a:pPr>
            <a:r>
              <a:rPr lang="en-US" altLang="en-US" sz="1800" dirty="0"/>
              <a:t>Visitors should try to speak in a calm, moderate, tone of voice at all times. </a:t>
            </a:r>
          </a:p>
          <a:p>
            <a:pPr eaLnBrk="1" hangingPunct="1">
              <a:lnSpc>
                <a:spcPct val="110000"/>
              </a:lnSpc>
              <a:spcAft>
                <a:spcPts val="600"/>
              </a:spcAft>
            </a:pPr>
            <a:r>
              <a:rPr lang="en-US" altLang="en-US" sz="1800" dirty="0"/>
              <a:t>Your Russian colleagues will be delighted if you make the effort to speak even a few sentences of their language.</a:t>
            </a:r>
          </a:p>
          <a:p>
            <a:pPr eaLnBrk="1" hangingPunct="1">
              <a:lnSpc>
                <a:spcPct val="110000"/>
              </a:lnSpc>
              <a:spcAft>
                <a:spcPts val="600"/>
              </a:spcAft>
            </a:pPr>
            <a:r>
              <a:rPr lang="en-US" altLang="en-US" sz="1800" dirty="0"/>
              <a:t>Russians are sometimes very careful about what they say, speaking metaphorically, symbolically, and perhaps even cryptically.</a:t>
            </a:r>
            <a:r>
              <a:rPr lang="ru-RU" altLang="en-US" sz="1800" dirty="0"/>
              <a:t> </a:t>
            </a:r>
            <a:endParaRPr lang="en-US" altLang="en-US" sz="1800" dirty="0"/>
          </a:p>
          <a:p>
            <a:pPr eaLnBrk="1" hangingPunct="1">
              <a:lnSpc>
                <a:spcPct val="110000"/>
              </a:lnSpc>
              <a:spcAft>
                <a:spcPts val="600"/>
              </a:spcAft>
            </a:pPr>
            <a:r>
              <a:rPr lang="en-US" altLang="en-US" sz="1800" dirty="0"/>
              <a:t>Bringing up the subject of Russian culture and history is appreciated. </a:t>
            </a:r>
          </a:p>
          <a:p>
            <a:pPr>
              <a:lnSpc>
                <a:spcPct val="110000"/>
              </a:lnSpc>
              <a:spcAft>
                <a:spcPts val="600"/>
              </a:spcAft>
            </a:pPr>
            <a:r>
              <a:rPr lang="en-US" altLang="en-US" sz="1800" dirty="0"/>
              <a:t>Compliments - with caution, they may cause a feeling of misplaced obligation. (admiring a decorative object, your hosts may insist that you take it). </a:t>
            </a:r>
          </a:p>
          <a:p>
            <a:pPr>
              <a:lnSpc>
                <a:spcPct val="110000"/>
              </a:lnSpc>
              <a:spcAft>
                <a:spcPts val="600"/>
              </a:spcAft>
            </a:pPr>
            <a:r>
              <a:rPr lang="en-US" altLang="en-US" sz="1800" dirty="0"/>
              <a:t>Personal and informal contact is a central part in doing business in Russia</a:t>
            </a:r>
          </a:p>
          <a:p>
            <a:pPr>
              <a:lnSpc>
                <a:spcPct val="110000"/>
              </a:lnSpc>
              <a:spcAft>
                <a:spcPts val="600"/>
              </a:spcAft>
            </a:pPr>
            <a:r>
              <a:rPr lang="en-US" altLang="en-US" sz="1800" dirty="0"/>
              <a:t>But: First names are only used with close friends, for business titles are important</a:t>
            </a:r>
          </a:p>
          <a:p>
            <a:pPr>
              <a:lnSpc>
                <a:spcPct val="110000"/>
              </a:lnSpc>
              <a:spcAft>
                <a:spcPts val="600"/>
              </a:spcAft>
            </a:pPr>
            <a:r>
              <a:rPr lang="en-US" altLang="en-US" sz="1800" dirty="0"/>
              <a:t>Physical contact during business meetings </a:t>
            </a:r>
            <a:r>
              <a:rPr lang="ru-RU" altLang="en-US" sz="1800" dirty="0"/>
              <a:t>(</a:t>
            </a:r>
            <a:r>
              <a:rPr lang="en-US" altLang="en-US" sz="1800" dirty="0"/>
              <a:t>a simple hand on the arm or even embracing) is a positive sign. The notion of social space is close</a:t>
            </a:r>
            <a:endParaRPr lang="ru-RU" altLang="en-US" sz="1800" dirty="0"/>
          </a:p>
        </p:txBody>
      </p:sp>
    </p:spTree>
    <p:extLst>
      <p:ext uri="{BB962C8B-B14F-4D97-AF65-F5344CB8AC3E}">
        <p14:creationId xmlns:p14="http://schemas.microsoft.com/office/powerpoint/2010/main" val="1544413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Meetings in Russia</a:t>
            </a:r>
          </a:p>
        </p:txBody>
      </p:sp>
      <p:sp>
        <p:nvSpPr>
          <p:cNvPr id="3" name="Content Placeholder 2"/>
          <p:cNvSpPr>
            <a:spLocks noGrp="1"/>
          </p:cNvSpPr>
          <p:nvPr>
            <p:ph idx="1"/>
          </p:nvPr>
        </p:nvSpPr>
        <p:spPr>
          <a:xfrm>
            <a:off x="542611" y="1999622"/>
            <a:ext cx="11193864" cy="4371033"/>
          </a:xfrm>
        </p:spPr>
        <p:txBody>
          <a:bodyPr anchor="ctr">
            <a:noAutofit/>
          </a:bodyPr>
          <a:lstStyle/>
          <a:p>
            <a:pPr eaLnBrk="1" hangingPunct="1">
              <a:lnSpc>
                <a:spcPct val="110000"/>
              </a:lnSpc>
              <a:spcAft>
                <a:spcPts val="600"/>
              </a:spcAft>
            </a:pPr>
            <a:r>
              <a:rPr lang="en-US" altLang="en-US" dirty="0"/>
              <a:t>The hierarchical structure in Russian business practices means that the decision makers higher up have authority over their subordinates.</a:t>
            </a:r>
          </a:p>
          <a:p>
            <a:pPr eaLnBrk="1" hangingPunct="1">
              <a:lnSpc>
                <a:spcPct val="110000"/>
              </a:lnSpc>
              <a:spcAft>
                <a:spcPts val="600"/>
              </a:spcAft>
            </a:pPr>
            <a:r>
              <a:rPr lang="en-US" altLang="en-US" dirty="0"/>
              <a:t>The nature of the collective good often encourages a flexible and democratic work ethos. </a:t>
            </a:r>
          </a:p>
          <a:p>
            <a:pPr eaLnBrk="1" hangingPunct="1">
              <a:lnSpc>
                <a:spcPct val="110000"/>
              </a:lnSpc>
              <a:spcAft>
                <a:spcPts val="600"/>
              </a:spcAft>
            </a:pPr>
            <a:r>
              <a:rPr lang="en-US" altLang="en-US" dirty="0"/>
              <a:t>Showing respect for seniority and recognizing the hierarchical structure is vital for establishing and maintaining strong business relationships. </a:t>
            </a:r>
            <a:endParaRPr lang="ru-RU" altLang="en-US" dirty="0"/>
          </a:p>
        </p:txBody>
      </p:sp>
    </p:spTree>
    <p:extLst>
      <p:ext uri="{BB962C8B-B14F-4D97-AF65-F5344CB8AC3E}">
        <p14:creationId xmlns:p14="http://schemas.microsoft.com/office/powerpoint/2010/main" val="13580319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Gifts in Russia</a:t>
            </a:r>
          </a:p>
        </p:txBody>
      </p:sp>
      <p:sp>
        <p:nvSpPr>
          <p:cNvPr id="3" name="Content Placeholder 2"/>
          <p:cNvSpPr>
            <a:spLocks noGrp="1"/>
          </p:cNvSpPr>
          <p:nvPr>
            <p:ph idx="1"/>
          </p:nvPr>
        </p:nvSpPr>
        <p:spPr>
          <a:xfrm>
            <a:off x="542611" y="1999622"/>
            <a:ext cx="11193864" cy="4371033"/>
          </a:xfrm>
        </p:spPr>
        <p:txBody>
          <a:bodyPr anchor="ctr">
            <a:noAutofit/>
          </a:bodyPr>
          <a:lstStyle/>
          <a:p>
            <a:pPr eaLnBrk="1" hangingPunct="1">
              <a:lnSpc>
                <a:spcPct val="120000"/>
              </a:lnSpc>
              <a:spcAft>
                <a:spcPts val="600"/>
              </a:spcAft>
            </a:pPr>
            <a:r>
              <a:rPr lang="en-US" altLang="en-US" sz="1900" dirty="0"/>
              <a:t>Russians take pleasure in giving and receiving gifts</a:t>
            </a:r>
            <a:r>
              <a:rPr lang="ru-RU" altLang="en-US" sz="1900" dirty="0"/>
              <a:t> </a:t>
            </a:r>
            <a:r>
              <a:rPr lang="en-US" altLang="en-US" sz="1900" dirty="0"/>
              <a:t>. Russians spend a lot of money on gifts</a:t>
            </a:r>
            <a:r>
              <a:rPr lang="ru-RU" altLang="en-US" sz="1900" dirty="0"/>
              <a:t> </a:t>
            </a:r>
            <a:r>
              <a:rPr lang="en-US" altLang="en-US" sz="1900" dirty="0"/>
              <a:t>.</a:t>
            </a:r>
          </a:p>
          <a:p>
            <a:pPr eaLnBrk="1" hangingPunct="1">
              <a:lnSpc>
                <a:spcPct val="120000"/>
              </a:lnSpc>
              <a:spcAft>
                <a:spcPts val="600"/>
              </a:spcAft>
            </a:pPr>
            <a:r>
              <a:rPr lang="en-US" altLang="en-US" sz="1900" dirty="0"/>
              <a:t>Gifts for children are usually opened in private, gifts for adults are generally opened in the presence of others. </a:t>
            </a:r>
          </a:p>
          <a:p>
            <a:pPr eaLnBrk="1" hangingPunct="1">
              <a:lnSpc>
                <a:spcPct val="120000"/>
              </a:lnSpc>
              <a:spcAft>
                <a:spcPts val="600"/>
              </a:spcAft>
            </a:pPr>
            <a:r>
              <a:rPr lang="en-US" altLang="en-US" sz="1900" dirty="0"/>
              <a:t>Gifts are expected for social events, especially as “thank-</a:t>
            </a:r>
            <a:r>
              <a:rPr lang="en-US" altLang="en-US" sz="1900" dirty="0" err="1"/>
              <a:t>yous</a:t>
            </a:r>
            <a:r>
              <a:rPr lang="en-US" altLang="en-US" sz="1900" dirty="0"/>
              <a:t>” </a:t>
            </a:r>
          </a:p>
          <a:p>
            <a:pPr eaLnBrk="1" hangingPunct="1">
              <a:lnSpc>
                <a:spcPct val="120000"/>
              </a:lnSpc>
              <a:spcAft>
                <a:spcPts val="600"/>
              </a:spcAft>
            </a:pPr>
            <a:r>
              <a:rPr lang="en-US" altLang="en-US" sz="1900" dirty="0"/>
              <a:t>Bringing a bouquet of flowers for women.</a:t>
            </a:r>
            <a:r>
              <a:rPr lang="ru-RU" altLang="en-US" sz="1900" dirty="0"/>
              <a:t> </a:t>
            </a:r>
            <a:endParaRPr lang="en-GB" altLang="en-US" sz="1900" dirty="0"/>
          </a:p>
          <a:p>
            <a:pPr>
              <a:lnSpc>
                <a:spcPct val="120000"/>
              </a:lnSpc>
              <a:spcAft>
                <a:spcPts val="600"/>
              </a:spcAft>
            </a:pPr>
            <a:r>
              <a:rPr lang="en-US" altLang="en-US" sz="1900" dirty="0"/>
              <a:t>Women usually do not hold high positions in the Russian Business culture. </a:t>
            </a:r>
          </a:p>
          <a:p>
            <a:pPr>
              <a:lnSpc>
                <a:spcPct val="120000"/>
              </a:lnSpc>
              <a:spcAft>
                <a:spcPts val="600"/>
              </a:spcAft>
            </a:pPr>
            <a:r>
              <a:rPr lang="en-US" altLang="en-US" sz="1900" dirty="0"/>
              <a:t>There are more women in business education than in business. </a:t>
            </a:r>
          </a:p>
          <a:p>
            <a:pPr>
              <a:lnSpc>
                <a:spcPct val="120000"/>
              </a:lnSpc>
              <a:spcAft>
                <a:spcPts val="600"/>
              </a:spcAft>
            </a:pPr>
            <a:r>
              <a:rPr lang="en-US" altLang="en-US" sz="1900" dirty="0"/>
              <a:t>Foreign businesswomen sometimes face adversity from the male-dominated Russian business culture. </a:t>
            </a:r>
          </a:p>
          <a:p>
            <a:pPr>
              <a:lnSpc>
                <a:spcPct val="120000"/>
              </a:lnSpc>
              <a:spcAft>
                <a:spcPts val="600"/>
              </a:spcAft>
            </a:pPr>
            <a:r>
              <a:rPr lang="en-US" altLang="en-US" sz="1900" dirty="0"/>
              <a:t>Business dinners are becoming more common and are seen to ‘seal’ a deal. Begin eating only after somebody says a toast. Toasting is a very important part of dining. </a:t>
            </a:r>
          </a:p>
        </p:txBody>
      </p:sp>
    </p:spTree>
    <p:extLst>
      <p:ext uri="{BB962C8B-B14F-4D97-AF65-F5344CB8AC3E}">
        <p14:creationId xmlns:p14="http://schemas.microsoft.com/office/powerpoint/2010/main" val="1822579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DFAB4-16A8-1A9B-AF18-39842761A6E8}"/>
              </a:ext>
            </a:extLst>
          </p:cNvPr>
          <p:cNvSpPr>
            <a:spLocks noGrp="1"/>
          </p:cNvSpPr>
          <p:nvPr>
            <p:ph type="title"/>
          </p:nvPr>
        </p:nvSpPr>
        <p:spPr/>
        <p:txBody>
          <a:bodyPr/>
          <a:lstStyle/>
          <a:p>
            <a:endParaRPr lang="en-GB"/>
          </a:p>
        </p:txBody>
      </p:sp>
      <p:pic>
        <p:nvPicPr>
          <p:cNvPr id="4" name="Online Media 3" title="Business Communication In Russia">
            <a:hlinkClick r:id="" action="ppaction://media"/>
            <a:extLst>
              <a:ext uri="{FF2B5EF4-FFF2-40B4-BE49-F238E27FC236}">
                <a16:creationId xmlns:a16="http://schemas.microsoft.com/office/drawing/2014/main" id="{5A7CA3DF-13B5-E068-0215-08D9DC0B8F54}"/>
              </a:ext>
            </a:extLst>
          </p:cNvPr>
          <p:cNvPicPr>
            <a:picLocks noGrp="1" noRot="1" noChangeAspect="1"/>
          </p:cNvPicPr>
          <p:nvPr>
            <p:ph idx="1"/>
            <a:videoFile r:link="rId1"/>
          </p:nvPr>
        </p:nvPicPr>
        <p:blipFill>
          <a:blip r:embed="rId3"/>
          <a:stretch>
            <a:fillRect/>
          </a:stretch>
        </p:blipFill>
        <p:spPr>
          <a:xfrm>
            <a:off x="0" y="-36920"/>
            <a:ext cx="12207272" cy="6897575"/>
          </a:xfrm>
          <a:prstGeom prst="rect">
            <a:avLst/>
          </a:prstGeom>
        </p:spPr>
      </p:pic>
    </p:spTree>
    <p:extLst>
      <p:ext uri="{BB962C8B-B14F-4D97-AF65-F5344CB8AC3E}">
        <p14:creationId xmlns:p14="http://schemas.microsoft.com/office/powerpoint/2010/main" val="3316953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Further Resources</a:t>
            </a:r>
          </a:p>
        </p:txBody>
      </p:sp>
      <p:sp>
        <p:nvSpPr>
          <p:cNvPr id="3" name="Content Placeholder 2"/>
          <p:cNvSpPr>
            <a:spLocks noGrp="1"/>
          </p:cNvSpPr>
          <p:nvPr>
            <p:ph idx="1"/>
          </p:nvPr>
        </p:nvSpPr>
        <p:spPr>
          <a:xfrm>
            <a:off x="542611" y="1999622"/>
            <a:ext cx="11193864" cy="4371033"/>
          </a:xfrm>
        </p:spPr>
        <p:txBody>
          <a:bodyPr anchor="ctr">
            <a:noAutofit/>
          </a:bodyPr>
          <a:lstStyle/>
          <a:p>
            <a:pPr eaLnBrk="1" hangingPunct="1">
              <a:lnSpc>
                <a:spcPct val="120000"/>
              </a:lnSpc>
              <a:spcAft>
                <a:spcPts val="600"/>
              </a:spcAft>
            </a:pPr>
            <a:r>
              <a:rPr lang="en-GB" sz="1400" dirty="0">
                <a:hlinkClick r:id="rId2"/>
              </a:rPr>
              <a:t>Russian Communication Styles | World Business Culture</a:t>
            </a:r>
            <a:endParaRPr lang="en-GB" sz="1400" dirty="0"/>
          </a:p>
          <a:p>
            <a:pPr eaLnBrk="1" hangingPunct="1">
              <a:lnSpc>
                <a:spcPct val="120000"/>
              </a:lnSpc>
              <a:spcAft>
                <a:spcPts val="600"/>
              </a:spcAft>
            </a:pPr>
            <a:r>
              <a:rPr lang="en-GB" sz="1400" dirty="0">
                <a:hlinkClick r:id="rId3"/>
              </a:rPr>
              <a:t>worldtravelguide.net/guides/</a:t>
            </a:r>
            <a:r>
              <a:rPr lang="en-GB" sz="1400" dirty="0" err="1">
                <a:hlinkClick r:id="rId3"/>
              </a:rPr>
              <a:t>europe</a:t>
            </a:r>
            <a:r>
              <a:rPr lang="en-GB" sz="1400" dirty="0">
                <a:hlinkClick r:id="rId3"/>
              </a:rPr>
              <a:t>/</a:t>
            </a:r>
            <a:r>
              <a:rPr lang="en-GB" sz="1400" dirty="0" err="1">
                <a:hlinkClick r:id="rId3"/>
              </a:rPr>
              <a:t>russia</a:t>
            </a:r>
            <a:r>
              <a:rPr lang="en-GB" sz="1400" dirty="0">
                <a:hlinkClick r:id="rId3"/>
              </a:rPr>
              <a:t>/business-communications/</a:t>
            </a:r>
            <a:endParaRPr lang="en-GB" sz="1400" dirty="0"/>
          </a:p>
          <a:p>
            <a:pPr eaLnBrk="1" hangingPunct="1">
              <a:lnSpc>
                <a:spcPct val="120000"/>
              </a:lnSpc>
              <a:spcAft>
                <a:spcPts val="600"/>
              </a:spcAft>
            </a:pPr>
            <a:r>
              <a:rPr lang="en-GB" sz="1400" dirty="0">
                <a:hlinkClick r:id="rId4"/>
              </a:rPr>
              <a:t>Communication In Russia - crossculture2go</a:t>
            </a:r>
            <a:endParaRPr lang="en-GB" sz="1400" dirty="0"/>
          </a:p>
          <a:p>
            <a:pPr eaLnBrk="1" hangingPunct="1">
              <a:lnSpc>
                <a:spcPct val="120000"/>
              </a:lnSpc>
              <a:spcAft>
                <a:spcPts val="600"/>
              </a:spcAft>
            </a:pPr>
            <a:endParaRPr lang="en-US" altLang="en-US" sz="1900" dirty="0"/>
          </a:p>
        </p:txBody>
      </p:sp>
    </p:spTree>
    <p:extLst>
      <p:ext uri="{BB962C8B-B14F-4D97-AF65-F5344CB8AC3E}">
        <p14:creationId xmlns:p14="http://schemas.microsoft.com/office/powerpoint/2010/main" val="4223000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D42B9-418E-2E10-8E08-E45B9B4732F2}"/>
              </a:ext>
            </a:extLst>
          </p:cNvPr>
          <p:cNvSpPr>
            <a:spLocks noGrp="1"/>
          </p:cNvSpPr>
          <p:nvPr>
            <p:ph type="title"/>
          </p:nvPr>
        </p:nvSpPr>
        <p:spPr>
          <a:xfrm>
            <a:off x="838200" y="5269831"/>
            <a:ext cx="10515600" cy="1323473"/>
          </a:xfrm>
        </p:spPr>
        <p:txBody>
          <a:bodyPr>
            <a:normAutofit fontScale="90000"/>
          </a:bodyPr>
          <a:lstStyle/>
          <a:p>
            <a:r>
              <a:rPr lang="en-US" sz="80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CHINA</a:t>
            </a:r>
            <a:br>
              <a:rPr lang="en-US" sz="4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br>
            <a:endParaRPr lang="en-GB" dirty="0"/>
          </a:p>
        </p:txBody>
      </p:sp>
      <p:sp>
        <p:nvSpPr>
          <p:cNvPr id="3" name="Content Placeholder 2">
            <a:extLst>
              <a:ext uri="{FF2B5EF4-FFF2-40B4-BE49-F238E27FC236}">
                <a16:creationId xmlns:a16="http://schemas.microsoft.com/office/drawing/2014/main" id="{458264AC-689C-E4F6-F254-3E2409CE414B}"/>
              </a:ext>
            </a:extLst>
          </p:cNvPr>
          <p:cNvSpPr>
            <a:spLocks noGrp="1"/>
          </p:cNvSpPr>
          <p:nvPr>
            <p:ph idx="1"/>
          </p:nvPr>
        </p:nvSpPr>
        <p:spPr>
          <a:xfrm>
            <a:off x="838200" y="1825625"/>
            <a:ext cx="10515600" cy="3028763"/>
          </a:xfrm>
        </p:spPr>
        <p:txBody>
          <a:bodyPr/>
          <a:lstStyle/>
          <a:p>
            <a:pPr marL="0" indent="0">
              <a:buNone/>
            </a:pPr>
            <a:endParaRPr lang="en-GB" dirty="0"/>
          </a:p>
        </p:txBody>
      </p:sp>
      <p:sp>
        <p:nvSpPr>
          <p:cNvPr id="6" name="TextBox 5">
            <a:extLst>
              <a:ext uri="{FF2B5EF4-FFF2-40B4-BE49-F238E27FC236}">
                <a16:creationId xmlns:a16="http://schemas.microsoft.com/office/drawing/2014/main" id="{B62E5427-5987-D765-0E35-0A1DCD31A6F0}"/>
              </a:ext>
            </a:extLst>
          </p:cNvPr>
          <p:cNvSpPr txBox="1"/>
          <p:nvPr/>
        </p:nvSpPr>
        <p:spPr>
          <a:xfrm>
            <a:off x="0" y="0"/>
            <a:ext cx="12088906" cy="4854387"/>
          </a:xfrm>
          <a:prstGeom prst="rect">
            <a:avLst/>
          </a:prstGeom>
          <a:noFill/>
        </p:spPr>
        <p:txBody>
          <a:bodyPr wrap="square" rtlCol="0">
            <a:prstTxWarp prst="textWave1">
              <a:avLst/>
            </a:prstTxWarp>
            <a:spAutoFit/>
          </a:bodyPr>
          <a:lstStyle/>
          <a:p>
            <a:r>
              <a:rPr lang="en-GB" dirty="0">
                <a:blipFill>
                  <a:blip r:embed="rId2"/>
                  <a:stretch>
                    <a:fillRect/>
                  </a:stretch>
                </a:blipFill>
              </a:rPr>
              <a:t>-----------------</a:t>
            </a:r>
          </a:p>
        </p:txBody>
      </p:sp>
      <p:sp>
        <p:nvSpPr>
          <p:cNvPr id="8" name="Rectangle 7">
            <a:extLst>
              <a:ext uri="{FF2B5EF4-FFF2-40B4-BE49-F238E27FC236}">
                <a16:creationId xmlns:a16="http://schemas.microsoft.com/office/drawing/2014/main" id="{04A69F9A-40F8-6C73-54D4-258F5B30E562}"/>
              </a:ext>
            </a:extLst>
          </p:cNvPr>
          <p:cNvSpPr/>
          <p:nvPr/>
        </p:nvSpPr>
        <p:spPr>
          <a:xfrm>
            <a:off x="6003638" y="2967335"/>
            <a:ext cx="184730" cy="923330"/>
          </a:xfrm>
          <a:prstGeom prst="rect">
            <a:avLst/>
          </a:prstGeom>
          <a:noFill/>
        </p:spPr>
        <p:txBody>
          <a:bodyPr wrap="none" lIns="91440" tIns="45720" rIns="91440" bIns="45720">
            <a:spAutoFit/>
          </a:bodyPr>
          <a:lstStyle/>
          <a:p>
            <a:pPr algn="ctr"/>
            <a:endPar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spTree>
    <p:extLst>
      <p:ext uri="{BB962C8B-B14F-4D97-AF65-F5344CB8AC3E}">
        <p14:creationId xmlns:p14="http://schemas.microsoft.com/office/powerpoint/2010/main" val="33587038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Communications in China</a:t>
            </a:r>
          </a:p>
        </p:txBody>
      </p:sp>
      <p:sp>
        <p:nvSpPr>
          <p:cNvPr id="3" name="Content Placeholder 2"/>
          <p:cNvSpPr>
            <a:spLocks noGrp="1"/>
          </p:cNvSpPr>
          <p:nvPr>
            <p:ph idx="1"/>
          </p:nvPr>
        </p:nvSpPr>
        <p:spPr>
          <a:xfrm>
            <a:off x="542611" y="1999622"/>
            <a:ext cx="11193864" cy="4371033"/>
          </a:xfrm>
        </p:spPr>
        <p:txBody>
          <a:bodyPr anchor="ctr">
            <a:noAutofit/>
          </a:bodyPr>
          <a:lstStyle/>
          <a:p>
            <a:r>
              <a:rPr lang="en-US" sz="1700" dirty="0"/>
              <a:t>Chinese society is collectivist – but also individualist</a:t>
            </a:r>
          </a:p>
          <a:p>
            <a:r>
              <a:rPr lang="en-US" sz="1700" dirty="0"/>
              <a:t>People trust and are loyal to family, friends and known associates </a:t>
            </a:r>
          </a:p>
          <a:p>
            <a:r>
              <a:rPr lang="en-US" sz="1700" dirty="0"/>
              <a:t>There is little sense of fair dealing with outsiders, ‘win what you can get’</a:t>
            </a:r>
          </a:p>
          <a:p>
            <a:r>
              <a:rPr lang="en-US" sz="1700" dirty="0"/>
              <a:t>Mistrust of ‘outsiders’ is wide spread – this causes challenges with building relationships with local business partners, clients and customers</a:t>
            </a:r>
          </a:p>
          <a:p>
            <a:r>
              <a:rPr lang="en-US" sz="1700" dirty="0"/>
              <a:t>The government plays a  and with government officials a major aspect of doing business in China</a:t>
            </a:r>
          </a:p>
          <a:p>
            <a:r>
              <a:rPr lang="en-US" sz="1700" dirty="0"/>
              <a:t> establishing a business presence in China has become more straightforward in recent years establishing mutually beneficial and trustful working relationships with them, and developing meaningful channels of communication </a:t>
            </a:r>
          </a:p>
          <a:p>
            <a:r>
              <a:rPr lang="en-US" sz="1700" dirty="0"/>
              <a:t>Difficult for smaller businesses</a:t>
            </a:r>
          </a:p>
          <a:p>
            <a:r>
              <a:rPr lang="en-US" sz="1700" dirty="0"/>
              <a:t>Conditions vary in regional cities.</a:t>
            </a:r>
          </a:p>
          <a:p>
            <a:r>
              <a:rPr lang="en-US" sz="1700" dirty="0"/>
              <a:t>Building relationships is the best way to overcome many of the obstacles to doing business in China. As the Chinese saying goes: </a:t>
            </a:r>
            <a:r>
              <a:rPr lang="en-US" sz="1700" dirty="0" err="1"/>
              <a:t>ru</a:t>
            </a:r>
            <a:r>
              <a:rPr lang="en-US" sz="1700" dirty="0"/>
              <a:t> </a:t>
            </a:r>
            <a:r>
              <a:rPr lang="en-US" sz="1700" dirty="0" err="1"/>
              <a:t>jing</a:t>
            </a:r>
            <a:r>
              <a:rPr lang="en-US" sz="1700" dirty="0"/>
              <a:t> sui </a:t>
            </a:r>
            <a:r>
              <a:rPr lang="en-US" sz="1700" dirty="0" err="1"/>
              <a:t>su</a:t>
            </a:r>
            <a:r>
              <a:rPr lang="en-US" sz="1700" dirty="0"/>
              <a:t> – “When you enter a region, follow its customs”- when in Rome do as the Romans (in English)</a:t>
            </a:r>
          </a:p>
          <a:p>
            <a:r>
              <a:rPr lang="en-US" sz="1700" dirty="0"/>
              <a:t>China is vast so  sub-cultures and people differ from place to place</a:t>
            </a:r>
          </a:p>
          <a:p>
            <a:r>
              <a:rPr lang="en-US" sz="1700" dirty="0"/>
              <a:t>Behaving modestly, patiently and politely is certain to provide a good foundation</a:t>
            </a:r>
            <a:endParaRPr lang="en-GB" sz="1700" dirty="0"/>
          </a:p>
        </p:txBody>
      </p:sp>
    </p:spTree>
    <p:extLst>
      <p:ext uri="{BB962C8B-B14F-4D97-AF65-F5344CB8AC3E}">
        <p14:creationId xmlns:p14="http://schemas.microsoft.com/office/powerpoint/2010/main" val="537126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Communications in China</a:t>
            </a:r>
          </a:p>
        </p:txBody>
      </p:sp>
      <p:sp>
        <p:nvSpPr>
          <p:cNvPr id="3" name="Content Placeholder 2"/>
          <p:cNvSpPr>
            <a:spLocks noGrp="1"/>
          </p:cNvSpPr>
          <p:nvPr>
            <p:ph idx="1"/>
          </p:nvPr>
        </p:nvSpPr>
        <p:spPr>
          <a:xfrm>
            <a:off x="542611" y="1999622"/>
            <a:ext cx="11193864" cy="4371033"/>
          </a:xfrm>
        </p:spPr>
        <p:txBody>
          <a:bodyPr anchor="ctr">
            <a:noAutofit/>
          </a:bodyPr>
          <a:lstStyle/>
          <a:p>
            <a:r>
              <a:rPr lang="en-US" sz="1700" dirty="0"/>
              <a:t>Chinese society is collectivist – but also individualist</a:t>
            </a:r>
          </a:p>
          <a:p>
            <a:r>
              <a:rPr lang="en-US" sz="1700" dirty="0"/>
              <a:t>People trust and are loyal to family, friends and known associates </a:t>
            </a:r>
          </a:p>
          <a:p>
            <a:r>
              <a:rPr lang="en-US" sz="1700" dirty="0"/>
              <a:t>There is little sense of fair dealing with outsiders, ‘win what you can get’</a:t>
            </a:r>
          </a:p>
          <a:p>
            <a:r>
              <a:rPr lang="en-US" sz="1700" dirty="0"/>
              <a:t>Mistrust of ‘outsiders’ is wide spread – this causes challenges with building relationships with local business partners, clients and customers</a:t>
            </a:r>
          </a:p>
          <a:p>
            <a:r>
              <a:rPr lang="en-US" sz="1700" dirty="0"/>
              <a:t>The government plays a  and with government officials a major aspect of doing business in China</a:t>
            </a:r>
          </a:p>
          <a:p>
            <a:r>
              <a:rPr lang="en-US" sz="1700" dirty="0"/>
              <a:t> establishing a business presence in China has become more straightforward in recent years establishing mutually beneficial and trustful working relationships with them, and developing meaningful channels of communication </a:t>
            </a:r>
          </a:p>
          <a:p>
            <a:r>
              <a:rPr lang="en-US" sz="1700" dirty="0"/>
              <a:t>Difficult for smaller businesses</a:t>
            </a:r>
          </a:p>
          <a:p>
            <a:r>
              <a:rPr lang="en-US" sz="1700" dirty="0"/>
              <a:t>Conditions vary in regional cities.</a:t>
            </a:r>
          </a:p>
          <a:p>
            <a:r>
              <a:rPr lang="en-US" sz="1700" dirty="0"/>
              <a:t>Building relationships is the best way to overcome many of the obstacles to doing business in China. As the Chinese saying goes: </a:t>
            </a:r>
            <a:r>
              <a:rPr lang="en-US" sz="1700" dirty="0" err="1"/>
              <a:t>ru</a:t>
            </a:r>
            <a:r>
              <a:rPr lang="en-US" sz="1700" dirty="0"/>
              <a:t> </a:t>
            </a:r>
            <a:r>
              <a:rPr lang="en-US" sz="1700" dirty="0" err="1"/>
              <a:t>jing</a:t>
            </a:r>
            <a:r>
              <a:rPr lang="en-US" sz="1700" dirty="0"/>
              <a:t> sui </a:t>
            </a:r>
            <a:r>
              <a:rPr lang="en-US" sz="1700" dirty="0" err="1"/>
              <a:t>su</a:t>
            </a:r>
            <a:r>
              <a:rPr lang="en-US" sz="1700" dirty="0"/>
              <a:t> – “When you enter a region, follow its customs”- when in Rome do as the Romans (in English)</a:t>
            </a:r>
          </a:p>
          <a:p>
            <a:r>
              <a:rPr lang="en-US" sz="1700" dirty="0"/>
              <a:t>China is vast so  sub-cultures and people differ from place to place</a:t>
            </a:r>
          </a:p>
          <a:p>
            <a:r>
              <a:rPr lang="en-US" sz="1700" dirty="0"/>
              <a:t>Behaving modestly, patiently and politely is certain to provide a good foundation</a:t>
            </a:r>
            <a:endParaRPr lang="en-GB" sz="1700" dirty="0"/>
          </a:p>
        </p:txBody>
      </p:sp>
    </p:spTree>
    <p:extLst>
      <p:ext uri="{BB962C8B-B14F-4D97-AF65-F5344CB8AC3E}">
        <p14:creationId xmlns:p14="http://schemas.microsoft.com/office/powerpoint/2010/main" val="31674863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fontScale="90000"/>
          </a:bodyPr>
          <a:lstStyle/>
          <a:p>
            <a:r>
              <a:rPr lang="en-GB" sz="4000" b="1" dirty="0">
                <a:solidFill>
                  <a:srgbClr val="FFFFFF"/>
                </a:solidFill>
                <a:latin typeface="+mn-lt"/>
              </a:rPr>
              <a:t>Business Communications in China – Dos and Don’ts</a:t>
            </a:r>
          </a:p>
        </p:txBody>
      </p:sp>
      <p:sp>
        <p:nvSpPr>
          <p:cNvPr id="3" name="Content Placeholder 2"/>
          <p:cNvSpPr>
            <a:spLocks noGrp="1"/>
          </p:cNvSpPr>
          <p:nvPr>
            <p:ph idx="1"/>
          </p:nvPr>
        </p:nvSpPr>
        <p:spPr>
          <a:xfrm>
            <a:off x="542611" y="1999622"/>
            <a:ext cx="11193864" cy="4371033"/>
          </a:xfrm>
        </p:spPr>
        <p:txBody>
          <a:bodyPr anchor="ctr">
            <a:noAutofit/>
          </a:bodyPr>
          <a:lstStyle/>
          <a:p>
            <a:r>
              <a:rPr lang="en-GB" sz="2000" dirty="0"/>
              <a:t>Avoid talking about politics</a:t>
            </a:r>
          </a:p>
          <a:p>
            <a:r>
              <a:rPr lang="en-GB" sz="2000" dirty="0"/>
              <a:t>You may be asked personal questions about, age, marital status or income – this is not to be offensive but as ice breakers</a:t>
            </a:r>
          </a:p>
          <a:p>
            <a:r>
              <a:rPr lang="en-GB" sz="2000" dirty="0"/>
              <a:t>Read between the lines, a ‘yes … but’ may mean a ‘no’</a:t>
            </a:r>
          </a:p>
          <a:p>
            <a:r>
              <a:rPr lang="en-GB" sz="2000" dirty="0"/>
              <a:t>There is no </a:t>
            </a:r>
            <a:r>
              <a:rPr lang="en-GB" sz="2000" dirty="0" err="1"/>
              <a:t>celar</a:t>
            </a:r>
            <a:r>
              <a:rPr lang="en-GB" sz="2000" dirty="0"/>
              <a:t> boundary between work and social life and the majority of deals are sealed outside of working hours</a:t>
            </a:r>
          </a:p>
          <a:p>
            <a:r>
              <a:rPr lang="en-GB" sz="2000" dirty="0"/>
              <a:t>Banquettes provide important opportunities for relationship building</a:t>
            </a:r>
          </a:p>
          <a:p>
            <a:r>
              <a:rPr lang="en-GB" sz="2000" dirty="0"/>
              <a:t>Be polite and tray any dishes but don’t clear the bowl as you will be given more food!</a:t>
            </a:r>
          </a:p>
          <a:p>
            <a:r>
              <a:rPr lang="en-GB" sz="2000" dirty="0"/>
              <a:t>Frequent toasts are standard</a:t>
            </a:r>
          </a:p>
          <a:p>
            <a:r>
              <a:rPr lang="en-GB" sz="2000" dirty="0"/>
              <a:t>Be on time or early for dinners and meeting</a:t>
            </a:r>
          </a:p>
          <a:p>
            <a:r>
              <a:rPr lang="en-GB" sz="2000" dirty="0"/>
              <a:t>Have a supply of business cards</a:t>
            </a:r>
          </a:p>
          <a:p>
            <a:r>
              <a:rPr lang="en-GB" sz="2000" dirty="0"/>
              <a:t>The exchange of gifts is often part of negotiations. The symbolic value of a gift is more important than its monetary value.</a:t>
            </a:r>
          </a:p>
          <a:p>
            <a:endParaRPr lang="en-GB" sz="1700" dirty="0"/>
          </a:p>
        </p:txBody>
      </p:sp>
    </p:spTree>
    <p:extLst>
      <p:ext uri="{BB962C8B-B14F-4D97-AF65-F5344CB8AC3E}">
        <p14:creationId xmlns:p14="http://schemas.microsoft.com/office/powerpoint/2010/main" val="37882448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Business Communications in China</a:t>
            </a:r>
          </a:p>
        </p:txBody>
      </p:sp>
      <p:sp>
        <p:nvSpPr>
          <p:cNvPr id="3" name="Content Placeholder 2"/>
          <p:cNvSpPr>
            <a:spLocks noGrp="1"/>
          </p:cNvSpPr>
          <p:nvPr>
            <p:ph idx="1"/>
          </p:nvPr>
        </p:nvSpPr>
        <p:spPr>
          <a:xfrm>
            <a:off x="542611" y="1999622"/>
            <a:ext cx="11193864" cy="4371033"/>
          </a:xfrm>
        </p:spPr>
        <p:txBody>
          <a:bodyPr anchor="ctr">
            <a:noAutofit/>
          </a:bodyPr>
          <a:lstStyle/>
          <a:p>
            <a:r>
              <a:rPr lang="en-GB" sz="2400" dirty="0"/>
              <a:t>Chinese are strategic negotiators who will not hesitate to use time constraints of Western visitors to their advantage, either by moving very fast – ‘steamrolling’ or by delaying negotiations</a:t>
            </a:r>
          </a:p>
          <a:p>
            <a:r>
              <a:rPr lang="en-GB" sz="2400" dirty="0"/>
              <a:t>Chinese business people often do not like to rely on one contact only and will cultivate multiple partnerships/associations. For Westerners, this can come across as disloyal and devious</a:t>
            </a:r>
          </a:p>
          <a:p>
            <a:r>
              <a:rPr lang="en-GB" sz="2400" dirty="0"/>
              <a:t>Face is a key component of Chinese culture, it can be gained, lost, earned or taken away. Causing someone to lose face will ruin a negotiation</a:t>
            </a:r>
          </a:p>
          <a:p>
            <a:r>
              <a:rPr lang="en-GB" sz="2400" dirty="0">
                <a:hlinkClick r:id="rId2"/>
              </a:rPr>
              <a:t>Understanding Chinese Business Culture</a:t>
            </a:r>
            <a:endParaRPr lang="en-GB" sz="2400" dirty="0"/>
          </a:p>
          <a:p>
            <a:endParaRPr lang="en-GB" sz="1700" dirty="0"/>
          </a:p>
        </p:txBody>
      </p:sp>
    </p:spTree>
    <p:extLst>
      <p:ext uri="{BB962C8B-B14F-4D97-AF65-F5344CB8AC3E}">
        <p14:creationId xmlns:p14="http://schemas.microsoft.com/office/powerpoint/2010/main" val="40133087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266D2-CE54-5887-4A2E-1B967E6D3025}"/>
              </a:ext>
            </a:extLst>
          </p:cNvPr>
          <p:cNvSpPr>
            <a:spLocks noGrp="1"/>
          </p:cNvSpPr>
          <p:nvPr>
            <p:ph type="title"/>
          </p:nvPr>
        </p:nvSpPr>
        <p:spPr/>
        <p:txBody>
          <a:bodyPr/>
          <a:lstStyle/>
          <a:p>
            <a:endParaRPr lang="en-GB"/>
          </a:p>
        </p:txBody>
      </p:sp>
      <p:pic>
        <p:nvPicPr>
          <p:cNvPr id="4" name="Online Media 3" title="Business Communication In China">
            <a:hlinkClick r:id="" action="ppaction://media"/>
            <a:extLst>
              <a:ext uri="{FF2B5EF4-FFF2-40B4-BE49-F238E27FC236}">
                <a16:creationId xmlns:a16="http://schemas.microsoft.com/office/drawing/2014/main" id="{E35EE21B-1726-672B-58C2-2A6BC0038406}"/>
              </a:ext>
            </a:extLst>
          </p:cNvPr>
          <p:cNvPicPr>
            <a:picLocks noGrp="1" noRot="1" noChangeAspect="1"/>
          </p:cNvPicPr>
          <p:nvPr>
            <p:ph idx="1"/>
            <a:videoFile r:link="rId1"/>
          </p:nvPr>
        </p:nvPicPr>
        <p:blipFill>
          <a:blip r:embed="rId3"/>
          <a:stretch>
            <a:fillRect/>
          </a:stretch>
        </p:blipFill>
        <p:spPr>
          <a:xfrm>
            <a:off x="0" y="-19425"/>
            <a:ext cx="12164118" cy="6873191"/>
          </a:xfrm>
          <a:prstGeom prst="rect">
            <a:avLst/>
          </a:prstGeom>
        </p:spPr>
      </p:pic>
    </p:spTree>
    <p:extLst>
      <p:ext uri="{BB962C8B-B14F-4D97-AF65-F5344CB8AC3E}">
        <p14:creationId xmlns:p14="http://schemas.microsoft.com/office/powerpoint/2010/main" val="3759434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Summary</a:t>
            </a:r>
          </a:p>
        </p:txBody>
      </p:sp>
      <p:sp>
        <p:nvSpPr>
          <p:cNvPr id="3" name="Content Placeholder 2"/>
          <p:cNvSpPr>
            <a:spLocks noGrp="1"/>
          </p:cNvSpPr>
          <p:nvPr>
            <p:ph idx="1"/>
          </p:nvPr>
        </p:nvSpPr>
        <p:spPr>
          <a:xfrm>
            <a:off x="542611" y="1999622"/>
            <a:ext cx="11193864" cy="4371033"/>
          </a:xfrm>
        </p:spPr>
        <p:txBody>
          <a:bodyPr anchor="ctr">
            <a:noAutofit/>
          </a:bodyPr>
          <a:lstStyle/>
          <a:p>
            <a:r>
              <a:rPr lang="en-GB" dirty="0"/>
              <a:t>Russia, China and the Middle East are all high context cultures</a:t>
            </a:r>
          </a:p>
          <a:p>
            <a:r>
              <a:rPr lang="en-GB" dirty="0"/>
              <a:t>In all of these countries, relationship building is key for successful business</a:t>
            </a:r>
          </a:p>
          <a:p>
            <a:r>
              <a:rPr lang="en-GB" dirty="0"/>
              <a:t>Trust is given to family, friends and known associates</a:t>
            </a:r>
          </a:p>
          <a:p>
            <a:r>
              <a:rPr lang="en-GB" dirty="0"/>
              <a:t>Trust has to be built, developed and nurtured to allow Westerners to be awarded with trust</a:t>
            </a:r>
          </a:p>
          <a:p>
            <a:r>
              <a:rPr lang="en-GB" dirty="0"/>
              <a:t>Religious customs form a key part of Middle Eastern culture but are not important in Russia or China</a:t>
            </a:r>
          </a:p>
          <a:p>
            <a:endParaRPr lang="en-GB" sz="1700" dirty="0"/>
          </a:p>
        </p:txBody>
      </p:sp>
    </p:spTree>
    <p:extLst>
      <p:ext uri="{BB962C8B-B14F-4D97-AF65-F5344CB8AC3E}">
        <p14:creationId xmlns:p14="http://schemas.microsoft.com/office/powerpoint/2010/main" val="41787828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2949" y="294538"/>
            <a:ext cx="10654601" cy="1033669"/>
          </a:xfrm>
        </p:spPr>
        <p:txBody>
          <a:bodyPr>
            <a:normAutofit/>
          </a:bodyPr>
          <a:lstStyle/>
          <a:p>
            <a:r>
              <a:rPr lang="en-GB" sz="4000" b="1" dirty="0">
                <a:solidFill>
                  <a:srgbClr val="FFFFFF"/>
                </a:solidFill>
                <a:latin typeface="+mn-lt"/>
              </a:rPr>
              <a:t>Exercise</a:t>
            </a:r>
          </a:p>
        </p:txBody>
      </p:sp>
      <p:sp>
        <p:nvSpPr>
          <p:cNvPr id="3" name="Content Placeholder 2"/>
          <p:cNvSpPr>
            <a:spLocks noGrp="1"/>
          </p:cNvSpPr>
          <p:nvPr>
            <p:ph idx="1"/>
          </p:nvPr>
        </p:nvSpPr>
        <p:spPr>
          <a:xfrm>
            <a:off x="542611" y="1999622"/>
            <a:ext cx="11193864" cy="4371033"/>
          </a:xfrm>
        </p:spPr>
        <p:txBody>
          <a:bodyPr anchor="ctr">
            <a:normAutofit/>
          </a:bodyPr>
          <a:lstStyle/>
          <a:p>
            <a:r>
              <a:rPr lang="en-GB" sz="3200" dirty="0"/>
              <a:t>Find the Hofstede website on your phone/laptop (share with other students if needed) and compare The UK with The Middle East, Russia and China on Hofstede’s dimensions.</a:t>
            </a:r>
          </a:p>
          <a:p>
            <a:endParaRPr lang="en-GB" sz="3200" dirty="0"/>
          </a:p>
          <a:p>
            <a:r>
              <a:rPr lang="en-GB" sz="3200" dirty="0"/>
              <a:t>What would you need to look out for?</a:t>
            </a:r>
          </a:p>
          <a:p>
            <a:endParaRPr lang="en-GB" sz="3200" dirty="0"/>
          </a:p>
          <a:p>
            <a:r>
              <a:rPr lang="en-GB" sz="3200" dirty="0"/>
              <a:t>Is each area more likely to be a high context or a low context society?</a:t>
            </a:r>
          </a:p>
        </p:txBody>
      </p:sp>
    </p:spTree>
    <p:extLst>
      <p:ext uri="{BB962C8B-B14F-4D97-AF65-F5344CB8AC3E}">
        <p14:creationId xmlns:p14="http://schemas.microsoft.com/office/powerpoint/2010/main" val="24977813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a:xfrm>
            <a:off x="1069788" y="2654490"/>
            <a:ext cx="4567686" cy="3220382"/>
          </a:xfrm>
        </p:spPr>
        <p:txBody>
          <a:bodyPr vert="horz" lIns="91440" tIns="45720" rIns="91440" bIns="45720" rtlCol="0" anchor="t">
            <a:normAutofit/>
          </a:bodyPr>
          <a:lstStyle/>
          <a:p>
            <a:pPr algn="r"/>
            <a:r>
              <a:rPr lang="en-US" sz="4800">
                <a:solidFill>
                  <a:srgbClr val="FFFFFF"/>
                </a:solidFill>
              </a:rPr>
              <a:t>Any Questions?</a:t>
            </a:r>
          </a:p>
        </p:txBody>
      </p:sp>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l="681" r="38730" b="1"/>
          <a:stretch/>
        </p:blipFill>
        <p:spPr>
          <a:xfrm>
            <a:off x="6553199" y="457200"/>
            <a:ext cx="5181602" cy="5943600"/>
          </a:xfrm>
          <a:prstGeom prst="rect">
            <a:avLst/>
          </a:prstGeom>
        </p:spPr>
      </p:pic>
    </p:spTree>
    <p:extLst>
      <p:ext uri="{BB962C8B-B14F-4D97-AF65-F5344CB8AC3E}">
        <p14:creationId xmlns:p14="http://schemas.microsoft.com/office/powerpoint/2010/main" val="41420404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1982</Words>
  <Application>Microsoft Office PowerPoint</Application>
  <PresentationFormat>Widescreen</PresentationFormat>
  <Paragraphs>141</Paragraphs>
  <Slides>29</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Arial Black</vt:lpstr>
      <vt:lpstr>Calibri</vt:lpstr>
      <vt:lpstr>Calibri Light</vt:lpstr>
      <vt:lpstr>Wingdings</vt:lpstr>
      <vt:lpstr>Office Theme</vt:lpstr>
      <vt:lpstr>Lecture 7  Country Profiles</vt:lpstr>
      <vt:lpstr>This week, we will:</vt:lpstr>
      <vt:lpstr>THE MIDDLE EAST </vt:lpstr>
      <vt:lpstr>Exercise</vt:lpstr>
      <vt:lpstr>The Middle East</vt:lpstr>
      <vt:lpstr>PowerPoint Presentation</vt:lpstr>
      <vt:lpstr>The Middle East</vt:lpstr>
      <vt:lpstr>Middle East Core Values</vt:lpstr>
      <vt:lpstr>Communication Dos and Don’ts with Middle Eastern Muslims</vt:lpstr>
      <vt:lpstr>Communication Dos and Don’ts with Middle Eastern Muslims</vt:lpstr>
      <vt:lpstr>Communication Dos and Don’ts with Middle Eastern Muslims</vt:lpstr>
      <vt:lpstr>PowerPoint Presentation</vt:lpstr>
      <vt:lpstr>RUSSIA </vt:lpstr>
      <vt:lpstr>Business Communications in Russia</vt:lpstr>
      <vt:lpstr>Making Business Appointments in Russia</vt:lpstr>
      <vt:lpstr>Business Meetings in Russia</vt:lpstr>
      <vt:lpstr>Business Meetings in Russia</vt:lpstr>
      <vt:lpstr>Business Gifts in Russia</vt:lpstr>
      <vt:lpstr>PowerPoint Presentation</vt:lpstr>
      <vt:lpstr>Further Resources</vt:lpstr>
      <vt:lpstr>CHINA </vt:lpstr>
      <vt:lpstr>Business Communications in China</vt:lpstr>
      <vt:lpstr>Business Communications in China</vt:lpstr>
      <vt:lpstr>Business Communications in China – Dos and Don’ts</vt:lpstr>
      <vt:lpstr>Business Communications in China</vt:lpstr>
      <vt:lpstr>PowerPoint Presentation</vt:lpstr>
      <vt:lpstr>Summary</vt:lpstr>
      <vt:lpstr>Exercise</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2</dc:title>
  <dc:creator>Lisa Knight</dc:creator>
  <cp:lastModifiedBy>Jaliya De Silva</cp:lastModifiedBy>
  <cp:revision>72</cp:revision>
  <dcterms:created xsi:type="dcterms:W3CDTF">2022-10-03T13:55:11Z</dcterms:created>
  <dcterms:modified xsi:type="dcterms:W3CDTF">2025-11-20T12:42:55Z</dcterms:modified>
</cp:coreProperties>
</file>