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23"/>
  </p:notesMasterIdLst>
  <p:sldIdLst>
    <p:sldId id="256" r:id="rId2"/>
    <p:sldId id="257" r:id="rId3"/>
    <p:sldId id="280" r:id="rId4"/>
    <p:sldId id="258" r:id="rId5"/>
    <p:sldId id="259" r:id="rId6"/>
    <p:sldId id="260" r:id="rId7"/>
    <p:sldId id="261" r:id="rId8"/>
    <p:sldId id="262" r:id="rId9"/>
    <p:sldId id="263" r:id="rId10"/>
    <p:sldId id="264" r:id="rId11"/>
    <p:sldId id="265" r:id="rId12"/>
    <p:sldId id="266" r:id="rId13"/>
    <p:sldId id="267" r:id="rId14"/>
    <p:sldId id="269" r:id="rId15"/>
    <p:sldId id="270" r:id="rId16"/>
    <p:sldId id="271" r:id="rId17"/>
    <p:sldId id="272" r:id="rId18"/>
    <p:sldId id="277" r:id="rId19"/>
    <p:sldId id="278" r:id="rId20"/>
    <p:sldId id="279"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982" autoAdjust="0"/>
  </p:normalViewPr>
  <p:slideViewPr>
    <p:cSldViewPr snapToGrid="0">
      <p:cViewPr varScale="1">
        <p:scale>
          <a:sx n="67" d="100"/>
          <a:sy n="67" d="100"/>
        </p:scale>
        <p:origin x="126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1" Type="http://schemas.openxmlformats.org/officeDocument/2006/relationships/hyperlink" Target="http://england.nhs.uk/"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england.nhs.uk/" TargetMode="External"/></Relationships>
</file>

<file path=ppt/diagrams/colors1.xml><?xml version="1.0" encoding="utf-8"?>
<dgm:colorsDef xmlns:dgm="http://schemas.openxmlformats.org/drawingml/2006/diagram" xmlns:a="http://schemas.openxmlformats.org/drawingml/2006/main" uniqueId="urn:microsoft.com/office/officeart/2005/8/colors/accent1_3#1">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node0NoLn">
    <dgm:fillClrLst meth="repeat">
      <a:schemeClr val="accent1">
        <a:shade val="80000"/>
      </a:schemeClr>
    </dgm:fillClrLst>
    <dgm:linClrLst meth="repeat">
      <a:schemeClr val="lt1">
        <a:alpha val="0"/>
      </a:schemeClr>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node1NoLn">
    <dgm:fillClrLst>
      <a:schemeClr val="accent1">
        <a:shade val="80000"/>
      </a:schemeClr>
      <a:schemeClr val="accent1">
        <a:tint val="70000"/>
      </a:schemeClr>
    </dgm:fillClrLst>
    <dgm:linClrLst meth="repeat">
      <a:schemeClr val="lt1">
        <a:alpha val="0"/>
      </a:schemeClr>
    </dgm:linClrLst>
    <dgm:effectClrLst/>
    <dgm:txLinClrLst/>
    <dgm:txFillClrLst/>
    <dgm:txEffectClrLst/>
  </dgm:styleLbl>
  <dgm:styleLbl name="ltNode1NoLn">
    <dgm:fillClrLst>
      <a:schemeClr val="accent1">
        <a:tint val="75000"/>
      </a:schemeClr>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2NoLn">
    <dgm:fillClrLst>
      <a:schemeClr val="accent1">
        <a:tint val="99000"/>
      </a:schemeClr>
    </dgm:fillClrLst>
    <dgm:linClrLst meth="repeat">
      <a:schemeClr val="lt1">
        <a:alpha val="0"/>
      </a:schemeClr>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3NoLn">
    <dgm:fillClrLst>
      <a:schemeClr val="accent1">
        <a:tint val="80000"/>
      </a:schemeClr>
    </dgm:fillClrLst>
    <dgm:linClrLst meth="repeat">
      <a:schemeClr val="lt1">
        <a:alpha val="0"/>
      </a:schemeClr>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node4NoLn">
    <dgm:fillClrLst>
      <a:schemeClr val="accent1">
        <a:tint val="70000"/>
      </a:schemeClr>
    </dgm:fillClrLst>
    <dgm:linClrLst meth="repeat">
      <a:schemeClr val="lt1">
        <a:alpha val="0"/>
      </a:schemeClr>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1">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0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ltNode1NoLn">
    <dgm:fillClrLst meth="repeat">
      <a:schemeClr val="lt1">
        <a:tint val="75000"/>
      </a:schemeClr>
    </dgm:fillClrLst>
    <dgm:linClrLst meth="repeat">
      <a:schemeClr val="dk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2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NoLn">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F6216C75-6699-47B4-8976-E1ABA48FB829}" type="doc">
      <dgm:prSet loTypeId="urn:microsoft.com/office/officeart/2005/8/layout/target3" loCatId="relationship" qsTypeId="urn:microsoft.com/office/officeart/2005/8/quickstyle/simple4#1" qsCatId="simple" csTypeId="urn:microsoft.com/office/officeart/2005/8/colors/accent1_3#1" csCatId="accent1"/>
      <dgm:spPr/>
      <dgm:t>
        <a:bodyPr/>
        <a:lstStyle/>
        <a:p>
          <a:endParaRPr lang="en-IN"/>
        </a:p>
      </dgm:t>
    </dgm:pt>
    <dgm:pt modelId="{5D03D493-A79E-4F7C-8F15-EA29C1AB5315}">
      <dgm:prSet custT="1"/>
      <dgm:spPr/>
      <dgm:t>
        <a:bodyPr/>
        <a:lstStyle/>
        <a:p>
          <a:r>
            <a:rPr lang="en-IN" sz="2000">
              <a:latin typeface="Calibri" panose="020F0502020204030204" pitchFamily="34" charset="0"/>
              <a:ea typeface="Calibri" panose="020F0502020204030204" pitchFamily="34" charset="0"/>
              <a:cs typeface="Calibri" panose="020F0502020204030204" pitchFamily="34" charset="0"/>
            </a:rPr>
            <a:t>The risk of developing type 2 diabetes is between two and four times higher in South Asians and Blacks when compared to Whites.</a:t>
          </a:r>
        </a:p>
      </dgm:t>
    </dgm:pt>
    <dgm:pt modelId="{79816C4D-2AA9-4B0A-93BC-48BE78FAEDAD}" type="parTrans" cxnId="{2807FF8C-84B5-4C14-9269-28F4776C8C2F}">
      <dgm:prSet/>
      <dgm:spPr/>
      <dgm:t>
        <a:bodyPr/>
        <a:lstStyle/>
        <a:p>
          <a:endParaRPr lang="en-IN" sz="2000">
            <a:latin typeface="Calibri" panose="020F0502020204030204" pitchFamily="34" charset="0"/>
            <a:ea typeface="Calibri" panose="020F0502020204030204" pitchFamily="34" charset="0"/>
            <a:cs typeface="Calibri" panose="020F0502020204030204" pitchFamily="34" charset="0"/>
          </a:endParaRPr>
        </a:p>
      </dgm:t>
    </dgm:pt>
    <dgm:pt modelId="{BBEF1A6C-C170-4D9B-8632-9AE4291BF5BA}" type="sibTrans" cxnId="{2807FF8C-84B5-4C14-9269-28F4776C8C2F}">
      <dgm:prSet/>
      <dgm:spPr/>
      <dgm:t>
        <a:bodyPr/>
        <a:lstStyle/>
        <a:p>
          <a:endParaRPr lang="en-IN" sz="2000">
            <a:latin typeface="Calibri" panose="020F0502020204030204" pitchFamily="34" charset="0"/>
            <a:ea typeface="Calibri" panose="020F0502020204030204" pitchFamily="34" charset="0"/>
            <a:cs typeface="Calibri" panose="020F0502020204030204" pitchFamily="34" charset="0"/>
          </a:endParaRPr>
        </a:p>
      </dgm:t>
    </dgm:pt>
    <dgm:pt modelId="{44C26CFB-E350-4112-957E-7D83207E8E70}">
      <dgm:prSet custT="1"/>
      <dgm:spPr/>
      <dgm:t>
        <a:bodyPr/>
        <a:lstStyle/>
        <a:p>
          <a:r>
            <a:rPr lang="en-IN" sz="2000">
              <a:latin typeface="Calibri" panose="020F0502020204030204" pitchFamily="34" charset="0"/>
              <a:ea typeface="Calibri" panose="020F0502020204030204" pitchFamily="34" charset="0"/>
              <a:cs typeface="Calibri" panose="020F0502020204030204" pitchFamily="34" charset="0"/>
            </a:rPr>
            <a:t>Deprivation leads to increased exposure to the risk factors of diabetes and health disadvantages.</a:t>
          </a:r>
        </a:p>
      </dgm:t>
    </dgm:pt>
    <dgm:pt modelId="{F7030789-465B-4E85-86EF-C949D95FC8F0}" type="parTrans" cxnId="{36F45EE8-67B7-4B43-8C47-6A13DBC8CC3D}">
      <dgm:prSet/>
      <dgm:spPr/>
      <dgm:t>
        <a:bodyPr/>
        <a:lstStyle/>
        <a:p>
          <a:endParaRPr lang="en-IN" sz="2000">
            <a:latin typeface="Calibri" panose="020F0502020204030204" pitchFamily="34" charset="0"/>
            <a:ea typeface="Calibri" panose="020F0502020204030204" pitchFamily="34" charset="0"/>
            <a:cs typeface="Calibri" panose="020F0502020204030204" pitchFamily="34" charset="0"/>
          </a:endParaRPr>
        </a:p>
      </dgm:t>
    </dgm:pt>
    <dgm:pt modelId="{191E081F-BF62-434F-B742-33D2A4ED5BAE}" type="sibTrans" cxnId="{36F45EE8-67B7-4B43-8C47-6A13DBC8CC3D}">
      <dgm:prSet/>
      <dgm:spPr/>
      <dgm:t>
        <a:bodyPr/>
        <a:lstStyle/>
        <a:p>
          <a:endParaRPr lang="en-IN" sz="2000">
            <a:latin typeface="Calibri" panose="020F0502020204030204" pitchFamily="34" charset="0"/>
            <a:ea typeface="Calibri" panose="020F0502020204030204" pitchFamily="34" charset="0"/>
            <a:cs typeface="Calibri" panose="020F0502020204030204" pitchFamily="34" charset="0"/>
          </a:endParaRPr>
        </a:p>
      </dgm:t>
    </dgm:pt>
    <dgm:pt modelId="{5C530ACB-4089-45B6-A0D0-BBB46937A10A}">
      <dgm:prSet custT="1"/>
      <dgm:spPr/>
      <dgm:t>
        <a:bodyPr/>
        <a:lstStyle/>
        <a:p>
          <a:r>
            <a:rPr lang="en-IN" sz="2000">
              <a:latin typeface="Calibri" panose="020F0502020204030204" pitchFamily="34" charset="0"/>
              <a:ea typeface="Calibri" panose="020F0502020204030204" pitchFamily="34" charset="0"/>
              <a:cs typeface="Calibri" panose="020F0502020204030204" pitchFamily="34" charset="0"/>
            </a:rPr>
            <a:t>Various barriers, such as digital, language, and economic barriers, may hinder engagement.</a:t>
          </a:r>
        </a:p>
      </dgm:t>
    </dgm:pt>
    <dgm:pt modelId="{AA9B1CFF-BFA6-40F3-9D5B-0BAFB012222E}" type="parTrans" cxnId="{794579DE-50DC-464A-9DF4-420892AD390D}">
      <dgm:prSet/>
      <dgm:spPr/>
      <dgm:t>
        <a:bodyPr/>
        <a:lstStyle/>
        <a:p>
          <a:endParaRPr lang="en-IN" sz="2000">
            <a:latin typeface="Calibri" panose="020F0502020204030204" pitchFamily="34" charset="0"/>
            <a:ea typeface="Calibri" panose="020F0502020204030204" pitchFamily="34" charset="0"/>
            <a:cs typeface="Calibri" panose="020F0502020204030204" pitchFamily="34" charset="0"/>
          </a:endParaRPr>
        </a:p>
      </dgm:t>
    </dgm:pt>
    <dgm:pt modelId="{45FF473C-F223-4299-A690-FB66E5C643F9}" type="sibTrans" cxnId="{794579DE-50DC-464A-9DF4-420892AD390D}">
      <dgm:prSet/>
      <dgm:spPr/>
      <dgm:t>
        <a:bodyPr/>
        <a:lstStyle/>
        <a:p>
          <a:endParaRPr lang="en-IN" sz="2000">
            <a:latin typeface="Calibri" panose="020F0502020204030204" pitchFamily="34" charset="0"/>
            <a:ea typeface="Calibri" panose="020F0502020204030204" pitchFamily="34" charset="0"/>
            <a:cs typeface="Calibri" panose="020F0502020204030204" pitchFamily="34" charset="0"/>
          </a:endParaRPr>
        </a:p>
      </dgm:t>
    </dgm:pt>
    <dgm:pt modelId="{895ED405-702A-4DED-BDB8-BC86E092D337}">
      <dgm:prSet custT="1"/>
      <dgm:spPr/>
      <dgm:t>
        <a:bodyPr/>
        <a:lstStyle/>
        <a:p>
          <a:r>
            <a:rPr lang="en-IN" sz="2000">
              <a:latin typeface="Calibri" panose="020F0502020204030204" pitchFamily="34" charset="0"/>
              <a:ea typeface="Calibri" panose="020F0502020204030204" pitchFamily="34" charset="0"/>
              <a:cs typeface="Calibri" panose="020F0502020204030204" pitchFamily="34" charset="0"/>
            </a:rPr>
            <a:t>NHS DPP provides both face-to-face and digital programs, which help increase flexibility (</a:t>
          </a:r>
          <a:r>
            <a:rPr lang="en-IN" sz="2000">
              <a:latin typeface="Calibri" panose="020F0502020204030204" pitchFamily="34" charset="0"/>
              <a:ea typeface="Calibri" panose="020F0502020204030204" pitchFamily="34" charset="0"/>
              <a:cs typeface="Calibri" panose="020F0502020204030204" pitchFamily="34" charset="0"/>
              <a:hlinkClick xmlns:r="http://schemas.openxmlformats.org/officeDocument/2006/relationships" r:id="rId1"/>
            </a:rPr>
            <a:t>england.nhs.uk</a:t>
          </a:r>
          <a:r>
            <a:rPr lang="en-IN" sz="2000">
              <a:latin typeface="Calibri" panose="020F0502020204030204" pitchFamily="34" charset="0"/>
              <a:ea typeface="Calibri" panose="020F0502020204030204" pitchFamily="34" charset="0"/>
              <a:cs typeface="Calibri" panose="020F0502020204030204" pitchFamily="34" charset="0"/>
            </a:rPr>
            <a:t>, 2025).</a:t>
          </a:r>
        </a:p>
      </dgm:t>
    </dgm:pt>
    <dgm:pt modelId="{753D9C8A-021D-43F3-AC25-803BCD7D0478}" type="parTrans" cxnId="{C0FD1CFC-C03D-4016-8FB7-28A6DA51844A}">
      <dgm:prSet/>
      <dgm:spPr/>
      <dgm:t>
        <a:bodyPr/>
        <a:lstStyle/>
        <a:p>
          <a:endParaRPr lang="en-IN" sz="2000">
            <a:latin typeface="Calibri" panose="020F0502020204030204" pitchFamily="34" charset="0"/>
            <a:ea typeface="Calibri" panose="020F0502020204030204" pitchFamily="34" charset="0"/>
            <a:cs typeface="Calibri" panose="020F0502020204030204" pitchFamily="34" charset="0"/>
          </a:endParaRPr>
        </a:p>
      </dgm:t>
    </dgm:pt>
    <dgm:pt modelId="{8AC0DB3E-6404-4D97-AD57-A90FAD57A93B}" type="sibTrans" cxnId="{C0FD1CFC-C03D-4016-8FB7-28A6DA51844A}">
      <dgm:prSet/>
      <dgm:spPr/>
      <dgm:t>
        <a:bodyPr/>
        <a:lstStyle/>
        <a:p>
          <a:endParaRPr lang="en-IN" sz="2000">
            <a:latin typeface="Calibri" panose="020F0502020204030204" pitchFamily="34" charset="0"/>
            <a:ea typeface="Calibri" panose="020F0502020204030204" pitchFamily="34" charset="0"/>
            <a:cs typeface="Calibri" panose="020F0502020204030204" pitchFamily="34" charset="0"/>
          </a:endParaRPr>
        </a:p>
      </dgm:t>
    </dgm:pt>
    <dgm:pt modelId="{541AE438-C9DA-43AE-931C-65A9B3B869D8}" type="pres">
      <dgm:prSet presAssocID="{F6216C75-6699-47B4-8976-E1ABA48FB829}" presName="Name0" presStyleCnt="0">
        <dgm:presLayoutVars>
          <dgm:chMax val="7"/>
          <dgm:dir/>
          <dgm:animLvl val="lvl"/>
          <dgm:resizeHandles val="exact"/>
        </dgm:presLayoutVars>
      </dgm:prSet>
      <dgm:spPr/>
    </dgm:pt>
    <dgm:pt modelId="{87ADD87A-5BE4-4960-8AFD-84879A40FB87}" type="pres">
      <dgm:prSet presAssocID="{5D03D493-A79E-4F7C-8F15-EA29C1AB5315}" presName="circle1" presStyleLbl="node1" presStyleIdx="0" presStyleCnt="4"/>
      <dgm:spPr/>
    </dgm:pt>
    <dgm:pt modelId="{89226CAE-C040-4146-88A8-AA0206A99B0D}" type="pres">
      <dgm:prSet presAssocID="{5D03D493-A79E-4F7C-8F15-EA29C1AB5315}" presName="space" presStyleCnt="0"/>
      <dgm:spPr/>
    </dgm:pt>
    <dgm:pt modelId="{BCD0B1F9-11B1-4D96-B594-AE007CC56CAB}" type="pres">
      <dgm:prSet presAssocID="{5D03D493-A79E-4F7C-8F15-EA29C1AB5315}" presName="rect1" presStyleLbl="alignAcc1" presStyleIdx="0" presStyleCnt="4"/>
      <dgm:spPr/>
    </dgm:pt>
    <dgm:pt modelId="{CB3CC5CE-51AD-4B2F-9A13-5BC98DD856B0}" type="pres">
      <dgm:prSet presAssocID="{44C26CFB-E350-4112-957E-7D83207E8E70}" presName="vertSpace2" presStyleLbl="node1" presStyleIdx="0" presStyleCnt="4"/>
      <dgm:spPr/>
    </dgm:pt>
    <dgm:pt modelId="{6BAE023D-7A0C-41D2-9707-B0B395BA803B}" type="pres">
      <dgm:prSet presAssocID="{44C26CFB-E350-4112-957E-7D83207E8E70}" presName="circle2" presStyleLbl="node1" presStyleIdx="1" presStyleCnt="4"/>
      <dgm:spPr/>
    </dgm:pt>
    <dgm:pt modelId="{D11609F0-925B-4217-9AC5-7784610145F3}" type="pres">
      <dgm:prSet presAssocID="{44C26CFB-E350-4112-957E-7D83207E8E70}" presName="rect2" presStyleLbl="alignAcc1" presStyleIdx="1" presStyleCnt="4"/>
      <dgm:spPr/>
    </dgm:pt>
    <dgm:pt modelId="{E2C36AAF-3DA5-4C62-8031-97601D5F7B87}" type="pres">
      <dgm:prSet presAssocID="{5C530ACB-4089-45B6-A0D0-BBB46937A10A}" presName="vertSpace3" presStyleLbl="node1" presStyleIdx="1" presStyleCnt="4"/>
      <dgm:spPr/>
    </dgm:pt>
    <dgm:pt modelId="{EFC174E3-C804-49C8-A5DA-48A3E4FDB595}" type="pres">
      <dgm:prSet presAssocID="{5C530ACB-4089-45B6-A0D0-BBB46937A10A}" presName="circle3" presStyleLbl="node1" presStyleIdx="2" presStyleCnt="4"/>
      <dgm:spPr/>
    </dgm:pt>
    <dgm:pt modelId="{BDF62070-A167-43E3-8221-919F98FE39FE}" type="pres">
      <dgm:prSet presAssocID="{5C530ACB-4089-45B6-A0D0-BBB46937A10A}" presName="rect3" presStyleLbl="alignAcc1" presStyleIdx="2" presStyleCnt="4"/>
      <dgm:spPr/>
    </dgm:pt>
    <dgm:pt modelId="{717DB441-8B69-44E2-94BB-98D8502FD440}" type="pres">
      <dgm:prSet presAssocID="{895ED405-702A-4DED-BDB8-BC86E092D337}" presName="vertSpace4" presStyleLbl="node1" presStyleIdx="2" presStyleCnt="4"/>
      <dgm:spPr/>
    </dgm:pt>
    <dgm:pt modelId="{FD54CC3E-D05F-47F9-AC9A-F2A8E93659EC}" type="pres">
      <dgm:prSet presAssocID="{895ED405-702A-4DED-BDB8-BC86E092D337}" presName="circle4" presStyleLbl="node1" presStyleIdx="3" presStyleCnt="4"/>
      <dgm:spPr/>
    </dgm:pt>
    <dgm:pt modelId="{B36D8000-BA70-4273-8F8D-9CA4CE39415C}" type="pres">
      <dgm:prSet presAssocID="{895ED405-702A-4DED-BDB8-BC86E092D337}" presName="rect4" presStyleLbl="alignAcc1" presStyleIdx="3" presStyleCnt="4"/>
      <dgm:spPr/>
    </dgm:pt>
    <dgm:pt modelId="{91F2CF5C-5921-411C-BB15-9C8091B95B86}" type="pres">
      <dgm:prSet presAssocID="{5D03D493-A79E-4F7C-8F15-EA29C1AB5315}" presName="rect1ParTxNoCh" presStyleLbl="alignAcc1" presStyleIdx="3" presStyleCnt="4">
        <dgm:presLayoutVars>
          <dgm:chMax val="1"/>
          <dgm:bulletEnabled val="1"/>
        </dgm:presLayoutVars>
      </dgm:prSet>
      <dgm:spPr/>
    </dgm:pt>
    <dgm:pt modelId="{2963F034-19EF-4EDE-A32B-010B6F3BDC84}" type="pres">
      <dgm:prSet presAssocID="{44C26CFB-E350-4112-957E-7D83207E8E70}" presName="rect2ParTxNoCh" presStyleLbl="alignAcc1" presStyleIdx="3" presStyleCnt="4">
        <dgm:presLayoutVars>
          <dgm:chMax val="1"/>
          <dgm:bulletEnabled val="1"/>
        </dgm:presLayoutVars>
      </dgm:prSet>
      <dgm:spPr/>
    </dgm:pt>
    <dgm:pt modelId="{3E7B972C-F734-4B6E-AEEE-875C88D3BD53}" type="pres">
      <dgm:prSet presAssocID="{5C530ACB-4089-45B6-A0D0-BBB46937A10A}" presName="rect3ParTxNoCh" presStyleLbl="alignAcc1" presStyleIdx="3" presStyleCnt="4">
        <dgm:presLayoutVars>
          <dgm:chMax val="1"/>
          <dgm:bulletEnabled val="1"/>
        </dgm:presLayoutVars>
      </dgm:prSet>
      <dgm:spPr/>
    </dgm:pt>
    <dgm:pt modelId="{F57A50E2-598D-439D-B50A-1B0913DC8EAB}" type="pres">
      <dgm:prSet presAssocID="{895ED405-702A-4DED-BDB8-BC86E092D337}" presName="rect4ParTxNoCh" presStyleLbl="alignAcc1" presStyleIdx="3" presStyleCnt="4">
        <dgm:presLayoutVars>
          <dgm:chMax val="1"/>
          <dgm:bulletEnabled val="1"/>
        </dgm:presLayoutVars>
      </dgm:prSet>
      <dgm:spPr/>
    </dgm:pt>
  </dgm:ptLst>
  <dgm:cxnLst>
    <dgm:cxn modelId="{C0D09823-8F67-417B-BE92-94BC354300A2}" type="presOf" srcId="{F6216C75-6699-47B4-8976-E1ABA48FB829}" destId="{541AE438-C9DA-43AE-931C-65A9B3B869D8}" srcOrd="0" destOrd="0" presId="urn:microsoft.com/office/officeart/2005/8/layout/target3"/>
    <dgm:cxn modelId="{BB66672D-DF41-4A4F-855D-A7EADFA4ECEE}" type="presOf" srcId="{5C530ACB-4089-45B6-A0D0-BBB46937A10A}" destId="{BDF62070-A167-43E3-8221-919F98FE39FE}" srcOrd="0" destOrd="0" presId="urn:microsoft.com/office/officeart/2005/8/layout/target3"/>
    <dgm:cxn modelId="{E9434D73-255A-4735-A0BB-E0A670FDD51F}" type="presOf" srcId="{44C26CFB-E350-4112-957E-7D83207E8E70}" destId="{2963F034-19EF-4EDE-A32B-010B6F3BDC84}" srcOrd="1" destOrd="0" presId="urn:microsoft.com/office/officeart/2005/8/layout/target3"/>
    <dgm:cxn modelId="{921C5173-37BC-4514-A6B1-857B082C8003}" type="presOf" srcId="{5D03D493-A79E-4F7C-8F15-EA29C1AB5315}" destId="{91F2CF5C-5921-411C-BB15-9C8091B95B86}" srcOrd="1" destOrd="0" presId="urn:microsoft.com/office/officeart/2005/8/layout/target3"/>
    <dgm:cxn modelId="{81CD6987-2929-4633-A345-06E154FC6FF0}" type="presOf" srcId="{5D03D493-A79E-4F7C-8F15-EA29C1AB5315}" destId="{BCD0B1F9-11B1-4D96-B594-AE007CC56CAB}" srcOrd="0" destOrd="0" presId="urn:microsoft.com/office/officeart/2005/8/layout/target3"/>
    <dgm:cxn modelId="{2807FF8C-84B5-4C14-9269-28F4776C8C2F}" srcId="{F6216C75-6699-47B4-8976-E1ABA48FB829}" destId="{5D03D493-A79E-4F7C-8F15-EA29C1AB5315}" srcOrd="0" destOrd="0" parTransId="{79816C4D-2AA9-4B0A-93BC-48BE78FAEDAD}" sibTransId="{BBEF1A6C-C170-4D9B-8632-9AE4291BF5BA}"/>
    <dgm:cxn modelId="{8843349C-7EA1-4A88-8A9C-E6A3A76FBD1C}" type="presOf" srcId="{895ED405-702A-4DED-BDB8-BC86E092D337}" destId="{B36D8000-BA70-4273-8F8D-9CA4CE39415C}" srcOrd="0" destOrd="0" presId="urn:microsoft.com/office/officeart/2005/8/layout/target3"/>
    <dgm:cxn modelId="{7FEAF5D0-FC32-4D62-A73C-BDF373C90C6D}" type="presOf" srcId="{44C26CFB-E350-4112-957E-7D83207E8E70}" destId="{D11609F0-925B-4217-9AC5-7784610145F3}" srcOrd="0" destOrd="0" presId="urn:microsoft.com/office/officeart/2005/8/layout/target3"/>
    <dgm:cxn modelId="{794579DE-50DC-464A-9DF4-420892AD390D}" srcId="{F6216C75-6699-47B4-8976-E1ABA48FB829}" destId="{5C530ACB-4089-45B6-A0D0-BBB46937A10A}" srcOrd="2" destOrd="0" parTransId="{AA9B1CFF-BFA6-40F3-9D5B-0BAFB012222E}" sibTransId="{45FF473C-F223-4299-A690-FB66E5C643F9}"/>
    <dgm:cxn modelId="{36F45EE8-67B7-4B43-8C47-6A13DBC8CC3D}" srcId="{F6216C75-6699-47B4-8976-E1ABA48FB829}" destId="{44C26CFB-E350-4112-957E-7D83207E8E70}" srcOrd="1" destOrd="0" parTransId="{F7030789-465B-4E85-86EF-C949D95FC8F0}" sibTransId="{191E081F-BF62-434F-B742-33D2A4ED5BAE}"/>
    <dgm:cxn modelId="{D5F04EE9-82C0-44C7-8643-61AF6DDF223C}" type="presOf" srcId="{5C530ACB-4089-45B6-A0D0-BBB46937A10A}" destId="{3E7B972C-F734-4B6E-AEEE-875C88D3BD53}" srcOrd="1" destOrd="0" presId="urn:microsoft.com/office/officeart/2005/8/layout/target3"/>
    <dgm:cxn modelId="{24323AED-C3F5-46A5-A61D-42E5B79D2BDF}" type="presOf" srcId="{895ED405-702A-4DED-BDB8-BC86E092D337}" destId="{F57A50E2-598D-439D-B50A-1B0913DC8EAB}" srcOrd="1" destOrd="0" presId="urn:microsoft.com/office/officeart/2005/8/layout/target3"/>
    <dgm:cxn modelId="{C0FD1CFC-C03D-4016-8FB7-28A6DA51844A}" srcId="{F6216C75-6699-47B4-8976-E1ABA48FB829}" destId="{895ED405-702A-4DED-BDB8-BC86E092D337}" srcOrd="3" destOrd="0" parTransId="{753D9C8A-021D-43F3-AC25-803BCD7D0478}" sibTransId="{8AC0DB3E-6404-4D97-AD57-A90FAD57A93B}"/>
    <dgm:cxn modelId="{7C01F35A-405B-43FE-9580-3C1D09BD4407}" type="presParOf" srcId="{541AE438-C9DA-43AE-931C-65A9B3B869D8}" destId="{87ADD87A-5BE4-4960-8AFD-84879A40FB87}" srcOrd="0" destOrd="0" presId="urn:microsoft.com/office/officeart/2005/8/layout/target3"/>
    <dgm:cxn modelId="{756D8E5E-C523-4519-B4DB-1DD5FBF4D521}" type="presParOf" srcId="{541AE438-C9DA-43AE-931C-65A9B3B869D8}" destId="{89226CAE-C040-4146-88A8-AA0206A99B0D}" srcOrd="1" destOrd="0" presId="urn:microsoft.com/office/officeart/2005/8/layout/target3"/>
    <dgm:cxn modelId="{5CE06BA1-8D98-4439-9E48-B1A163B4A05F}" type="presParOf" srcId="{541AE438-C9DA-43AE-931C-65A9B3B869D8}" destId="{BCD0B1F9-11B1-4D96-B594-AE007CC56CAB}" srcOrd="2" destOrd="0" presId="urn:microsoft.com/office/officeart/2005/8/layout/target3"/>
    <dgm:cxn modelId="{380AF63B-E08F-4A12-88FD-762DBD2F301A}" type="presParOf" srcId="{541AE438-C9DA-43AE-931C-65A9B3B869D8}" destId="{CB3CC5CE-51AD-4B2F-9A13-5BC98DD856B0}" srcOrd="3" destOrd="0" presId="urn:microsoft.com/office/officeart/2005/8/layout/target3"/>
    <dgm:cxn modelId="{B40AEEF6-E0C3-4865-AF3C-3465C461C1B0}" type="presParOf" srcId="{541AE438-C9DA-43AE-931C-65A9B3B869D8}" destId="{6BAE023D-7A0C-41D2-9707-B0B395BA803B}" srcOrd="4" destOrd="0" presId="urn:microsoft.com/office/officeart/2005/8/layout/target3"/>
    <dgm:cxn modelId="{6D12922E-4385-44AA-A13E-FF61029742E2}" type="presParOf" srcId="{541AE438-C9DA-43AE-931C-65A9B3B869D8}" destId="{D11609F0-925B-4217-9AC5-7784610145F3}" srcOrd="5" destOrd="0" presId="urn:microsoft.com/office/officeart/2005/8/layout/target3"/>
    <dgm:cxn modelId="{8106ADD4-5EB2-434D-8937-A727E7D12842}" type="presParOf" srcId="{541AE438-C9DA-43AE-931C-65A9B3B869D8}" destId="{E2C36AAF-3DA5-4C62-8031-97601D5F7B87}" srcOrd="6" destOrd="0" presId="urn:microsoft.com/office/officeart/2005/8/layout/target3"/>
    <dgm:cxn modelId="{ACB4D263-43BA-497C-8874-87E0857D1E96}" type="presParOf" srcId="{541AE438-C9DA-43AE-931C-65A9B3B869D8}" destId="{EFC174E3-C804-49C8-A5DA-48A3E4FDB595}" srcOrd="7" destOrd="0" presId="urn:microsoft.com/office/officeart/2005/8/layout/target3"/>
    <dgm:cxn modelId="{B0092609-AD4D-4AD6-BC48-4D1037B366D1}" type="presParOf" srcId="{541AE438-C9DA-43AE-931C-65A9B3B869D8}" destId="{BDF62070-A167-43E3-8221-919F98FE39FE}" srcOrd="8" destOrd="0" presId="urn:microsoft.com/office/officeart/2005/8/layout/target3"/>
    <dgm:cxn modelId="{DA588A75-DDA2-4AF8-BFAC-C09D859CA26D}" type="presParOf" srcId="{541AE438-C9DA-43AE-931C-65A9B3B869D8}" destId="{717DB441-8B69-44E2-94BB-98D8502FD440}" srcOrd="9" destOrd="0" presId="urn:microsoft.com/office/officeart/2005/8/layout/target3"/>
    <dgm:cxn modelId="{B78864B2-D955-480E-8ABA-0111C7C62997}" type="presParOf" srcId="{541AE438-C9DA-43AE-931C-65A9B3B869D8}" destId="{FD54CC3E-D05F-47F9-AC9A-F2A8E93659EC}" srcOrd="10" destOrd="0" presId="urn:microsoft.com/office/officeart/2005/8/layout/target3"/>
    <dgm:cxn modelId="{D0559901-1324-4370-88EB-394CE501F04E}" type="presParOf" srcId="{541AE438-C9DA-43AE-931C-65A9B3B869D8}" destId="{B36D8000-BA70-4273-8F8D-9CA4CE39415C}" srcOrd="11" destOrd="0" presId="urn:microsoft.com/office/officeart/2005/8/layout/target3"/>
    <dgm:cxn modelId="{DF4D118D-3339-4268-8E80-70F572E15DB5}" type="presParOf" srcId="{541AE438-C9DA-43AE-931C-65A9B3B869D8}" destId="{91F2CF5C-5921-411C-BB15-9C8091B95B86}" srcOrd="12" destOrd="0" presId="urn:microsoft.com/office/officeart/2005/8/layout/target3"/>
    <dgm:cxn modelId="{FF736F2D-8AB2-4B64-9095-35C32946ADD2}" type="presParOf" srcId="{541AE438-C9DA-43AE-931C-65A9B3B869D8}" destId="{2963F034-19EF-4EDE-A32B-010B6F3BDC84}" srcOrd="13" destOrd="0" presId="urn:microsoft.com/office/officeart/2005/8/layout/target3"/>
    <dgm:cxn modelId="{6478C643-838D-419B-8126-6AF45292DEEF}" type="presParOf" srcId="{541AE438-C9DA-43AE-931C-65A9B3B869D8}" destId="{3E7B972C-F734-4B6E-AEEE-875C88D3BD53}" srcOrd="14" destOrd="0" presId="urn:microsoft.com/office/officeart/2005/8/layout/target3"/>
    <dgm:cxn modelId="{008EAB67-A022-4B60-9E3A-DA63F890574E}" type="presParOf" srcId="{541AE438-C9DA-43AE-931C-65A9B3B869D8}" destId="{F57A50E2-598D-439D-B50A-1B0913DC8EAB}"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249BFA-22FD-4703-9D32-AC140F8C945D}" type="doc">
      <dgm:prSet loTypeId="urn:microsoft.com/office/officeart/2005/8/layout/hProcess9" loCatId="process" qsTypeId="urn:microsoft.com/office/officeart/2005/8/quickstyle/simple2#1" qsCatId="simple" csTypeId="urn:microsoft.com/office/officeart/2005/8/colors/accent0_2#1" csCatId="mainScheme"/>
      <dgm:spPr/>
      <dgm:t>
        <a:bodyPr/>
        <a:lstStyle/>
        <a:p>
          <a:endParaRPr lang="en-IN"/>
        </a:p>
      </dgm:t>
    </dgm:pt>
    <dgm:pt modelId="{969D82FF-986D-45C4-8575-BDE0EC2DED5D}">
      <dgm:prSet custT="1"/>
      <dgm:spPr/>
      <dgm:t>
        <a:bodyPr/>
        <a:lstStyle/>
        <a:p>
          <a:r>
            <a:rPr lang="en-IN" sz="1600">
              <a:latin typeface="Calibri" panose="020F0502020204030204" pitchFamily="34" charset="0"/>
              <a:ea typeface="Calibri" panose="020F0502020204030204" pitchFamily="34" charset="0"/>
              <a:cs typeface="Calibri" panose="020F0502020204030204" pitchFamily="34" charset="0"/>
            </a:rPr>
            <a:t>The NHS DPP has evolved into a nationwide program, and currently over 900,000 adults have enrolled on the program since 2016 (england.nhs.uk, 2025).</a:t>
          </a:r>
        </a:p>
      </dgm:t>
    </dgm:pt>
    <dgm:pt modelId="{DCB4A6D1-E141-49C4-952B-61A41BF007DB}" type="parTrans" cxnId="{D7909E6D-C7DA-49E2-8F5F-E84EC293B38A}">
      <dgm:prSet/>
      <dgm:spPr/>
      <dgm:t>
        <a:bodyPr/>
        <a:lstStyle/>
        <a:p>
          <a:endParaRPr lang="en-IN" sz="1600">
            <a:latin typeface="Calibri" panose="020F0502020204030204" pitchFamily="34" charset="0"/>
            <a:ea typeface="Calibri" panose="020F0502020204030204" pitchFamily="34" charset="0"/>
            <a:cs typeface="Calibri" panose="020F0502020204030204" pitchFamily="34" charset="0"/>
          </a:endParaRPr>
        </a:p>
      </dgm:t>
    </dgm:pt>
    <dgm:pt modelId="{3C9B94B4-4E00-4B55-BC51-09DCD40CB138}" type="sibTrans" cxnId="{D7909E6D-C7DA-49E2-8F5F-E84EC293B38A}">
      <dgm:prSet/>
      <dgm:spPr/>
      <dgm:t>
        <a:bodyPr/>
        <a:lstStyle/>
        <a:p>
          <a:endParaRPr lang="en-IN" sz="1600">
            <a:latin typeface="Calibri" panose="020F0502020204030204" pitchFamily="34" charset="0"/>
            <a:ea typeface="Calibri" panose="020F0502020204030204" pitchFamily="34" charset="0"/>
            <a:cs typeface="Calibri" panose="020F0502020204030204" pitchFamily="34" charset="0"/>
          </a:endParaRPr>
        </a:p>
      </dgm:t>
    </dgm:pt>
    <dgm:pt modelId="{A23429B4-EC44-4D55-8583-E6F8013B9DA4}">
      <dgm:prSet custT="1"/>
      <dgm:spPr/>
      <dgm:t>
        <a:bodyPr/>
        <a:lstStyle/>
        <a:p>
          <a:r>
            <a:rPr lang="en-IN" sz="1600">
              <a:latin typeface="Calibri" panose="020F0502020204030204" pitchFamily="34" charset="0"/>
              <a:ea typeface="Calibri" panose="020F0502020204030204" pitchFamily="34" charset="0"/>
              <a:cs typeface="Calibri" panose="020F0502020204030204" pitchFamily="34" charset="0"/>
            </a:rPr>
            <a:t>Finishing this program decreases by 37% the risk of getting type 2 diabetes.</a:t>
          </a:r>
        </a:p>
      </dgm:t>
    </dgm:pt>
    <dgm:pt modelId="{C9C0993C-9EDD-43E5-B659-B73381251C3F}" type="parTrans" cxnId="{F803EF43-F32B-4B08-9E83-F3F0D3321AB2}">
      <dgm:prSet/>
      <dgm:spPr/>
      <dgm:t>
        <a:bodyPr/>
        <a:lstStyle/>
        <a:p>
          <a:endParaRPr lang="en-IN" sz="1600">
            <a:latin typeface="Calibri" panose="020F0502020204030204" pitchFamily="34" charset="0"/>
            <a:ea typeface="Calibri" panose="020F0502020204030204" pitchFamily="34" charset="0"/>
            <a:cs typeface="Calibri" panose="020F0502020204030204" pitchFamily="34" charset="0"/>
          </a:endParaRPr>
        </a:p>
      </dgm:t>
    </dgm:pt>
    <dgm:pt modelId="{14189337-4CC9-417B-A778-17A3C41EF612}" type="sibTrans" cxnId="{F803EF43-F32B-4B08-9E83-F3F0D3321AB2}">
      <dgm:prSet/>
      <dgm:spPr/>
      <dgm:t>
        <a:bodyPr/>
        <a:lstStyle/>
        <a:p>
          <a:endParaRPr lang="en-IN" sz="1600">
            <a:latin typeface="Calibri" panose="020F0502020204030204" pitchFamily="34" charset="0"/>
            <a:ea typeface="Calibri" panose="020F0502020204030204" pitchFamily="34" charset="0"/>
            <a:cs typeface="Calibri" panose="020F0502020204030204" pitchFamily="34" charset="0"/>
          </a:endParaRPr>
        </a:p>
      </dgm:t>
    </dgm:pt>
    <dgm:pt modelId="{D590F08A-AC3B-4853-B52A-CA09A311617D}">
      <dgm:prSet custT="1"/>
      <dgm:spPr/>
      <dgm:t>
        <a:bodyPr/>
        <a:lstStyle/>
        <a:p>
          <a:r>
            <a:rPr lang="en-IN" sz="1600">
              <a:latin typeface="Calibri" panose="020F0502020204030204" pitchFamily="34" charset="0"/>
              <a:ea typeface="Calibri" panose="020F0502020204030204" pitchFamily="34" charset="0"/>
              <a:cs typeface="Calibri" panose="020F0502020204030204" pitchFamily="34" charset="0"/>
            </a:rPr>
            <a:t>Nevertheless, maintaining behavioural change remains difficult.</a:t>
          </a:r>
        </a:p>
      </dgm:t>
    </dgm:pt>
    <dgm:pt modelId="{9CF47009-42F4-49BF-912A-63CD4D211F7C}" type="parTrans" cxnId="{77692B8D-EF72-4F66-AED3-D2CD85A5F9CD}">
      <dgm:prSet/>
      <dgm:spPr/>
      <dgm:t>
        <a:bodyPr/>
        <a:lstStyle/>
        <a:p>
          <a:endParaRPr lang="en-IN" sz="1600">
            <a:latin typeface="Calibri" panose="020F0502020204030204" pitchFamily="34" charset="0"/>
            <a:ea typeface="Calibri" panose="020F0502020204030204" pitchFamily="34" charset="0"/>
            <a:cs typeface="Calibri" panose="020F0502020204030204" pitchFamily="34" charset="0"/>
          </a:endParaRPr>
        </a:p>
      </dgm:t>
    </dgm:pt>
    <dgm:pt modelId="{6ED71767-E311-406E-9101-96D926AFEDF0}" type="sibTrans" cxnId="{77692B8D-EF72-4F66-AED3-D2CD85A5F9CD}">
      <dgm:prSet/>
      <dgm:spPr/>
      <dgm:t>
        <a:bodyPr/>
        <a:lstStyle/>
        <a:p>
          <a:endParaRPr lang="en-IN" sz="1600">
            <a:latin typeface="Calibri" panose="020F0502020204030204" pitchFamily="34" charset="0"/>
            <a:ea typeface="Calibri" panose="020F0502020204030204" pitchFamily="34" charset="0"/>
            <a:cs typeface="Calibri" panose="020F0502020204030204" pitchFamily="34" charset="0"/>
          </a:endParaRPr>
        </a:p>
      </dgm:t>
    </dgm:pt>
    <dgm:pt modelId="{FE64D601-9EEA-47E6-AEEC-86F7DB9879D2}">
      <dgm:prSet custT="1"/>
      <dgm:spPr/>
      <dgm:t>
        <a:bodyPr/>
        <a:lstStyle/>
        <a:p>
          <a:r>
            <a:rPr lang="en-IN" sz="1600">
              <a:latin typeface="Calibri" panose="020F0502020204030204" pitchFamily="34" charset="0"/>
              <a:ea typeface="Calibri" panose="020F0502020204030204" pitchFamily="34" charset="0"/>
              <a:cs typeface="Calibri" panose="020F0502020204030204" pitchFamily="34" charset="0"/>
            </a:rPr>
            <a:t>The program fulfils one of the SDGs, but inequality and lack of resources remain an issue.</a:t>
          </a:r>
        </a:p>
      </dgm:t>
    </dgm:pt>
    <dgm:pt modelId="{46871072-BD73-4EC4-B3F1-47DF0562651A}" type="parTrans" cxnId="{153C91B1-46CA-4ACC-A822-42AF1F880F5A}">
      <dgm:prSet/>
      <dgm:spPr/>
      <dgm:t>
        <a:bodyPr/>
        <a:lstStyle/>
        <a:p>
          <a:endParaRPr lang="en-IN" sz="1600">
            <a:latin typeface="Calibri" panose="020F0502020204030204" pitchFamily="34" charset="0"/>
            <a:ea typeface="Calibri" panose="020F0502020204030204" pitchFamily="34" charset="0"/>
            <a:cs typeface="Calibri" panose="020F0502020204030204" pitchFamily="34" charset="0"/>
          </a:endParaRPr>
        </a:p>
      </dgm:t>
    </dgm:pt>
    <dgm:pt modelId="{50247A4B-6695-4EB8-BD90-077B09926ADE}" type="sibTrans" cxnId="{153C91B1-46CA-4ACC-A822-42AF1F880F5A}">
      <dgm:prSet/>
      <dgm:spPr/>
      <dgm:t>
        <a:bodyPr/>
        <a:lstStyle/>
        <a:p>
          <a:endParaRPr lang="en-IN" sz="1600">
            <a:latin typeface="Calibri" panose="020F0502020204030204" pitchFamily="34" charset="0"/>
            <a:ea typeface="Calibri" panose="020F0502020204030204" pitchFamily="34" charset="0"/>
            <a:cs typeface="Calibri" panose="020F0502020204030204" pitchFamily="34" charset="0"/>
          </a:endParaRPr>
        </a:p>
      </dgm:t>
    </dgm:pt>
    <dgm:pt modelId="{AA3D7CAC-CB5A-463A-91A8-F2071EFA6D1B}" type="pres">
      <dgm:prSet presAssocID="{FB249BFA-22FD-4703-9D32-AC140F8C945D}" presName="CompostProcess" presStyleCnt="0">
        <dgm:presLayoutVars>
          <dgm:dir/>
          <dgm:resizeHandles val="exact"/>
        </dgm:presLayoutVars>
      </dgm:prSet>
      <dgm:spPr/>
    </dgm:pt>
    <dgm:pt modelId="{7907EA9C-D7EB-43EF-8269-60F6E2BEF91C}" type="pres">
      <dgm:prSet presAssocID="{FB249BFA-22FD-4703-9D32-AC140F8C945D}" presName="arrow" presStyleLbl="bgShp" presStyleIdx="0" presStyleCnt="1"/>
      <dgm:spPr/>
    </dgm:pt>
    <dgm:pt modelId="{BC4D4C82-2650-4B7D-8F5F-9BF77F867005}" type="pres">
      <dgm:prSet presAssocID="{FB249BFA-22FD-4703-9D32-AC140F8C945D}" presName="linearProcess" presStyleCnt="0"/>
      <dgm:spPr/>
    </dgm:pt>
    <dgm:pt modelId="{730CF50B-A19A-493D-8376-A86BA641C766}" type="pres">
      <dgm:prSet presAssocID="{969D82FF-986D-45C4-8575-BDE0EC2DED5D}" presName="textNode" presStyleLbl="node1" presStyleIdx="0" presStyleCnt="4">
        <dgm:presLayoutVars>
          <dgm:bulletEnabled val="1"/>
        </dgm:presLayoutVars>
      </dgm:prSet>
      <dgm:spPr/>
    </dgm:pt>
    <dgm:pt modelId="{FD8A5B1C-424C-4211-8EBA-AB3ABC5D59E8}" type="pres">
      <dgm:prSet presAssocID="{3C9B94B4-4E00-4B55-BC51-09DCD40CB138}" presName="sibTrans" presStyleCnt="0"/>
      <dgm:spPr/>
    </dgm:pt>
    <dgm:pt modelId="{E2B934C5-6283-4E3F-94DD-51DE4B5EE2AB}" type="pres">
      <dgm:prSet presAssocID="{A23429B4-EC44-4D55-8583-E6F8013B9DA4}" presName="textNode" presStyleLbl="node1" presStyleIdx="1" presStyleCnt="4">
        <dgm:presLayoutVars>
          <dgm:bulletEnabled val="1"/>
        </dgm:presLayoutVars>
      </dgm:prSet>
      <dgm:spPr/>
    </dgm:pt>
    <dgm:pt modelId="{415D8E18-28BF-4561-8703-013505F8A5D4}" type="pres">
      <dgm:prSet presAssocID="{14189337-4CC9-417B-A778-17A3C41EF612}" presName="sibTrans" presStyleCnt="0"/>
      <dgm:spPr/>
    </dgm:pt>
    <dgm:pt modelId="{843B996A-A99F-412B-B82E-21E2888E9739}" type="pres">
      <dgm:prSet presAssocID="{D590F08A-AC3B-4853-B52A-CA09A311617D}" presName="textNode" presStyleLbl="node1" presStyleIdx="2" presStyleCnt="4">
        <dgm:presLayoutVars>
          <dgm:bulletEnabled val="1"/>
        </dgm:presLayoutVars>
      </dgm:prSet>
      <dgm:spPr/>
    </dgm:pt>
    <dgm:pt modelId="{2445A7B4-83FF-4739-B339-AC3995AE7017}" type="pres">
      <dgm:prSet presAssocID="{6ED71767-E311-406E-9101-96D926AFEDF0}" presName="sibTrans" presStyleCnt="0"/>
      <dgm:spPr/>
    </dgm:pt>
    <dgm:pt modelId="{52EB4A4C-F603-40A9-B519-7CC1A1120481}" type="pres">
      <dgm:prSet presAssocID="{FE64D601-9EEA-47E6-AEEC-86F7DB9879D2}" presName="textNode" presStyleLbl="node1" presStyleIdx="3" presStyleCnt="4">
        <dgm:presLayoutVars>
          <dgm:bulletEnabled val="1"/>
        </dgm:presLayoutVars>
      </dgm:prSet>
      <dgm:spPr/>
    </dgm:pt>
  </dgm:ptLst>
  <dgm:cxnLst>
    <dgm:cxn modelId="{BEA23338-6324-47DC-8655-6A13E0BF3674}" type="presOf" srcId="{D590F08A-AC3B-4853-B52A-CA09A311617D}" destId="{843B996A-A99F-412B-B82E-21E2888E9739}" srcOrd="0" destOrd="0" presId="urn:microsoft.com/office/officeart/2005/8/layout/hProcess9"/>
    <dgm:cxn modelId="{F803EF43-F32B-4B08-9E83-F3F0D3321AB2}" srcId="{FB249BFA-22FD-4703-9D32-AC140F8C945D}" destId="{A23429B4-EC44-4D55-8583-E6F8013B9DA4}" srcOrd="1" destOrd="0" parTransId="{C9C0993C-9EDD-43E5-B659-B73381251C3F}" sibTransId="{14189337-4CC9-417B-A778-17A3C41EF612}"/>
    <dgm:cxn modelId="{D7909E6D-C7DA-49E2-8F5F-E84EC293B38A}" srcId="{FB249BFA-22FD-4703-9D32-AC140F8C945D}" destId="{969D82FF-986D-45C4-8575-BDE0EC2DED5D}" srcOrd="0" destOrd="0" parTransId="{DCB4A6D1-E141-49C4-952B-61A41BF007DB}" sibTransId="{3C9B94B4-4E00-4B55-BC51-09DCD40CB138}"/>
    <dgm:cxn modelId="{9A25B581-D76F-4682-987B-0636DB0F5913}" type="presOf" srcId="{FE64D601-9EEA-47E6-AEEC-86F7DB9879D2}" destId="{52EB4A4C-F603-40A9-B519-7CC1A1120481}" srcOrd="0" destOrd="0" presId="urn:microsoft.com/office/officeart/2005/8/layout/hProcess9"/>
    <dgm:cxn modelId="{207EBC88-F6D1-463A-AEC1-194AD17DC829}" type="presOf" srcId="{969D82FF-986D-45C4-8575-BDE0EC2DED5D}" destId="{730CF50B-A19A-493D-8376-A86BA641C766}" srcOrd="0" destOrd="0" presId="urn:microsoft.com/office/officeart/2005/8/layout/hProcess9"/>
    <dgm:cxn modelId="{77692B8D-EF72-4F66-AED3-D2CD85A5F9CD}" srcId="{FB249BFA-22FD-4703-9D32-AC140F8C945D}" destId="{D590F08A-AC3B-4853-B52A-CA09A311617D}" srcOrd="2" destOrd="0" parTransId="{9CF47009-42F4-49BF-912A-63CD4D211F7C}" sibTransId="{6ED71767-E311-406E-9101-96D926AFEDF0}"/>
    <dgm:cxn modelId="{153C91B1-46CA-4ACC-A822-42AF1F880F5A}" srcId="{FB249BFA-22FD-4703-9D32-AC140F8C945D}" destId="{FE64D601-9EEA-47E6-AEEC-86F7DB9879D2}" srcOrd="3" destOrd="0" parTransId="{46871072-BD73-4EC4-B3F1-47DF0562651A}" sibTransId="{50247A4B-6695-4EB8-BD90-077B09926ADE}"/>
    <dgm:cxn modelId="{268947B6-0B6F-4A83-B93E-97ACCF9E8014}" type="presOf" srcId="{A23429B4-EC44-4D55-8583-E6F8013B9DA4}" destId="{E2B934C5-6283-4E3F-94DD-51DE4B5EE2AB}" srcOrd="0" destOrd="0" presId="urn:microsoft.com/office/officeart/2005/8/layout/hProcess9"/>
    <dgm:cxn modelId="{1F4B45B7-452C-488F-AB03-4EA0ACA2D596}" type="presOf" srcId="{FB249BFA-22FD-4703-9D32-AC140F8C945D}" destId="{AA3D7CAC-CB5A-463A-91A8-F2071EFA6D1B}" srcOrd="0" destOrd="0" presId="urn:microsoft.com/office/officeart/2005/8/layout/hProcess9"/>
    <dgm:cxn modelId="{3A7F596A-5B1D-465B-A98D-64C77D5FC9F6}" type="presParOf" srcId="{AA3D7CAC-CB5A-463A-91A8-F2071EFA6D1B}" destId="{7907EA9C-D7EB-43EF-8269-60F6E2BEF91C}" srcOrd="0" destOrd="0" presId="urn:microsoft.com/office/officeart/2005/8/layout/hProcess9"/>
    <dgm:cxn modelId="{DF4C46C3-FE82-4D5E-92C7-170339C8FC14}" type="presParOf" srcId="{AA3D7CAC-CB5A-463A-91A8-F2071EFA6D1B}" destId="{BC4D4C82-2650-4B7D-8F5F-9BF77F867005}" srcOrd="1" destOrd="0" presId="urn:microsoft.com/office/officeart/2005/8/layout/hProcess9"/>
    <dgm:cxn modelId="{9A39115E-5BA0-4B9F-B4D0-0672ECAE39E3}" type="presParOf" srcId="{BC4D4C82-2650-4B7D-8F5F-9BF77F867005}" destId="{730CF50B-A19A-493D-8376-A86BA641C766}" srcOrd="0" destOrd="0" presId="urn:microsoft.com/office/officeart/2005/8/layout/hProcess9"/>
    <dgm:cxn modelId="{A4A95FFA-4B97-466F-9DC0-D9A719B75F43}" type="presParOf" srcId="{BC4D4C82-2650-4B7D-8F5F-9BF77F867005}" destId="{FD8A5B1C-424C-4211-8EBA-AB3ABC5D59E8}" srcOrd="1" destOrd="0" presId="urn:microsoft.com/office/officeart/2005/8/layout/hProcess9"/>
    <dgm:cxn modelId="{0462C03B-2F10-44D8-9C1E-739345579CF6}" type="presParOf" srcId="{BC4D4C82-2650-4B7D-8F5F-9BF77F867005}" destId="{E2B934C5-6283-4E3F-94DD-51DE4B5EE2AB}" srcOrd="2" destOrd="0" presId="urn:microsoft.com/office/officeart/2005/8/layout/hProcess9"/>
    <dgm:cxn modelId="{D7196B3B-C7B0-4F60-9640-B92EABAB6D36}" type="presParOf" srcId="{BC4D4C82-2650-4B7D-8F5F-9BF77F867005}" destId="{415D8E18-28BF-4561-8703-013505F8A5D4}" srcOrd="3" destOrd="0" presId="urn:microsoft.com/office/officeart/2005/8/layout/hProcess9"/>
    <dgm:cxn modelId="{C8C06E95-C6F0-46EF-A9C7-2022FD285686}" type="presParOf" srcId="{BC4D4C82-2650-4B7D-8F5F-9BF77F867005}" destId="{843B996A-A99F-412B-B82E-21E2888E9739}" srcOrd="4" destOrd="0" presId="urn:microsoft.com/office/officeart/2005/8/layout/hProcess9"/>
    <dgm:cxn modelId="{236D622C-48EA-452A-B8B8-2D0C5BE85C87}" type="presParOf" srcId="{BC4D4C82-2650-4B7D-8F5F-9BF77F867005}" destId="{2445A7B4-83FF-4739-B339-AC3995AE7017}" srcOrd="5" destOrd="0" presId="urn:microsoft.com/office/officeart/2005/8/layout/hProcess9"/>
    <dgm:cxn modelId="{E09FA807-AE35-4000-8627-74DAB4762CCC}" type="presParOf" srcId="{BC4D4C82-2650-4B7D-8F5F-9BF77F867005}" destId="{52EB4A4C-F603-40A9-B519-7CC1A1120481}" srcOrd="6" destOrd="0" presId="urn:microsoft.com/office/officeart/2005/8/layout/hProcess9"/>
  </dgm:cxnLst>
  <dgm:bg>
    <a:solidFill>
      <a:schemeClr val="bg2"/>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DD87A-5BE4-4960-8AFD-84879A40FB87}">
      <dsp:nvSpPr>
        <dsp:cNvPr id="0" name=""/>
        <dsp:cNvSpPr/>
      </dsp:nvSpPr>
      <dsp:spPr>
        <a:xfrm>
          <a:off x="0" y="0"/>
          <a:ext cx="4288536" cy="4288536"/>
        </a:xfrm>
        <a:prstGeom prst="pie">
          <a:avLst>
            <a:gd name="adj1" fmla="val 5400000"/>
            <a:gd name="adj2" fmla="val 16200000"/>
          </a:avLst>
        </a:prstGeom>
        <a:gradFill rotWithShape="0">
          <a:gsLst>
            <a:gs pos="0">
              <a:schemeClr val="accent1">
                <a:shade val="80000"/>
                <a:hueOff val="0"/>
                <a:satOff val="0"/>
                <a:lumOff val="0"/>
                <a:alphaOff val="0"/>
                <a:shade val="15000"/>
                <a:satMod val="180000"/>
              </a:schemeClr>
            </a:gs>
            <a:gs pos="50000">
              <a:schemeClr val="accent1">
                <a:shade val="80000"/>
                <a:hueOff val="0"/>
                <a:satOff val="0"/>
                <a:lumOff val="0"/>
                <a:alphaOff val="0"/>
                <a:shade val="45000"/>
                <a:satMod val="170000"/>
              </a:schemeClr>
            </a:gs>
            <a:gs pos="70000">
              <a:schemeClr val="accent1">
                <a:shade val="80000"/>
                <a:hueOff val="0"/>
                <a:satOff val="0"/>
                <a:lumOff val="0"/>
                <a:alphaOff val="0"/>
                <a:tint val="99000"/>
                <a:shade val="65000"/>
                <a:satMod val="155000"/>
              </a:schemeClr>
            </a:gs>
            <a:gs pos="100000">
              <a:schemeClr val="accent1">
                <a:shade val="80000"/>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CD0B1F9-11B1-4D96-B594-AE007CC56CAB}">
      <dsp:nvSpPr>
        <dsp:cNvPr id="0" name=""/>
        <dsp:cNvSpPr/>
      </dsp:nvSpPr>
      <dsp:spPr>
        <a:xfrm>
          <a:off x="2144268" y="0"/>
          <a:ext cx="9109400" cy="4288536"/>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latin typeface="Calibri" panose="020F0502020204030204" pitchFamily="34" charset="0"/>
              <a:ea typeface="Calibri" panose="020F0502020204030204" pitchFamily="34" charset="0"/>
              <a:cs typeface="Calibri" panose="020F0502020204030204" pitchFamily="34" charset="0"/>
            </a:rPr>
            <a:t>The risk of developing type 2 diabetes is between two and four times higher in South Asians and Blacks when compared to Whites.</a:t>
          </a:r>
        </a:p>
      </dsp:txBody>
      <dsp:txXfrm>
        <a:off x="2144268" y="0"/>
        <a:ext cx="9109400" cy="911313"/>
      </dsp:txXfrm>
    </dsp:sp>
    <dsp:sp modelId="{6BAE023D-7A0C-41D2-9707-B0B395BA803B}">
      <dsp:nvSpPr>
        <dsp:cNvPr id="0" name=""/>
        <dsp:cNvSpPr/>
      </dsp:nvSpPr>
      <dsp:spPr>
        <a:xfrm>
          <a:off x="562870" y="911313"/>
          <a:ext cx="3162795" cy="3162795"/>
        </a:xfrm>
        <a:prstGeom prst="pie">
          <a:avLst>
            <a:gd name="adj1" fmla="val 5400000"/>
            <a:gd name="adj2" fmla="val 16200000"/>
          </a:avLst>
        </a:prstGeom>
        <a:gradFill rotWithShape="0">
          <a:gsLst>
            <a:gs pos="0">
              <a:schemeClr val="accent1">
                <a:shade val="80000"/>
                <a:hueOff val="0"/>
                <a:satOff val="0"/>
                <a:lumOff val="4152"/>
                <a:alphaOff val="0"/>
                <a:shade val="15000"/>
                <a:satMod val="180000"/>
              </a:schemeClr>
            </a:gs>
            <a:gs pos="50000">
              <a:schemeClr val="accent1">
                <a:shade val="80000"/>
                <a:hueOff val="0"/>
                <a:satOff val="0"/>
                <a:lumOff val="4152"/>
                <a:alphaOff val="0"/>
                <a:shade val="45000"/>
                <a:satMod val="170000"/>
              </a:schemeClr>
            </a:gs>
            <a:gs pos="70000">
              <a:schemeClr val="accent1">
                <a:shade val="80000"/>
                <a:hueOff val="0"/>
                <a:satOff val="0"/>
                <a:lumOff val="4152"/>
                <a:alphaOff val="0"/>
                <a:tint val="99000"/>
                <a:shade val="65000"/>
                <a:satMod val="155000"/>
              </a:schemeClr>
            </a:gs>
            <a:gs pos="100000">
              <a:schemeClr val="accent1">
                <a:shade val="80000"/>
                <a:hueOff val="0"/>
                <a:satOff val="0"/>
                <a:lumOff val="4152"/>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11609F0-925B-4217-9AC5-7784610145F3}">
      <dsp:nvSpPr>
        <dsp:cNvPr id="0" name=""/>
        <dsp:cNvSpPr/>
      </dsp:nvSpPr>
      <dsp:spPr>
        <a:xfrm>
          <a:off x="2144268" y="911313"/>
          <a:ext cx="9109400" cy="3162795"/>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415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latin typeface="Calibri" panose="020F0502020204030204" pitchFamily="34" charset="0"/>
              <a:ea typeface="Calibri" panose="020F0502020204030204" pitchFamily="34" charset="0"/>
              <a:cs typeface="Calibri" panose="020F0502020204030204" pitchFamily="34" charset="0"/>
            </a:rPr>
            <a:t>Deprivation leads to increased exposure to the risk factors of diabetes and health disadvantages.</a:t>
          </a:r>
        </a:p>
      </dsp:txBody>
      <dsp:txXfrm>
        <a:off x="2144268" y="911313"/>
        <a:ext cx="9109400" cy="911313"/>
      </dsp:txXfrm>
    </dsp:sp>
    <dsp:sp modelId="{EFC174E3-C804-49C8-A5DA-48A3E4FDB595}">
      <dsp:nvSpPr>
        <dsp:cNvPr id="0" name=""/>
        <dsp:cNvSpPr/>
      </dsp:nvSpPr>
      <dsp:spPr>
        <a:xfrm>
          <a:off x="1125740" y="1822627"/>
          <a:ext cx="2037054" cy="2037054"/>
        </a:xfrm>
        <a:prstGeom prst="pie">
          <a:avLst>
            <a:gd name="adj1" fmla="val 5400000"/>
            <a:gd name="adj2" fmla="val 16200000"/>
          </a:avLst>
        </a:prstGeom>
        <a:gradFill rotWithShape="0">
          <a:gsLst>
            <a:gs pos="0">
              <a:schemeClr val="accent1">
                <a:shade val="80000"/>
                <a:hueOff val="0"/>
                <a:satOff val="0"/>
                <a:lumOff val="8304"/>
                <a:alphaOff val="0"/>
                <a:shade val="15000"/>
                <a:satMod val="180000"/>
              </a:schemeClr>
            </a:gs>
            <a:gs pos="50000">
              <a:schemeClr val="accent1">
                <a:shade val="80000"/>
                <a:hueOff val="0"/>
                <a:satOff val="0"/>
                <a:lumOff val="8304"/>
                <a:alphaOff val="0"/>
                <a:shade val="45000"/>
                <a:satMod val="170000"/>
              </a:schemeClr>
            </a:gs>
            <a:gs pos="70000">
              <a:schemeClr val="accent1">
                <a:shade val="80000"/>
                <a:hueOff val="0"/>
                <a:satOff val="0"/>
                <a:lumOff val="8304"/>
                <a:alphaOff val="0"/>
                <a:tint val="99000"/>
                <a:shade val="65000"/>
                <a:satMod val="155000"/>
              </a:schemeClr>
            </a:gs>
            <a:gs pos="100000">
              <a:schemeClr val="accent1">
                <a:shade val="80000"/>
                <a:hueOff val="0"/>
                <a:satOff val="0"/>
                <a:lumOff val="8304"/>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DF62070-A167-43E3-8221-919F98FE39FE}">
      <dsp:nvSpPr>
        <dsp:cNvPr id="0" name=""/>
        <dsp:cNvSpPr/>
      </dsp:nvSpPr>
      <dsp:spPr>
        <a:xfrm>
          <a:off x="2144268" y="1822627"/>
          <a:ext cx="9109400" cy="2037054"/>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830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latin typeface="Calibri" panose="020F0502020204030204" pitchFamily="34" charset="0"/>
              <a:ea typeface="Calibri" panose="020F0502020204030204" pitchFamily="34" charset="0"/>
              <a:cs typeface="Calibri" panose="020F0502020204030204" pitchFamily="34" charset="0"/>
            </a:rPr>
            <a:t>Various barriers, such as digital, language, and economic barriers, may hinder engagement.</a:t>
          </a:r>
        </a:p>
      </dsp:txBody>
      <dsp:txXfrm>
        <a:off x="2144268" y="1822627"/>
        <a:ext cx="9109400" cy="911313"/>
      </dsp:txXfrm>
    </dsp:sp>
    <dsp:sp modelId="{FD54CC3E-D05F-47F9-AC9A-F2A8E93659EC}">
      <dsp:nvSpPr>
        <dsp:cNvPr id="0" name=""/>
        <dsp:cNvSpPr/>
      </dsp:nvSpPr>
      <dsp:spPr>
        <a:xfrm>
          <a:off x="1688611" y="2733941"/>
          <a:ext cx="911313" cy="911313"/>
        </a:xfrm>
        <a:prstGeom prst="pie">
          <a:avLst>
            <a:gd name="adj1" fmla="val 5400000"/>
            <a:gd name="adj2" fmla="val 16200000"/>
          </a:avLst>
        </a:prstGeom>
        <a:gradFill rotWithShape="0">
          <a:gsLst>
            <a:gs pos="0">
              <a:schemeClr val="accent1">
                <a:shade val="80000"/>
                <a:hueOff val="0"/>
                <a:satOff val="0"/>
                <a:lumOff val="12456"/>
                <a:alphaOff val="0"/>
                <a:shade val="15000"/>
                <a:satMod val="180000"/>
              </a:schemeClr>
            </a:gs>
            <a:gs pos="50000">
              <a:schemeClr val="accent1">
                <a:shade val="80000"/>
                <a:hueOff val="0"/>
                <a:satOff val="0"/>
                <a:lumOff val="12456"/>
                <a:alphaOff val="0"/>
                <a:shade val="45000"/>
                <a:satMod val="170000"/>
              </a:schemeClr>
            </a:gs>
            <a:gs pos="70000">
              <a:schemeClr val="accent1">
                <a:shade val="80000"/>
                <a:hueOff val="0"/>
                <a:satOff val="0"/>
                <a:lumOff val="12456"/>
                <a:alphaOff val="0"/>
                <a:tint val="99000"/>
                <a:shade val="65000"/>
                <a:satMod val="155000"/>
              </a:schemeClr>
            </a:gs>
            <a:gs pos="100000">
              <a:schemeClr val="accent1">
                <a:shade val="80000"/>
                <a:hueOff val="0"/>
                <a:satOff val="0"/>
                <a:lumOff val="12456"/>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36D8000-BA70-4273-8F8D-9CA4CE39415C}">
      <dsp:nvSpPr>
        <dsp:cNvPr id="0" name=""/>
        <dsp:cNvSpPr/>
      </dsp:nvSpPr>
      <dsp:spPr>
        <a:xfrm>
          <a:off x="2144268" y="2733941"/>
          <a:ext cx="9109400" cy="911313"/>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1245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latin typeface="Calibri" panose="020F0502020204030204" pitchFamily="34" charset="0"/>
              <a:ea typeface="Calibri" panose="020F0502020204030204" pitchFamily="34" charset="0"/>
              <a:cs typeface="Calibri" panose="020F0502020204030204" pitchFamily="34" charset="0"/>
            </a:rPr>
            <a:t>NHS DPP provides both face-to-face and digital programs, which help increase flexibility (</a:t>
          </a:r>
          <a:r>
            <a:rPr lang="en-IN" sz="2000" kern="1200">
              <a:latin typeface="Calibri" panose="020F0502020204030204" pitchFamily="34" charset="0"/>
              <a:ea typeface="Calibri" panose="020F0502020204030204" pitchFamily="34" charset="0"/>
              <a:cs typeface="Calibri" panose="020F0502020204030204" pitchFamily="34" charset="0"/>
              <a:hlinkClick xmlns:r="http://schemas.openxmlformats.org/officeDocument/2006/relationships" r:id="rId1"/>
            </a:rPr>
            <a:t>england.nhs.uk</a:t>
          </a:r>
          <a:r>
            <a:rPr lang="en-IN" sz="2000" kern="1200">
              <a:latin typeface="Calibri" panose="020F0502020204030204" pitchFamily="34" charset="0"/>
              <a:ea typeface="Calibri" panose="020F0502020204030204" pitchFamily="34" charset="0"/>
              <a:cs typeface="Calibri" panose="020F0502020204030204" pitchFamily="34" charset="0"/>
            </a:rPr>
            <a:t>, 2025).</a:t>
          </a:r>
        </a:p>
      </dsp:txBody>
      <dsp:txXfrm>
        <a:off x="2144268" y="2733941"/>
        <a:ext cx="9109400" cy="911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7EA9C-D7EB-43EF-8269-60F6E2BEF91C}">
      <dsp:nvSpPr>
        <dsp:cNvPr id="0" name=""/>
        <dsp:cNvSpPr/>
      </dsp:nvSpPr>
      <dsp:spPr>
        <a:xfrm>
          <a:off x="752526" y="0"/>
          <a:ext cx="8528633" cy="4979773"/>
        </a:xfrm>
        <a:prstGeom prst="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0CF50B-A19A-493D-8376-A86BA641C766}">
      <dsp:nvSpPr>
        <dsp:cNvPr id="0" name=""/>
        <dsp:cNvSpPr/>
      </dsp:nvSpPr>
      <dsp:spPr>
        <a:xfrm>
          <a:off x="3429" y="1493931"/>
          <a:ext cx="2228183" cy="1991909"/>
        </a:xfrm>
        <a:prstGeom prst="roundRect">
          <a:avLst/>
        </a:prstGeom>
        <a:solidFill>
          <a:schemeClr val="lt1">
            <a:hueOff val="0"/>
            <a:satOff val="0"/>
            <a:lumOff val="0"/>
            <a:alphaOff val="0"/>
          </a:schemeClr>
        </a:solidFill>
        <a:ln w="50800" cap="flat" cmpd="sng" algn="ctr">
          <a:solidFill>
            <a:schemeClr val="dk2">
              <a:shade val="80000"/>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latin typeface="Calibri" panose="020F0502020204030204" pitchFamily="34" charset="0"/>
              <a:ea typeface="Calibri" panose="020F0502020204030204" pitchFamily="34" charset="0"/>
              <a:cs typeface="Calibri" panose="020F0502020204030204" pitchFamily="34" charset="0"/>
            </a:rPr>
            <a:t>The NHS DPP has evolved into a nationwide program, and currently over 900,000 adults have enrolled on the program since 2016 (england.nhs.uk, 2025).</a:t>
          </a:r>
        </a:p>
      </dsp:txBody>
      <dsp:txXfrm>
        <a:off x="100666" y="1591168"/>
        <a:ext cx="2033709" cy="1797435"/>
      </dsp:txXfrm>
    </dsp:sp>
    <dsp:sp modelId="{E2B934C5-6283-4E3F-94DD-51DE4B5EE2AB}">
      <dsp:nvSpPr>
        <dsp:cNvPr id="0" name=""/>
        <dsp:cNvSpPr/>
      </dsp:nvSpPr>
      <dsp:spPr>
        <a:xfrm>
          <a:off x="2602977" y="1493931"/>
          <a:ext cx="2228183" cy="1991909"/>
        </a:xfrm>
        <a:prstGeom prst="roundRect">
          <a:avLst/>
        </a:prstGeom>
        <a:solidFill>
          <a:schemeClr val="lt1">
            <a:hueOff val="0"/>
            <a:satOff val="0"/>
            <a:lumOff val="0"/>
            <a:alphaOff val="0"/>
          </a:schemeClr>
        </a:solidFill>
        <a:ln w="50800" cap="flat" cmpd="sng" algn="ctr">
          <a:solidFill>
            <a:schemeClr val="dk2">
              <a:shade val="80000"/>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latin typeface="Calibri" panose="020F0502020204030204" pitchFamily="34" charset="0"/>
              <a:ea typeface="Calibri" panose="020F0502020204030204" pitchFamily="34" charset="0"/>
              <a:cs typeface="Calibri" panose="020F0502020204030204" pitchFamily="34" charset="0"/>
            </a:rPr>
            <a:t>Finishing this program decreases by 37% the risk of getting type 2 diabetes.</a:t>
          </a:r>
        </a:p>
      </dsp:txBody>
      <dsp:txXfrm>
        <a:off x="2700214" y="1591168"/>
        <a:ext cx="2033709" cy="1797435"/>
      </dsp:txXfrm>
    </dsp:sp>
    <dsp:sp modelId="{843B996A-A99F-412B-B82E-21E2888E9739}">
      <dsp:nvSpPr>
        <dsp:cNvPr id="0" name=""/>
        <dsp:cNvSpPr/>
      </dsp:nvSpPr>
      <dsp:spPr>
        <a:xfrm>
          <a:off x="5202524" y="1493931"/>
          <a:ext cx="2228183" cy="1991909"/>
        </a:xfrm>
        <a:prstGeom prst="roundRect">
          <a:avLst/>
        </a:prstGeom>
        <a:solidFill>
          <a:schemeClr val="lt1">
            <a:hueOff val="0"/>
            <a:satOff val="0"/>
            <a:lumOff val="0"/>
            <a:alphaOff val="0"/>
          </a:schemeClr>
        </a:solidFill>
        <a:ln w="50800" cap="flat" cmpd="sng" algn="ctr">
          <a:solidFill>
            <a:schemeClr val="dk2">
              <a:shade val="80000"/>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latin typeface="Calibri" panose="020F0502020204030204" pitchFamily="34" charset="0"/>
              <a:ea typeface="Calibri" panose="020F0502020204030204" pitchFamily="34" charset="0"/>
              <a:cs typeface="Calibri" panose="020F0502020204030204" pitchFamily="34" charset="0"/>
            </a:rPr>
            <a:t>Nevertheless, maintaining behavioural change remains difficult.</a:t>
          </a:r>
        </a:p>
      </dsp:txBody>
      <dsp:txXfrm>
        <a:off x="5299761" y="1591168"/>
        <a:ext cx="2033709" cy="1797435"/>
      </dsp:txXfrm>
    </dsp:sp>
    <dsp:sp modelId="{52EB4A4C-F603-40A9-B519-7CC1A1120481}">
      <dsp:nvSpPr>
        <dsp:cNvPr id="0" name=""/>
        <dsp:cNvSpPr/>
      </dsp:nvSpPr>
      <dsp:spPr>
        <a:xfrm>
          <a:off x="7802072" y="1493931"/>
          <a:ext cx="2228183" cy="1991909"/>
        </a:xfrm>
        <a:prstGeom prst="roundRect">
          <a:avLst/>
        </a:prstGeom>
        <a:solidFill>
          <a:schemeClr val="lt1">
            <a:hueOff val="0"/>
            <a:satOff val="0"/>
            <a:lumOff val="0"/>
            <a:alphaOff val="0"/>
          </a:schemeClr>
        </a:solidFill>
        <a:ln w="50800" cap="flat" cmpd="sng" algn="ctr">
          <a:solidFill>
            <a:schemeClr val="dk2">
              <a:shade val="80000"/>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latin typeface="Calibri" panose="020F0502020204030204" pitchFamily="34" charset="0"/>
              <a:ea typeface="Calibri" panose="020F0502020204030204" pitchFamily="34" charset="0"/>
              <a:cs typeface="Calibri" panose="020F0502020204030204" pitchFamily="34" charset="0"/>
            </a:rPr>
            <a:t>The program fulfils one of the SDGs, but inequality and lack of resources remain an issue.</a:t>
          </a:r>
        </a:p>
      </dsp:txBody>
      <dsp:txXfrm>
        <a:off x="7899309" y="1591168"/>
        <a:ext cx="2033709" cy="179743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083C1E-D05D-4AA7-A1B2-9B66E83AB1AC}" type="datetimeFigureOut">
              <a:rPr lang="en-IN" smtClean="0"/>
              <a:t>14-10-2026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881D45-9421-4223-B453-65EFE47E2EEF}" type="slidenum">
              <a:rPr lang="en-IN" smtClean="0"/>
              <a:t>‹#›</a:t>
            </a:fld>
            <a:endParaRPr lang="en-IN"/>
          </a:p>
        </p:txBody>
      </p:sp>
    </p:spTree>
    <p:extLst>
      <p:ext uri="{BB962C8B-B14F-4D97-AF65-F5344CB8AC3E}">
        <p14:creationId xmlns:p14="http://schemas.microsoft.com/office/powerpoint/2010/main" val="253782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ho.in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england.nhs.uk/"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england.nhs.uk/"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Notes: This presentation will consider how health, wellness and sustainable development are incorporated into today’s healthcare system in the UK. In the context of the NHS Diabetes Prevention Programme, it will critically analyse a number of theoretical models, policy frameworks and healthcare approaches. The efficiency of the program in tackling health inequalities will be considered as well.</a:t>
            </a:r>
          </a:p>
        </p:txBody>
      </p:sp>
      <p:sp>
        <p:nvSpPr>
          <p:cNvPr id="4" name="Slide Number Placeholder 3"/>
          <p:cNvSpPr>
            <a:spLocks noGrp="1"/>
          </p:cNvSpPr>
          <p:nvPr>
            <p:ph type="sldNum" sz="quarter" idx="5"/>
          </p:nvPr>
        </p:nvSpPr>
        <p:spPr/>
        <p:txBody>
          <a:bodyPr/>
          <a:lstStyle/>
          <a:p>
            <a:fld id="{B2881D45-9421-4223-B453-65EFE47E2EEF}" type="slidenum">
              <a:rPr lang="en-IN" smtClean="0"/>
              <a:t>2</a:t>
            </a:fld>
            <a:endParaRPr lang="en-IN"/>
          </a:p>
        </p:txBody>
      </p:sp>
    </p:spTree>
    <p:extLst>
      <p:ext uri="{BB962C8B-B14F-4D97-AF65-F5344CB8AC3E}">
        <p14:creationId xmlns:p14="http://schemas.microsoft.com/office/powerpoint/2010/main" val="1379039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A5A39-2D05-E357-D078-683D963006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937F59-D239-F9DC-C68E-E50B97721465}"/>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B096B885-CB9F-621A-45EB-CF7FEBDEB95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Notes: This presentation will consider how health, wellness and sustainable development are incorporated into today’s healthcare system in the UK. In the context of the NHS Diabetes Prevention Programme, it will critically analyse a number of theoretical models, policy frameworks and healthcare approaches. The efficiency of the program in tackling health inequalities will be considered as well.</a:t>
            </a:r>
          </a:p>
        </p:txBody>
      </p:sp>
      <p:sp>
        <p:nvSpPr>
          <p:cNvPr id="4" name="Slide Number Placeholder 3">
            <a:extLst>
              <a:ext uri="{FF2B5EF4-FFF2-40B4-BE49-F238E27FC236}">
                <a16:creationId xmlns:a16="http://schemas.microsoft.com/office/drawing/2014/main" id="{C9478F37-525D-3581-59FB-3B9BBC748319}"/>
              </a:ext>
            </a:extLst>
          </p:cNvPr>
          <p:cNvSpPr>
            <a:spLocks noGrp="1"/>
          </p:cNvSpPr>
          <p:nvPr>
            <p:ph type="sldNum" sz="quarter" idx="5"/>
          </p:nvPr>
        </p:nvSpPr>
        <p:spPr/>
        <p:txBody>
          <a:bodyPr/>
          <a:lstStyle/>
          <a:p>
            <a:fld id="{B2881D45-9421-4223-B453-65EFE47E2EEF}" type="slidenum">
              <a:rPr lang="en-IN" smtClean="0"/>
              <a:t>3</a:t>
            </a:fld>
            <a:endParaRPr lang="en-IN"/>
          </a:p>
        </p:txBody>
      </p:sp>
    </p:spTree>
    <p:extLst>
      <p:ext uri="{BB962C8B-B14F-4D97-AF65-F5344CB8AC3E}">
        <p14:creationId xmlns:p14="http://schemas.microsoft.com/office/powerpoint/2010/main" val="4126532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 </a:t>
            </a:r>
            <a:r>
              <a:rPr lang="en-IN" sz="1200" kern="1200" dirty="0">
                <a:solidFill>
                  <a:schemeClr val="tx1"/>
                </a:solidFill>
                <a:effectLst/>
                <a:latin typeface="+mn-lt"/>
                <a:ea typeface="+mn-ea"/>
                <a:cs typeface="+mn-cs"/>
              </a:rPr>
              <a:t>Health is a multi-dimensional construct that comprises physical, psychological, and social well-being. With the WHO definition, health care has been taken to beyond the biomedical view of health (</a:t>
            </a:r>
            <a:r>
              <a:rPr lang="en-IN" sz="1200" kern="1200" dirty="0">
                <a:solidFill>
                  <a:schemeClr val="tx1"/>
                </a:solidFill>
                <a:effectLst/>
                <a:latin typeface="+mn-lt"/>
                <a:ea typeface="+mn-ea"/>
                <a:cs typeface="+mn-cs"/>
                <a:hlinkClick r:id="rId3"/>
              </a:rPr>
              <a:t>who.int</a:t>
            </a:r>
            <a:r>
              <a:rPr lang="en-IN" sz="1200" kern="1200" dirty="0">
                <a:solidFill>
                  <a:schemeClr val="tx1"/>
                </a:solidFill>
                <a:effectLst/>
                <a:latin typeface="+mn-lt"/>
                <a:ea typeface="+mn-ea"/>
                <a:cs typeface="+mn-cs"/>
              </a:rPr>
              <a:t>, 2025). Nevertheless, the criticism of the definition of health by WHO is that attaining total well-being is not easy for many people.</a:t>
            </a:r>
          </a:p>
        </p:txBody>
      </p:sp>
      <p:sp>
        <p:nvSpPr>
          <p:cNvPr id="4" name="Slide Number Placeholder 3"/>
          <p:cNvSpPr>
            <a:spLocks noGrp="1"/>
          </p:cNvSpPr>
          <p:nvPr>
            <p:ph type="sldNum" sz="quarter" idx="5"/>
          </p:nvPr>
        </p:nvSpPr>
        <p:spPr/>
        <p:txBody>
          <a:bodyPr/>
          <a:lstStyle/>
          <a:p>
            <a:fld id="{B2881D45-9421-4223-B453-65EFE47E2EEF}" type="slidenum">
              <a:rPr lang="en-IN" smtClean="0"/>
              <a:t>4</a:t>
            </a:fld>
            <a:endParaRPr lang="en-IN"/>
          </a:p>
        </p:txBody>
      </p:sp>
    </p:spTree>
    <p:extLst>
      <p:ext uri="{BB962C8B-B14F-4D97-AF65-F5344CB8AC3E}">
        <p14:creationId xmlns:p14="http://schemas.microsoft.com/office/powerpoint/2010/main" val="3682656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r>
              <a:rPr lang="en-IN" sz="1200" kern="1200" dirty="0">
                <a:solidFill>
                  <a:schemeClr val="tx1"/>
                </a:solidFill>
                <a:effectLst/>
                <a:latin typeface="+mn-lt"/>
                <a:ea typeface="+mn-ea"/>
                <a:cs typeface="+mn-cs"/>
              </a:rPr>
              <a:t> Well-being can be considered a multi-dimensional construct incorporating various dimensions, including physical, psychological, emotional, and social well-being (Niyazova and </a:t>
            </a:r>
            <a:r>
              <a:rPr lang="en-IN" sz="1200" kern="1200" dirty="0" err="1">
                <a:solidFill>
                  <a:schemeClr val="tx1"/>
                </a:solidFill>
                <a:effectLst/>
                <a:latin typeface="+mn-lt"/>
                <a:ea typeface="+mn-ea"/>
                <a:cs typeface="+mn-cs"/>
              </a:rPr>
              <a:t>Madaliyeva</a:t>
            </a:r>
            <a:r>
              <a:rPr lang="en-IN" sz="1200" kern="1200" dirty="0">
                <a:solidFill>
                  <a:schemeClr val="tx1"/>
                </a:solidFill>
                <a:effectLst/>
                <a:latin typeface="+mn-lt"/>
                <a:ea typeface="+mn-ea"/>
                <a:cs typeface="+mn-cs"/>
              </a:rPr>
              <a:t>, 2022). Wellbeing has been positively correlated with better health as well as healthier lifestyles. However, wellbeing does not affect everyone in the same manner due to differences in economic status, educational background, surroundings, and culture.</a:t>
            </a:r>
          </a:p>
        </p:txBody>
      </p:sp>
      <p:sp>
        <p:nvSpPr>
          <p:cNvPr id="4" name="Slide Number Placeholder 3"/>
          <p:cNvSpPr>
            <a:spLocks noGrp="1"/>
          </p:cNvSpPr>
          <p:nvPr>
            <p:ph type="sldNum" sz="quarter" idx="5"/>
          </p:nvPr>
        </p:nvSpPr>
        <p:spPr/>
        <p:txBody>
          <a:bodyPr/>
          <a:lstStyle/>
          <a:p>
            <a:fld id="{B2881D45-9421-4223-B453-65EFE47E2EEF}" type="slidenum">
              <a:rPr lang="en-IN" smtClean="0"/>
              <a:t>5</a:t>
            </a:fld>
            <a:endParaRPr lang="en-IN"/>
          </a:p>
        </p:txBody>
      </p:sp>
    </p:spTree>
    <p:extLst>
      <p:ext uri="{BB962C8B-B14F-4D97-AF65-F5344CB8AC3E}">
        <p14:creationId xmlns:p14="http://schemas.microsoft.com/office/powerpoint/2010/main" val="2222690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 </a:t>
            </a:r>
            <a:r>
              <a:rPr lang="en-IN" sz="1200" kern="1200" dirty="0">
                <a:solidFill>
                  <a:schemeClr val="tx1"/>
                </a:solidFill>
                <a:effectLst/>
                <a:latin typeface="+mn-lt"/>
                <a:ea typeface="+mn-ea"/>
                <a:cs typeface="+mn-cs"/>
              </a:rPr>
              <a:t>SDG 3 promotes sustainable health care through the focus on disease prevention rather than treatment of diseases. It applies to Type 2 diabetes. By the year 2023/24, the number of referrals for NHS DPP was 1.5 million; however, an independent review showed that there was a reduction of 37% in the number of people having diabetes (</a:t>
            </a:r>
            <a:r>
              <a:rPr lang="en-IN" sz="1200" kern="1200" dirty="0">
                <a:solidFill>
                  <a:schemeClr val="tx1"/>
                </a:solidFill>
                <a:effectLst/>
                <a:latin typeface="+mn-lt"/>
                <a:ea typeface="+mn-ea"/>
                <a:cs typeface="+mn-cs"/>
                <a:hlinkClick r:id="rId3"/>
              </a:rPr>
              <a:t>england.nhs.uk</a:t>
            </a:r>
            <a:r>
              <a:rPr lang="en-IN" sz="1200" kern="1200" dirty="0">
                <a:solidFill>
                  <a:schemeClr val="tx1"/>
                </a:solidFill>
                <a:effectLst/>
                <a:latin typeface="+mn-lt"/>
                <a:ea typeface="+mn-ea"/>
                <a:cs typeface="+mn-cs"/>
              </a:rPr>
              <a:t>, 2024).</a:t>
            </a:r>
          </a:p>
        </p:txBody>
      </p:sp>
      <p:sp>
        <p:nvSpPr>
          <p:cNvPr id="4" name="Slide Number Placeholder 3"/>
          <p:cNvSpPr>
            <a:spLocks noGrp="1"/>
          </p:cNvSpPr>
          <p:nvPr>
            <p:ph type="sldNum" sz="quarter" idx="5"/>
          </p:nvPr>
        </p:nvSpPr>
        <p:spPr/>
        <p:txBody>
          <a:bodyPr/>
          <a:lstStyle/>
          <a:p>
            <a:fld id="{B2881D45-9421-4223-B453-65EFE47E2EEF}" type="slidenum">
              <a:rPr lang="en-IN" smtClean="0"/>
              <a:t>6</a:t>
            </a:fld>
            <a:endParaRPr lang="en-IN"/>
          </a:p>
        </p:txBody>
      </p:sp>
    </p:spTree>
    <p:extLst>
      <p:ext uri="{BB962C8B-B14F-4D97-AF65-F5344CB8AC3E}">
        <p14:creationId xmlns:p14="http://schemas.microsoft.com/office/powerpoint/2010/main" val="25500604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r>
              <a:rPr lang="en-IN" sz="1200" kern="1200" dirty="0">
                <a:solidFill>
                  <a:schemeClr val="tx1"/>
                </a:solidFill>
                <a:effectLst/>
                <a:latin typeface="+mn-lt"/>
                <a:ea typeface="+mn-ea"/>
                <a:cs typeface="+mn-cs"/>
              </a:rPr>
              <a:t> NHS DPP could be considered a good example of how the integration of health, well-being, and sustainable development could be done using the methods of prevention. For instance, in 2023, about 3.6 million people were affected by non-diabetic </a:t>
            </a:r>
            <a:r>
              <a:rPr lang="en-IN" sz="1200" kern="1200" dirty="0" err="1">
                <a:solidFill>
                  <a:schemeClr val="tx1"/>
                </a:solidFill>
                <a:effectLst/>
                <a:latin typeface="+mn-lt"/>
                <a:ea typeface="+mn-ea"/>
                <a:cs typeface="+mn-cs"/>
              </a:rPr>
              <a:t>hyperglycemia</a:t>
            </a:r>
            <a:r>
              <a:rPr lang="en-IN" sz="1200" kern="1200" dirty="0">
                <a:solidFill>
                  <a:schemeClr val="tx1"/>
                </a:solidFill>
                <a:effectLst/>
                <a:latin typeface="+mn-lt"/>
                <a:ea typeface="+mn-ea"/>
                <a:cs typeface="+mn-cs"/>
              </a:rPr>
              <a:t> in England, proving the necessity of preventive measures (england.nhs.uk, 2024). Using such an initiative, one could improve the well-being of people and minimise their future use of health care services.</a:t>
            </a:r>
          </a:p>
        </p:txBody>
      </p:sp>
      <p:sp>
        <p:nvSpPr>
          <p:cNvPr id="4" name="Slide Number Placeholder 3"/>
          <p:cNvSpPr>
            <a:spLocks noGrp="1"/>
          </p:cNvSpPr>
          <p:nvPr>
            <p:ph type="sldNum" sz="quarter" idx="5"/>
          </p:nvPr>
        </p:nvSpPr>
        <p:spPr/>
        <p:txBody>
          <a:bodyPr/>
          <a:lstStyle/>
          <a:p>
            <a:fld id="{B2881D45-9421-4223-B453-65EFE47E2EEF}" type="slidenum">
              <a:rPr lang="en-IN" smtClean="0"/>
              <a:t>7</a:t>
            </a:fld>
            <a:endParaRPr lang="en-IN"/>
          </a:p>
        </p:txBody>
      </p:sp>
    </p:spTree>
    <p:extLst>
      <p:ext uri="{BB962C8B-B14F-4D97-AF65-F5344CB8AC3E}">
        <p14:creationId xmlns:p14="http://schemas.microsoft.com/office/powerpoint/2010/main" val="1120369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r>
              <a:rPr lang="en-IN" sz="1200" kern="1200" dirty="0">
                <a:solidFill>
                  <a:schemeClr val="tx1"/>
                </a:solidFill>
                <a:effectLst/>
                <a:latin typeface="+mn-lt"/>
                <a:ea typeface="+mn-ea"/>
                <a:cs typeface="+mn-cs"/>
              </a:rPr>
              <a:t> The Biopsychosocial model complements the NHS Diabetes Prevention Programme by acknowledging that the risk factors for developing type 2 diabetes go beyond just being biological (</a:t>
            </a:r>
            <a:r>
              <a:rPr lang="en-IN" sz="1200" kern="1200" dirty="0" err="1">
                <a:solidFill>
                  <a:schemeClr val="tx1"/>
                </a:solidFill>
                <a:effectLst/>
                <a:latin typeface="+mn-lt"/>
                <a:ea typeface="+mn-ea"/>
                <a:cs typeface="+mn-cs"/>
              </a:rPr>
              <a:t>Taukeni</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The role of behaviour, motivation, and social environment in determining the success of prevention efforts cannot be ignored. The problem, however, is that the model is too wide-ranging for proper implementation.</a:t>
            </a:r>
          </a:p>
        </p:txBody>
      </p:sp>
      <p:sp>
        <p:nvSpPr>
          <p:cNvPr id="4" name="Slide Number Placeholder 3"/>
          <p:cNvSpPr>
            <a:spLocks noGrp="1"/>
          </p:cNvSpPr>
          <p:nvPr>
            <p:ph type="sldNum" sz="quarter" idx="5"/>
          </p:nvPr>
        </p:nvSpPr>
        <p:spPr/>
        <p:txBody>
          <a:bodyPr/>
          <a:lstStyle/>
          <a:p>
            <a:fld id="{B2881D45-9421-4223-B453-65EFE47E2EEF}" type="slidenum">
              <a:rPr lang="en-IN" smtClean="0"/>
              <a:t>8</a:t>
            </a:fld>
            <a:endParaRPr lang="en-IN"/>
          </a:p>
        </p:txBody>
      </p:sp>
    </p:spTree>
    <p:extLst>
      <p:ext uri="{BB962C8B-B14F-4D97-AF65-F5344CB8AC3E}">
        <p14:creationId xmlns:p14="http://schemas.microsoft.com/office/powerpoint/2010/main" val="2646163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 </a:t>
            </a:r>
            <a:r>
              <a:rPr lang="en-IN" sz="1200" kern="1200" dirty="0">
                <a:solidFill>
                  <a:schemeClr val="tx1"/>
                </a:solidFill>
                <a:effectLst/>
                <a:latin typeface="+mn-lt"/>
                <a:ea typeface="+mn-ea"/>
                <a:cs typeface="+mn-cs"/>
              </a:rPr>
              <a:t>The Holistic Model acknowledges that being prone to diabetes goes beyond the physical condition of an individual (Jiwattanasuk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2022)l. The NHS DPP is based on such a model by providing guidance on nutrition, exercise, and behaviour modification. This can be a step towards achieving personalised care, but challenges could include limited availability of resources and the different needs of individuals. </a:t>
            </a:r>
          </a:p>
        </p:txBody>
      </p:sp>
      <p:sp>
        <p:nvSpPr>
          <p:cNvPr id="4" name="Slide Number Placeholder 3"/>
          <p:cNvSpPr>
            <a:spLocks noGrp="1"/>
          </p:cNvSpPr>
          <p:nvPr>
            <p:ph type="sldNum" sz="quarter" idx="5"/>
          </p:nvPr>
        </p:nvSpPr>
        <p:spPr/>
        <p:txBody>
          <a:bodyPr/>
          <a:lstStyle/>
          <a:p>
            <a:fld id="{B2881D45-9421-4223-B453-65EFE47E2EEF}" type="slidenum">
              <a:rPr lang="en-IN" smtClean="0"/>
              <a:t>9</a:t>
            </a:fld>
            <a:endParaRPr lang="en-IN"/>
          </a:p>
        </p:txBody>
      </p:sp>
    </p:spTree>
    <p:extLst>
      <p:ext uri="{BB962C8B-B14F-4D97-AF65-F5344CB8AC3E}">
        <p14:creationId xmlns:p14="http://schemas.microsoft.com/office/powerpoint/2010/main" val="26632003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r>
              <a:rPr lang="en-IN" sz="1200" kern="1200" dirty="0">
                <a:solidFill>
                  <a:schemeClr val="tx1"/>
                </a:solidFill>
                <a:effectLst/>
                <a:latin typeface="+mn-lt"/>
                <a:ea typeface="+mn-ea"/>
                <a:cs typeface="+mn-cs"/>
              </a:rPr>
              <a:t> The strength of the Ecological Model lies in the fact that the risk of diabetes is not determined only through personal decision-making (Eriksson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The NHS DPP intervention can deal with issues while acknowledging the social, environmental, and community influences. However, the effectiveness of this approach may be affected by the fact that other determinants need to be considered as well.</a:t>
            </a:r>
          </a:p>
        </p:txBody>
      </p:sp>
      <p:sp>
        <p:nvSpPr>
          <p:cNvPr id="4" name="Slide Number Placeholder 3"/>
          <p:cNvSpPr>
            <a:spLocks noGrp="1"/>
          </p:cNvSpPr>
          <p:nvPr>
            <p:ph type="sldNum" sz="quarter" idx="5"/>
          </p:nvPr>
        </p:nvSpPr>
        <p:spPr/>
        <p:txBody>
          <a:bodyPr/>
          <a:lstStyle/>
          <a:p>
            <a:fld id="{B2881D45-9421-4223-B453-65EFE47E2EEF}" type="slidenum">
              <a:rPr lang="en-IN" smtClean="0"/>
              <a:t>10</a:t>
            </a:fld>
            <a:endParaRPr lang="en-IN"/>
          </a:p>
        </p:txBody>
      </p:sp>
    </p:spTree>
    <p:extLst>
      <p:ext uri="{BB962C8B-B14F-4D97-AF65-F5344CB8AC3E}">
        <p14:creationId xmlns:p14="http://schemas.microsoft.com/office/powerpoint/2010/main" val="624470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 </a:t>
            </a:r>
            <a:r>
              <a:rPr lang="en-IN" sz="1200" kern="1200" dirty="0">
                <a:solidFill>
                  <a:schemeClr val="tx1"/>
                </a:solidFill>
                <a:effectLst/>
                <a:latin typeface="+mn-lt"/>
                <a:ea typeface="+mn-ea"/>
                <a:cs typeface="+mn-cs"/>
              </a:rPr>
              <a:t>Such frameworks offer solid governance for NHS DPP in light of the fact that type 2 diabetes is preventable and its treatment uses up about 10 percent of the NHS budget each year (</a:t>
            </a:r>
            <a:r>
              <a:rPr lang="en-IN" sz="1200" kern="1200" dirty="0">
                <a:solidFill>
                  <a:schemeClr val="tx1"/>
                </a:solidFill>
                <a:effectLst/>
                <a:latin typeface="+mn-lt"/>
                <a:ea typeface="+mn-ea"/>
                <a:cs typeface="+mn-cs"/>
                <a:hlinkClick r:id="rId3"/>
              </a:rPr>
              <a:t>england.nhs.uk</a:t>
            </a:r>
            <a:r>
              <a:rPr lang="en-IN" sz="1200" kern="1200" dirty="0">
                <a:solidFill>
                  <a:schemeClr val="tx1"/>
                </a:solidFill>
                <a:effectLst/>
                <a:latin typeface="+mn-lt"/>
                <a:ea typeface="+mn-ea"/>
                <a:cs typeface="+mn-cs"/>
              </a:rPr>
              <a:t>, 2025). However, policies alone may prove inadequate to overcome socio-economic challenges. Thus, prevention requires cooperation on other fronts as well.</a:t>
            </a:r>
          </a:p>
        </p:txBody>
      </p:sp>
      <p:sp>
        <p:nvSpPr>
          <p:cNvPr id="4" name="Slide Number Placeholder 3"/>
          <p:cNvSpPr>
            <a:spLocks noGrp="1"/>
          </p:cNvSpPr>
          <p:nvPr>
            <p:ph type="sldNum" sz="quarter" idx="5"/>
          </p:nvPr>
        </p:nvSpPr>
        <p:spPr/>
        <p:txBody>
          <a:bodyPr/>
          <a:lstStyle/>
          <a:p>
            <a:fld id="{B2881D45-9421-4223-B453-65EFE47E2EEF}" type="slidenum">
              <a:rPr lang="en-IN" smtClean="0"/>
              <a:t>11</a:t>
            </a:fld>
            <a:endParaRPr lang="en-IN"/>
          </a:p>
        </p:txBody>
      </p:sp>
    </p:spTree>
    <p:extLst>
      <p:ext uri="{BB962C8B-B14F-4D97-AF65-F5344CB8AC3E}">
        <p14:creationId xmlns:p14="http://schemas.microsoft.com/office/powerpoint/2010/main" val="2029284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 </a:t>
            </a:r>
            <a:r>
              <a:rPr lang="en-IN" sz="1200" kern="1200" dirty="0">
                <a:solidFill>
                  <a:schemeClr val="tx1"/>
                </a:solidFill>
                <a:effectLst/>
                <a:latin typeface="+mn-lt"/>
                <a:ea typeface="+mn-ea"/>
                <a:cs typeface="+mn-cs"/>
              </a:rPr>
              <a:t>DPP by the NHS is considered to be a prevention strategy in that it addresses the risk factor without having expensive long-term therapies for diabetes (</a:t>
            </a:r>
            <a:r>
              <a:rPr lang="en-IN" sz="1200" kern="1200" dirty="0" err="1">
                <a:solidFill>
                  <a:schemeClr val="tx1"/>
                </a:solidFill>
                <a:effectLst/>
                <a:latin typeface="+mn-lt"/>
                <a:ea typeface="+mn-ea"/>
                <a:cs typeface="+mn-cs"/>
              </a:rPr>
              <a:t>Ravindrarajah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Nonetheless, the success is dependent upon the continuous participation of the participant in the program because 37% reduction in the risk of developing diabetes is in relation to those who finished the program.</a:t>
            </a:r>
          </a:p>
        </p:txBody>
      </p:sp>
      <p:sp>
        <p:nvSpPr>
          <p:cNvPr id="4" name="Slide Number Placeholder 3"/>
          <p:cNvSpPr>
            <a:spLocks noGrp="1"/>
          </p:cNvSpPr>
          <p:nvPr>
            <p:ph type="sldNum" sz="quarter" idx="5"/>
          </p:nvPr>
        </p:nvSpPr>
        <p:spPr/>
        <p:txBody>
          <a:bodyPr/>
          <a:lstStyle/>
          <a:p>
            <a:fld id="{B2881D45-9421-4223-B453-65EFE47E2EEF}" type="slidenum">
              <a:rPr lang="en-IN" smtClean="0"/>
              <a:t>12</a:t>
            </a:fld>
            <a:endParaRPr lang="en-IN"/>
          </a:p>
        </p:txBody>
      </p:sp>
    </p:spTree>
    <p:extLst>
      <p:ext uri="{BB962C8B-B14F-4D97-AF65-F5344CB8AC3E}">
        <p14:creationId xmlns:p14="http://schemas.microsoft.com/office/powerpoint/2010/main" val="40480400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r>
              <a:rPr lang="en-IN" sz="1200" kern="1200" dirty="0">
                <a:solidFill>
                  <a:schemeClr val="tx1"/>
                </a:solidFill>
                <a:effectLst/>
                <a:latin typeface="+mn-lt"/>
                <a:ea typeface="+mn-ea"/>
                <a:cs typeface="+mn-cs"/>
              </a:rPr>
              <a:t> The integration of health and wellbeing into sustainability is done by preventing illnesses rather than treating illnesses in the programme (England.nhs.uk, 2025). This is highly important since diabetes costs the National Health Service roughly £10.7 billion per year. However, this 37% reduction will apply only to those who have completed the programme.</a:t>
            </a:r>
          </a:p>
        </p:txBody>
      </p:sp>
      <p:sp>
        <p:nvSpPr>
          <p:cNvPr id="4" name="Slide Number Placeholder 3"/>
          <p:cNvSpPr>
            <a:spLocks noGrp="1"/>
          </p:cNvSpPr>
          <p:nvPr>
            <p:ph type="sldNum" sz="quarter" idx="5"/>
          </p:nvPr>
        </p:nvSpPr>
        <p:spPr/>
        <p:txBody>
          <a:bodyPr/>
          <a:lstStyle/>
          <a:p>
            <a:fld id="{B2881D45-9421-4223-B453-65EFE47E2EEF}" type="slidenum">
              <a:rPr lang="en-IN" smtClean="0"/>
              <a:t>13</a:t>
            </a:fld>
            <a:endParaRPr lang="en-IN"/>
          </a:p>
        </p:txBody>
      </p:sp>
    </p:spTree>
    <p:extLst>
      <p:ext uri="{BB962C8B-B14F-4D97-AF65-F5344CB8AC3E}">
        <p14:creationId xmlns:p14="http://schemas.microsoft.com/office/powerpoint/2010/main" val="29495585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r>
              <a:rPr lang="en-IN" sz="1200" kern="1200" dirty="0">
                <a:solidFill>
                  <a:schemeClr val="tx1"/>
                </a:solidFill>
                <a:effectLst/>
                <a:latin typeface="+mn-lt"/>
                <a:ea typeface="+mn-ea"/>
                <a:cs typeface="+mn-cs"/>
              </a:rPr>
              <a:t> The success of the program can be clearly seen as it was found through evaluation that the risk of getting Type 2 diabetes among those who completed the program was 37% less, and on average there was a reduction of 7% in the whole population (National Health Executive, 2025). It is good proof of prevention care; however, participation remains important.</a:t>
            </a:r>
          </a:p>
        </p:txBody>
      </p:sp>
      <p:sp>
        <p:nvSpPr>
          <p:cNvPr id="4" name="Slide Number Placeholder 3"/>
          <p:cNvSpPr>
            <a:spLocks noGrp="1"/>
          </p:cNvSpPr>
          <p:nvPr>
            <p:ph type="sldNum" sz="quarter" idx="5"/>
          </p:nvPr>
        </p:nvSpPr>
        <p:spPr/>
        <p:txBody>
          <a:bodyPr/>
          <a:lstStyle/>
          <a:p>
            <a:fld id="{B2881D45-9421-4223-B453-65EFE47E2EEF}" type="slidenum">
              <a:rPr lang="en-IN" smtClean="0"/>
              <a:t>14</a:t>
            </a:fld>
            <a:endParaRPr lang="en-IN"/>
          </a:p>
        </p:txBody>
      </p:sp>
    </p:spTree>
    <p:extLst>
      <p:ext uri="{BB962C8B-B14F-4D97-AF65-F5344CB8AC3E}">
        <p14:creationId xmlns:p14="http://schemas.microsoft.com/office/powerpoint/2010/main" val="22471637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r>
              <a:rPr lang="en-IN" sz="1200" kern="1200" dirty="0">
                <a:solidFill>
                  <a:schemeClr val="tx1"/>
                </a:solidFill>
                <a:effectLst/>
                <a:latin typeface="+mn-lt"/>
                <a:ea typeface="+mn-ea"/>
                <a:cs typeface="+mn-cs"/>
              </a:rPr>
              <a:t> The inequalities are discussed under the NHS DPP through preventive interventions which are easy to access, but accessibility does not mean equality. The digital divide may be applicable for people who do not have the means, connectivity, and capability to access the digital services (england.nhs.uk, 2025). Furthermore, research proves that diabetes is more likely to affect certain ethnic and deprived groups.</a:t>
            </a:r>
            <a:br>
              <a:rPr lang="en-IN"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2881D45-9421-4223-B453-65EFE47E2EEF}" type="slidenum">
              <a:rPr lang="en-IN" smtClean="0"/>
              <a:t>15</a:t>
            </a:fld>
            <a:endParaRPr lang="en-IN"/>
          </a:p>
        </p:txBody>
      </p:sp>
    </p:spTree>
    <p:extLst>
      <p:ext uri="{BB962C8B-B14F-4D97-AF65-F5344CB8AC3E}">
        <p14:creationId xmlns:p14="http://schemas.microsoft.com/office/powerpoint/2010/main" val="29679564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r>
              <a:rPr lang="en-IN" sz="1200" kern="1200" dirty="0">
                <a:solidFill>
                  <a:schemeClr val="tx1"/>
                </a:solidFill>
                <a:effectLst/>
                <a:latin typeface="+mn-lt"/>
                <a:ea typeface="+mn-ea"/>
                <a:cs typeface="+mn-cs"/>
              </a:rPr>
              <a:t> Research has proven that prevention is associated with a positive effect, since there was a reduction in the prevalence of diabetes of 7%. It should be mentioned that the reduction of 37% is achieved only among the participants of the program (england.nhs.uk, 2025). Thus, NHS DPP can be considered an effective tool for prevention.</a:t>
            </a:r>
          </a:p>
        </p:txBody>
      </p:sp>
      <p:sp>
        <p:nvSpPr>
          <p:cNvPr id="4" name="Slide Number Placeholder 3"/>
          <p:cNvSpPr>
            <a:spLocks noGrp="1"/>
          </p:cNvSpPr>
          <p:nvPr>
            <p:ph type="sldNum" sz="quarter" idx="5"/>
          </p:nvPr>
        </p:nvSpPr>
        <p:spPr/>
        <p:txBody>
          <a:bodyPr/>
          <a:lstStyle/>
          <a:p>
            <a:fld id="{B2881D45-9421-4223-B453-65EFE47E2EEF}" type="slidenum">
              <a:rPr lang="en-IN" smtClean="0"/>
              <a:t>16</a:t>
            </a:fld>
            <a:endParaRPr lang="en-IN"/>
          </a:p>
        </p:txBody>
      </p:sp>
    </p:spTree>
    <p:extLst>
      <p:ext uri="{BB962C8B-B14F-4D97-AF65-F5344CB8AC3E}">
        <p14:creationId xmlns:p14="http://schemas.microsoft.com/office/powerpoint/2010/main" val="9846152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r>
              <a:rPr lang="en-IN" sz="1200" kern="1200" dirty="0">
                <a:solidFill>
                  <a:schemeClr val="tx1"/>
                </a:solidFill>
                <a:effectLst/>
                <a:latin typeface="+mn-lt"/>
                <a:ea typeface="+mn-ea"/>
                <a:cs typeface="+mn-cs"/>
              </a:rPr>
              <a:t> It was clear from the evaluation that NHS DPP has incorporated the issues of prevention, wellbeing and sustainable development into UK healthcare. However, the issue of inequalities of access and participation is crucial. Community outreach programs and collaboration across various sectors can help overcome some of these issues. On the whole, prevention will help achieve the SDG 3 goal.</a:t>
            </a:r>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17</a:t>
            </a:fld>
            <a:endParaRPr lang="en-IN"/>
          </a:p>
        </p:txBody>
      </p:sp>
    </p:spTree>
    <p:extLst>
      <p:ext uri="{BB962C8B-B14F-4D97-AF65-F5344CB8AC3E}">
        <p14:creationId xmlns:p14="http://schemas.microsoft.com/office/powerpoint/2010/main" val="11702095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DE3105-A266-6166-B711-BDDB093191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46E360-F42D-07C6-B148-C43032DFAB5D}"/>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8C2D9ED4-4962-1F32-A33A-910E6F3A3190}"/>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3734A062-0F5E-2549-6092-62C37F96727B}"/>
              </a:ext>
            </a:extLst>
          </p:cNvPr>
          <p:cNvSpPr>
            <a:spLocks noGrp="1"/>
          </p:cNvSpPr>
          <p:nvPr>
            <p:ph type="sldNum" sz="quarter" idx="5"/>
          </p:nvPr>
        </p:nvSpPr>
        <p:spPr/>
        <p:txBody>
          <a:bodyPr/>
          <a:lstStyle/>
          <a:p>
            <a:fld id="{B2881D45-9421-4223-B453-65EFE47E2EEF}" type="slidenum">
              <a:rPr lang="en-IN" smtClean="0"/>
              <a:t>18</a:t>
            </a:fld>
            <a:endParaRPr lang="en-IN"/>
          </a:p>
        </p:txBody>
      </p:sp>
    </p:spTree>
    <p:extLst>
      <p:ext uri="{BB962C8B-B14F-4D97-AF65-F5344CB8AC3E}">
        <p14:creationId xmlns:p14="http://schemas.microsoft.com/office/powerpoint/2010/main" val="35742571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5DA26-D493-A6D0-AC6A-0F75CD76D3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23DCC4-6C5A-3545-C871-6473C5D72CD7}"/>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0504C5B3-47BD-B6A4-91AB-8D31D44391BB}"/>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F09D7901-79A7-F3FC-B7F5-C4AA7AA1DC07}"/>
              </a:ext>
            </a:extLst>
          </p:cNvPr>
          <p:cNvSpPr>
            <a:spLocks noGrp="1"/>
          </p:cNvSpPr>
          <p:nvPr>
            <p:ph type="sldNum" sz="quarter" idx="5"/>
          </p:nvPr>
        </p:nvSpPr>
        <p:spPr/>
        <p:txBody>
          <a:bodyPr/>
          <a:lstStyle/>
          <a:p>
            <a:fld id="{B2881D45-9421-4223-B453-65EFE47E2EEF}" type="slidenum">
              <a:rPr lang="en-IN" smtClean="0"/>
              <a:t>19</a:t>
            </a:fld>
            <a:endParaRPr lang="en-IN"/>
          </a:p>
        </p:txBody>
      </p:sp>
    </p:spTree>
    <p:extLst>
      <p:ext uri="{BB962C8B-B14F-4D97-AF65-F5344CB8AC3E}">
        <p14:creationId xmlns:p14="http://schemas.microsoft.com/office/powerpoint/2010/main" val="40380191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35DE41-91BC-8674-8489-B632AAE9F2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634C6A-98F5-69EC-791A-40D0C3C3E087}"/>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08ED1152-E77E-3A53-13B4-27C783EF687B}"/>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91AED363-7985-8F79-547A-88C1368E85E6}"/>
              </a:ext>
            </a:extLst>
          </p:cNvPr>
          <p:cNvSpPr>
            <a:spLocks noGrp="1"/>
          </p:cNvSpPr>
          <p:nvPr>
            <p:ph type="sldNum" sz="quarter" idx="5"/>
          </p:nvPr>
        </p:nvSpPr>
        <p:spPr/>
        <p:txBody>
          <a:bodyPr/>
          <a:lstStyle/>
          <a:p>
            <a:fld id="{B2881D45-9421-4223-B453-65EFE47E2EEF}" type="slidenum">
              <a:rPr lang="en-IN" smtClean="0"/>
              <a:t>20</a:t>
            </a:fld>
            <a:endParaRPr lang="en-IN"/>
          </a:p>
        </p:txBody>
      </p:sp>
    </p:spTree>
    <p:extLst>
      <p:ext uri="{BB962C8B-B14F-4D97-AF65-F5344CB8AC3E}">
        <p14:creationId xmlns:p14="http://schemas.microsoft.com/office/powerpoint/2010/main" val="10335597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endParaRPr lang="en-IN"/>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6931152" y="793817"/>
            <a:ext cx="5260848" cy="6064181"/>
          </a:xfrm>
          <a:blipFill>
            <a:blip r:embed="rId2">
              <a:alphaModFix amt="8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65E6B4AC-BA1A-46D9-9844-B9EBD6248585}" type="slidenum">
              <a:rPr lang="en-IN" smtClean="0"/>
              <a:t>‹#›</a:t>
            </a:fld>
            <a:endParaRPr lang="en-IN"/>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59321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612648"/>
            <a:ext cx="11253668" cy="1106424"/>
          </a:xfrm>
        </p:spPr>
        <p:txBody>
          <a:bodyPr/>
          <a:lstStyle>
            <a:lvl1pPr>
              <a:defRPr sz="66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139696"/>
            <a:ext cx="1125366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2D457B6E-DC25-9A54-64F7-98703149B156}"/>
              </a:ext>
            </a:extLst>
          </p:cNvPr>
          <p:cNvSpPr>
            <a:spLocks noGrp="1"/>
          </p:cNvSpPr>
          <p:nvPr>
            <p:ph type="ftr" sz="quarter" idx="11"/>
          </p:nvPr>
        </p:nvSpPr>
        <p:spPr/>
        <p:txBody>
          <a:bodyPr/>
          <a:lstStyle/>
          <a:p>
            <a:endParaRPr lang="en-IN"/>
          </a:p>
        </p:txBody>
      </p:sp>
      <p:sp>
        <p:nvSpPr>
          <p:cNvPr id="8" name="Date Placeholder 7">
            <a:extLst>
              <a:ext uri="{FF2B5EF4-FFF2-40B4-BE49-F238E27FC236}">
                <a16:creationId xmlns:a16="http://schemas.microsoft.com/office/drawing/2014/main" id="{D49DF708-DA4E-D117-5CE8-7401A836F675}"/>
              </a:ext>
            </a:extLst>
          </p:cNvPr>
          <p:cNvSpPr>
            <a:spLocks noGrp="1"/>
          </p:cNvSpPr>
          <p:nvPr>
            <p:ph type="dt" sz="half" idx="10"/>
          </p:nvPr>
        </p:nvSpPr>
        <p:spPr/>
        <p:txBody>
          <a:bodyPr/>
          <a:lstStyle/>
          <a:p>
            <a:fld id="{71160EBB-17D4-44D3-9601-8612015F1461}" type="datetimeFigureOut">
              <a:rPr lang="en-IN" smtClean="0"/>
              <a:t>14-10-2026</a:t>
            </a:fld>
            <a:endParaRPr lang="en-IN"/>
          </a:p>
        </p:txBody>
      </p:sp>
      <p:sp>
        <p:nvSpPr>
          <p:cNvPr id="10" name="Slide Number Placeholder 9">
            <a:extLst>
              <a:ext uri="{FF2B5EF4-FFF2-40B4-BE49-F238E27FC236}">
                <a16:creationId xmlns:a16="http://schemas.microsoft.com/office/drawing/2014/main" id="{D1AE2728-8254-BE0F-89AB-2D5352D66F0D}"/>
              </a:ext>
            </a:extLst>
          </p:cNvPr>
          <p:cNvSpPr>
            <a:spLocks noGrp="1"/>
          </p:cNvSpPr>
          <p:nvPr>
            <p:ph type="sldNum" sz="quarter" idx="12"/>
          </p:nvPr>
        </p:nvSpPr>
        <p:spPr/>
        <p:txBody>
          <a:bodyPr/>
          <a:lstStyle/>
          <a:p>
            <a:fld id="{65E6B4AC-BA1A-46D9-9844-B9EBD6248585}" type="slidenum">
              <a:rPr lang="en-IN" smtClean="0"/>
              <a:t>‹#›</a:t>
            </a:fld>
            <a:endParaRPr lang="en-IN"/>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1805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2123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5223554"/>
            <a:ext cx="11430000" cy="914400"/>
          </a:xfr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6083090"/>
            <a:ext cx="11429999" cy="566928"/>
          </a:xfrm>
        </p:spPr>
        <p:txBody>
          <a:bodyPr vert="horz" lIns="91440" tIns="45720" rIns="91440" bIns="45720" rtlCol="0" anchor="ctr">
            <a:normAutofit/>
          </a:bodyPr>
          <a:lstStyle>
            <a:lvl1pPr marL="0" indent="0">
              <a:buNone/>
              <a:defRPr lang="en-US"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0" y="0"/>
            <a:ext cx="12192000" cy="50694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endParaRPr lang="en-IN"/>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rgbClr val="FFFFFF"/>
                </a:solidFill>
                <a:effectLst>
                  <a:outerShdw blurRad="38100" dist="38100" dir="2700000" algn="tl">
                    <a:srgbClr val="000000">
                      <a:alpha val="43137"/>
                    </a:srgbClr>
                  </a:outerShdw>
                </a:effectLst>
              </a:defRPr>
            </a:lvl1p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65E6B4AC-BA1A-46D9-9844-B9EBD6248585}" type="slidenum">
              <a:rPr lang="en-IN" smtClean="0"/>
              <a:t>‹#›</a:t>
            </a:fld>
            <a:endParaRPr lang="en-IN"/>
          </a:p>
        </p:txBody>
      </p:sp>
      <p:cxnSp>
        <p:nvCxnSpPr>
          <p:cNvPr id="7" name="Straight Connector 6">
            <a:extLst>
              <a:ext uri="{FF2B5EF4-FFF2-40B4-BE49-F238E27FC236}">
                <a16:creationId xmlns:a16="http://schemas.microsoft.com/office/drawing/2014/main" id="{8ABE8472-319C-7663-7B71-2A6549DED7EF}"/>
              </a:ext>
            </a:extLst>
          </p:cNvPr>
          <p:cNvCxnSpPr>
            <a:cxnSpLocks/>
          </p:cNvCxnSpPr>
          <p:nvPr/>
        </p:nvCxnSpPr>
        <p:spPr>
          <a:xfrm>
            <a:off x="0" y="5068350"/>
            <a:ext cx="12188952"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017137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65E6B4AC-BA1A-46D9-9844-B9EBD6248585}" type="slidenum">
              <a:rPr lang="en-IN" smtClean="0"/>
              <a:t>‹#›</a:t>
            </a:fld>
            <a:endParaRPr lang="en-IN"/>
          </a:p>
        </p:txBody>
      </p:sp>
      <p:cxnSp>
        <p:nvCxnSpPr>
          <p:cNvPr id="8" name="Straight Connector 7">
            <a:extLst>
              <a:ext uri="{FF2B5EF4-FFF2-40B4-BE49-F238E27FC236}">
                <a16:creationId xmlns:a16="http://schemas.microsoft.com/office/drawing/2014/main" id="{F05C310B-ED34-BA33-630C-F8D5EB2A41A2}"/>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6B77E3C-9D50-9277-C646-D9B5AB8122B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4332415"/>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tx2"/>
                </a:solidFill>
              </a:defRPr>
            </a:lvl1p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tx2"/>
                </a:solidFill>
              </a:defRPr>
            </a:lvl1pPr>
          </a:lstStyle>
          <a:p>
            <a:fld id="{65E6B4AC-BA1A-46D9-9844-B9EBD6248585}" type="slidenum">
              <a:rPr lang="en-IN" smtClean="0"/>
              <a:t>‹#›</a:t>
            </a:fld>
            <a:endParaRPr lang="en-IN"/>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6345300"/>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886968"/>
            <a:ext cx="11405277" cy="1170432"/>
          </a:xfrm>
        </p:spPr>
        <p:txBody>
          <a:bodyPr>
            <a:normAutofit/>
          </a:bodyPr>
          <a:lstStyle>
            <a:lvl1pPr>
              <a:defRPr sz="8800">
                <a:solidFill>
                  <a:schemeClr val="accent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07599C6D-D164-AA94-72F8-241C187199F2}"/>
              </a:ext>
            </a:extLst>
          </p:cNvPr>
          <p:cNvSpPr>
            <a:spLocks noGrp="1"/>
          </p:cNvSpPr>
          <p:nvPr>
            <p:ph type="ftr" sz="quarter" idx="11"/>
          </p:nvPr>
        </p:nvSpPr>
        <p:spPr/>
        <p:txBody>
          <a:bodyPr/>
          <a:lstStyle/>
          <a:p>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64881" y="2832652"/>
            <a:ext cx="6893719" cy="3508951"/>
          </a:xfrm>
        </p:spPr>
        <p:txBody>
          <a:bodyPr anchor="t">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0B50CAA-07B2-F8CA-1425-4249CE17A802}"/>
              </a:ext>
            </a:extLst>
          </p:cNvPr>
          <p:cNvSpPr>
            <a:spLocks noGrp="1"/>
          </p:cNvSpPr>
          <p:nvPr>
            <p:ph type="dt" sz="half" idx="10"/>
          </p:nvPr>
        </p:nvSpPr>
        <p:spPr/>
        <p:txBody>
          <a:bodyPr/>
          <a:lstStyle/>
          <a:p>
            <a:fld id="{71160EBB-17D4-44D3-9601-8612015F1461}" type="datetimeFigureOut">
              <a:rPr lang="en-IN" smtClean="0"/>
              <a:t>14-10-2026</a:t>
            </a:fld>
            <a:endParaRPr lang="en-IN"/>
          </a:p>
        </p:txBody>
      </p:sp>
      <p:sp>
        <p:nvSpPr>
          <p:cNvPr id="11" name="Slide Number Placeholder 10">
            <a:extLst>
              <a:ext uri="{FF2B5EF4-FFF2-40B4-BE49-F238E27FC236}">
                <a16:creationId xmlns:a16="http://schemas.microsoft.com/office/drawing/2014/main" id="{5DEAD866-E26E-BF23-7B5D-9F689B2FA881}"/>
              </a:ext>
            </a:extLst>
          </p:cNvPr>
          <p:cNvSpPr>
            <a:spLocks noGrp="1"/>
          </p:cNvSpPr>
          <p:nvPr>
            <p:ph type="sldNum" sz="quarter" idx="12"/>
          </p:nvPr>
        </p:nvSpPr>
        <p:spPr/>
        <p:txBody>
          <a:bodyPr/>
          <a:lstStyle/>
          <a:p>
            <a:fld id="{65E6B4AC-BA1A-46D9-9844-B9EBD6248585}" type="slidenum">
              <a:rPr lang="en-IN" smtClean="0"/>
              <a:t>‹#›</a:t>
            </a:fld>
            <a:endParaRPr lang="en-IN"/>
          </a:p>
        </p:txBody>
      </p:sp>
      <p:cxnSp>
        <p:nvCxnSpPr>
          <p:cNvPr id="9" name="Straight Connector 8">
            <a:extLst>
              <a:ext uri="{FF2B5EF4-FFF2-40B4-BE49-F238E27FC236}">
                <a16:creationId xmlns:a16="http://schemas.microsoft.com/office/drawing/2014/main" id="{E8AC7CAE-FC19-2728-AA3B-1D2FE7879B25}"/>
              </a:ext>
            </a:extLst>
          </p:cNvPr>
          <p:cNvCxnSpPr>
            <a:cxnSpLocks/>
          </p:cNvCxnSpPr>
          <p:nvPr/>
        </p:nvCxnSpPr>
        <p:spPr>
          <a:xfrm>
            <a:off x="0" y="211849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11B3592-91FB-05F4-B422-A40D7CD4DE2D}"/>
              </a:ext>
            </a:extLst>
          </p:cNvPr>
          <p:cNvCxnSpPr>
            <a:cxnSpLocks/>
          </p:cNvCxnSpPr>
          <p:nvPr/>
        </p:nvCxnSpPr>
        <p:spPr>
          <a:xfrm>
            <a:off x="0" y="800100"/>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8829519"/>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266944" y="521208"/>
            <a:ext cx="6647688" cy="1865376"/>
          </a:xfrm>
        </p:spPr>
        <p:txBody>
          <a:bodyPr>
            <a:normAutofit/>
          </a:bodyPr>
          <a:lstStyle>
            <a:lvl1pPr>
              <a:defRPr sz="8000">
                <a:solidFill>
                  <a:schemeClr val="accent1"/>
                </a:solidFill>
              </a:defRPr>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D3A4126-4E48-DD2C-1468-6A36AE6C1D14}"/>
              </a:ext>
            </a:extLst>
          </p:cNvPr>
          <p:cNvSpPr>
            <a:spLocks noGrp="1"/>
          </p:cNvSpPr>
          <p:nvPr>
            <p:ph type="pic" sz="quarter" idx="13" hasCustomPrompt="1"/>
          </p:nvPr>
        </p:nvSpPr>
        <p:spPr>
          <a:xfrm>
            <a:off x="0" y="0"/>
            <a:ext cx="4917320" cy="6858000"/>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266943" y="2651760"/>
            <a:ext cx="6327648" cy="3547872"/>
          </a:xfrm>
        </p:spPr>
        <p:txBody>
          <a:bodyPr>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271899" y="210312"/>
            <a:ext cx="2962656" cy="411480"/>
          </a:xfrm>
        </p:spPr>
        <p:txBody>
          <a:body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573511" y="210312"/>
            <a:ext cx="1679642" cy="411480"/>
          </a:xfrm>
        </p:spPr>
        <p:txBody>
          <a:body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65E6B4AC-BA1A-46D9-9844-B9EBD6248585}" type="slidenum">
              <a:rPr lang="en-IN" smtClean="0"/>
              <a:t>‹#›</a:t>
            </a:fld>
            <a:endParaRPr lang="en-IN"/>
          </a:p>
        </p:txBody>
      </p:sp>
      <p:cxnSp>
        <p:nvCxnSpPr>
          <p:cNvPr id="9" name="Straight Connector 8">
            <a:extLst>
              <a:ext uri="{FF2B5EF4-FFF2-40B4-BE49-F238E27FC236}">
                <a16:creationId xmlns:a16="http://schemas.microsoft.com/office/drawing/2014/main" id="{E7633BE4-C9B9-310C-1EAE-191B5D344B59}"/>
              </a:ext>
            </a:extLst>
          </p:cNvPr>
          <p:cNvCxnSpPr>
            <a:cxnSpLocks/>
          </p:cNvCxnSpPr>
          <p:nvPr/>
        </p:nvCxnSpPr>
        <p:spPr>
          <a:xfrm>
            <a:off x="4923916" y="2452449"/>
            <a:ext cx="7268084"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010762-96A4-4E1C-CD5D-EE1C1D1FC6E2}"/>
              </a:ext>
            </a:extLst>
          </p:cNvPr>
          <p:cNvCxnSpPr>
            <a:cxnSpLocks/>
          </p:cNvCxnSpPr>
          <p:nvPr/>
        </p:nvCxnSpPr>
        <p:spPr>
          <a:xfrm flipV="1">
            <a:off x="4923916" y="0"/>
            <a:ext cx="0" cy="685800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9549349"/>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2077374"/>
            <a:ext cx="4479107" cy="2691413"/>
          </a:xfrm>
        </p:spPr>
        <p:txBody>
          <a:bodyPr vert="horz" lIns="91440" tIns="45720" rIns="91440" bIns="45720" rtlCol="0" anchor="ctr">
            <a:normAutofit/>
          </a:bodyPr>
          <a:lstStyle>
            <a:lvl1pPr>
              <a:defRPr lang="en-US" sz="6600"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F7DEB5EF-910B-9B2B-CB95-1AD374FECAFB}"/>
              </a:ext>
            </a:extLst>
          </p:cNvPr>
          <p:cNvSpPr>
            <a:spLocks noGrp="1"/>
          </p:cNvSpPr>
          <p:nvPr>
            <p:ph type="ftr" sz="quarter" idx="11"/>
          </p:nvPr>
        </p:nvSpPr>
        <p:spPr/>
        <p:txBody>
          <a:bodyPr/>
          <a:lstStyle/>
          <a:p>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2210542"/>
            <a:ext cx="5869293" cy="2432477"/>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5FD4BD0F-0EF0-D5B9-5485-1ECB765DC5D9}"/>
              </a:ext>
            </a:extLst>
          </p:cNvPr>
          <p:cNvSpPr>
            <a:spLocks noGrp="1"/>
          </p:cNvSpPr>
          <p:nvPr>
            <p:ph type="dt" sz="half" idx="10"/>
          </p:nvPr>
        </p:nvSpPr>
        <p:spPr>
          <a:xfrm>
            <a:off x="5751577" y="207982"/>
            <a:ext cx="1921315" cy="413360"/>
          </a:xfrm>
        </p:spPr>
        <p:txBody>
          <a:bodyPr/>
          <a:lstStyle/>
          <a:p>
            <a:fld id="{71160EBB-17D4-44D3-9601-8612015F1461}" type="datetimeFigureOut">
              <a:rPr lang="en-IN" smtClean="0"/>
              <a:t>14-10-2026</a:t>
            </a:fld>
            <a:endParaRPr lang="en-IN"/>
          </a:p>
        </p:txBody>
      </p:sp>
      <p:sp>
        <p:nvSpPr>
          <p:cNvPr id="12" name="Slide Number Placeholder 11">
            <a:extLst>
              <a:ext uri="{FF2B5EF4-FFF2-40B4-BE49-F238E27FC236}">
                <a16:creationId xmlns:a16="http://schemas.microsoft.com/office/drawing/2014/main" id="{8566B317-2D55-4797-E621-551FCA482D78}"/>
              </a:ext>
            </a:extLst>
          </p:cNvPr>
          <p:cNvSpPr>
            <a:spLocks noGrp="1"/>
          </p:cNvSpPr>
          <p:nvPr>
            <p:ph type="sldNum" sz="quarter" idx="12"/>
          </p:nvPr>
        </p:nvSpPr>
        <p:spPr/>
        <p:txBody>
          <a:bodyPr/>
          <a:lstStyle/>
          <a:p>
            <a:fld id="{65E6B4AC-BA1A-46D9-9844-B9EBD6248585}" type="slidenum">
              <a:rPr lang="en-IN" smtClean="0"/>
              <a:t>‹#›</a:t>
            </a:fld>
            <a:endParaRPr lang="en-IN"/>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1550633"/>
            <a:ext cx="0" cy="375673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5308844"/>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F6F1415-3933-6D89-472D-2FA4BBB279E7}"/>
              </a:ext>
            </a:extLst>
          </p:cNvPr>
          <p:cNvCxnSpPr>
            <a:cxnSpLocks/>
          </p:cNvCxnSpPr>
          <p:nvPr/>
        </p:nvCxnSpPr>
        <p:spPr>
          <a:xfrm>
            <a:off x="0" y="155063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094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71160EBB-17D4-44D3-9601-8612015F1461}" type="datetimeFigureOut">
              <a:rPr lang="en-IN" smtClean="0"/>
              <a:t>14-10-2026</a:t>
            </a:fld>
            <a:endParaRPr lang="en-IN"/>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65E6B4AC-BA1A-46D9-9844-B9EBD6248585}" type="slidenum">
              <a:rPr lang="en-IN" smtClean="0"/>
              <a:t>‹#›</a:t>
            </a:fld>
            <a:endParaRPr lang="en-IN"/>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8830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910328" cy="68580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65E6B4AC-BA1A-46D9-9844-B9EBD6248585}" type="slidenum">
              <a:rPr lang="en-IN" smtClean="0"/>
              <a:t>‹#›</a:t>
            </a:fld>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9153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endParaRPr lang="en-IN"/>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71160EBB-17D4-44D3-9601-8612015F1461}" type="datetimeFigureOut">
              <a:rPr lang="en-IN" smtClean="0"/>
              <a:t>14-10-2026</a:t>
            </a:fld>
            <a:endParaRPr lang="en-IN"/>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65E6B4AC-BA1A-46D9-9844-B9EBD6248585}" type="slidenum">
              <a:rPr lang="en-IN" smtClean="0"/>
              <a:t>‹#›</a:t>
            </a:fld>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8989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endParaRPr lang="en-IN"/>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71160EBB-17D4-44D3-9601-8612015F1461}" type="datetimeFigureOut">
              <a:rPr lang="en-IN" smtClean="0"/>
              <a:t>14-10-2026</a:t>
            </a:fld>
            <a:endParaRPr lang="en-IN"/>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65E6B4AC-BA1A-46D9-9844-B9EBD6248585}" type="slidenum">
              <a:rPr lang="en-IN" smtClean="0"/>
              <a:t>‹#›</a:t>
            </a:fld>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8280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3" y="749808"/>
            <a:ext cx="5778227" cy="103327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969163" y="210312"/>
            <a:ext cx="1679642" cy="411480"/>
          </a:xfrm>
        </p:spPr>
        <p:txBody>
          <a:body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5614093" y="210312"/>
            <a:ext cx="546447" cy="413360"/>
          </a:xfrm>
        </p:spPr>
        <p:txBody>
          <a:bodyPr/>
          <a:lstStyle/>
          <a:p>
            <a:fld id="{65E6B4AC-BA1A-46D9-9844-B9EBD6248585}" type="slidenum">
              <a:rPr lang="en-IN" smtClean="0"/>
              <a:t>‹#›</a:t>
            </a:fld>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993391"/>
            <a:ext cx="5778227" cy="45598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575416" y="0"/>
            <a:ext cx="5616584"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AF4034EB-F498-D527-195A-D17B85027774}"/>
              </a:ext>
            </a:extLst>
          </p:cNvPr>
          <p:cNvCxnSpPr>
            <a:cxnSpLocks/>
          </p:cNvCxnSpPr>
          <p:nvPr/>
        </p:nvCxnSpPr>
        <p:spPr>
          <a:xfrm>
            <a:off x="6570629"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1861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4123680" cy="1517904"/>
          </a:xfrm>
        </p:spPr>
        <p:txBody>
          <a:bodyPr vert="horz" lIns="91440" tIns="45720" rIns="91440" bIns="45720" rtlCol="0" anchor="t">
            <a:normAutofit/>
          </a:bodyPr>
          <a:lstStyle>
            <a:lvl1pPr>
              <a:defRPr lang="en-US" sz="4000"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3" y="210312"/>
            <a:ext cx="2260057" cy="411480"/>
          </a:xfrm>
        </p:spPr>
        <p:txBody>
          <a:body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29329" y="210312"/>
            <a:ext cx="1058111" cy="411480"/>
          </a:xfrm>
        </p:spPr>
        <p:txBody>
          <a:body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10197" y="210312"/>
            <a:ext cx="440969" cy="413360"/>
          </a:xfrm>
        </p:spPr>
        <p:txBody>
          <a:bodyPr/>
          <a:lstStyle/>
          <a:p>
            <a:fld id="{65E6B4AC-BA1A-46D9-9844-B9EBD6248585}" type="slidenum">
              <a:rPr lang="en-IN" smtClean="0"/>
              <a:t>‹#›</a:t>
            </a:fld>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9704" y="2578609"/>
            <a:ext cx="4130606" cy="3712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796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26209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5" cy="960120"/>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F8890DBE-0DD3-8504-F95F-4225535FB1B9}"/>
              </a:ext>
            </a:extLst>
          </p:cNvPr>
          <p:cNvSpPr>
            <a:spLocks noGrp="1"/>
          </p:cNvSpPr>
          <p:nvPr>
            <p:ph type="ftr" sz="quarter" idx="15"/>
          </p:nvPr>
        </p:nvSpPr>
        <p:spPr/>
        <p:txBody>
          <a:bodyPr/>
          <a:lstStyle/>
          <a:p>
            <a:endParaRPr lang="en-IN"/>
          </a:p>
        </p:txBody>
      </p:sp>
      <p:sp>
        <p:nvSpPr>
          <p:cNvPr id="7" name="Date Placeholder 6">
            <a:extLst>
              <a:ext uri="{FF2B5EF4-FFF2-40B4-BE49-F238E27FC236}">
                <a16:creationId xmlns:a16="http://schemas.microsoft.com/office/drawing/2014/main" id="{734BB28A-95D9-4CE6-DA59-520BA3C61CDB}"/>
              </a:ext>
            </a:extLst>
          </p:cNvPr>
          <p:cNvSpPr>
            <a:spLocks noGrp="1"/>
          </p:cNvSpPr>
          <p:nvPr>
            <p:ph type="dt" sz="half" idx="14"/>
          </p:nvPr>
        </p:nvSpPr>
        <p:spPr/>
        <p:txBody>
          <a:bodyPr/>
          <a:lstStyle/>
          <a:p>
            <a:fld id="{71160EBB-17D4-44D3-9601-8612015F1461}" type="datetimeFigureOut">
              <a:rPr lang="en-IN" smtClean="0"/>
              <a:t>14-10-2026</a:t>
            </a:fld>
            <a:endParaRPr lang="en-IN"/>
          </a:p>
        </p:txBody>
      </p:sp>
      <p:sp>
        <p:nvSpPr>
          <p:cNvPr id="12" name="Slide Number Placeholder 11">
            <a:extLst>
              <a:ext uri="{FF2B5EF4-FFF2-40B4-BE49-F238E27FC236}">
                <a16:creationId xmlns:a16="http://schemas.microsoft.com/office/drawing/2014/main" id="{E1FA0A0C-CE55-CB7D-174D-D77937630A9D}"/>
              </a:ext>
            </a:extLst>
          </p:cNvPr>
          <p:cNvSpPr>
            <a:spLocks noGrp="1"/>
          </p:cNvSpPr>
          <p:nvPr>
            <p:ph type="sldNum" sz="quarter" idx="16"/>
          </p:nvPr>
        </p:nvSpPr>
        <p:spPr/>
        <p:txBody>
          <a:bodyPr/>
          <a:lstStyle/>
          <a:p>
            <a:fld id="{65E6B4AC-BA1A-46D9-9844-B9EBD6248585}" type="slidenum">
              <a:rPr lang="en-IN" smtClean="0"/>
              <a:t>‹#›</a:t>
            </a:fld>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5012355" cy="4284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5822674" y="1834524"/>
            <a:ext cx="6378722" cy="5023476"/>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5816454"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2402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5166364"/>
            <a:ext cx="3656530" cy="122342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483717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5166364"/>
            <a:ext cx="7073776" cy="12234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6"/>
            <a:ext cx="2962656" cy="365125"/>
          </a:xfrm>
        </p:spPr>
        <p:txBody>
          <a:body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6437193"/>
            <a:ext cx="4549413" cy="365125"/>
          </a:xfrm>
        </p:spPr>
        <p:txBody>
          <a:body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413360"/>
          </a:xfrm>
        </p:spPr>
        <p:txBody>
          <a:bodyPr/>
          <a:lstStyle/>
          <a:p>
            <a:fld id="{65E6B4AC-BA1A-46D9-9844-B9EBD6248585}" type="slidenum">
              <a:rPr lang="en-IN" smtClean="0"/>
              <a:t>‹#›</a:t>
            </a:fld>
            <a:endParaRPr lang="en-IN"/>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4837176"/>
            <a:ext cx="0" cy="202082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4842106"/>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5116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62002"/>
            <a:ext cx="6612786" cy="1555895"/>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6A2AC736-2858-40E1-3533-38692573ECE6}"/>
              </a:ext>
            </a:extLst>
          </p:cNvPr>
          <p:cNvSpPr>
            <a:spLocks noGrp="1"/>
          </p:cNvSpPr>
          <p:nvPr>
            <p:ph type="ftr" sz="quarter" idx="15"/>
          </p:nvPr>
        </p:nvSpPr>
        <p:spPr/>
        <p:txBody>
          <a:bodyPr/>
          <a:lstStyle/>
          <a:p>
            <a:endParaRPr lang="en-IN"/>
          </a:p>
        </p:txBody>
      </p:sp>
      <p:sp>
        <p:nvSpPr>
          <p:cNvPr id="8" name="Date Placeholder 7">
            <a:extLst>
              <a:ext uri="{FF2B5EF4-FFF2-40B4-BE49-F238E27FC236}">
                <a16:creationId xmlns:a16="http://schemas.microsoft.com/office/drawing/2014/main" id="{6F901C69-26AA-7830-9BFF-EC62E8208AB7}"/>
              </a:ext>
            </a:extLst>
          </p:cNvPr>
          <p:cNvSpPr>
            <a:spLocks noGrp="1"/>
          </p:cNvSpPr>
          <p:nvPr>
            <p:ph type="dt" sz="half" idx="14"/>
          </p:nvPr>
        </p:nvSpPr>
        <p:spPr/>
        <p:txBody>
          <a:bodyPr/>
          <a:lstStyle/>
          <a:p>
            <a:fld id="{71160EBB-17D4-44D3-9601-8612015F1461}" type="datetimeFigureOut">
              <a:rPr lang="en-IN" smtClean="0"/>
              <a:t>14-10-2026</a:t>
            </a:fld>
            <a:endParaRPr lang="en-IN"/>
          </a:p>
        </p:txBody>
      </p:sp>
      <p:sp>
        <p:nvSpPr>
          <p:cNvPr id="11" name="Slide Number Placeholder 10">
            <a:extLst>
              <a:ext uri="{FF2B5EF4-FFF2-40B4-BE49-F238E27FC236}">
                <a16:creationId xmlns:a16="http://schemas.microsoft.com/office/drawing/2014/main" id="{A83EC4C7-2AFC-9797-0F80-FCBABD2A8562}"/>
              </a:ext>
            </a:extLst>
          </p:cNvPr>
          <p:cNvSpPr>
            <a:spLocks noGrp="1"/>
          </p:cNvSpPr>
          <p:nvPr>
            <p:ph type="sldNum" sz="quarter" idx="16"/>
          </p:nvPr>
        </p:nvSpPr>
        <p:spPr/>
        <p:txBody>
          <a:bodyPr/>
          <a:lstStyle/>
          <a:p>
            <a:fld id="{65E6B4AC-BA1A-46D9-9844-B9EBD6248585}" type="slidenum">
              <a:rPr lang="en-IN" smtClean="0"/>
              <a:t>‹#›</a:t>
            </a:fld>
            <a:endParaRPr lang="en-IN"/>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627" y="2435966"/>
            <a:ext cx="7283725" cy="4422032"/>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80068" y="762000"/>
            <a:ext cx="4092813"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72771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7277100"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54189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448056"/>
            <a:ext cx="11514759" cy="1124712"/>
          </a:xfrm>
        </p:spPr>
        <p:txBody>
          <a:bodyPr vert="horz" lIns="91440" tIns="45720" rIns="91440" bIns="45720" rtlCol="0" anchor="ctr">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07982"/>
            <a:ext cx="546447" cy="411480"/>
          </a:xfrm>
        </p:spPr>
        <p:txBody>
          <a:bodyPr/>
          <a:lstStyle/>
          <a:p>
            <a:fld id="{65E6B4AC-BA1A-46D9-9844-B9EBD6248585}" type="slidenum">
              <a:rPr lang="en-IN" smtClean="0"/>
              <a:t>‹#›</a:t>
            </a:fld>
            <a:endParaRPr lang="en-IN"/>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3614" y="1700784"/>
            <a:ext cx="3318170" cy="515721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801441" y="2130553"/>
            <a:ext cx="7971459" cy="4422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6C347961-3E7C-FAAC-2283-DA751A80201C}"/>
              </a:ext>
            </a:extLst>
          </p:cNvPr>
          <p:cNvCxnSpPr>
            <a:cxnSpLocks/>
          </p:cNvCxnSpPr>
          <p:nvPr/>
        </p:nvCxnSpPr>
        <p:spPr>
          <a:xfrm>
            <a:off x="0" y="1695518"/>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E4B3C03-E31F-77F7-02F0-8C25E1C62792}"/>
              </a:ext>
            </a:extLst>
          </p:cNvPr>
          <p:cNvCxnSpPr>
            <a:cxnSpLocks/>
          </p:cNvCxnSpPr>
          <p:nvPr/>
        </p:nvCxnSpPr>
        <p:spPr>
          <a:xfrm>
            <a:off x="3318170" y="1695518"/>
            <a:ext cx="0" cy="516248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79164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accent1"/>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normAutofit/>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normAutofit/>
          </a:bodyPr>
          <a:lstStyle>
            <a:lvl1pPr>
              <a:defRPr>
                <a:solidFill>
                  <a:schemeClr val="tx2"/>
                </a:solidFill>
              </a:defRPr>
            </a:lvl1pPr>
          </a:lstStyle>
          <a:p>
            <a:fld id="{65E6B4AC-BA1A-46D9-9844-B9EBD6248585}" type="slidenum">
              <a:rPr lang="en-IN" smtClean="0"/>
              <a:t>‹#›</a:t>
            </a:fld>
            <a:endParaRPr lang="en-IN"/>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4968525"/>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endParaRPr lang="en-IN"/>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71160EBB-17D4-44D3-9601-8612015F1461}" type="datetimeFigureOut">
              <a:rPr lang="en-IN" smtClean="0"/>
              <a:t>14-10-2026</a:t>
            </a:fld>
            <a:endParaRPr lang="en-IN"/>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65E6B4AC-BA1A-46D9-9844-B9EBD6248585}" type="slidenum">
              <a:rPr lang="en-IN" smtClean="0"/>
              <a:t>‹#›</a:t>
            </a:fld>
            <a:endParaRPr lang="en-IN"/>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7909147"/>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40220"/>
            <a:ext cx="9299448" cy="1015996"/>
          </a:xfrm>
        </p:spPr>
        <p:txBody>
          <a:bodyPr anchor="ctr">
            <a:normAutofit/>
          </a:bodyPr>
          <a:lstStyle>
            <a:lvl1pPr>
              <a:defRPr sz="2000" cap="none"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70816"/>
            <a:ext cx="9692640" cy="3872159"/>
          </a:xfrm>
        </p:spPr>
        <p:txBody>
          <a:bodyPr>
            <a:normAutofit/>
          </a:bodyPr>
          <a:lstStyle>
            <a:lvl1pPr marL="274320" indent="-274320">
              <a:lnSpc>
                <a:spcPct val="70000"/>
              </a:lnSpc>
              <a:buNone/>
              <a:defRPr sz="8800" cap="all" baseline="0">
                <a:solidFill>
                  <a:schemeClr val="tx2"/>
                </a:solidFill>
                <a:latin typeface="+mj-lt"/>
              </a:defRPr>
            </a:lvl1pPr>
            <a:lvl2pPr marL="274320" indent="-274320">
              <a:lnSpc>
                <a:spcPct val="70000"/>
              </a:lnSpc>
              <a:buNone/>
              <a:defRPr sz="8000" cap="all" baseline="0">
                <a:solidFill>
                  <a:schemeClr val="accent2">
                    <a:lumMod val="20000"/>
                    <a:lumOff val="80000"/>
                  </a:schemeClr>
                </a:solidFill>
                <a:latin typeface="+mj-lt"/>
              </a:defRPr>
            </a:lvl2pPr>
            <a:lvl3pPr marL="274320" indent="-274320">
              <a:lnSpc>
                <a:spcPct val="70000"/>
              </a:lnSpc>
              <a:buNone/>
              <a:defRPr sz="7200" cap="all" baseline="0">
                <a:solidFill>
                  <a:schemeClr val="accent2">
                    <a:lumMod val="20000"/>
                    <a:lumOff val="80000"/>
                  </a:schemeClr>
                </a:solidFill>
                <a:latin typeface="+mj-lt"/>
              </a:defRPr>
            </a:lvl3pPr>
            <a:lvl4pPr marL="274320" indent="-274320">
              <a:lnSpc>
                <a:spcPct val="70000"/>
              </a:lnSpc>
              <a:buNone/>
              <a:defRPr sz="6600" cap="all" baseline="0">
                <a:solidFill>
                  <a:schemeClr val="accent2">
                    <a:lumMod val="20000"/>
                    <a:lumOff val="80000"/>
                  </a:schemeClr>
                </a:solidFill>
                <a:latin typeface="+mj-lt"/>
              </a:defRPr>
            </a:lvl4pPr>
            <a:lvl5pPr marL="274320" indent="-274320">
              <a:lnSpc>
                <a:spcPct val="70000"/>
              </a:lnSpc>
              <a:buNone/>
              <a:defRPr sz="6600" cap="all" baseline="0">
                <a:solidFill>
                  <a:schemeClr val="accent2">
                    <a:lumMod val="20000"/>
                    <a:lumOff val="80000"/>
                  </a:schemeClr>
                </a:solidFill>
                <a:latin typeface="+mj-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65E6B4AC-BA1A-46D9-9844-B9EBD6248585}" type="slidenum">
              <a:rPr lang="en-IN" smtClean="0"/>
              <a:t>‹#›</a:t>
            </a:fld>
            <a:endParaRPr lang="en-IN"/>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15D9130-12F6-DFB8-70EF-9ACBA9FDECB0}"/>
              </a:ext>
            </a:extLst>
          </p:cNvPr>
          <p:cNvCxnSpPr>
            <a:cxnSpLocks/>
          </p:cNvCxnSpPr>
          <p:nvPr/>
        </p:nvCxnSpPr>
        <p:spPr>
          <a:xfrm>
            <a:off x="0" y="5274530"/>
            <a:ext cx="12192000" cy="0"/>
          </a:xfrm>
          <a:prstGeom prst="line">
            <a:avLst/>
          </a:prstGeom>
          <a:ln w="9525">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6096268"/>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94AB-EF90-9591-5954-F617B83D139F}"/>
              </a:ext>
            </a:extLst>
          </p:cNvPr>
          <p:cNvSpPr>
            <a:spLocks noGrp="1"/>
          </p:cNvSpPr>
          <p:nvPr>
            <p:ph type="title"/>
          </p:nvPr>
        </p:nvSpPr>
        <p:spPr>
          <a:xfrm>
            <a:off x="320559" y="685800"/>
            <a:ext cx="11253668" cy="66569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Footer Placeholder 9">
            <a:extLst>
              <a:ext uri="{FF2B5EF4-FFF2-40B4-BE49-F238E27FC236}">
                <a16:creationId xmlns:a16="http://schemas.microsoft.com/office/drawing/2014/main" id="{96A57BED-3AFE-6AA9-E0D5-586748D61F6A}"/>
              </a:ext>
            </a:extLst>
          </p:cNvPr>
          <p:cNvSpPr>
            <a:spLocks noGrp="1"/>
          </p:cNvSpPr>
          <p:nvPr>
            <p:ph type="ftr" sz="quarter" idx="11"/>
          </p:nvPr>
        </p:nvSpPr>
        <p:spPr/>
        <p:txBody>
          <a:bodyPr/>
          <a:lstStyle/>
          <a:p>
            <a:endParaRPr lang="en-IN"/>
          </a:p>
        </p:txBody>
      </p:sp>
      <p:sp>
        <p:nvSpPr>
          <p:cNvPr id="9" name="Date Placeholder 8">
            <a:extLst>
              <a:ext uri="{FF2B5EF4-FFF2-40B4-BE49-F238E27FC236}">
                <a16:creationId xmlns:a16="http://schemas.microsoft.com/office/drawing/2014/main" id="{47C21221-DC95-273B-0C4F-43B35ADA1C0E}"/>
              </a:ext>
            </a:extLst>
          </p:cNvPr>
          <p:cNvSpPr>
            <a:spLocks noGrp="1"/>
          </p:cNvSpPr>
          <p:nvPr>
            <p:ph type="dt" sz="half" idx="10"/>
          </p:nvPr>
        </p:nvSpPr>
        <p:spPr/>
        <p:txBody>
          <a:bodyPr/>
          <a:lstStyle/>
          <a:p>
            <a:fld id="{71160EBB-17D4-44D3-9601-8612015F1461}" type="datetimeFigureOut">
              <a:rPr lang="en-IN" smtClean="0"/>
              <a:t>14-10-2026</a:t>
            </a:fld>
            <a:endParaRPr lang="en-IN"/>
          </a:p>
        </p:txBody>
      </p:sp>
      <p:sp>
        <p:nvSpPr>
          <p:cNvPr id="11" name="Slide Number Placeholder 10">
            <a:extLst>
              <a:ext uri="{FF2B5EF4-FFF2-40B4-BE49-F238E27FC236}">
                <a16:creationId xmlns:a16="http://schemas.microsoft.com/office/drawing/2014/main" id="{2E44E859-99AA-D46F-1AD8-4C0F287F3783}"/>
              </a:ext>
            </a:extLst>
          </p:cNvPr>
          <p:cNvSpPr>
            <a:spLocks noGrp="1"/>
          </p:cNvSpPr>
          <p:nvPr>
            <p:ph type="sldNum" sz="quarter" idx="12"/>
          </p:nvPr>
        </p:nvSpPr>
        <p:spPr/>
        <p:txBody>
          <a:bodyPr/>
          <a:lstStyle/>
          <a:p>
            <a:fld id="{65E6B4AC-BA1A-46D9-9844-B9EBD6248585}" type="slidenum">
              <a:rPr lang="en-IN" smtClean="0"/>
              <a:t>‹#›</a:t>
            </a:fld>
            <a:endParaRPr lang="en-IN"/>
          </a:p>
        </p:txBody>
      </p:sp>
      <p:sp>
        <p:nvSpPr>
          <p:cNvPr id="3" name="Content Placeholder 2">
            <a:extLst>
              <a:ext uri="{FF2B5EF4-FFF2-40B4-BE49-F238E27FC236}">
                <a16:creationId xmlns:a16="http://schemas.microsoft.com/office/drawing/2014/main" id="{F2C3231F-0FFC-E2BB-36F8-9816E4DECEB6}"/>
              </a:ext>
            </a:extLst>
          </p:cNvPr>
          <p:cNvSpPr>
            <a:spLocks noGrp="1"/>
          </p:cNvSpPr>
          <p:nvPr>
            <p:ph sz="half" idx="1"/>
          </p:nvPr>
        </p:nvSpPr>
        <p:spPr>
          <a:xfrm>
            <a:off x="317773" y="1773857"/>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93CC2C1-ED8C-D52E-BEF5-671EDC62385A}"/>
              </a:ext>
            </a:extLst>
          </p:cNvPr>
          <p:cNvSpPr>
            <a:spLocks noGrp="1"/>
          </p:cNvSpPr>
          <p:nvPr>
            <p:ph sz="half" idx="2"/>
          </p:nvPr>
        </p:nvSpPr>
        <p:spPr>
          <a:xfrm>
            <a:off x="6224987" y="1773858"/>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2397169B-5226-712F-36F4-352E56B637D4}"/>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88443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317772" y="685800"/>
            <a:ext cx="11256264" cy="66751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endParaRPr lang="en-IN"/>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71160EBB-17D4-44D3-9601-8612015F1461}" type="datetimeFigureOut">
              <a:rPr lang="en-IN" smtClean="0"/>
              <a:t>14-10-2026</a:t>
            </a:fld>
            <a:endParaRPr lang="en-IN"/>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65E6B4AC-BA1A-46D9-9844-B9EBD6248585}" type="slidenum">
              <a:rPr lang="en-IN" smtClean="0"/>
              <a:t>‹#›</a:t>
            </a:fld>
            <a:endParaRPr lang="en-IN"/>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317773" y="1773857"/>
            <a:ext cx="5349064"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4D3C6A-509A-8CB1-B220-1CE755BE2FE8}"/>
              </a:ext>
            </a:extLst>
          </p:cNvPr>
          <p:cNvSpPr>
            <a:spLocks noGrp="1"/>
          </p:cNvSpPr>
          <p:nvPr>
            <p:ph sz="half" idx="2"/>
          </p:nvPr>
        </p:nvSpPr>
        <p:spPr>
          <a:xfrm>
            <a:off x="317773" y="2368476"/>
            <a:ext cx="5349064"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224796" y="1773857"/>
            <a:ext cx="5349240"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1ECFD5-92D0-1854-D18E-8BC5DF56A70E}"/>
              </a:ext>
            </a:extLst>
          </p:cNvPr>
          <p:cNvSpPr>
            <a:spLocks noGrp="1"/>
          </p:cNvSpPr>
          <p:nvPr>
            <p:ph sz="quarter" idx="4"/>
          </p:nvPr>
        </p:nvSpPr>
        <p:spPr>
          <a:xfrm>
            <a:off x="6224796" y="2368476"/>
            <a:ext cx="5349240"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3D1AC07E-A077-E2A6-1718-DDDA542A8A98}"/>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62255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7042-CDCB-3B2F-8C5B-24B17903E7D2}"/>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3BA4C6AE-702E-258F-EA5E-02906C70DFD8}"/>
              </a:ext>
            </a:extLst>
          </p:cNvPr>
          <p:cNvSpPr>
            <a:spLocks noGrp="1"/>
          </p:cNvSpPr>
          <p:nvPr>
            <p:ph type="ftr" sz="quarter" idx="11"/>
          </p:nvPr>
        </p:nvSpPr>
        <p:spPr/>
        <p:txBody>
          <a:bodyPr/>
          <a:lstStyle/>
          <a:p>
            <a:endParaRPr lang="en-IN"/>
          </a:p>
        </p:txBody>
      </p:sp>
      <p:sp>
        <p:nvSpPr>
          <p:cNvPr id="3" name="Date Placeholder 2">
            <a:extLst>
              <a:ext uri="{FF2B5EF4-FFF2-40B4-BE49-F238E27FC236}">
                <a16:creationId xmlns:a16="http://schemas.microsoft.com/office/drawing/2014/main" id="{12339AE3-ADB1-728F-9FBA-2FD43A0AC300}"/>
              </a:ext>
            </a:extLst>
          </p:cNvPr>
          <p:cNvSpPr>
            <a:spLocks noGrp="1"/>
          </p:cNvSpPr>
          <p:nvPr>
            <p:ph type="dt" sz="half" idx="10"/>
          </p:nvPr>
        </p:nvSpPr>
        <p:spPr/>
        <p:txBody>
          <a:bodyPr/>
          <a:lstStyle/>
          <a:p>
            <a:fld id="{71160EBB-17D4-44D3-9601-8612015F1461}" type="datetimeFigureOut">
              <a:rPr lang="en-IN" smtClean="0"/>
              <a:t>14-10-2026</a:t>
            </a:fld>
            <a:endParaRPr lang="en-IN"/>
          </a:p>
        </p:txBody>
      </p:sp>
      <p:sp>
        <p:nvSpPr>
          <p:cNvPr id="5" name="Slide Number Placeholder 4">
            <a:extLst>
              <a:ext uri="{FF2B5EF4-FFF2-40B4-BE49-F238E27FC236}">
                <a16:creationId xmlns:a16="http://schemas.microsoft.com/office/drawing/2014/main" id="{FD965F4B-E6CF-D83A-1F1B-81274FD57428}"/>
              </a:ext>
            </a:extLst>
          </p:cNvPr>
          <p:cNvSpPr>
            <a:spLocks noGrp="1"/>
          </p:cNvSpPr>
          <p:nvPr>
            <p:ph type="sldNum" sz="quarter" idx="12"/>
          </p:nvPr>
        </p:nvSpPr>
        <p:spPr/>
        <p:txBody>
          <a:bodyPr/>
          <a:lstStyle/>
          <a:p>
            <a:fld id="{65E6B4AC-BA1A-46D9-9844-B9EBD6248585}" type="slidenum">
              <a:rPr lang="en-IN" smtClean="0"/>
              <a:t>‹#›</a:t>
            </a:fld>
            <a:endParaRPr lang="en-IN"/>
          </a:p>
        </p:txBody>
      </p:sp>
    </p:spTree>
    <p:extLst>
      <p:ext uri="{BB962C8B-B14F-4D97-AF65-F5344CB8AC3E}">
        <p14:creationId xmlns:p14="http://schemas.microsoft.com/office/powerpoint/2010/main" val="32592580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5E52550-02A6-D7FB-DD57-70C87BAA4FE2}"/>
              </a:ext>
            </a:extLst>
          </p:cNvPr>
          <p:cNvSpPr>
            <a:spLocks noGrp="1"/>
          </p:cNvSpPr>
          <p:nvPr>
            <p:ph type="ftr" sz="quarter" idx="11"/>
          </p:nvPr>
        </p:nvSpPr>
        <p:spPr/>
        <p:txBody>
          <a:bodyPr/>
          <a:lstStyle/>
          <a:p>
            <a:endParaRPr lang="en-IN"/>
          </a:p>
        </p:txBody>
      </p:sp>
      <p:sp>
        <p:nvSpPr>
          <p:cNvPr id="2" name="Date Placeholder 1">
            <a:extLst>
              <a:ext uri="{FF2B5EF4-FFF2-40B4-BE49-F238E27FC236}">
                <a16:creationId xmlns:a16="http://schemas.microsoft.com/office/drawing/2014/main" id="{B402D272-B561-7F82-06FB-C5DE719AAE9A}"/>
              </a:ext>
            </a:extLst>
          </p:cNvPr>
          <p:cNvSpPr>
            <a:spLocks noGrp="1"/>
          </p:cNvSpPr>
          <p:nvPr>
            <p:ph type="dt" sz="half" idx="10"/>
          </p:nvPr>
        </p:nvSpPr>
        <p:spPr/>
        <p:txBody>
          <a:bodyPr/>
          <a:lstStyle/>
          <a:p>
            <a:fld id="{71160EBB-17D4-44D3-9601-8612015F1461}" type="datetimeFigureOut">
              <a:rPr lang="en-IN" smtClean="0"/>
              <a:t>14-10-2026</a:t>
            </a:fld>
            <a:endParaRPr lang="en-IN"/>
          </a:p>
        </p:txBody>
      </p:sp>
      <p:sp>
        <p:nvSpPr>
          <p:cNvPr id="4" name="Slide Number Placeholder 3">
            <a:extLst>
              <a:ext uri="{FF2B5EF4-FFF2-40B4-BE49-F238E27FC236}">
                <a16:creationId xmlns:a16="http://schemas.microsoft.com/office/drawing/2014/main" id="{A7EF0FF0-3A36-A128-D75E-71A4B54CB6CD}"/>
              </a:ext>
            </a:extLst>
          </p:cNvPr>
          <p:cNvSpPr>
            <a:spLocks noGrp="1"/>
          </p:cNvSpPr>
          <p:nvPr>
            <p:ph type="sldNum" sz="quarter" idx="12"/>
          </p:nvPr>
        </p:nvSpPr>
        <p:spPr/>
        <p:txBody>
          <a:bodyPr/>
          <a:lstStyle/>
          <a:p>
            <a:fld id="{65E6B4AC-BA1A-46D9-9844-B9EBD6248585}" type="slidenum">
              <a:rPr lang="en-IN" smtClean="0"/>
              <a:t>‹#›</a:t>
            </a:fld>
            <a:endParaRPr lang="en-IN"/>
          </a:p>
        </p:txBody>
      </p:sp>
    </p:spTree>
    <p:extLst>
      <p:ext uri="{BB962C8B-B14F-4D97-AF65-F5344CB8AC3E}">
        <p14:creationId xmlns:p14="http://schemas.microsoft.com/office/powerpoint/2010/main" val="27700633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clusio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8A45ECA-9413-0F81-085A-48CF6F23E1DC}"/>
              </a:ext>
            </a:extLst>
          </p:cNvPr>
          <p:cNvCxnSpPr>
            <a:cxnSpLocks/>
          </p:cNvCxnSpPr>
          <p:nvPr/>
        </p:nvCxnSpPr>
        <p:spPr>
          <a:xfrm>
            <a:off x="0" y="2118492"/>
            <a:ext cx="12192000" cy="0"/>
          </a:xfrm>
          <a:prstGeom prst="line">
            <a:avLst/>
          </a:prstGeom>
          <a:ln w="9525">
            <a:solidFill>
              <a:schemeClr val="tx1">
                <a:lumMod val="8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832104"/>
            <a:ext cx="11253668" cy="1225296"/>
          </a:xfrm>
        </p:spPr>
        <p:txBody>
          <a:bodyPr>
            <a:normAutofit/>
          </a:bodyPr>
          <a:lstStyle>
            <a:lvl1pPr>
              <a:defRPr sz="88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63640"/>
            <a:ext cx="2962656" cy="411480"/>
          </a:xfr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1" y="6263640"/>
            <a:ext cx="1933553" cy="411480"/>
          </a:xfrm>
        </p:spPr>
        <p:txBody>
          <a:bodyPr/>
          <a:lstStyle>
            <a:lvl1pPr>
              <a:defRPr>
                <a:solidFill>
                  <a:schemeClr val="tx2"/>
                </a:solidFill>
              </a:defRPr>
            </a:lvl1p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3360"/>
          </a:xfrm>
        </p:spPr>
        <p:txBody>
          <a:bodyPr/>
          <a:lstStyle>
            <a:lvl1pPr>
              <a:defRPr>
                <a:solidFill>
                  <a:schemeClr val="tx2"/>
                </a:solidFill>
              </a:defRPr>
            </a:lvl1pPr>
          </a:lstStyle>
          <a:p>
            <a:fld id="{65E6B4AC-BA1A-46D9-9844-B9EBD6248585}" type="slidenum">
              <a:rPr lang="en-IN" smtClean="0"/>
              <a:t>‹#›</a:t>
            </a:fld>
            <a:endParaRPr lang="en-IN"/>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7" y="3429001"/>
            <a:ext cx="11253669" cy="277354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65009455"/>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1270390"/>
            <a:ext cx="7929980" cy="2060888"/>
          </a:xfrm>
        </p:spPr>
        <p:txBody>
          <a:bodyPr>
            <a:normAutofit/>
          </a:bodyPr>
          <a:lstStyle>
            <a:lvl1pPr>
              <a:defRPr sz="8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5" y="3794761"/>
            <a:ext cx="7932765" cy="1531091"/>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endParaRPr lang="en-IN"/>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65E6B4AC-BA1A-46D9-9844-B9EBD6248585}" type="slidenum">
              <a:rPr lang="en-IN" smtClean="0"/>
              <a:t>‹#›</a:t>
            </a:fld>
            <a:endParaRPr lang="en-IN"/>
          </a:p>
        </p:txBody>
      </p:sp>
      <p:cxnSp>
        <p:nvCxnSpPr>
          <p:cNvPr id="7" name="Straight Connector 6">
            <a:extLst>
              <a:ext uri="{FF2B5EF4-FFF2-40B4-BE49-F238E27FC236}">
                <a16:creationId xmlns:a16="http://schemas.microsoft.com/office/drawing/2014/main" id="{F4D168F9-DE00-B9C1-AD77-139DA8AF3364}"/>
              </a:ext>
            </a:extLst>
          </p:cNvPr>
          <p:cNvCxnSpPr>
            <a:cxnSpLocks/>
          </p:cNvCxnSpPr>
          <p:nvPr/>
        </p:nvCxnSpPr>
        <p:spPr>
          <a:xfrm>
            <a:off x="0" y="3434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0964828"/>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160EBB-17D4-44D3-9601-8612015F1461}" type="datetimeFigureOut">
              <a:rPr lang="en-IN" smtClean="0"/>
              <a:t>14-10-2026</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65E6B4AC-BA1A-46D9-9844-B9EBD6248585}" type="slidenum">
              <a:rPr lang="en-IN" smtClean="0"/>
              <a:t>‹#›</a:t>
            </a:fld>
            <a:endParaRPr lang="en-IN"/>
          </a:p>
        </p:txBody>
      </p:sp>
    </p:spTree>
    <p:extLst>
      <p:ext uri="{BB962C8B-B14F-4D97-AF65-F5344CB8AC3E}">
        <p14:creationId xmlns:p14="http://schemas.microsoft.com/office/powerpoint/2010/main" val="4119938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44000">
              <a:schemeClr val="accent2">
                <a:lumMod val="0"/>
                <a:lumOff val="100000"/>
              </a:schemeClr>
            </a:gs>
            <a:gs pos="100000">
              <a:schemeClr val="accent4">
                <a:lumMod val="60000"/>
                <a:lumOff val="40000"/>
              </a:schemeClr>
            </a:gs>
          </a:gsLst>
          <a:path path="circle">
            <a:fillToRect l="50000" t="-80000" r="50000" b="180000"/>
          </a:path>
          <a:tileRect/>
        </a:gra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4398EFF-E3C5-E79D-1BD3-016E84949F9C}"/>
              </a:ext>
            </a:extLst>
          </p:cNvPr>
          <p:cNvCxnSpPr>
            <a:cxnSpLocks/>
          </p:cNvCxnSpPr>
          <p:nvPr/>
        </p:nvCxnSpPr>
        <p:spPr>
          <a:xfrm>
            <a:off x="0" y="789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320559" y="935798"/>
            <a:ext cx="11253668" cy="66569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320559" y="1707581"/>
            <a:ext cx="11253668" cy="48483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317773" y="207982"/>
            <a:ext cx="2963692"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endParaRPr lang="en-IN"/>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680069" y="207982"/>
            <a:ext cx="1921315"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fld id="{71160EBB-17D4-44D3-9601-8612015F1461}" type="datetimeFigureOut">
              <a:rPr lang="en-IN" smtClean="0"/>
              <a:t>14-10-2026</a:t>
            </a:fld>
            <a:endParaRPr lang="en-IN"/>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288870" y="207982"/>
            <a:ext cx="546447" cy="413360"/>
          </a:xfrm>
          <a:prstGeom prst="rect">
            <a:avLst/>
          </a:prstGeom>
        </p:spPr>
        <p:txBody>
          <a:bodyPr vert="horz" lIns="91440" tIns="45720" rIns="91440" bIns="45720" rtlCol="0" anchor="ctr">
            <a:normAutofit/>
          </a:bodyPr>
          <a:lstStyle>
            <a:lvl1pPr algn="r">
              <a:defRPr sz="850" b="1" cap="all" baseline="0">
                <a:solidFill>
                  <a:schemeClr val="tx2"/>
                </a:solidFill>
              </a:defRPr>
            </a:lvl1pPr>
          </a:lstStyle>
          <a:p>
            <a:fld id="{65E6B4AC-BA1A-46D9-9844-B9EBD6248585}" type="slidenum">
              <a:rPr lang="en-IN" smtClean="0"/>
              <a:t>‹#›</a:t>
            </a:fld>
            <a:endParaRPr lang="en-IN"/>
          </a:p>
        </p:txBody>
      </p:sp>
      <p:sp>
        <p:nvSpPr>
          <p:cNvPr id="8" name="TextBox 7">
            <a:extLst>
              <a:ext uri="{FF2B5EF4-FFF2-40B4-BE49-F238E27FC236}">
                <a16:creationId xmlns:a16="http://schemas.microsoft.com/office/drawing/2014/main" id="{5F143C14-E680-3360-0E4D-DA502AF50E85}"/>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1633890918"/>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 id="2147483757" r:id="rId18"/>
    <p:sldLayoutId id="2147483758" r:id="rId19"/>
    <p:sldLayoutId id="2147483759" r:id="rId20"/>
    <p:sldLayoutId id="2147483760" r:id="rId21"/>
    <p:sldLayoutId id="2147483761" r:id="rId22"/>
    <p:sldLayoutId id="2147483762" r:id="rId23"/>
    <p:sldLayoutId id="2147483763" r:id="rId24"/>
    <p:sldLayoutId id="2147483764" r:id="rId25"/>
    <p:sldLayoutId id="2147483765" r:id="rId26"/>
    <p:sldLayoutId id="2147483766" r:id="rId27"/>
    <p:sldLayoutId id="2147483767" r:id="rId28"/>
  </p:sldLayoutIdLst>
  <p:txStyles>
    <p:titleStyle>
      <a:lvl1pPr algn="l" defTabSz="914400" rtl="0" eaLnBrk="1" latinLnBrk="0" hangingPunct="1">
        <a:lnSpc>
          <a:spcPct val="70000"/>
        </a:lnSpc>
        <a:spcBef>
          <a:spcPct val="0"/>
        </a:spcBef>
        <a:buNone/>
        <a:defRPr sz="4000" kern="1200" cap="all"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264">
          <p15:clr>
            <a:srgbClr val="F26B43"/>
          </p15:clr>
        </p15:guide>
        <p15:guide id="3" pos="7416">
          <p15:clr>
            <a:srgbClr val="F26B43"/>
          </p15:clr>
        </p15:guide>
        <p15:guide id="4" orient="horz" pos="3816">
          <p15:clr>
            <a:srgbClr val="F26B43"/>
          </p15:clr>
        </p15:guide>
        <p15:guide id="5" pos="7200">
          <p15:clr>
            <a:srgbClr val="F26B43"/>
          </p15:clr>
        </p15:guide>
        <p15:guide id="6" pos="504">
          <p15:clr>
            <a:srgbClr val="F26B43"/>
          </p15:clr>
        </p15:guide>
        <p15:guide id="7" orient="horz" pos="4128">
          <p15:clr>
            <a:srgbClr val="F26B43"/>
          </p15:clr>
        </p15:guide>
        <p15:guide id="8" orient="horz" pos="1056">
          <p15:clr>
            <a:srgbClr val="F26B43"/>
          </p15:clr>
        </p15:guide>
        <p15:guide id="9" pos="45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krmangalam.edu.i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hyperlink" Target="http://nih.gov/"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infocons.org/" TargetMode="External"/><Relationship Id="rId5" Type="http://schemas.openxmlformats.org/officeDocument/2006/relationships/image" Target="../media/image8.png"/><Relationship Id="rId4" Type="http://schemas.openxmlformats.org/officeDocument/2006/relationships/hyperlink" Target="http://who.i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ons.gov.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england.nhs.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brookbushinstitute.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uic.edu/"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england.nhs.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gov.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england.nhs.uk/diabetes/diabetes-prevention/" TargetMode="External"/><Relationship Id="rId13" Type="http://schemas.openxmlformats.org/officeDocument/2006/relationships/hyperlink" Target="https://www.england.nhs.uk/ourwork/prevention/?utm_source=chatgpt.com" TargetMode="External"/><Relationship Id="rId3" Type="http://schemas.openxmlformats.org/officeDocument/2006/relationships/hyperlink" Target="https://brookbushinstitute.com/glossary/biopsychosocial-bps-model" TargetMode="External"/><Relationship Id="rId7" Type="http://schemas.openxmlformats.org/officeDocument/2006/relationships/hyperlink" Target="https://www.sciencedirect.com/science/article/pii/S2666776222001144" TargetMode="External"/><Relationship Id="rId12" Type="http://schemas.openxmlformats.org/officeDocument/2006/relationships/hyperlink" Target="https://www.england.nhs.uk/diabetes/diabetes-prevention/?utm_source=chatgpt.co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sciencedirect.com/author/7202968127/matt-sutton" TargetMode="External"/><Relationship Id="rId11" Type="http://schemas.openxmlformats.org/officeDocument/2006/relationships/hyperlink" Target="https://www.england.nhs.uk/long-read/performance-report-23-24/?utm_source=chatgpt.com" TargetMode="External"/><Relationship Id="rId5" Type="http://schemas.openxmlformats.org/officeDocument/2006/relationships/hyperlink" Target="https://www.sciencedirect.com/author/55653092200/rachel-meacock" TargetMode="External"/><Relationship Id="rId15" Type="http://schemas.openxmlformats.org/officeDocument/2006/relationships/hyperlink" Target="https://doi.org/10.1080/17482631.2025.2458309" TargetMode="External"/><Relationship Id="rId10" Type="http://schemas.openxmlformats.org/officeDocument/2006/relationships/hyperlink" Target="https://www.england.nhs.uk/long-read/nhs-england-annual-report-and-accounts-2023-2024/" TargetMode="External"/><Relationship Id="rId4" Type="http://schemas.openxmlformats.org/officeDocument/2006/relationships/hyperlink" Target="https://doi.org/10.32481/djph.2018.03.010" TargetMode="External"/><Relationship Id="rId9" Type="http://schemas.openxmlformats.org/officeDocument/2006/relationships/hyperlink" Target="https://www.england.nhs.uk/2024/06/nhs-identifies-over-half-a-million-more-people-at-risk-of-type-2-diabetes-in-a-year/?utm_source=chatgpt.com" TargetMode="External"/><Relationship Id="rId14" Type="http://schemas.openxmlformats.org/officeDocument/2006/relationships/hyperlink" Target="https://www.england.nhs.uk/2025/05/nhs-initiative-helps-thousands-more-tackle-their-diabetes-risk"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17/s002966512300304x" TargetMode="External"/><Relationship Id="rId3" Type="http://schemas.openxmlformats.org/officeDocument/2006/relationships/hyperlink" Target="https://www.gov.uk/government/publications/health-matters-preventing-type-2-diabetes/health-matters-preventing-type-2-diabetes" TargetMode="External"/><Relationship Id="rId7" Type="http://schemas.openxmlformats.org/officeDocument/2006/relationships/hyperlink" Target="https://doi.org/10.1016/j.otc.2022.07.001" TargetMode="External"/><Relationship Id="rId12" Type="http://schemas.openxmlformats.org/officeDocument/2006/relationships/hyperlink" Target="https://www.ons.gov.uk/peoplepopulationandcommunity/healthandsocialcare/causesofdeath/bulletins/avoidablemortalityinenglandandwales/2024?utm_source=chatgpt.com"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krmangalam.edu.in/sdg-3-good-health-and-well-being" TargetMode="External"/><Relationship Id="rId11" Type="http://schemas.openxmlformats.org/officeDocument/2006/relationships/hyperlink" Target="https://www.academia.edu/download/93865498/JIDDTV10N4A3_Niyazova.pdf" TargetMode="External"/><Relationship Id="rId5" Type="http://schemas.openxmlformats.org/officeDocument/2006/relationships/hyperlink" Target="http://www.assumptionjournal.au.edu/index.php/odijournal" TargetMode="External"/><Relationship Id="rId10" Type="http://schemas.openxmlformats.org/officeDocument/2006/relationships/hyperlink" Target="https://doi.org/10.1093/phe/phad017" TargetMode="External"/><Relationship Id="rId4" Type="http://schemas.openxmlformats.org/officeDocument/2006/relationships/hyperlink" Target="https://infocons.org/blog/noncommunicable-diseases/" TargetMode="External"/><Relationship Id="rId9" Type="http://schemas.openxmlformats.org/officeDocument/2006/relationships/hyperlink" Target="https://www.nationalhealthexecutive.com/articles/nhs-diabetes-prevention-programme-gets-record-number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371/journal.pmed.1004177" TargetMode="External"/><Relationship Id="rId7" Type="http://schemas.openxmlformats.org/officeDocument/2006/relationships/hyperlink" Target="https://www.who.int/news-room/fact-sheets/detail/noncommunicable-diseas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pubh110.digital.uic.edu/section-1-4-defining-the-determinants-of-health/" TargetMode="External"/><Relationship Id="rId5" Type="http://schemas.openxmlformats.org/officeDocument/2006/relationships/hyperlink" Target="https://doi.org/10.3390/jcm12051876" TargetMode="External"/><Relationship Id="rId4" Type="http://schemas.openxmlformats.org/officeDocument/2006/relationships/hyperlink" Target="https://doi.org/10.1007/s12232-017-0277-4"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E3D1DFD-E30C-C26F-4D7C-B2DD7E82AC5D}"/>
              </a:ext>
            </a:extLst>
          </p:cNvPr>
          <p:cNvPicPr>
            <a:picLocks noChangeAspect="1"/>
          </p:cNvPicPr>
          <p:nvPr/>
        </p:nvPicPr>
        <p:blipFill>
          <a:blip r:embed="rId2"/>
          <a:stretch>
            <a:fillRect/>
          </a:stretch>
        </p:blipFill>
        <p:spPr>
          <a:xfrm>
            <a:off x="4599041" y="96511"/>
            <a:ext cx="4113164" cy="1381642"/>
          </a:xfrm>
          <a:prstGeom prst="rect">
            <a:avLst/>
          </a:prstGeom>
        </p:spPr>
      </p:pic>
      <p:sp>
        <p:nvSpPr>
          <p:cNvPr id="9" name="TextBox 8">
            <a:extLst>
              <a:ext uri="{FF2B5EF4-FFF2-40B4-BE49-F238E27FC236}">
                <a16:creationId xmlns:a16="http://schemas.microsoft.com/office/drawing/2014/main" id="{B40A76E0-FC9B-D32E-56E0-82900543F96C}"/>
              </a:ext>
            </a:extLst>
          </p:cNvPr>
          <p:cNvSpPr txBox="1"/>
          <p:nvPr/>
        </p:nvSpPr>
        <p:spPr>
          <a:xfrm>
            <a:off x="1714500" y="3223260"/>
            <a:ext cx="9304855" cy="3693319"/>
          </a:xfrm>
          <a:prstGeom prst="rect">
            <a:avLst/>
          </a:prstGeom>
          <a:noFill/>
        </p:spPr>
        <p:txBody>
          <a:bodyPr wrap="none" rtlCol="0">
            <a:spAutoFit/>
          </a:bodyPr>
          <a:lstStyle/>
          <a:p>
            <a:r>
              <a:rPr lang="en-GB" dirty="0"/>
              <a:t>STUDENT NAME :                            NAOMI  AKOSSUA</a:t>
            </a:r>
          </a:p>
          <a:p>
            <a:endParaRPr lang="en-GB" dirty="0"/>
          </a:p>
          <a:p>
            <a:r>
              <a:rPr lang="en-GB" dirty="0"/>
              <a:t>STUDENT  NUMBER:                      2324063</a:t>
            </a:r>
          </a:p>
          <a:p>
            <a:endParaRPr lang="en-GB" dirty="0"/>
          </a:p>
          <a:p>
            <a:r>
              <a:rPr lang="en-GB" dirty="0"/>
              <a:t>MODULE  CODE:                              BMHP6030</a:t>
            </a:r>
          </a:p>
          <a:p>
            <a:endParaRPr lang="en-GB" dirty="0"/>
          </a:p>
          <a:p>
            <a:r>
              <a:rPr lang="en-GB" dirty="0"/>
              <a:t>MODULE :                                           HEALTH , WELLBIENG AND SUSTAINABLE  DEVELOPMENT</a:t>
            </a:r>
          </a:p>
          <a:p>
            <a:endParaRPr lang="en-GB" dirty="0"/>
          </a:p>
          <a:p>
            <a:r>
              <a:rPr lang="en-GB" dirty="0"/>
              <a:t>ASSIGMENT TITTLE :                      COMPENENT 1 : PRESENTATION</a:t>
            </a:r>
          </a:p>
          <a:p>
            <a:endParaRPr lang="en-GB" dirty="0"/>
          </a:p>
          <a:p>
            <a:r>
              <a:rPr lang="en-GB" dirty="0"/>
              <a:t>LECTURER  NAME:                         OLUFEMI  OLURANTI</a:t>
            </a:r>
          </a:p>
          <a:p>
            <a:endParaRPr lang="en-GB" dirty="0"/>
          </a:p>
          <a:p>
            <a:r>
              <a:rPr lang="en-GB" dirty="0"/>
              <a:t>SUBMISSION DATE :                       15/10/2026</a:t>
            </a:r>
          </a:p>
        </p:txBody>
      </p:sp>
    </p:spTree>
    <p:extLst>
      <p:ext uri="{BB962C8B-B14F-4D97-AF65-F5344CB8AC3E}">
        <p14:creationId xmlns:p14="http://schemas.microsoft.com/office/powerpoint/2010/main" val="2247892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90945-7893-640C-F3BA-5A9920013BDE}"/>
              </a:ext>
            </a:extLst>
          </p:cNvPr>
          <p:cNvSpPr>
            <a:spLocks noGrp="1"/>
          </p:cNvSpPr>
          <p:nvPr>
            <p:ph type="title"/>
          </p:nvPr>
        </p:nvSpPr>
        <p:spPr>
          <a:xfrm>
            <a:off x="838200" y="365126"/>
            <a:ext cx="10515600" cy="1122712"/>
          </a:xfrm>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US" sz="4400" b="1" dirty="0">
                <a:latin typeface="Calibri" panose="020F0502020204030204" pitchFamily="34" charset="0"/>
                <a:ea typeface="Calibri" panose="020F0502020204030204" pitchFamily="34" charset="0"/>
                <a:cs typeface="Calibri" panose="020F0502020204030204" pitchFamily="34" charset="0"/>
              </a:rPr>
              <a:t>Title</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1616EB9-2CF7-08ED-B4CE-3B91EA3A942B}"/>
              </a:ext>
            </a:extLst>
          </p:cNvPr>
          <p:cNvSpPr>
            <a:spLocks noGrp="1"/>
          </p:cNvSpPr>
          <p:nvPr>
            <p:ph idx="1"/>
          </p:nvPr>
        </p:nvSpPr>
        <p:spPr>
          <a:xfrm>
            <a:off x="838200" y="2867186"/>
            <a:ext cx="10515600" cy="3133516"/>
          </a:xfrm>
        </p:spPr>
        <p:style>
          <a:lnRef idx="2">
            <a:schemeClr val="dk1"/>
          </a:lnRef>
          <a:fillRef idx="1">
            <a:schemeClr val="lt1"/>
          </a:fillRef>
          <a:effectRef idx="0">
            <a:schemeClr val="dk1"/>
          </a:effectRef>
          <a:fontRef idx="minor">
            <a:schemeClr val="dk1"/>
          </a:fontRef>
        </p:style>
        <p:txBody>
          <a:bodyPr anchor="ctr">
            <a:normAutofit/>
          </a:bodyPr>
          <a:lstStyle/>
          <a:p>
            <a:pPr marL="0" lvl="0" indent="0" algn="ctr">
              <a:buNone/>
            </a:pPr>
            <a:r>
              <a:rPr lang="en-IN" sz="3200" i="1" u="sng"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Integrating Health, Wellbeing and Sustainable Development in UK Healthcare: A Critical Evaluation of the NHS Diabetes Prevention Programme</a:t>
            </a:r>
          </a:p>
        </p:txBody>
      </p:sp>
    </p:spTree>
    <p:extLst>
      <p:ext uri="{BB962C8B-B14F-4D97-AF65-F5344CB8AC3E}">
        <p14:creationId xmlns:p14="http://schemas.microsoft.com/office/powerpoint/2010/main" val="232494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970FA-51E2-F7FE-043C-F6E00085F0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F895BD-CDBD-22E0-F764-8F0F8C00648A}"/>
              </a:ext>
            </a:extLst>
          </p:cNvPr>
          <p:cNvSpPr>
            <a:spLocks noGrp="1"/>
          </p:cNvSpPr>
          <p:nvPr>
            <p:ph type="title"/>
          </p:nvPr>
        </p:nvSpPr>
        <p:spPr>
          <a:xfrm>
            <a:off x="838200" y="365126"/>
            <a:ext cx="10515600" cy="1122712"/>
          </a:xfrm>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US" sz="4400" b="1" dirty="0">
                <a:latin typeface="Calibri" panose="020F0502020204030204" pitchFamily="34" charset="0"/>
                <a:ea typeface="Calibri" panose="020F0502020204030204" pitchFamily="34" charset="0"/>
                <a:cs typeface="Calibri" panose="020F0502020204030204" pitchFamily="34" charset="0"/>
              </a:rPr>
              <a:t>Introduction</a:t>
            </a:r>
            <a:r>
              <a:rPr lang="en-US" sz="4400" dirty="0">
                <a:latin typeface="Calibri" panose="020F0502020204030204" pitchFamily="34" charset="0"/>
                <a:ea typeface="Calibri" panose="020F0502020204030204" pitchFamily="34" charset="0"/>
                <a:cs typeface="Calibri" panose="020F0502020204030204" pitchFamily="34" charset="0"/>
              </a:rPr>
              <a:t> </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8075B7B1-E6E1-4698-DBDC-6063DB662D42}"/>
              </a:ext>
            </a:extLst>
          </p:cNvPr>
          <p:cNvSpPr>
            <a:spLocks noGrp="1"/>
          </p:cNvSpPr>
          <p:nvPr>
            <p:ph idx="1"/>
          </p:nvPr>
        </p:nvSpPr>
        <p:spPr>
          <a:xfrm>
            <a:off x="838200" y="2045459"/>
            <a:ext cx="5531603" cy="3955243"/>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Health, well-being, and sustainable development will be analysed in this presentation.</a:t>
            </a:r>
          </a:p>
          <a:p>
            <a:pPr lvl="0" algn="just"/>
            <a:r>
              <a:rPr lang="en-IN" dirty="0">
                <a:latin typeface="Calibri" panose="020F0502020204030204" pitchFamily="34" charset="0"/>
                <a:ea typeface="Calibri" panose="020F0502020204030204" pitchFamily="34" charset="0"/>
                <a:cs typeface="Calibri" panose="020F0502020204030204" pitchFamily="34" charset="0"/>
              </a:rPr>
              <a:t>It will include the application of these terms in UK health and social care services.</a:t>
            </a:r>
          </a:p>
          <a:p>
            <a:pPr lvl="0" algn="just"/>
            <a:r>
              <a:rPr lang="en-IN" dirty="0">
                <a:latin typeface="Calibri" panose="020F0502020204030204" pitchFamily="34" charset="0"/>
                <a:ea typeface="Calibri" panose="020F0502020204030204" pitchFamily="34" charset="0"/>
                <a:cs typeface="Calibri" panose="020F0502020204030204" pitchFamily="34" charset="0"/>
              </a:rPr>
              <a:t>Also, this presentation shall include the evaluation of the case study of the NHS Diabetes Prevention Programme (NHS DPP).</a:t>
            </a:r>
          </a:p>
          <a:p>
            <a:pPr lvl="0" algn="just"/>
            <a:r>
              <a:rPr lang="en-IN" dirty="0">
                <a:latin typeface="Calibri" panose="020F0502020204030204" pitchFamily="34" charset="0"/>
                <a:ea typeface="Calibri" panose="020F0502020204030204" pitchFamily="34" charset="0"/>
                <a:cs typeface="Calibri" panose="020F0502020204030204" pitchFamily="34" charset="0"/>
              </a:rPr>
              <a:t>Theories, policies, inequalities, and service delivery outcomes shall also be analysed in this presentation.</a:t>
            </a:r>
          </a:p>
        </p:txBody>
      </p:sp>
      <p:sp>
        <p:nvSpPr>
          <p:cNvPr id="6" name="TextBox 5">
            <a:extLst>
              <a:ext uri="{FF2B5EF4-FFF2-40B4-BE49-F238E27FC236}">
                <a16:creationId xmlns:a16="http://schemas.microsoft.com/office/drawing/2014/main" id="{853A5FC9-88AF-3CB4-F6A7-162A881D571C}"/>
              </a:ext>
            </a:extLst>
          </p:cNvPr>
          <p:cNvSpPr txBox="1"/>
          <p:nvPr/>
        </p:nvSpPr>
        <p:spPr>
          <a:xfrm>
            <a:off x="7180316" y="5581697"/>
            <a:ext cx="4071288" cy="369332"/>
          </a:xfrm>
          <a:prstGeom prst="rect">
            <a:avLst/>
          </a:prstGeom>
          <a:solidFill>
            <a:schemeClr val="bg2"/>
          </a:solidFill>
        </p:spPr>
        <p:txBody>
          <a:bodyPr wrap="square">
            <a:spAutoFit/>
          </a:bodyPr>
          <a:lstStyle/>
          <a:p>
            <a:pPr algn="ctr"/>
            <a:r>
              <a:rPr lang="en-IN" dirty="0">
                <a:latin typeface="Calibri" panose="020F0502020204030204" pitchFamily="34" charset="0"/>
                <a:ea typeface="Calibri" panose="020F0502020204030204" pitchFamily="34" charset="0"/>
                <a:cs typeface="Calibri" panose="020F0502020204030204" pitchFamily="34" charset="0"/>
              </a:rPr>
              <a:t>(Source: </a:t>
            </a:r>
            <a:r>
              <a:rPr lang="en-IN"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krmangalam.edu.in</a:t>
            </a:r>
            <a:r>
              <a:rPr lang="en-IN" dirty="0">
                <a:latin typeface="Calibri" panose="020F0502020204030204" pitchFamily="34" charset="0"/>
                <a:ea typeface="Calibri" panose="020F0502020204030204" pitchFamily="34" charset="0"/>
                <a:cs typeface="Calibri" panose="020F0502020204030204" pitchFamily="34" charset="0"/>
              </a:rPr>
              <a:t>, 2023)</a:t>
            </a:r>
          </a:p>
        </p:txBody>
      </p:sp>
      <p:pic>
        <p:nvPicPr>
          <p:cNvPr id="5" name="image7.png">
            <a:extLst>
              <a:ext uri="{FF2B5EF4-FFF2-40B4-BE49-F238E27FC236}">
                <a16:creationId xmlns:a16="http://schemas.microsoft.com/office/drawing/2014/main" id="{325276A1-F796-130D-048F-420648A2A8C9}"/>
              </a:ext>
            </a:extLst>
          </p:cNvPr>
          <p:cNvPicPr/>
          <p:nvPr/>
        </p:nvPicPr>
        <p:blipFill>
          <a:blip r:embed="rId4"/>
          <a:srcRect/>
          <a:stretch>
            <a:fillRect/>
          </a:stretch>
        </p:blipFill>
        <p:spPr>
          <a:xfrm>
            <a:off x="7304302" y="2045458"/>
            <a:ext cx="3916471" cy="3347951"/>
          </a:xfrm>
          <a:prstGeom prst="rect">
            <a:avLst/>
          </a:prstGeom>
          <a:ln/>
        </p:spPr>
      </p:pic>
    </p:spTree>
    <p:extLst>
      <p:ext uri="{BB962C8B-B14F-4D97-AF65-F5344CB8AC3E}">
        <p14:creationId xmlns:p14="http://schemas.microsoft.com/office/powerpoint/2010/main" val="91946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3B691-B7F6-8F98-907B-09EDA67DCF31}"/>
              </a:ext>
            </a:extLst>
          </p:cNvPr>
          <p:cNvSpPr>
            <a:spLocks noGrp="1"/>
          </p:cNvSpPr>
          <p:nvPr>
            <p:ph type="title"/>
          </p:nvPr>
        </p:nvSpPr>
        <p:spPr>
          <a:xfrm>
            <a:off x="469166" y="281888"/>
            <a:ext cx="11253668" cy="1106424"/>
          </a:xfrm>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Understanding Health</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558DEE6-551D-8C88-9233-8CDF4177210C}"/>
              </a:ext>
            </a:extLst>
          </p:cNvPr>
          <p:cNvSpPr>
            <a:spLocks noGrp="1"/>
          </p:cNvSpPr>
          <p:nvPr>
            <p:ph idx="1"/>
          </p:nvPr>
        </p:nvSpPr>
        <p:spPr>
          <a:xfrm>
            <a:off x="583674" y="2015732"/>
            <a:ext cx="5321179" cy="4214587"/>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The World Health Organisation describes health as complete physical, mental, and social well-being and not merely the absence of disease (</a:t>
            </a:r>
            <a:r>
              <a:rPr lang="en-IN" dirty="0">
                <a:latin typeface="Calibri" panose="020F0502020204030204" pitchFamily="34" charset="0"/>
                <a:ea typeface="Calibri" panose="020F0502020204030204" pitchFamily="34" charset="0"/>
                <a:cs typeface="Calibri" panose="020F0502020204030204" pitchFamily="34" charset="0"/>
                <a:hlinkClick r:id="rId3"/>
              </a:rPr>
              <a:t>nih.gov</a:t>
            </a:r>
            <a:r>
              <a:rPr lang="en-IN" dirty="0">
                <a:latin typeface="Calibri" panose="020F0502020204030204" pitchFamily="34" charset="0"/>
                <a:ea typeface="Calibri" panose="020F0502020204030204" pitchFamily="34" charset="0"/>
                <a:cs typeface="Calibri" panose="020F0502020204030204" pitchFamily="34" charset="0"/>
              </a:rPr>
              <a:t>, 2023).</a:t>
            </a:r>
          </a:p>
          <a:p>
            <a:pPr lvl="0" algn="just"/>
            <a:r>
              <a:rPr lang="en-IN" dirty="0">
                <a:latin typeface="Calibri" panose="020F0502020204030204" pitchFamily="34" charset="0"/>
                <a:ea typeface="Calibri" panose="020F0502020204030204" pitchFamily="34" charset="0"/>
                <a:cs typeface="Calibri" panose="020F0502020204030204" pitchFamily="34" charset="0"/>
              </a:rPr>
              <a:t>Biological, psychological, social, and environmental factors affect one’s health.</a:t>
            </a:r>
          </a:p>
          <a:p>
            <a:pPr lvl="0" algn="just"/>
            <a:r>
              <a:rPr lang="en-IN" dirty="0">
                <a:latin typeface="Calibri" panose="020F0502020204030204" pitchFamily="34" charset="0"/>
                <a:ea typeface="Calibri" panose="020F0502020204030204" pitchFamily="34" charset="0"/>
                <a:cs typeface="Calibri" panose="020F0502020204030204" pitchFamily="34" charset="0"/>
              </a:rPr>
              <a:t>In 2021, NCDs accounted for 43 million deaths worldwide, which is 75% of non-pandemic deaths (</a:t>
            </a:r>
            <a:r>
              <a:rPr lang="en-IN" dirty="0">
                <a:latin typeface="Calibri" panose="020F0502020204030204" pitchFamily="34" charset="0"/>
                <a:ea typeface="Calibri" panose="020F0502020204030204" pitchFamily="34" charset="0"/>
                <a:cs typeface="Calibri" panose="020F0502020204030204" pitchFamily="34" charset="0"/>
                <a:hlinkClick r:id="rId4"/>
              </a:rPr>
              <a:t>who.int</a:t>
            </a:r>
            <a:r>
              <a:rPr lang="en-IN" dirty="0">
                <a:latin typeface="Calibri" panose="020F0502020204030204" pitchFamily="34" charset="0"/>
                <a:ea typeface="Calibri" panose="020F0502020204030204" pitchFamily="34" charset="0"/>
                <a:cs typeface="Calibri" panose="020F0502020204030204" pitchFamily="34" charset="0"/>
              </a:rPr>
              <a:t>, 2025).</a:t>
            </a:r>
          </a:p>
          <a:p>
            <a:pPr lvl="0" algn="just"/>
            <a:r>
              <a:rPr lang="en-IN" dirty="0">
                <a:latin typeface="Calibri" panose="020F0502020204030204" pitchFamily="34" charset="0"/>
                <a:ea typeface="Calibri" panose="020F0502020204030204" pitchFamily="34" charset="0"/>
                <a:cs typeface="Calibri" panose="020F0502020204030204" pitchFamily="34" charset="0"/>
              </a:rPr>
              <a:t>Health promotion and prevention are very important in improving health outcomes of populations.</a:t>
            </a:r>
          </a:p>
        </p:txBody>
      </p:sp>
      <p:pic>
        <p:nvPicPr>
          <p:cNvPr id="5" name="image3.png">
            <a:extLst>
              <a:ext uri="{FF2B5EF4-FFF2-40B4-BE49-F238E27FC236}">
                <a16:creationId xmlns:a16="http://schemas.microsoft.com/office/drawing/2014/main" id="{826763E7-C567-4EE5-7DEA-58F7CA6AAE35}"/>
              </a:ext>
            </a:extLst>
          </p:cNvPr>
          <p:cNvPicPr/>
          <p:nvPr/>
        </p:nvPicPr>
        <p:blipFill>
          <a:blip r:embed="rId5"/>
          <a:srcRect/>
          <a:stretch>
            <a:fillRect/>
          </a:stretch>
        </p:blipFill>
        <p:spPr>
          <a:xfrm>
            <a:off x="6731268" y="2015732"/>
            <a:ext cx="4535999" cy="3703143"/>
          </a:xfrm>
          <a:prstGeom prst="rect">
            <a:avLst/>
          </a:prstGeom>
          <a:ln/>
        </p:spPr>
      </p:pic>
      <p:sp>
        <p:nvSpPr>
          <p:cNvPr id="8" name="TextBox 7">
            <a:extLst>
              <a:ext uri="{FF2B5EF4-FFF2-40B4-BE49-F238E27FC236}">
                <a16:creationId xmlns:a16="http://schemas.microsoft.com/office/drawing/2014/main" id="{FE610508-7720-893F-DF2D-57F882E64E0C}"/>
              </a:ext>
            </a:extLst>
          </p:cNvPr>
          <p:cNvSpPr txBox="1"/>
          <p:nvPr/>
        </p:nvSpPr>
        <p:spPr>
          <a:xfrm>
            <a:off x="7384943" y="5860987"/>
            <a:ext cx="3184902" cy="369332"/>
          </a:xfrm>
          <a:prstGeom prst="rect">
            <a:avLst/>
          </a:prstGeom>
          <a:solidFill>
            <a:schemeClr val="bg2"/>
          </a:solidFill>
        </p:spPr>
        <p:txBody>
          <a:bodyPr wrap="square">
            <a:spAutoFit/>
          </a:bodyPr>
          <a:lstStyle/>
          <a:p>
            <a:pPr algn="ctr">
              <a:lnSpc>
                <a:spcPct val="100000"/>
              </a:lnSpc>
              <a:buNone/>
            </a:pPr>
            <a:r>
              <a:rPr lang="en-IN" sz="1800" b="1" dirty="0">
                <a:effectLst/>
                <a:latin typeface="Calibri" panose="020F0502020204030204" pitchFamily="34" charset="0"/>
                <a:ea typeface="Calibri" panose="020F0502020204030204" pitchFamily="34" charset="0"/>
                <a:cs typeface="Calibri" panose="020F0502020204030204" pitchFamily="34" charset="0"/>
              </a:rPr>
              <a:t>(Source: </a:t>
            </a:r>
            <a:r>
              <a:rPr lang="en-IN" sz="1800" b="1"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6"/>
              </a:rPr>
              <a:t>infocons.org</a:t>
            </a:r>
            <a:r>
              <a:rPr lang="en-IN" sz="1800" b="1" dirty="0">
                <a:effectLst/>
                <a:latin typeface="Calibri" panose="020F0502020204030204" pitchFamily="34" charset="0"/>
                <a:ea typeface="Calibri" panose="020F0502020204030204" pitchFamily="34" charset="0"/>
                <a:cs typeface="Calibri" panose="020F0502020204030204" pitchFamily="34" charset="0"/>
              </a:rPr>
              <a:t>, 2025)</a:t>
            </a:r>
            <a:endParaRPr lang="en-IN" sz="1200" b="1"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70480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BC701-71CA-261D-43E7-7A5521BA96C2}"/>
              </a:ext>
            </a:extLst>
          </p:cNvPr>
          <p:cNvSpPr>
            <a:spLocks noGrp="1"/>
          </p:cNvSpPr>
          <p:nvPr>
            <p:ph type="title"/>
          </p:nvPr>
        </p:nvSpPr>
        <p:spPr>
          <a:xfrm>
            <a:off x="1053885" y="634038"/>
            <a:ext cx="10523349" cy="1049235"/>
          </a:xfrm>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Understanding Wellbeing </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69A7889-444E-EF67-0EA0-3F9887C0EA10}"/>
              </a:ext>
            </a:extLst>
          </p:cNvPr>
          <p:cNvSpPr>
            <a:spLocks noGrp="1"/>
          </p:cNvSpPr>
          <p:nvPr>
            <p:ph idx="1"/>
          </p:nvPr>
        </p:nvSpPr>
        <p:spPr>
          <a:xfrm>
            <a:off x="1053885" y="2015731"/>
            <a:ext cx="5966847" cy="4447061"/>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Well-being encompasses physical, psychological, emotional, and social aspects, indicating the quality of life. </a:t>
            </a:r>
          </a:p>
          <a:p>
            <a:pPr lvl="0" algn="just"/>
            <a:r>
              <a:rPr lang="en-IN" dirty="0">
                <a:latin typeface="Calibri" panose="020F0502020204030204" pitchFamily="34" charset="0"/>
                <a:ea typeface="Calibri" panose="020F0502020204030204" pitchFamily="34" charset="0"/>
                <a:cs typeface="Calibri" panose="020F0502020204030204" pitchFamily="34" charset="0"/>
              </a:rPr>
              <a:t>Well-being enhances independence and fosters resilience, encouraging good behaviour too (Niyazova and </a:t>
            </a:r>
            <a:r>
              <a:rPr lang="en-IN" dirty="0" err="1">
                <a:latin typeface="Calibri" panose="020F0502020204030204" pitchFamily="34" charset="0"/>
                <a:ea typeface="Calibri" panose="020F0502020204030204" pitchFamily="34" charset="0"/>
                <a:cs typeface="Calibri" panose="020F0502020204030204" pitchFamily="34" charset="0"/>
              </a:rPr>
              <a:t>Madaliyeva</a:t>
            </a:r>
            <a:r>
              <a:rPr lang="en-IN" dirty="0">
                <a:latin typeface="Calibri" panose="020F0502020204030204" pitchFamily="34" charset="0"/>
                <a:ea typeface="Calibri" panose="020F0502020204030204" pitchFamily="34" charset="0"/>
                <a:cs typeface="Calibri" panose="020F0502020204030204" pitchFamily="34" charset="0"/>
              </a:rPr>
              <a:t>, 2022).</a:t>
            </a:r>
          </a:p>
          <a:p>
            <a:pPr lvl="0" algn="just"/>
            <a:r>
              <a:rPr lang="en-IN" dirty="0">
                <a:latin typeface="Calibri" panose="020F0502020204030204" pitchFamily="34" charset="0"/>
                <a:ea typeface="Calibri" panose="020F0502020204030204" pitchFamily="34" charset="0"/>
                <a:cs typeface="Calibri" panose="020F0502020204030204" pitchFamily="34" charset="0"/>
              </a:rPr>
              <a:t>It is estimated that 1 out of 8 individuals in the world have a mental illness, showing the importance of well-being.</a:t>
            </a:r>
          </a:p>
          <a:p>
            <a:pPr lvl="0" algn="just"/>
            <a:r>
              <a:rPr lang="en-IN" dirty="0">
                <a:latin typeface="Calibri" panose="020F0502020204030204" pitchFamily="34" charset="0"/>
                <a:ea typeface="Calibri" panose="020F0502020204030204" pitchFamily="34" charset="0"/>
                <a:cs typeface="Calibri" panose="020F0502020204030204" pitchFamily="34" charset="0"/>
              </a:rPr>
              <a:t>On the other hand, well-being is a subjective phenomenon that depends on one’s socioeconomic position, cultural background, and individual experience.</a:t>
            </a:r>
          </a:p>
        </p:txBody>
      </p:sp>
      <p:pic>
        <p:nvPicPr>
          <p:cNvPr id="4" name="image8.png">
            <a:extLst>
              <a:ext uri="{FF2B5EF4-FFF2-40B4-BE49-F238E27FC236}">
                <a16:creationId xmlns:a16="http://schemas.microsoft.com/office/drawing/2014/main" id="{49FC0EA2-F443-8841-E8ED-0C696F5BF2A7}"/>
              </a:ext>
            </a:extLst>
          </p:cNvPr>
          <p:cNvPicPr/>
          <p:nvPr/>
        </p:nvPicPr>
        <p:blipFill>
          <a:blip r:embed="rId3"/>
          <a:srcRect/>
          <a:stretch>
            <a:fillRect/>
          </a:stretch>
        </p:blipFill>
        <p:spPr>
          <a:xfrm>
            <a:off x="7728520" y="2015731"/>
            <a:ext cx="3585210" cy="3531870"/>
          </a:xfrm>
          <a:prstGeom prst="rect">
            <a:avLst/>
          </a:prstGeom>
          <a:ln/>
        </p:spPr>
      </p:pic>
      <p:sp>
        <p:nvSpPr>
          <p:cNvPr id="7" name="TextBox 6">
            <a:extLst>
              <a:ext uri="{FF2B5EF4-FFF2-40B4-BE49-F238E27FC236}">
                <a16:creationId xmlns:a16="http://schemas.microsoft.com/office/drawing/2014/main" id="{EB91A27B-095D-7261-0F53-C2CC050B2FCA}"/>
              </a:ext>
            </a:extLst>
          </p:cNvPr>
          <p:cNvSpPr txBox="1"/>
          <p:nvPr/>
        </p:nvSpPr>
        <p:spPr>
          <a:xfrm>
            <a:off x="8385874" y="5695393"/>
            <a:ext cx="2270501" cy="369332"/>
          </a:xfrm>
          <a:prstGeom prst="rect">
            <a:avLst/>
          </a:prstGeom>
          <a:solidFill>
            <a:schemeClr val="bg2"/>
          </a:solidFill>
        </p:spPr>
        <p:txBody>
          <a:bodyPr wrap="square">
            <a:spAutoFit/>
          </a:bodyPr>
          <a:lstStyle/>
          <a:p>
            <a:pPr algn="just">
              <a:lnSpc>
                <a:spcPct val="100000"/>
              </a:lnSpc>
              <a:buNone/>
            </a:pPr>
            <a:r>
              <a:rPr lang="en-IN" sz="1800" b="1" dirty="0">
                <a:effectLst/>
                <a:latin typeface="Calibri" panose="020F0502020204030204" pitchFamily="34" charset="0"/>
                <a:ea typeface="Calibri" panose="020F0502020204030204" pitchFamily="34" charset="0"/>
                <a:cs typeface="Calibri" panose="020F0502020204030204" pitchFamily="34" charset="0"/>
              </a:rPr>
              <a:t>(Source: Ryff, 2017)</a:t>
            </a:r>
            <a:endParaRPr lang="en-IN" sz="1200" b="1"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9962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63B60-8226-AB23-04B7-95DA97138C3D}"/>
              </a:ext>
            </a:extLst>
          </p:cNvPr>
          <p:cNvSpPr>
            <a:spLocks noGrp="1"/>
          </p:cNvSpPr>
          <p:nvPr>
            <p:ph type="title"/>
          </p:nvPr>
        </p:nvSpPr>
        <p:spPr>
          <a:xfrm>
            <a:off x="1317357" y="277576"/>
            <a:ext cx="9752996" cy="1049235"/>
          </a:xfrm>
        </p:spPr>
        <p:style>
          <a:lnRef idx="1">
            <a:schemeClr val="accent1"/>
          </a:lnRef>
          <a:fillRef idx="2">
            <a:schemeClr val="accent1"/>
          </a:fillRef>
          <a:effectRef idx="1">
            <a:schemeClr val="accent1"/>
          </a:effectRef>
          <a:fontRef idx="minor">
            <a:schemeClr val="dk1"/>
          </a:fontRef>
        </p:style>
        <p:txBody>
          <a:bodyPr>
            <a:no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Sustainable Development and SDG 3</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45C96E4-10D2-17AD-DF3D-B9236202982B}"/>
              </a:ext>
            </a:extLst>
          </p:cNvPr>
          <p:cNvSpPr>
            <a:spLocks noGrp="1"/>
          </p:cNvSpPr>
          <p:nvPr>
            <p:ph idx="1"/>
          </p:nvPr>
        </p:nvSpPr>
        <p:spPr>
          <a:xfrm>
            <a:off x="1164955" y="1952789"/>
            <a:ext cx="5173851" cy="4401516"/>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Sustainable Development is defined as meeting today’s health requirements without endangering future generations.</a:t>
            </a:r>
          </a:p>
          <a:p>
            <a:pPr lvl="0" algn="just"/>
            <a:r>
              <a:rPr lang="en-IN" dirty="0">
                <a:latin typeface="Calibri" panose="020F0502020204030204" pitchFamily="34" charset="0"/>
                <a:ea typeface="Calibri" panose="020F0502020204030204" pitchFamily="34" charset="0"/>
                <a:cs typeface="Calibri" panose="020F0502020204030204" pitchFamily="34" charset="0"/>
              </a:rPr>
              <a:t>SDG 3: Good Health and Well-being focuses on prevention, healthy living, and inequalities.</a:t>
            </a:r>
          </a:p>
          <a:p>
            <a:pPr lvl="0" algn="just"/>
            <a:r>
              <a:rPr lang="en-IN" dirty="0">
                <a:latin typeface="Calibri" panose="020F0502020204030204" pitchFamily="34" charset="0"/>
                <a:ea typeface="Calibri" panose="020F0502020204030204" pitchFamily="34" charset="0"/>
                <a:cs typeface="Calibri" panose="020F0502020204030204" pitchFamily="34" charset="0"/>
              </a:rPr>
              <a:t>According to figures in England, 21.3% of deaths in 2024 were preventable (</a:t>
            </a:r>
            <a:r>
              <a:rPr lang="en-IN" dirty="0">
                <a:latin typeface="Calibri" panose="020F0502020204030204" pitchFamily="34" charset="0"/>
                <a:ea typeface="Calibri" panose="020F0502020204030204" pitchFamily="34" charset="0"/>
                <a:cs typeface="Calibri" panose="020F0502020204030204" pitchFamily="34" charset="0"/>
                <a:hlinkClick r:id="rId3"/>
              </a:rPr>
              <a:t>ons.gov.uk</a:t>
            </a:r>
            <a:r>
              <a:rPr lang="en-IN" dirty="0">
                <a:latin typeface="Calibri" panose="020F0502020204030204" pitchFamily="34" charset="0"/>
                <a:ea typeface="Calibri" panose="020F0502020204030204" pitchFamily="34" charset="0"/>
                <a:cs typeface="Calibri" panose="020F0502020204030204" pitchFamily="34" charset="0"/>
              </a:rPr>
              <a:t>, 2024).</a:t>
            </a:r>
          </a:p>
          <a:p>
            <a:pPr lvl="0" algn="just"/>
            <a:r>
              <a:rPr lang="en-IN" dirty="0">
                <a:latin typeface="Calibri" panose="020F0502020204030204" pitchFamily="34" charset="0"/>
                <a:ea typeface="Calibri" panose="020F0502020204030204" pitchFamily="34" charset="0"/>
                <a:cs typeface="Calibri" panose="020F0502020204030204" pitchFamily="34" charset="0"/>
              </a:rPr>
              <a:t>NHS DPP contributes towards sustainable and preventative health care.</a:t>
            </a:r>
          </a:p>
        </p:txBody>
      </p:sp>
      <p:pic>
        <p:nvPicPr>
          <p:cNvPr id="5" name="image2.png">
            <a:extLst>
              <a:ext uri="{FF2B5EF4-FFF2-40B4-BE49-F238E27FC236}">
                <a16:creationId xmlns:a16="http://schemas.microsoft.com/office/drawing/2014/main" id="{3096B07E-C832-D261-F855-50A84C305138}"/>
              </a:ext>
            </a:extLst>
          </p:cNvPr>
          <p:cNvPicPr/>
          <p:nvPr/>
        </p:nvPicPr>
        <p:blipFill>
          <a:blip r:embed="rId4"/>
          <a:srcRect/>
          <a:stretch>
            <a:fillRect/>
          </a:stretch>
        </p:blipFill>
        <p:spPr>
          <a:xfrm>
            <a:off x="7281577" y="2107772"/>
            <a:ext cx="4262120" cy="3696970"/>
          </a:xfrm>
          <a:prstGeom prst="rect">
            <a:avLst/>
          </a:prstGeom>
          <a:ln/>
        </p:spPr>
      </p:pic>
      <p:sp>
        <p:nvSpPr>
          <p:cNvPr id="8" name="TextBox 7">
            <a:extLst>
              <a:ext uri="{FF2B5EF4-FFF2-40B4-BE49-F238E27FC236}">
                <a16:creationId xmlns:a16="http://schemas.microsoft.com/office/drawing/2014/main" id="{5C283CA5-95E1-2500-D3FF-0CD300F29E71}"/>
              </a:ext>
            </a:extLst>
          </p:cNvPr>
          <p:cNvSpPr txBox="1"/>
          <p:nvPr/>
        </p:nvSpPr>
        <p:spPr>
          <a:xfrm>
            <a:off x="7771108" y="5984973"/>
            <a:ext cx="3066081" cy="369332"/>
          </a:xfrm>
          <a:prstGeom prst="rect">
            <a:avLst/>
          </a:prstGeom>
          <a:solidFill>
            <a:schemeClr val="bg2"/>
          </a:solidFill>
        </p:spPr>
        <p:txBody>
          <a:bodyPr wrap="square">
            <a:spAutoFit/>
          </a:bodyPr>
          <a:lstStyle/>
          <a:p>
            <a:pPr algn="ctr">
              <a:lnSpc>
                <a:spcPct val="100000"/>
              </a:lnSpc>
              <a:buNone/>
            </a:pPr>
            <a:r>
              <a:rPr lang="en-IN" sz="1800" b="1" dirty="0">
                <a:effectLst/>
                <a:latin typeface="Calibri" panose="020F0502020204030204" pitchFamily="34" charset="0"/>
                <a:ea typeface="Calibri" panose="020F0502020204030204" pitchFamily="34" charset="0"/>
                <a:cs typeface="Calibri" panose="020F0502020204030204" pitchFamily="34" charset="0"/>
              </a:rPr>
              <a:t>(Source: </a:t>
            </a:r>
            <a:r>
              <a:rPr lang="en-IN" sz="1800" b="1"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3"/>
              </a:rPr>
              <a:t>ons.gov.uk</a:t>
            </a:r>
            <a:r>
              <a:rPr lang="en-IN" sz="1800" b="1" dirty="0">
                <a:effectLst/>
                <a:latin typeface="Calibri" panose="020F0502020204030204" pitchFamily="34" charset="0"/>
                <a:ea typeface="Calibri" panose="020F0502020204030204" pitchFamily="34" charset="0"/>
                <a:cs typeface="Calibri" panose="020F0502020204030204" pitchFamily="34" charset="0"/>
              </a:rPr>
              <a:t>, 2024)</a:t>
            </a:r>
            <a:endParaRPr lang="en-IN" sz="1200" b="1"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6782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56C9B-A85E-A7FC-CA52-80FC422DFBEF}"/>
              </a:ext>
            </a:extLst>
          </p:cNvPr>
          <p:cNvSpPr>
            <a:spLocks noGrp="1"/>
          </p:cNvSpPr>
          <p:nvPr>
            <p:ph type="title"/>
          </p:nvPr>
        </p:nvSpPr>
        <p:spPr>
          <a:xfrm>
            <a:off x="356460" y="479054"/>
            <a:ext cx="11329261" cy="1706207"/>
          </a:xfrm>
        </p:spPr>
        <p:style>
          <a:lnRef idx="1">
            <a:schemeClr val="accent1"/>
          </a:lnRef>
          <a:fillRef idx="2">
            <a:schemeClr val="accent1"/>
          </a:fillRef>
          <a:effectRef idx="1">
            <a:schemeClr val="accent1"/>
          </a:effectRef>
          <a:fontRef idx="minor">
            <a:schemeClr val="dk1"/>
          </a:fontRef>
        </p:style>
        <p:txBody>
          <a:bodyPr anchor="ctr">
            <a:no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Relationship between Health, Wellbeing and Sustainable Development </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DFF90EE-CCC3-5B54-A1FA-79001F0A5B51}"/>
              </a:ext>
            </a:extLst>
          </p:cNvPr>
          <p:cNvSpPr>
            <a:spLocks noGrp="1"/>
          </p:cNvSpPr>
          <p:nvPr>
            <p:ph idx="1"/>
          </p:nvPr>
        </p:nvSpPr>
        <p:spPr>
          <a:xfrm>
            <a:off x="405538" y="2427831"/>
            <a:ext cx="6072054" cy="3951115"/>
          </a:xfrm>
        </p:spPr>
        <p:style>
          <a:lnRef idx="2">
            <a:schemeClr val="dk1"/>
          </a:lnRef>
          <a:fillRef idx="1">
            <a:schemeClr val="lt1"/>
          </a:fillRef>
          <a:effectRef idx="0">
            <a:schemeClr val="dk1"/>
          </a:effectRef>
          <a:fontRef idx="minor">
            <a:schemeClr val="dk1"/>
          </a:fontRef>
        </p:style>
        <p:txBody>
          <a:bodyPr>
            <a:noAutofit/>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Well-being and health promote a better way of living and engagement in everyday life activities.</a:t>
            </a:r>
          </a:p>
          <a:p>
            <a:pPr lvl="0" algn="just"/>
            <a:r>
              <a:rPr lang="en-IN" dirty="0">
                <a:latin typeface="Calibri" panose="020F0502020204030204" pitchFamily="34" charset="0"/>
                <a:ea typeface="Calibri" panose="020F0502020204030204" pitchFamily="34" charset="0"/>
                <a:cs typeface="Calibri" panose="020F0502020204030204" pitchFamily="34" charset="0"/>
              </a:rPr>
              <a:t>The prevention of any disease is sustainable for both the short term and long term.</a:t>
            </a:r>
          </a:p>
          <a:p>
            <a:pPr lvl="0" algn="just"/>
            <a:r>
              <a:rPr lang="en-IN" dirty="0">
                <a:latin typeface="Calibri" panose="020F0502020204030204" pitchFamily="34" charset="0"/>
                <a:ea typeface="Calibri" panose="020F0502020204030204" pitchFamily="34" charset="0"/>
                <a:cs typeface="Calibri" panose="020F0502020204030204" pitchFamily="34" charset="0"/>
              </a:rPr>
              <a:t>This relationship is shown by the NHS DPP, which has shown that successful completion results in a 37% relative decrease in Type 2 diabetes cases (</a:t>
            </a:r>
            <a:r>
              <a:rPr lang="en-IN" dirty="0">
                <a:latin typeface="Calibri" panose="020F0502020204030204" pitchFamily="34" charset="0"/>
                <a:ea typeface="Calibri" panose="020F0502020204030204" pitchFamily="34" charset="0"/>
                <a:cs typeface="Calibri" panose="020F0502020204030204" pitchFamily="34" charset="0"/>
                <a:hlinkClick r:id="rId3"/>
              </a:rPr>
              <a:t>england.nhs.uk</a:t>
            </a:r>
            <a:r>
              <a:rPr lang="en-IN" dirty="0">
                <a:latin typeface="Calibri" panose="020F0502020204030204" pitchFamily="34" charset="0"/>
                <a:ea typeface="Calibri" panose="020F0502020204030204" pitchFamily="34" charset="0"/>
                <a:cs typeface="Calibri" panose="020F0502020204030204" pitchFamily="34" charset="0"/>
              </a:rPr>
              <a:t>, 2024).</a:t>
            </a:r>
          </a:p>
          <a:p>
            <a:pPr lvl="0" algn="just"/>
            <a:r>
              <a:rPr lang="en-IN" dirty="0">
                <a:latin typeface="Calibri" panose="020F0502020204030204" pitchFamily="34" charset="0"/>
                <a:ea typeface="Calibri" panose="020F0502020204030204" pitchFamily="34" charset="0"/>
                <a:cs typeface="Calibri" panose="020F0502020204030204" pitchFamily="34" charset="0"/>
              </a:rPr>
              <a:t>Prevention leads to healthier communities.</a:t>
            </a:r>
          </a:p>
        </p:txBody>
      </p:sp>
      <p:pic>
        <p:nvPicPr>
          <p:cNvPr id="5" name="image10.png">
            <a:extLst>
              <a:ext uri="{FF2B5EF4-FFF2-40B4-BE49-F238E27FC236}">
                <a16:creationId xmlns:a16="http://schemas.microsoft.com/office/drawing/2014/main" id="{4FF9B628-3EEC-018B-6919-1B8C9CCA268F}"/>
              </a:ext>
            </a:extLst>
          </p:cNvPr>
          <p:cNvPicPr/>
          <p:nvPr/>
        </p:nvPicPr>
        <p:blipFill>
          <a:blip r:embed="rId4"/>
          <a:srcRect/>
          <a:stretch>
            <a:fillRect/>
          </a:stretch>
        </p:blipFill>
        <p:spPr>
          <a:xfrm>
            <a:off x="6690103" y="2498230"/>
            <a:ext cx="5096359" cy="3043071"/>
          </a:xfrm>
          <a:prstGeom prst="rect">
            <a:avLst/>
          </a:prstGeom>
          <a:ln/>
        </p:spPr>
      </p:pic>
      <p:sp>
        <p:nvSpPr>
          <p:cNvPr id="8" name="TextBox 7">
            <a:extLst>
              <a:ext uri="{FF2B5EF4-FFF2-40B4-BE49-F238E27FC236}">
                <a16:creationId xmlns:a16="http://schemas.microsoft.com/office/drawing/2014/main" id="{3C4B76B8-099D-1A85-F450-9BA525B01F64}"/>
              </a:ext>
            </a:extLst>
          </p:cNvPr>
          <p:cNvSpPr txBox="1"/>
          <p:nvPr/>
        </p:nvSpPr>
        <p:spPr>
          <a:xfrm>
            <a:off x="7219626" y="5854271"/>
            <a:ext cx="3835830" cy="369332"/>
          </a:xfrm>
          <a:prstGeom prst="rect">
            <a:avLst/>
          </a:prstGeom>
          <a:solidFill>
            <a:schemeClr val="bg2"/>
          </a:solidFill>
        </p:spPr>
        <p:txBody>
          <a:bodyPr wrap="square">
            <a:spAutoFit/>
          </a:bodyPr>
          <a:lstStyle/>
          <a:p>
            <a:pPr algn="ctr"/>
            <a:r>
              <a:rPr lang="en-IN" sz="1800" b="1" dirty="0">
                <a:effectLst/>
                <a:latin typeface="Calibri" panose="020F0502020204030204" pitchFamily="34" charset="0"/>
                <a:ea typeface="Calibri" panose="020F0502020204030204" pitchFamily="34" charset="0"/>
                <a:cs typeface="Calibri" panose="020F0502020204030204" pitchFamily="34" charset="0"/>
              </a:rPr>
              <a:t>(Source: Emma McManus, 2022)</a:t>
            </a:r>
            <a:endParaRPr lang="en-IN"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66660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D30DC-F93C-C687-E556-A44D34A59A6B}"/>
              </a:ext>
            </a:extLst>
          </p:cNvPr>
          <p:cNvSpPr>
            <a:spLocks noGrp="1"/>
          </p:cNvSpPr>
          <p:nvPr>
            <p:ph type="title"/>
          </p:nvPr>
        </p:nvSpPr>
        <p:spPr>
          <a:xfrm>
            <a:off x="320559" y="433953"/>
            <a:ext cx="11253668" cy="1285119"/>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Theoretical Model: Biopsychosocial Model </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A6E23D6-1B45-5CCB-3C22-19A9B028F274}"/>
              </a:ext>
            </a:extLst>
          </p:cNvPr>
          <p:cNvSpPr>
            <a:spLocks noGrp="1"/>
          </p:cNvSpPr>
          <p:nvPr>
            <p:ph idx="1"/>
          </p:nvPr>
        </p:nvSpPr>
        <p:spPr>
          <a:xfrm>
            <a:off x="491894" y="2031229"/>
            <a:ext cx="6125881" cy="4648539"/>
          </a:xfrm>
        </p:spPr>
        <p:style>
          <a:lnRef idx="2">
            <a:schemeClr val="dk1"/>
          </a:lnRef>
          <a:fillRef idx="1">
            <a:schemeClr val="lt1"/>
          </a:fillRef>
          <a:effectRef idx="0">
            <a:schemeClr val="dk1"/>
          </a:effectRef>
          <a:fontRef idx="minor">
            <a:schemeClr val="dk1"/>
          </a:fontRef>
        </p:style>
        <p:txBody>
          <a:bodyPr>
            <a:noAutofit/>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Incorporates biological, psychological and social factors of health (</a:t>
            </a:r>
            <a:r>
              <a:rPr lang="en-IN" dirty="0" err="1">
                <a:latin typeface="Calibri" panose="020F0502020204030204" pitchFamily="34" charset="0"/>
                <a:ea typeface="Calibri" panose="020F0502020204030204" pitchFamily="34" charset="0"/>
                <a:cs typeface="Calibri" panose="020F0502020204030204" pitchFamily="34" charset="0"/>
              </a:rPr>
              <a:t>Taukeni</a:t>
            </a:r>
            <a:r>
              <a:rPr lang="en-IN" dirty="0">
                <a:latin typeface="Calibri" panose="020F0502020204030204" pitchFamily="34" charset="0"/>
                <a:ea typeface="Calibri" panose="020F0502020204030204" pitchFamily="34" charset="0"/>
                <a:cs typeface="Calibri" panose="020F0502020204030204" pitchFamily="34" charset="0"/>
              </a:rPr>
              <a:t> </a:t>
            </a:r>
            <a:r>
              <a:rPr lang="en-IN" i="1" dirty="0">
                <a:latin typeface="Calibri" panose="020F0502020204030204" pitchFamily="34" charset="0"/>
                <a:ea typeface="Calibri" panose="020F0502020204030204" pitchFamily="34" charset="0"/>
                <a:cs typeface="Calibri" panose="020F0502020204030204" pitchFamily="34" charset="0"/>
              </a:rPr>
              <a:t>et al.</a:t>
            </a:r>
            <a:r>
              <a:rPr lang="en-IN" dirty="0">
                <a:latin typeface="Calibri" panose="020F0502020204030204" pitchFamily="34" charset="0"/>
                <a:ea typeface="Calibri" panose="020F0502020204030204" pitchFamily="34" charset="0"/>
                <a:cs typeface="Calibri" panose="020F0502020204030204" pitchFamily="34" charset="0"/>
              </a:rPr>
              <a:t>, 2023).</a:t>
            </a:r>
          </a:p>
          <a:p>
            <a:pPr lvl="0" algn="just"/>
            <a:r>
              <a:rPr lang="en-IN" dirty="0">
                <a:latin typeface="Calibri" panose="020F0502020204030204" pitchFamily="34" charset="0"/>
                <a:ea typeface="Calibri" panose="020F0502020204030204" pitchFamily="34" charset="0"/>
                <a:cs typeface="Calibri" panose="020F0502020204030204" pitchFamily="34" charset="0"/>
              </a:rPr>
              <a:t>Incorporates physical factors through lifestyle and diabetes risk assessment.</a:t>
            </a:r>
          </a:p>
          <a:p>
            <a:pPr lvl="0" algn="just"/>
            <a:r>
              <a:rPr lang="en-IN" dirty="0">
                <a:latin typeface="Calibri" panose="020F0502020204030204" pitchFamily="34" charset="0"/>
                <a:ea typeface="Calibri" panose="020F0502020204030204" pitchFamily="34" charset="0"/>
                <a:cs typeface="Calibri" panose="020F0502020204030204" pitchFamily="34" charset="0"/>
              </a:rPr>
              <a:t>Facilitates behavioural change based on motivation and psychological health.</a:t>
            </a:r>
          </a:p>
          <a:p>
            <a:pPr lvl="0" algn="just"/>
            <a:r>
              <a:rPr lang="en-IN" dirty="0">
                <a:latin typeface="Calibri" panose="020F0502020204030204" pitchFamily="34" charset="0"/>
                <a:ea typeface="Calibri" panose="020F0502020204030204" pitchFamily="34" charset="0"/>
                <a:cs typeface="Calibri" panose="020F0502020204030204" pitchFamily="34" charset="0"/>
              </a:rPr>
              <a:t>Consider social factors such as financial status, environment and family support.</a:t>
            </a:r>
          </a:p>
          <a:p>
            <a:pPr lvl="0" algn="just"/>
            <a:r>
              <a:rPr lang="en-IN" dirty="0">
                <a:latin typeface="Calibri" panose="020F0502020204030204" pitchFamily="34" charset="0"/>
                <a:ea typeface="Calibri" panose="020F0502020204030204" pitchFamily="34" charset="0"/>
                <a:cs typeface="Calibri" panose="020F0502020204030204" pitchFamily="34" charset="0"/>
              </a:rPr>
              <a:t>The key advantage of the model is its holistic approach to prevention.</a:t>
            </a:r>
          </a:p>
          <a:p>
            <a:pPr lvl="0" algn="just"/>
            <a:r>
              <a:rPr lang="en-IN" dirty="0">
                <a:latin typeface="Calibri" panose="020F0502020204030204" pitchFamily="34" charset="0"/>
                <a:ea typeface="Calibri" panose="020F0502020204030204" pitchFamily="34" charset="0"/>
                <a:cs typeface="Calibri" panose="020F0502020204030204" pitchFamily="34" charset="0"/>
              </a:rPr>
              <a:t>One of the disadvantages is that the model is difficult to implement universally.</a:t>
            </a:r>
          </a:p>
        </p:txBody>
      </p:sp>
      <p:pic>
        <p:nvPicPr>
          <p:cNvPr id="5" name="image4.png">
            <a:extLst>
              <a:ext uri="{FF2B5EF4-FFF2-40B4-BE49-F238E27FC236}">
                <a16:creationId xmlns:a16="http://schemas.microsoft.com/office/drawing/2014/main" id="{608AEACD-7715-5087-7926-252E4C9A638B}"/>
              </a:ext>
            </a:extLst>
          </p:cNvPr>
          <p:cNvPicPr/>
          <p:nvPr/>
        </p:nvPicPr>
        <p:blipFill>
          <a:blip r:embed="rId3"/>
          <a:srcRect/>
          <a:stretch>
            <a:fillRect/>
          </a:stretch>
        </p:blipFill>
        <p:spPr>
          <a:xfrm>
            <a:off x="6874859" y="2106804"/>
            <a:ext cx="4699368" cy="3751555"/>
          </a:xfrm>
          <a:prstGeom prst="rect">
            <a:avLst/>
          </a:prstGeom>
          <a:ln/>
        </p:spPr>
      </p:pic>
      <p:sp>
        <p:nvSpPr>
          <p:cNvPr id="8" name="TextBox 7">
            <a:extLst>
              <a:ext uri="{FF2B5EF4-FFF2-40B4-BE49-F238E27FC236}">
                <a16:creationId xmlns:a16="http://schemas.microsoft.com/office/drawing/2014/main" id="{0846BF2A-3DA4-FAA2-5E9E-1692FD8EBACC}"/>
              </a:ext>
            </a:extLst>
          </p:cNvPr>
          <p:cNvSpPr txBox="1"/>
          <p:nvPr/>
        </p:nvSpPr>
        <p:spPr>
          <a:xfrm>
            <a:off x="7120358" y="6054715"/>
            <a:ext cx="4286396" cy="369332"/>
          </a:xfrm>
          <a:prstGeom prst="rect">
            <a:avLst/>
          </a:prstGeom>
          <a:solidFill>
            <a:schemeClr val="bg2"/>
          </a:solidFill>
        </p:spPr>
        <p:txBody>
          <a:bodyPr wrap="square">
            <a:spAutoFit/>
          </a:bodyPr>
          <a:lstStyle/>
          <a:p>
            <a:pPr algn="ctr">
              <a:lnSpc>
                <a:spcPct val="100000"/>
              </a:lnSpc>
              <a:buNone/>
            </a:pPr>
            <a:r>
              <a:rPr lang="en-IN" sz="1800" b="1" dirty="0">
                <a:effectLst/>
                <a:latin typeface="Calibri" panose="020F0502020204030204" pitchFamily="34" charset="0"/>
                <a:ea typeface="Calibri" panose="020F0502020204030204" pitchFamily="34" charset="0"/>
                <a:cs typeface="Calibri" panose="020F0502020204030204" pitchFamily="34" charset="0"/>
              </a:rPr>
              <a:t>(Source: </a:t>
            </a:r>
            <a:r>
              <a:rPr lang="en-IN" sz="1800" b="1"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4"/>
              </a:rPr>
              <a:t>brookbushinstitute.com</a:t>
            </a:r>
            <a:r>
              <a:rPr lang="en-IN" sz="1800" b="1" dirty="0">
                <a:effectLst/>
                <a:latin typeface="Calibri" panose="020F0502020204030204" pitchFamily="34" charset="0"/>
                <a:ea typeface="Calibri" panose="020F0502020204030204" pitchFamily="34" charset="0"/>
                <a:cs typeface="Calibri" panose="020F0502020204030204" pitchFamily="34" charset="0"/>
              </a:rPr>
              <a:t>, 2024)</a:t>
            </a:r>
            <a:endParaRPr lang="en-IN" sz="1200" b="1"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94629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50DAE-49A0-2305-D059-8AF6DEABD5B6}"/>
              </a:ext>
            </a:extLst>
          </p:cNvPr>
          <p:cNvSpPr>
            <a:spLocks noGrp="1"/>
          </p:cNvSpPr>
          <p:nvPr>
            <p:ph type="title"/>
          </p:nvPr>
        </p:nvSpPr>
        <p:spPr>
          <a:xfrm>
            <a:off x="469166" y="430212"/>
            <a:ext cx="11253668" cy="1106424"/>
          </a:xfrm>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Theoretical Model 2: Holistic Model </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DA9971D-AD51-C0E6-D2FD-A93F85350057}"/>
              </a:ext>
            </a:extLst>
          </p:cNvPr>
          <p:cNvSpPr txBox="1"/>
          <p:nvPr/>
        </p:nvSpPr>
        <p:spPr>
          <a:xfrm>
            <a:off x="469166" y="2139950"/>
            <a:ext cx="5451187" cy="420435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342900" lvl="0" indent="-342900" algn="just">
              <a:lnSpc>
                <a:spcPct val="150000"/>
              </a:lnSpc>
              <a:buFont typeface="Arial" panose="020B0604020202020204" pitchFamily="34" charset="0"/>
              <a:buChar char="●"/>
            </a:pPr>
            <a:r>
              <a:rPr lang="en-IN" sz="1800" u="none" strike="noStrike" dirty="0">
                <a:effectLst/>
                <a:latin typeface="Calibri" panose="020F0502020204030204" pitchFamily="34" charset="0"/>
                <a:ea typeface="Calibri" panose="020F0502020204030204" pitchFamily="34" charset="0"/>
                <a:cs typeface="Calibri" panose="020F0502020204030204" pitchFamily="34" charset="0"/>
              </a:rPr>
              <a:t>Health is seen as an interplay between physical, psychological, emotional, and social well-being (Jiwattanasuk </a:t>
            </a:r>
            <a:r>
              <a:rPr lang="en-IN" sz="1800" i="1" u="none" strike="noStrike" dirty="0">
                <a:effectLst/>
                <a:latin typeface="Calibri" panose="020F0502020204030204" pitchFamily="34" charset="0"/>
                <a:ea typeface="Calibri" panose="020F0502020204030204" pitchFamily="34" charset="0"/>
                <a:cs typeface="Calibri" panose="020F0502020204030204" pitchFamily="34" charset="0"/>
              </a:rPr>
              <a:t>et al</a:t>
            </a:r>
            <a:r>
              <a:rPr lang="en-IN" sz="1800" u="none" strike="noStrike" dirty="0">
                <a:effectLst/>
                <a:latin typeface="Calibri" panose="020F0502020204030204" pitchFamily="34" charset="0"/>
                <a:ea typeface="Calibri" panose="020F0502020204030204" pitchFamily="34" charset="0"/>
                <a:cs typeface="Calibri" panose="020F0502020204030204" pitchFamily="34" charset="0"/>
              </a:rPr>
              <a:t>., 2022).</a:t>
            </a:r>
          </a:p>
          <a:p>
            <a:pPr marL="342900" lvl="0" indent="-342900" algn="just">
              <a:lnSpc>
                <a:spcPct val="150000"/>
              </a:lnSpc>
              <a:buFont typeface="Arial" panose="020B0604020202020204" pitchFamily="34" charset="0"/>
              <a:buChar char="●"/>
            </a:pPr>
            <a:r>
              <a:rPr lang="en-IN" sz="1800" u="none" strike="noStrike" dirty="0">
                <a:effectLst/>
                <a:latin typeface="Calibri" panose="020F0502020204030204" pitchFamily="34" charset="0"/>
                <a:ea typeface="Calibri" panose="020F0502020204030204" pitchFamily="34" charset="0"/>
                <a:cs typeface="Calibri" panose="020F0502020204030204" pitchFamily="34" charset="0"/>
              </a:rPr>
              <a:t>The NHS DPP promotes the modification of lifestyle through healthy eating, physical activity, and behaviour change support.</a:t>
            </a:r>
          </a:p>
          <a:p>
            <a:pPr marL="342900" lvl="0" indent="-342900" algn="just">
              <a:lnSpc>
                <a:spcPct val="150000"/>
              </a:lnSpc>
              <a:buFont typeface="Arial" panose="020B0604020202020204" pitchFamily="34" charset="0"/>
              <a:buChar char="●"/>
            </a:pPr>
            <a:r>
              <a:rPr lang="en-IN" sz="1800" u="none" strike="noStrike" dirty="0">
                <a:effectLst/>
                <a:latin typeface="Calibri" panose="020F0502020204030204" pitchFamily="34" charset="0"/>
                <a:ea typeface="Calibri" panose="020F0502020204030204" pitchFamily="34" charset="0"/>
                <a:cs typeface="Calibri" panose="020F0502020204030204" pitchFamily="34" charset="0"/>
              </a:rPr>
              <a:t>Focuses on person-centred prevention by meeting wider well-being needs.</a:t>
            </a:r>
          </a:p>
          <a:p>
            <a:pPr marL="342900" lvl="0" indent="-342900" algn="just">
              <a:lnSpc>
                <a:spcPct val="150000"/>
              </a:lnSpc>
              <a:buFont typeface="Arial" panose="020B0604020202020204" pitchFamily="34" charset="0"/>
              <a:buChar char="●"/>
            </a:pPr>
            <a:r>
              <a:rPr lang="en-IN" sz="1800" u="none" strike="noStrike" dirty="0">
                <a:effectLst/>
                <a:latin typeface="Calibri" panose="020F0502020204030204" pitchFamily="34" charset="0"/>
                <a:ea typeface="Calibri" panose="020F0502020204030204" pitchFamily="34" charset="0"/>
                <a:cs typeface="Calibri" panose="020F0502020204030204" pitchFamily="34" charset="0"/>
              </a:rPr>
              <a:t>This approach, however, requires additional time and resources to implement.</a:t>
            </a:r>
            <a:endParaRPr lang="en-IN" sz="1200" u="none" strike="noStrike"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9" name="image5.png">
            <a:extLst>
              <a:ext uri="{FF2B5EF4-FFF2-40B4-BE49-F238E27FC236}">
                <a16:creationId xmlns:a16="http://schemas.microsoft.com/office/drawing/2014/main" id="{B34D6C1B-7794-DEA1-F762-070978838CA6}"/>
              </a:ext>
            </a:extLst>
          </p:cNvPr>
          <p:cNvPicPr/>
          <p:nvPr/>
        </p:nvPicPr>
        <p:blipFill>
          <a:blip r:embed="rId3"/>
          <a:srcRect/>
          <a:stretch>
            <a:fillRect/>
          </a:stretch>
        </p:blipFill>
        <p:spPr>
          <a:xfrm>
            <a:off x="6425903" y="2139950"/>
            <a:ext cx="4981575" cy="3200400"/>
          </a:xfrm>
          <a:prstGeom prst="rect">
            <a:avLst/>
          </a:prstGeom>
          <a:ln/>
        </p:spPr>
      </p:pic>
      <p:sp>
        <p:nvSpPr>
          <p:cNvPr id="12" name="TextBox 11">
            <a:extLst>
              <a:ext uri="{FF2B5EF4-FFF2-40B4-BE49-F238E27FC236}">
                <a16:creationId xmlns:a16="http://schemas.microsoft.com/office/drawing/2014/main" id="{E20BA327-8F02-4B48-0048-79AFC802A12D}"/>
              </a:ext>
            </a:extLst>
          </p:cNvPr>
          <p:cNvSpPr txBox="1"/>
          <p:nvPr/>
        </p:nvSpPr>
        <p:spPr>
          <a:xfrm>
            <a:off x="7547675" y="5574332"/>
            <a:ext cx="2929180" cy="369332"/>
          </a:xfrm>
          <a:prstGeom prst="rect">
            <a:avLst/>
          </a:prstGeom>
          <a:solidFill>
            <a:schemeClr val="bg2"/>
          </a:solidFill>
        </p:spPr>
        <p:txBody>
          <a:bodyPr wrap="square">
            <a:spAutoFit/>
          </a:bodyPr>
          <a:lstStyle/>
          <a:p>
            <a:r>
              <a:rPr lang="en-IN" sz="1800" b="1" dirty="0">
                <a:effectLst/>
                <a:latin typeface="Calibri" panose="020F0502020204030204" pitchFamily="34" charset="0"/>
                <a:ea typeface="Calibri" panose="020F0502020204030204" pitchFamily="34" charset="0"/>
                <a:cs typeface="Calibri" panose="020F0502020204030204" pitchFamily="34" charset="0"/>
              </a:rPr>
              <a:t>(Source: Levine </a:t>
            </a:r>
            <a:r>
              <a:rPr lang="en-IN" sz="1800" b="1" i="1" dirty="0">
                <a:effectLst/>
                <a:latin typeface="Calibri" panose="020F0502020204030204" pitchFamily="34" charset="0"/>
                <a:ea typeface="Calibri" panose="020F0502020204030204" pitchFamily="34" charset="0"/>
                <a:cs typeface="Calibri" panose="020F0502020204030204" pitchFamily="34" charset="0"/>
              </a:rPr>
              <a:t>et al</a:t>
            </a:r>
            <a:r>
              <a:rPr lang="en-IN" sz="1800" b="1" dirty="0">
                <a:effectLst/>
                <a:latin typeface="Calibri" panose="020F0502020204030204" pitchFamily="34" charset="0"/>
                <a:ea typeface="Calibri" panose="020F0502020204030204" pitchFamily="34" charset="0"/>
                <a:cs typeface="Calibri" panose="020F0502020204030204" pitchFamily="34" charset="0"/>
              </a:rPr>
              <a:t>., 2022)</a:t>
            </a:r>
            <a:endParaRPr lang="en-IN"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30358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15F72-13FE-9794-20D9-E0433A2B93B4}"/>
              </a:ext>
            </a:extLst>
          </p:cNvPr>
          <p:cNvSpPr>
            <a:spLocks noGrp="1"/>
          </p:cNvSpPr>
          <p:nvPr>
            <p:ph type="title"/>
          </p:nvPr>
        </p:nvSpPr>
        <p:spPr>
          <a:xfrm>
            <a:off x="852407" y="430212"/>
            <a:ext cx="10202447" cy="1228108"/>
          </a:xfrm>
        </p:spPr>
        <p:style>
          <a:lnRef idx="1">
            <a:schemeClr val="accent1"/>
          </a:lnRef>
          <a:fillRef idx="2">
            <a:schemeClr val="accent1"/>
          </a:fillRef>
          <a:effectRef idx="1">
            <a:schemeClr val="accent1"/>
          </a:effectRef>
          <a:fontRef idx="minor">
            <a:schemeClr val="dk1"/>
          </a:fontRef>
        </p:style>
        <p:txBody>
          <a:bodyPr>
            <a:no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Theoretical Model 3: Ecological Model </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35834CFF-F67B-4004-FED1-C5BFACB63F57}"/>
              </a:ext>
            </a:extLst>
          </p:cNvPr>
          <p:cNvSpPr>
            <a:spLocks noGrp="1"/>
          </p:cNvSpPr>
          <p:nvPr>
            <p:ph idx="1"/>
          </p:nvPr>
        </p:nvSpPr>
        <p:spPr>
          <a:xfrm>
            <a:off x="723516" y="2139697"/>
            <a:ext cx="5212336" cy="3858148"/>
          </a:xfrm>
        </p:spPr>
        <p:style>
          <a:lnRef idx="2">
            <a:schemeClr val="dk1"/>
          </a:lnRef>
          <a:fillRef idx="1">
            <a:schemeClr val="lt1"/>
          </a:fillRef>
          <a:effectRef idx="0">
            <a:schemeClr val="dk1"/>
          </a:effectRef>
          <a:fontRef idx="minor">
            <a:schemeClr val="dk1"/>
          </a:fontRef>
        </p:style>
        <p:txBody>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Ecological Model is a theory which examines health behaviour based on individual, interpersonal, community and societal factors (Eriksson </a:t>
            </a:r>
            <a:r>
              <a:rPr lang="en-IN" i="1" dirty="0">
                <a:latin typeface="Calibri" panose="020F0502020204030204" pitchFamily="34" charset="0"/>
                <a:ea typeface="Calibri" panose="020F0502020204030204" pitchFamily="34" charset="0"/>
                <a:cs typeface="Calibri" panose="020F0502020204030204" pitchFamily="34" charset="0"/>
              </a:rPr>
              <a:t>et al</a:t>
            </a:r>
            <a:r>
              <a:rPr lang="en-IN" dirty="0">
                <a:latin typeface="Calibri" panose="020F0502020204030204" pitchFamily="34" charset="0"/>
                <a:ea typeface="Calibri" panose="020F0502020204030204" pitchFamily="34" charset="0"/>
                <a:cs typeface="Calibri" panose="020F0502020204030204" pitchFamily="34" charset="0"/>
              </a:rPr>
              <a:t>., 2025).</a:t>
            </a:r>
          </a:p>
          <a:p>
            <a:pPr lvl="0" algn="just"/>
            <a:r>
              <a:rPr lang="en-IN" dirty="0">
                <a:latin typeface="Calibri" panose="020F0502020204030204" pitchFamily="34" charset="0"/>
                <a:ea typeface="Calibri" panose="020F0502020204030204" pitchFamily="34" charset="0"/>
                <a:cs typeface="Calibri" panose="020F0502020204030204" pitchFamily="34" charset="0"/>
              </a:rPr>
              <a:t>In NHS DPP, this theory promotes health behaviour by identifying broad determinants of Type 2 diabetes. </a:t>
            </a:r>
          </a:p>
          <a:p>
            <a:pPr lvl="0" algn="just"/>
            <a:r>
              <a:rPr lang="en-IN" dirty="0">
                <a:latin typeface="Calibri" panose="020F0502020204030204" pitchFamily="34" charset="0"/>
                <a:ea typeface="Calibri" panose="020F0502020204030204" pitchFamily="34" charset="0"/>
                <a:cs typeface="Calibri" panose="020F0502020204030204" pitchFamily="34" charset="0"/>
              </a:rPr>
              <a:t>This model gives a broader approach to prevention, but coordination of intervention at all levels is difficult.</a:t>
            </a:r>
          </a:p>
        </p:txBody>
      </p:sp>
      <p:pic>
        <p:nvPicPr>
          <p:cNvPr id="6" name="image6.png">
            <a:extLst>
              <a:ext uri="{FF2B5EF4-FFF2-40B4-BE49-F238E27FC236}">
                <a16:creationId xmlns:a16="http://schemas.microsoft.com/office/drawing/2014/main" id="{0D496550-7574-D512-E71A-8FBCBAC2E32B}"/>
              </a:ext>
            </a:extLst>
          </p:cNvPr>
          <p:cNvPicPr/>
          <p:nvPr/>
        </p:nvPicPr>
        <p:blipFill>
          <a:blip r:embed="rId3"/>
          <a:srcRect/>
          <a:stretch>
            <a:fillRect/>
          </a:stretch>
        </p:blipFill>
        <p:spPr>
          <a:xfrm>
            <a:off x="6410238" y="2139697"/>
            <a:ext cx="4644615" cy="3346703"/>
          </a:xfrm>
          <a:prstGeom prst="rect">
            <a:avLst/>
          </a:prstGeom>
          <a:ln/>
        </p:spPr>
      </p:pic>
      <p:sp>
        <p:nvSpPr>
          <p:cNvPr id="8" name="TextBox 7">
            <a:extLst>
              <a:ext uri="{FF2B5EF4-FFF2-40B4-BE49-F238E27FC236}">
                <a16:creationId xmlns:a16="http://schemas.microsoft.com/office/drawing/2014/main" id="{6EFF2D3B-41C5-16BB-3A3C-D8AD28E45E57}"/>
              </a:ext>
            </a:extLst>
          </p:cNvPr>
          <p:cNvSpPr txBox="1"/>
          <p:nvPr/>
        </p:nvSpPr>
        <p:spPr>
          <a:xfrm>
            <a:off x="7330437" y="5628513"/>
            <a:ext cx="3037928" cy="369332"/>
          </a:xfrm>
          <a:prstGeom prst="rect">
            <a:avLst/>
          </a:prstGeom>
          <a:solidFill>
            <a:schemeClr val="bg2"/>
          </a:solidFill>
        </p:spPr>
        <p:txBody>
          <a:bodyPr wrap="square">
            <a:spAutoFit/>
          </a:bodyPr>
          <a:lstStyle/>
          <a:p>
            <a:pPr algn="ctr"/>
            <a:r>
              <a:rPr lang="en-IN" sz="1800" b="1" dirty="0">
                <a:effectLst/>
                <a:latin typeface="Calibri" panose="020F0502020204030204" pitchFamily="34" charset="0"/>
                <a:ea typeface="Calibri" panose="020F0502020204030204" pitchFamily="34" charset="0"/>
                <a:cs typeface="Calibri" panose="020F0502020204030204" pitchFamily="34" charset="0"/>
              </a:rPr>
              <a:t>(Source: </a:t>
            </a:r>
            <a:r>
              <a:rPr lang="en-IN" sz="1800" b="1"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4"/>
              </a:rPr>
              <a:t>Uic.edu</a:t>
            </a:r>
            <a:r>
              <a:rPr lang="en-IN" sz="1800" b="1" dirty="0">
                <a:effectLst/>
                <a:latin typeface="Calibri" panose="020F0502020204030204" pitchFamily="34" charset="0"/>
                <a:ea typeface="Calibri" panose="020F0502020204030204" pitchFamily="34" charset="0"/>
                <a:cs typeface="Calibri" panose="020F0502020204030204" pitchFamily="34" charset="0"/>
              </a:rPr>
              <a:t>, 2019)</a:t>
            </a:r>
            <a:endParaRPr lang="en-IN"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38260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81C87-3691-05FB-0B94-F6419629EAEA}"/>
              </a:ext>
            </a:extLst>
          </p:cNvPr>
          <p:cNvSpPr>
            <a:spLocks noGrp="1"/>
          </p:cNvSpPr>
          <p:nvPr>
            <p:ph type="title"/>
          </p:nvPr>
        </p:nvSpPr>
        <p:spPr>
          <a:xfrm>
            <a:off x="309967" y="315810"/>
            <a:ext cx="11329260" cy="1398459"/>
          </a:xfrm>
        </p:spPr>
        <p:style>
          <a:lnRef idx="1">
            <a:schemeClr val="accent1"/>
          </a:lnRef>
          <a:fillRef idx="2">
            <a:schemeClr val="accent1"/>
          </a:fillRef>
          <a:effectRef idx="1">
            <a:schemeClr val="accent1"/>
          </a:effectRef>
          <a:fontRef idx="minor">
            <a:schemeClr val="dk1"/>
          </a:fontRef>
        </p:style>
        <p:txBody>
          <a:bodyPr anchor="ctr">
            <a:no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Policy and Governance Frameworks </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7FCCBDD-4A34-43A9-8DCC-FC3F113B1404}"/>
              </a:ext>
            </a:extLst>
          </p:cNvPr>
          <p:cNvSpPr>
            <a:spLocks noGrp="1"/>
          </p:cNvSpPr>
          <p:nvPr>
            <p:ph idx="1"/>
          </p:nvPr>
        </p:nvSpPr>
        <p:spPr>
          <a:xfrm>
            <a:off x="309966" y="2015731"/>
            <a:ext cx="6416297" cy="4526459"/>
          </a:xfrm>
        </p:spPr>
        <p:style>
          <a:lnRef idx="2">
            <a:schemeClr val="dk1"/>
          </a:lnRef>
          <a:fillRef idx="1">
            <a:schemeClr val="lt1"/>
          </a:fillRef>
          <a:effectRef idx="0">
            <a:schemeClr val="dk1"/>
          </a:effectRef>
          <a:fontRef idx="minor">
            <a:schemeClr val="dk1"/>
          </a:fontRef>
        </p:style>
        <p:txBody>
          <a:bodyPr>
            <a:noAutofit/>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All Policies for Health strategy by WHO addresses social determinants through cross-sector actions and health equity.</a:t>
            </a:r>
          </a:p>
          <a:p>
            <a:pPr lvl="0" algn="just"/>
            <a:r>
              <a:rPr lang="en-IN" dirty="0">
                <a:latin typeface="Calibri" panose="020F0502020204030204" pitchFamily="34" charset="0"/>
                <a:ea typeface="Calibri" panose="020F0502020204030204" pitchFamily="34" charset="0"/>
                <a:cs typeface="Calibri" panose="020F0502020204030204" pitchFamily="34" charset="0"/>
              </a:rPr>
              <a:t>Prevention and population health are considered top priorities of the NHS Long Term Plan to address inequalities.</a:t>
            </a:r>
          </a:p>
          <a:p>
            <a:pPr lvl="0" algn="just"/>
            <a:r>
              <a:rPr lang="en-IN" dirty="0">
                <a:latin typeface="Calibri" panose="020F0502020204030204" pitchFamily="34" charset="0"/>
                <a:ea typeface="Calibri" panose="020F0502020204030204" pitchFamily="34" charset="0"/>
                <a:cs typeface="Calibri" panose="020F0502020204030204" pitchFamily="34" charset="0"/>
              </a:rPr>
              <a:t>The WHO Health in All Policies (</a:t>
            </a:r>
            <a:r>
              <a:rPr lang="en-IN" dirty="0" err="1">
                <a:latin typeface="Calibri" panose="020F0502020204030204" pitchFamily="34" charset="0"/>
                <a:ea typeface="Calibri" panose="020F0502020204030204" pitchFamily="34" charset="0"/>
                <a:cs typeface="Calibri" panose="020F0502020204030204" pitchFamily="34" charset="0"/>
              </a:rPr>
              <a:t>HiAP</a:t>
            </a:r>
            <a:r>
              <a:rPr lang="en-IN" dirty="0">
                <a:latin typeface="Calibri" panose="020F0502020204030204" pitchFamily="34" charset="0"/>
                <a:ea typeface="Calibri" panose="020F0502020204030204" pitchFamily="34" charset="0"/>
                <a:cs typeface="Calibri" panose="020F0502020204030204" pitchFamily="34" charset="0"/>
              </a:rPr>
              <a:t>) framework emphasizes collaboration across sectors to tackle health inequities and social determinants.</a:t>
            </a:r>
          </a:p>
          <a:p>
            <a:pPr lvl="0" algn="just"/>
            <a:r>
              <a:rPr lang="en-IN" dirty="0">
                <a:latin typeface="Calibri" panose="020F0502020204030204" pitchFamily="34" charset="0"/>
                <a:ea typeface="Calibri" panose="020F0502020204030204" pitchFamily="34" charset="0"/>
                <a:cs typeface="Calibri" panose="020F0502020204030204" pitchFamily="34" charset="0"/>
              </a:rPr>
              <a:t>NHS DPP is aligned with the preventive strategy, targeting the health condition which affects two million people at risk in England (</a:t>
            </a:r>
            <a:r>
              <a:rPr lang="en-IN" dirty="0">
                <a:latin typeface="Calibri" panose="020F0502020204030204" pitchFamily="34" charset="0"/>
                <a:ea typeface="Calibri" panose="020F0502020204030204" pitchFamily="34" charset="0"/>
                <a:cs typeface="Calibri" panose="020F0502020204030204" pitchFamily="34" charset="0"/>
                <a:hlinkClick r:id="rId3"/>
              </a:rPr>
              <a:t>england.nhs.uk</a:t>
            </a:r>
            <a:r>
              <a:rPr lang="en-IN" dirty="0">
                <a:latin typeface="Calibri" panose="020F0502020204030204" pitchFamily="34" charset="0"/>
                <a:ea typeface="Calibri" panose="020F0502020204030204" pitchFamily="34" charset="0"/>
                <a:cs typeface="Calibri" panose="020F0502020204030204" pitchFamily="34" charset="0"/>
              </a:rPr>
              <a:t>, 2025).</a:t>
            </a:r>
          </a:p>
          <a:p>
            <a:pPr algn="just"/>
            <a:r>
              <a:rPr lang="en-IN" dirty="0">
                <a:latin typeface="Calibri" panose="020F0502020204030204" pitchFamily="34" charset="0"/>
                <a:ea typeface="Calibri" panose="020F0502020204030204" pitchFamily="34" charset="0"/>
                <a:cs typeface="Calibri" panose="020F0502020204030204" pitchFamily="34" charset="0"/>
              </a:rPr>
              <a:t>UK policies related to public health are preventive, healthy and aim to minimise health inequalities.</a:t>
            </a:r>
            <a:endParaRPr lang="en-IN" sz="1800" dirty="0">
              <a:latin typeface="Calibri" panose="020F0502020204030204" pitchFamily="34" charset="0"/>
              <a:ea typeface="Calibri" panose="020F0502020204030204" pitchFamily="34" charset="0"/>
              <a:cs typeface="Calibri" panose="020F0502020204030204" pitchFamily="34" charset="0"/>
            </a:endParaRPr>
          </a:p>
        </p:txBody>
      </p:sp>
      <p:pic>
        <p:nvPicPr>
          <p:cNvPr id="5" name="image11.png">
            <a:extLst>
              <a:ext uri="{FF2B5EF4-FFF2-40B4-BE49-F238E27FC236}">
                <a16:creationId xmlns:a16="http://schemas.microsoft.com/office/drawing/2014/main" id="{4464E572-2EC7-9EF0-8697-F8759367B9E1}"/>
              </a:ext>
            </a:extLst>
          </p:cNvPr>
          <p:cNvPicPr/>
          <p:nvPr/>
        </p:nvPicPr>
        <p:blipFill>
          <a:blip r:embed="rId4"/>
          <a:srcRect/>
          <a:stretch>
            <a:fillRect/>
          </a:stretch>
        </p:blipFill>
        <p:spPr>
          <a:xfrm>
            <a:off x="6987421" y="2015731"/>
            <a:ext cx="4651805" cy="3470669"/>
          </a:xfrm>
          <a:prstGeom prst="rect">
            <a:avLst/>
          </a:prstGeom>
          <a:ln/>
        </p:spPr>
      </p:pic>
      <p:sp>
        <p:nvSpPr>
          <p:cNvPr id="8" name="TextBox 7">
            <a:extLst>
              <a:ext uri="{FF2B5EF4-FFF2-40B4-BE49-F238E27FC236}">
                <a16:creationId xmlns:a16="http://schemas.microsoft.com/office/drawing/2014/main" id="{EBA46EEA-46E2-A5BF-0D81-D3D08D8EA04A}"/>
              </a:ext>
            </a:extLst>
          </p:cNvPr>
          <p:cNvSpPr txBox="1"/>
          <p:nvPr/>
        </p:nvSpPr>
        <p:spPr>
          <a:xfrm>
            <a:off x="7759618" y="5787862"/>
            <a:ext cx="3107410" cy="379479"/>
          </a:xfrm>
          <a:prstGeom prst="rect">
            <a:avLst/>
          </a:prstGeom>
          <a:solidFill>
            <a:schemeClr val="bg2"/>
          </a:solidFill>
        </p:spPr>
        <p:txBody>
          <a:bodyPr wrap="square">
            <a:spAutoFit/>
          </a:bodyPr>
          <a:lstStyle/>
          <a:p>
            <a:pPr algn="ctr"/>
            <a:r>
              <a:rPr lang="en-IN" sz="1800" b="1" dirty="0">
                <a:effectLst/>
                <a:latin typeface="Calibri" panose="020F0502020204030204" pitchFamily="34" charset="0"/>
                <a:ea typeface="Calibri" panose="020F0502020204030204" pitchFamily="34" charset="0"/>
                <a:cs typeface="Calibri" panose="020F0502020204030204" pitchFamily="34" charset="0"/>
              </a:rPr>
              <a:t>(Source: Codes </a:t>
            </a:r>
            <a:r>
              <a:rPr lang="en-IN" sz="1800" b="1" i="1" dirty="0">
                <a:effectLst/>
                <a:latin typeface="Calibri" panose="020F0502020204030204" pitchFamily="34" charset="0"/>
                <a:ea typeface="Calibri" panose="020F0502020204030204" pitchFamily="34" charset="0"/>
                <a:cs typeface="Calibri" panose="020F0502020204030204" pitchFamily="34" charset="0"/>
              </a:rPr>
              <a:t>et al</a:t>
            </a:r>
            <a:r>
              <a:rPr lang="en-IN" sz="1800" b="1" dirty="0">
                <a:effectLst/>
                <a:latin typeface="Calibri" panose="020F0502020204030204" pitchFamily="34" charset="0"/>
                <a:ea typeface="Calibri" panose="020F0502020204030204" pitchFamily="34" charset="0"/>
                <a:cs typeface="Calibri" panose="020F0502020204030204" pitchFamily="34" charset="0"/>
              </a:rPr>
              <a:t>., 2018)</a:t>
            </a:r>
            <a:endParaRPr lang="en-IN"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26923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DE8F6-1E66-6213-9558-23B9E21B47F5}"/>
              </a:ext>
            </a:extLst>
          </p:cNvPr>
          <p:cNvSpPr>
            <a:spLocks noGrp="1"/>
          </p:cNvSpPr>
          <p:nvPr>
            <p:ph type="title"/>
          </p:nvPr>
        </p:nvSpPr>
        <p:spPr>
          <a:xfrm>
            <a:off x="320559" y="185980"/>
            <a:ext cx="11253668" cy="1533092"/>
          </a:xfrm>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Case Study Overview: NHS Diabetes Prevention Programme </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AF4E9875-3B26-52D9-EAC8-CFEEC03BFF29}"/>
              </a:ext>
            </a:extLst>
          </p:cNvPr>
          <p:cNvSpPr>
            <a:spLocks noGrp="1"/>
          </p:cNvSpPr>
          <p:nvPr>
            <p:ph idx="1"/>
          </p:nvPr>
        </p:nvSpPr>
        <p:spPr>
          <a:xfrm>
            <a:off x="320559" y="2139696"/>
            <a:ext cx="6064743" cy="4276602"/>
          </a:xfrm>
        </p:spPr>
        <p:style>
          <a:lnRef idx="2">
            <a:schemeClr val="dk1"/>
          </a:lnRef>
          <a:fillRef idx="1">
            <a:schemeClr val="lt1"/>
          </a:fillRef>
          <a:effectRef idx="0">
            <a:schemeClr val="dk1"/>
          </a:effectRef>
          <a:fontRef idx="minor">
            <a:schemeClr val="dk1"/>
          </a:fontRef>
        </p:style>
        <p:txBody>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NHS Diabetes Prevention Programme works on the principle of preventing Type 2 diabetes by giving lifestyle-related suggestions to patients who are at high-risk of developing it (</a:t>
            </a:r>
            <a:r>
              <a:rPr lang="en-IN" dirty="0" err="1">
                <a:latin typeface="Calibri" panose="020F0502020204030204" pitchFamily="34" charset="0"/>
                <a:ea typeface="Calibri" panose="020F0502020204030204" pitchFamily="34" charset="0"/>
                <a:cs typeface="Calibri" panose="020F0502020204030204" pitchFamily="34" charset="0"/>
              </a:rPr>
              <a:t>Ravindrarajah</a:t>
            </a:r>
            <a:r>
              <a:rPr lang="en-IN" dirty="0">
                <a:latin typeface="Calibri" panose="020F0502020204030204" pitchFamily="34" charset="0"/>
                <a:ea typeface="Calibri" panose="020F0502020204030204" pitchFamily="34" charset="0"/>
                <a:cs typeface="Calibri" panose="020F0502020204030204" pitchFamily="34" charset="0"/>
              </a:rPr>
              <a:t> </a:t>
            </a:r>
            <a:r>
              <a:rPr lang="en-IN" i="1" dirty="0">
                <a:latin typeface="Calibri" panose="020F0502020204030204" pitchFamily="34" charset="0"/>
                <a:ea typeface="Calibri" panose="020F0502020204030204" pitchFamily="34" charset="0"/>
                <a:cs typeface="Calibri" panose="020F0502020204030204" pitchFamily="34" charset="0"/>
              </a:rPr>
              <a:t>et al</a:t>
            </a:r>
            <a:r>
              <a:rPr lang="en-IN" dirty="0">
                <a:latin typeface="Calibri" panose="020F0502020204030204" pitchFamily="34" charset="0"/>
                <a:ea typeface="Calibri" panose="020F0502020204030204" pitchFamily="34" charset="0"/>
                <a:cs typeface="Calibri" panose="020F0502020204030204" pitchFamily="34" charset="0"/>
              </a:rPr>
              <a:t>., 2023).</a:t>
            </a:r>
          </a:p>
          <a:p>
            <a:pPr lvl="0" algn="just"/>
            <a:r>
              <a:rPr lang="en-IN" dirty="0">
                <a:latin typeface="Calibri" panose="020F0502020204030204" pitchFamily="34" charset="0"/>
                <a:ea typeface="Calibri" panose="020F0502020204030204" pitchFamily="34" charset="0"/>
                <a:cs typeface="Calibri" panose="020F0502020204030204" pitchFamily="34" charset="0"/>
              </a:rPr>
              <a:t>This includes nutrition, exercise, weight loss, and behaviour modification training.</a:t>
            </a:r>
          </a:p>
          <a:p>
            <a:pPr lvl="0" algn="just"/>
            <a:r>
              <a:rPr lang="en-IN" dirty="0">
                <a:latin typeface="Calibri" panose="020F0502020204030204" pitchFamily="34" charset="0"/>
                <a:ea typeface="Calibri" panose="020F0502020204030204" pitchFamily="34" charset="0"/>
                <a:cs typeface="Calibri" panose="020F0502020204030204" pitchFamily="34" charset="0"/>
              </a:rPr>
              <a:t>Over 840,000 patients have enrolled in this program since 2016.</a:t>
            </a:r>
          </a:p>
          <a:p>
            <a:pPr lvl="0" algn="just"/>
            <a:r>
              <a:rPr lang="en-IN" dirty="0">
                <a:latin typeface="Calibri" panose="020F0502020204030204" pitchFamily="34" charset="0"/>
                <a:ea typeface="Calibri" panose="020F0502020204030204" pitchFamily="34" charset="0"/>
                <a:cs typeface="Calibri" panose="020F0502020204030204" pitchFamily="34" charset="0"/>
              </a:rPr>
              <a:t>Patients who have completed this program have seen a 37% reduction in the risk of developing Type 2 diabetes.</a:t>
            </a:r>
          </a:p>
        </p:txBody>
      </p:sp>
      <p:pic>
        <p:nvPicPr>
          <p:cNvPr id="6" name="image12.png">
            <a:extLst>
              <a:ext uri="{FF2B5EF4-FFF2-40B4-BE49-F238E27FC236}">
                <a16:creationId xmlns:a16="http://schemas.microsoft.com/office/drawing/2014/main" id="{D5AF0D19-38CE-B92D-31AB-A6A89B0655E4}"/>
              </a:ext>
            </a:extLst>
          </p:cNvPr>
          <p:cNvPicPr/>
          <p:nvPr/>
        </p:nvPicPr>
        <p:blipFill>
          <a:blip r:embed="rId3"/>
          <a:srcRect/>
          <a:stretch>
            <a:fillRect/>
          </a:stretch>
        </p:blipFill>
        <p:spPr>
          <a:xfrm>
            <a:off x="6639308" y="2139696"/>
            <a:ext cx="4934919" cy="3434166"/>
          </a:xfrm>
          <a:prstGeom prst="rect">
            <a:avLst/>
          </a:prstGeom>
          <a:ln/>
        </p:spPr>
      </p:pic>
      <p:sp>
        <p:nvSpPr>
          <p:cNvPr id="7" name="TextBox 6">
            <a:extLst>
              <a:ext uri="{FF2B5EF4-FFF2-40B4-BE49-F238E27FC236}">
                <a16:creationId xmlns:a16="http://schemas.microsoft.com/office/drawing/2014/main" id="{F202EBD1-B86B-FE05-8D45-7DEBF72B48C3}"/>
              </a:ext>
            </a:extLst>
          </p:cNvPr>
          <p:cNvSpPr txBox="1"/>
          <p:nvPr/>
        </p:nvSpPr>
        <p:spPr>
          <a:xfrm>
            <a:off x="7537622" y="5881816"/>
            <a:ext cx="3188043" cy="369332"/>
          </a:xfrm>
          <a:prstGeom prst="rect">
            <a:avLst/>
          </a:prstGeom>
          <a:solidFill>
            <a:schemeClr val="bg2"/>
          </a:solidFill>
        </p:spPr>
        <p:txBody>
          <a:bodyPr wrap="square" rtlCol="0">
            <a:spAutoFit/>
          </a:bodyPr>
          <a:lstStyle/>
          <a:p>
            <a:r>
              <a:rPr lang="en-US" b="1" dirty="0">
                <a:latin typeface="Calibri" panose="020F0502020204030204" pitchFamily="34" charset="0"/>
                <a:ea typeface="Calibri" panose="020F0502020204030204" pitchFamily="34" charset="0"/>
                <a:cs typeface="Calibri" panose="020F0502020204030204" pitchFamily="34" charset="0"/>
              </a:rPr>
              <a:t>Source: </a:t>
            </a:r>
            <a:r>
              <a:rPr lang="en-US" b="1" dirty="0" err="1">
                <a:latin typeface="Calibri" panose="020F0502020204030204" pitchFamily="34" charset="0"/>
                <a:ea typeface="Calibri" panose="020F0502020204030204" pitchFamily="34" charset="0"/>
                <a:cs typeface="Calibri" panose="020F0502020204030204" pitchFamily="34" charset="0"/>
              </a:rPr>
              <a:t>NHS.England</a:t>
            </a:r>
            <a:r>
              <a:rPr lang="en-US" b="1" dirty="0">
                <a:latin typeface="Calibri" panose="020F0502020204030204" pitchFamily="34" charset="0"/>
                <a:ea typeface="Calibri" panose="020F0502020204030204" pitchFamily="34" charset="0"/>
                <a:cs typeface="Calibri" panose="020F0502020204030204" pitchFamily="34" charset="0"/>
              </a:rPr>
              <a:t>, 2025)</a:t>
            </a:r>
            <a:endParaRPr lang="en-IN"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83046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0947E-D0D6-A265-2F29-2362D154F787}"/>
              </a:ext>
            </a:extLst>
          </p:cNvPr>
          <p:cNvSpPr>
            <a:spLocks noGrp="1"/>
          </p:cNvSpPr>
          <p:nvPr>
            <p:ph type="title"/>
          </p:nvPr>
        </p:nvSpPr>
        <p:spPr>
          <a:xfrm>
            <a:off x="320559" y="393324"/>
            <a:ext cx="11253668" cy="1325748"/>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Integration of Health, Well-being and Sustainable Development in NHS DPP</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8C6DC9D-F102-DAD3-A684-3E3E1BD68D5E}"/>
              </a:ext>
            </a:extLst>
          </p:cNvPr>
          <p:cNvSpPr>
            <a:spLocks noGrp="1"/>
          </p:cNvSpPr>
          <p:nvPr>
            <p:ph idx="1"/>
          </p:nvPr>
        </p:nvSpPr>
        <p:spPr>
          <a:xfrm>
            <a:off x="459688" y="2015731"/>
            <a:ext cx="5636311" cy="3951116"/>
          </a:xfrm>
        </p:spPr>
        <p:style>
          <a:lnRef idx="2">
            <a:schemeClr val="dk1"/>
          </a:lnRef>
          <a:fillRef idx="1">
            <a:schemeClr val="lt1"/>
          </a:fillRef>
          <a:effectRef idx="0">
            <a:schemeClr val="dk1"/>
          </a:effectRef>
          <a:fontRef idx="minor">
            <a:schemeClr val="dk1"/>
          </a:fontRef>
        </p:style>
        <p:txBody>
          <a:bodyPr>
            <a:noAutofit/>
          </a:bodyPr>
          <a:lstStyle/>
          <a:p>
            <a:pPr lvl="0" algn="just"/>
            <a:r>
              <a:rPr lang="en-IN" dirty="0">
                <a:latin typeface="Calibri" panose="020F0502020204030204" pitchFamily="34" charset="0"/>
                <a:ea typeface="Calibri" panose="020F0502020204030204" pitchFamily="34" charset="0"/>
                <a:cs typeface="Calibri" panose="020F0502020204030204" pitchFamily="34" charset="0"/>
              </a:rPr>
              <a:t>The NHS DPP is effective in preventing diabetes through health promotion, which includes proper nutrition and exercise (England.nhs.uk, 2025).</a:t>
            </a:r>
          </a:p>
          <a:p>
            <a:pPr lvl="0" algn="just"/>
            <a:r>
              <a:rPr lang="en-IN" dirty="0">
                <a:latin typeface="Calibri" panose="020F0502020204030204" pitchFamily="34" charset="0"/>
                <a:ea typeface="Calibri" panose="020F0502020204030204" pitchFamily="34" charset="0"/>
                <a:cs typeface="Calibri" panose="020F0502020204030204" pitchFamily="34" charset="0"/>
              </a:rPr>
              <a:t>Over 900,000 adults have participated in the programme since 2016.</a:t>
            </a:r>
          </a:p>
          <a:p>
            <a:pPr lvl="0" algn="just"/>
            <a:r>
              <a:rPr lang="en-IN" dirty="0">
                <a:latin typeface="Calibri" panose="020F0502020204030204" pitchFamily="34" charset="0"/>
                <a:ea typeface="Calibri" panose="020F0502020204030204" pitchFamily="34" charset="0"/>
                <a:cs typeface="Calibri" panose="020F0502020204030204" pitchFamily="34" charset="0"/>
              </a:rPr>
              <a:t>Those who have gone through the programme had their risk of having type 2 diabetes lowered by 37%.</a:t>
            </a:r>
          </a:p>
          <a:p>
            <a:pPr lvl="0" algn="just"/>
            <a:r>
              <a:rPr lang="en-IN" dirty="0">
                <a:latin typeface="Calibri" panose="020F0502020204030204" pitchFamily="34" charset="0"/>
                <a:ea typeface="Calibri" panose="020F0502020204030204" pitchFamily="34" charset="0"/>
                <a:cs typeface="Calibri" panose="020F0502020204030204" pitchFamily="34" charset="0"/>
              </a:rPr>
              <a:t>Prevention can ensure good health in the future and also ease the burden on the NHS.</a:t>
            </a:r>
          </a:p>
        </p:txBody>
      </p:sp>
      <p:sp>
        <p:nvSpPr>
          <p:cNvPr id="6" name="TextBox 5">
            <a:extLst>
              <a:ext uri="{FF2B5EF4-FFF2-40B4-BE49-F238E27FC236}">
                <a16:creationId xmlns:a16="http://schemas.microsoft.com/office/drawing/2014/main" id="{BF7F0FE1-93A7-145E-163A-0DC21789627E}"/>
              </a:ext>
            </a:extLst>
          </p:cNvPr>
          <p:cNvSpPr txBox="1"/>
          <p:nvPr/>
        </p:nvSpPr>
        <p:spPr>
          <a:xfrm>
            <a:off x="6915199" y="5597515"/>
            <a:ext cx="4398635" cy="369332"/>
          </a:xfrm>
          <a:prstGeom prst="rect">
            <a:avLst/>
          </a:prstGeom>
          <a:solidFill>
            <a:schemeClr val="bg2"/>
          </a:solidFill>
        </p:spPr>
        <p:txBody>
          <a:bodyPr wrap="square">
            <a:spAutoFit/>
          </a:bodyPr>
          <a:lstStyle/>
          <a:p>
            <a:pPr algn="ctr">
              <a:lnSpc>
                <a:spcPct val="100000"/>
              </a:lnSpc>
              <a:spcAft>
                <a:spcPts val="800"/>
              </a:spcAft>
              <a:buNone/>
            </a:pPr>
            <a:r>
              <a:rPr lang="en-IN" b="1" dirty="0">
                <a:latin typeface="Calibri" panose="020F0502020204030204" pitchFamily="34" charset="0"/>
                <a:ea typeface="Calibri" panose="020F0502020204030204" pitchFamily="34" charset="0"/>
                <a:cs typeface="Calibri" panose="020F0502020204030204" pitchFamily="34" charset="0"/>
              </a:rPr>
              <a:t>(Source: </a:t>
            </a:r>
            <a:r>
              <a:rPr lang="en-IN" b="1" dirty="0">
                <a:latin typeface="Calibri" panose="020F0502020204030204" pitchFamily="34" charset="0"/>
                <a:ea typeface="Calibri" panose="020F0502020204030204" pitchFamily="34" charset="0"/>
                <a:cs typeface="Calibri" panose="020F0502020204030204" pitchFamily="34" charset="0"/>
                <a:hlinkClick r:id="rId3"/>
              </a:rPr>
              <a:t>gov.uk</a:t>
            </a:r>
            <a:r>
              <a:rPr lang="en-IN" b="1" dirty="0">
                <a:latin typeface="Calibri" panose="020F0502020204030204" pitchFamily="34" charset="0"/>
                <a:ea typeface="Calibri" panose="020F0502020204030204" pitchFamily="34" charset="0"/>
                <a:cs typeface="Calibri" panose="020F0502020204030204" pitchFamily="34" charset="0"/>
              </a:rPr>
              <a:t>, 2018)</a:t>
            </a:r>
            <a:endParaRPr lang="en-IN" sz="1800" b="1" kern="1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5" name="image1.png">
            <a:extLst>
              <a:ext uri="{FF2B5EF4-FFF2-40B4-BE49-F238E27FC236}">
                <a16:creationId xmlns:a16="http://schemas.microsoft.com/office/drawing/2014/main" id="{09173309-7E4C-4FE4-34E6-F257CDE827EF}"/>
              </a:ext>
            </a:extLst>
          </p:cNvPr>
          <p:cNvPicPr/>
          <p:nvPr/>
        </p:nvPicPr>
        <p:blipFill>
          <a:blip r:embed="rId4"/>
          <a:srcRect/>
          <a:stretch>
            <a:fillRect/>
          </a:stretch>
        </p:blipFill>
        <p:spPr>
          <a:xfrm>
            <a:off x="6654807" y="2015731"/>
            <a:ext cx="4919420" cy="3403169"/>
          </a:xfrm>
          <a:prstGeom prst="rect">
            <a:avLst/>
          </a:prstGeom>
          <a:ln/>
        </p:spPr>
      </p:pic>
    </p:spTree>
    <p:extLst>
      <p:ext uri="{BB962C8B-B14F-4D97-AF65-F5344CB8AC3E}">
        <p14:creationId xmlns:p14="http://schemas.microsoft.com/office/powerpoint/2010/main" val="378372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6661-21AE-D380-23AA-75695AC7A42A}"/>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normAutofit/>
          </a:bodyPr>
          <a:lstStyle/>
          <a:p>
            <a:pPr algn="ctr"/>
            <a:r>
              <a:rPr lang="en-GB" sz="4400" b="1" dirty="0">
                <a:latin typeface="Calibri" panose="020F0502020204030204" pitchFamily="34" charset="0"/>
                <a:ea typeface="Calibri" panose="020F0502020204030204" pitchFamily="34" charset="0"/>
                <a:cs typeface="Calibri" panose="020F0502020204030204" pitchFamily="34" charset="0"/>
              </a:rPr>
              <a:t>Impact on Service Delivery</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386FDB7-9F08-05F9-3F83-23C3CEF16906}"/>
              </a:ext>
            </a:extLst>
          </p:cNvPr>
          <p:cNvSpPr>
            <a:spLocks noGrp="1"/>
          </p:cNvSpPr>
          <p:nvPr>
            <p:ph idx="1"/>
          </p:nvPr>
        </p:nvSpPr>
        <p:spPr>
          <a:xfrm>
            <a:off x="459688" y="1992630"/>
            <a:ext cx="5414170" cy="4252722"/>
          </a:xfrm>
        </p:spPr>
        <p:style>
          <a:lnRef idx="2">
            <a:schemeClr val="dk1"/>
          </a:lnRef>
          <a:fillRef idx="1">
            <a:schemeClr val="lt1"/>
          </a:fillRef>
          <a:effectRef idx="0">
            <a:schemeClr val="dk1"/>
          </a:effectRef>
          <a:fontRef idx="minor">
            <a:schemeClr val="dk1"/>
          </a:fontRef>
        </p:style>
        <p:txBody>
          <a:bodyPr>
            <a:normAutofit/>
          </a:bodyPr>
          <a:lstStyle/>
          <a:p>
            <a:pPr algn="just"/>
            <a:r>
              <a:rPr lang="en-IN" dirty="0">
                <a:latin typeface="Calibri" panose="020F0502020204030204" pitchFamily="34" charset="0"/>
                <a:ea typeface="Calibri" panose="020F0502020204030204" pitchFamily="34" charset="0"/>
                <a:cs typeface="Calibri" panose="020F0502020204030204" pitchFamily="34" charset="0"/>
              </a:rPr>
              <a:t>NHS DPP moves diabetes treatment into prevention with more than 900,000 adults joining the programme since 2016 (National Health Executive, 2025).</a:t>
            </a:r>
          </a:p>
          <a:p>
            <a:pPr algn="just"/>
            <a:r>
              <a:rPr lang="en-IN" dirty="0">
                <a:latin typeface="Calibri" panose="020F0502020204030204" pitchFamily="34" charset="0"/>
                <a:ea typeface="Calibri" panose="020F0502020204030204" pitchFamily="34" charset="0"/>
                <a:cs typeface="Calibri" panose="020F0502020204030204" pitchFamily="34" charset="0"/>
              </a:rPr>
              <a:t>Delivery through community and digital platforms could increase access and empowerment of patients.</a:t>
            </a:r>
          </a:p>
          <a:p>
            <a:pPr algn="just"/>
            <a:r>
              <a:rPr lang="en-IN" dirty="0">
                <a:latin typeface="Calibri" panose="020F0502020204030204" pitchFamily="34" charset="0"/>
                <a:ea typeface="Calibri" panose="020F0502020204030204" pitchFamily="34" charset="0"/>
                <a:cs typeface="Calibri" panose="020F0502020204030204" pitchFamily="34" charset="0"/>
              </a:rPr>
              <a:t>This programme promotes effective utilisation of resources due to lower disease burden in the future.</a:t>
            </a:r>
          </a:p>
          <a:p>
            <a:pPr algn="just"/>
            <a:r>
              <a:rPr lang="en-IN" dirty="0">
                <a:latin typeface="Calibri" panose="020F0502020204030204" pitchFamily="34" charset="0"/>
                <a:ea typeface="Calibri" panose="020F0502020204030204" pitchFamily="34" charset="0"/>
                <a:cs typeface="Calibri" panose="020F0502020204030204" pitchFamily="34" charset="0"/>
              </a:rPr>
              <a:t>However, participation and inequalities could become barriers for some population groups.</a:t>
            </a:r>
          </a:p>
        </p:txBody>
      </p:sp>
      <p:sp>
        <p:nvSpPr>
          <p:cNvPr id="6" name="TextBox 5">
            <a:extLst>
              <a:ext uri="{FF2B5EF4-FFF2-40B4-BE49-F238E27FC236}">
                <a16:creationId xmlns:a16="http://schemas.microsoft.com/office/drawing/2014/main" id="{5899EDB8-2CAC-6256-9998-524BACDB0905}"/>
              </a:ext>
            </a:extLst>
          </p:cNvPr>
          <p:cNvSpPr txBox="1"/>
          <p:nvPr/>
        </p:nvSpPr>
        <p:spPr>
          <a:xfrm>
            <a:off x="7029601" y="5569921"/>
            <a:ext cx="4215539" cy="369332"/>
          </a:xfrm>
          <a:prstGeom prst="rect">
            <a:avLst/>
          </a:prstGeom>
          <a:solidFill>
            <a:schemeClr val="bg2"/>
          </a:solidFill>
        </p:spPr>
        <p:txBody>
          <a:bodyPr wrap="square">
            <a:spAutoFit/>
          </a:bodyPr>
          <a:lstStyle/>
          <a:p>
            <a:pPr algn="ctr"/>
            <a:r>
              <a:rPr lang="en-IN" b="1" dirty="0">
                <a:latin typeface="Calibri" panose="020F0502020204030204" pitchFamily="34" charset="0"/>
                <a:ea typeface="Calibri" panose="020F0502020204030204" pitchFamily="34" charset="0"/>
                <a:cs typeface="Calibri" panose="020F0502020204030204" pitchFamily="34" charset="0"/>
              </a:rPr>
              <a:t>(Source: Tuomilehto</a:t>
            </a:r>
            <a:r>
              <a:rPr lang="en-IN" b="1" i="1" dirty="0">
                <a:latin typeface="Calibri" panose="020F0502020204030204" pitchFamily="34" charset="0"/>
                <a:ea typeface="Calibri" panose="020F0502020204030204" pitchFamily="34" charset="0"/>
                <a:cs typeface="Calibri" panose="020F0502020204030204" pitchFamily="34" charset="0"/>
              </a:rPr>
              <a:t> et al</a:t>
            </a:r>
            <a:r>
              <a:rPr lang="en-IN" b="1" dirty="0">
                <a:latin typeface="Calibri" panose="020F0502020204030204" pitchFamily="34" charset="0"/>
                <a:ea typeface="Calibri" panose="020F0502020204030204" pitchFamily="34" charset="0"/>
                <a:cs typeface="Calibri" panose="020F0502020204030204" pitchFamily="34" charset="0"/>
              </a:rPr>
              <a:t>., 2023)</a:t>
            </a:r>
          </a:p>
        </p:txBody>
      </p:sp>
      <p:pic>
        <p:nvPicPr>
          <p:cNvPr id="5" name="image9.png">
            <a:extLst>
              <a:ext uri="{FF2B5EF4-FFF2-40B4-BE49-F238E27FC236}">
                <a16:creationId xmlns:a16="http://schemas.microsoft.com/office/drawing/2014/main" id="{A5826CEF-D95A-665A-A26C-0BF63696EF28}"/>
              </a:ext>
            </a:extLst>
          </p:cNvPr>
          <p:cNvPicPr/>
          <p:nvPr/>
        </p:nvPicPr>
        <p:blipFill>
          <a:blip r:embed="rId3"/>
          <a:srcRect/>
          <a:stretch>
            <a:fillRect/>
          </a:stretch>
        </p:blipFill>
        <p:spPr>
          <a:xfrm>
            <a:off x="6335477" y="2157525"/>
            <a:ext cx="5238750" cy="3343275"/>
          </a:xfrm>
          <a:prstGeom prst="rect">
            <a:avLst/>
          </a:prstGeom>
          <a:ln/>
        </p:spPr>
      </p:pic>
    </p:spTree>
    <p:extLst>
      <p:ext uri="{BB962C8B-B14F-4D97-AF65-F5344CB8AC3E}">
        <p14:creationId xmlns:p14="http://schemas.microsoft.com/office/powerpoint/2010/main" val="2211862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7D8B-2AAB-05D6-8E82-70FDD57120FA}"/>
              </a:ext>
            </a:extLst>
          </p:cNvPr>
          <p:cNvSpPr>
            <a:spLocks noGrp="1"/>
          </p:cNvSpPr>
          <p:nvPr>
            <p:ph type="title"/>
          </p:nvPr>
        </p:nvSpPr>
        <p:spPr>
          <a:xfrm>
            <a:off x="1451579" y="650061"/>
            <a:ext cx="9603275" cy="1049235"/>
          </a:xfrm>
        </p:spPr>
        <p:style>
          <a:lnRef idx="1">
            <a:schemeClr val="accent1"/>
          </a:lnRef>
          <a:fillRef idx="2">
            <a:schemeClr val="accent1"/>
          </a:fillRef>
          <a:effectRef idx="1">
            <a:schemeClr val="accent1"/>
          </a:effectRef>
          <a:fontRef idx="minor">
            <a:schemeClr val="dk1"/>
          </a:fontRef>
        </p:style>
        <p:txBody>
          <a:bodyPr>
            <a:normAutofit fontScale="90000"/>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Equity and Access Issues</a:t>
            </a:r>
            <a:endParaRPr lang="en-IN"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6" name="Content Placeholder 5">
            <a:extLst>
              <a:ext uri="{FF2B5EF4-FFF2-40B4-BE49-F238E27FC236}">
                <a16:creationId xmlns:a16="http://schemas.microsoft.com/office/drawing/2014/main" id="{971C9062-9A82-C41C-3145-C99B42DBC49E}"/>
              </a:ext>
            </a:extLst>
          </p:cNvPr>
          <p:cNvGraphicFramePr>
            <a:graphicFrameLocks noGrp="1"/>
          </p:cNvGraphicFramePr>
          <p:nvPr>
            <p:ph idx="1"/>
            <p:extLst>
              <p:ext uri="{D42A27DB-BD31-4B8C-83A1-F6EECF244321}">
                <p14:modId xmlns:p14="http://schemas.microsoft.com/office/powerpoint/2010/main" val="1637390054"/>
              </p:ext>
            </p:extLst>
          </p:nvPr>
        </p:nvGraphicFramePr>
        <p:xfrm>
          <a:off x="320559" y="2139696"/>
          <a:ext cx="11253668" cy="4288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9344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BA1E7-1102-B92D-9015-BE5DC661B8F0}"/>
              </a:ext>
            </a:extLst>
          </p:cNvPr>
          <p:cNvSpPr>
            <a:spLocks noGrp="1"/>
          </p:cNvSpPr>
          <p:nvPr>
            <p:ph type="title"/>
          </p:nvPr>
        </p:nvSpPr>
        <p:spPr>
          <a:xfrm>
            <a:off x="1451578" y="510051"/>
            <a:ext cx="9603275" cy="1049235"/>
          </a:xfrm>
        </p:spPr>
        <p:style>
          <a:lnRef idx="1">
            <a:schemeClr val="accent1"/>
          </a:lnRef>
          <a:fillRef idx="2">
            <a:schemeClr val="accent1"/>
          </a:fillRef>
          <a:effectRef idx="1">
            <a:schemeClr val="accent1"/>
          </a:effectRef>
          <a:fontRef idx="minor">
            <a:schemeClr val="dk1"/>
          </a:fontRef>
        </p:style>
        <p:txBody>
          <a:bodyPr>
            <a:no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Critical Evaluation of NHS DPP</a:t>
            </a:r>
          </a:p>
        </p:txBody>
      </p:sp>
      <p:graphicFrame>
        <p:nvGraphicFramePr>
          <p:cNvPr id="9" name="Content Placeholder 8">
            <a:extLst>
              <a:ext uri="{FF2B5EF4-FFF2-40B4-BE49-F238E27FC236}">
                <a16:creationId xmlns:a16="http://schemas.microsoft.com/office/drawing/2014/main" id="{58849059-84F7-AEFE-1BA5-C42301657709}"/>
              </a:ext>
            </a:extLst>
          </p:cNvPr>
          <p:cNvGraphicFramePr>
            <a:graphicFrameLocks noGrp="1"/>
          </p:cNvGraphicFramePr>
          <p:nvPr>
            <p:ph idx="1"/>
            <p:extLst>
              <p:ext uri="{D42A27DB-BD31-4B8C-83A1-F6EECF244321}">
                <p14:modId xmlns:p14="http://schemas.microsoft.com/office/powerpoint/2010/main" val="3630769029"/>
              </p:ext>
            </p:extLst>
          </p:nvPr>
        </p:nvGraphicFramePr>
        <p:xfrm>
          <a:off x="1235676" y="1791730"/>
          <a:ext cx="10033686" cy="4979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7922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BD9A2-F987-9F9F-81CE-E2C0F7A95F20}"/>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Conclusion and Recommendations</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3196D8B-139B-26FF-D97F-F6686343928A}"/>
              </a:ext>
            </a:extLst>
          </p:cNvPr>
          <p:cNvSpPr>
            <a:spLocks noGrp="1"/>
          </p:cNvSpPr>
          <p:nvPr>
            <p:ph idx="1"/>
          </p:nvPr>
        </p:nvSpPr>
        <p:spPr>
          <a:xfrm>
            <a:off x="320559" y="1968163"/>
            <a:ext cx="11253668" cy="4572122"/>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IN" b="1" u="sng" dirty="0">
                <a:latin typeface="Calibri" panose="020F0502020204030204" pitchFamily="34" charset="0"/>
                <a:ea typeface="Calibri" panose="020F0502020204030204" pitchFamily="34" charset="0"/>
                <a:cs typeface="Calibri" panose="020F0502020204030204" pitchFamily="34" charset="0"/>
              </a:rPr>
              <a:t>Conclusion </a:t>
            </a:r>
            <a:endParaRPr lang="en-IN" dirty="0">
              <a:latin typeface="Calibri" panose="020F0502020204030204" pitchFamily="34" charset="0"/>
              <a:ea typeface="Calibri" panose="020F0502020204030204" pitchFamily="34" charset="0"/>
              <a:cs typeface="Calibri" panose="020F0502020204030204" pitchFamily="34" charset="0"/>
            </a:endParaRPr>
          </a:p>
          <a:p>
            <a:pPr lvl="0"/>
            <a:r>
              <a:rPr lang="en-IN" dirty="0">
                <a:latin typeface="Calibri" panose="020F0502020204030204" pitchFamily="34" charset="0"/>
                <a:ea typeface="Calibri" panose="020F0502020204030204" pitchFamily="34" charset="0"/>
                <a:cs typeface="Calibri" panose="020F0502020204030204" pitchFamily="34" charset="0"/>
              </a:rPr>
              <a:t>There was an intimate connection between health and wellbeing and sustainable development.</a:t>
            </a:r>
          </a:p>
          <a:p>
            <a:pPr lvl="0"/>
            <a:r>
              <a:rPr lang="en-IN" dirty="0">
                <a:latin typeface="Calibri" panose="020F0502020204030204" pitchFamily="34" charset="0"/>
                <a:ea typeface="Calibri" panose="020F0502020204030204" pitchFamily="34" charset="0"/>
                <a:cs typeface="Calibri" panose="020F0502020204030204" pitchFamily="34" charset="0"/>
              </a:rPr>
              <a:t>NHS DPP is a preventive program that is consistent with SDG 3.</a:t>
            </a:r>
          </a:p>
          <a:p>
            <a:pPr lvl="0"/>
            <a:r>
              <a:rPr lang="en-IN" dirty="0">
                <a:latin typeface="Calibri" panose="020F0502020204030204" pitchFamily="34" charset="0"/>
                <a:ea typeface="Calibri" panose="020F0502020204030204" pitchFamily="34" charset="0"/>
                <a:cs typeface="Calibri" panose="020F0502020204030204" pitchFamily="34" charset="0"/>
              </a:rPr>
              <a:t>It fosters a healthy lifestyle and ensures sustainable delivery of healthcare services.</a:t>
            </a:r>
          </a:p>
          <a:p>
            <a:pPr lvl="0"/>
            <a:r>
              <a:rPr lang="en-IN" dirty="0">
                <a:latin typeface="Calibri" panose="020F0502020204030204" pitchFamily="34" charset="0"/>
                <a:ea typeface="Calibri" panose="020F0502020204030204" pitchFamily="34" charset="0"/>
                <a:cs typeface="Calibri" panose="020F0502020204030204" pitchFamily="34" charset="0"/>
              </a:rPr>
              <a:t>Further actions are needed in order to address inequality issues.</a:t>
            </a:r>
          </a:p>
          <a:p>
            <a:pPr marL="0" indent="0">
              <a:buNone/>
            </a:pPr>
            <a:r>
              <a:rPr lang="en-IN" b="1" u="sng" dirty="0">
                <a:latin typeface="Calibri" panose="020F0502020204030204" pitchFamily="34" charset="0"/>
                <a:ea typeface="Calibri" panose="020F0502020204030204" pitchFamily="34" charset="0"/>
                <a:cs typeface="Calibri" panose="020F0502020204030204" pitchFamily="34" charset="0"/>
              </a:rPr>
              <a:t>Recommendations </a:t>
            </a:r>
            <a:endParaRPr lang="en-IN" dirty="0">
              <a:latin typeface="Calibri" panose="020F0502020204030204" pitchFamily="34" charset="0"/>
              <a:ea typeface="Calibri" panose="020F0502020204030204" pitchFamily="34" charset="0"/>
              <a:cs typeface="Calibri" panose="020F0502020204030204" pitchFamily="34" charset="0"/>
            </a:endParaRPr>
          </a:p>
          <a:p>
            <a:pPr lvl="0"/>
            <a:r>
              <a:rPr lang="en-IN" dirty="0">
                <a:latin typeface="Calibri" panose="020F0502020204030204" pitchFamily="34" charset="0"/>
                <a:ea typeface="Calibri" panose="020F0502020204030204" pitchFamily="34" charset="0"/>
                <a:cs typeface="Calibri" panose="020F0502020204030204" pitchFamily="34" charset="0"/>
              </a:rPr>
              <a:t>Increase outreach initiatives among marginalised populations for increased participation.</a:t>
            </a:r>
          </a:p>
          <a:p>
            <a:pPr lvl="0"/>
            <a:r>
              <a:rPr lang="en-IN" dirty="0">
                <a:latin typeface="Calibri" panose="020F0502020204030204" pitchFamily="34" charset="0"/>
                <a:ea typeface="Calibri" panose="020F0502020204030204" pitchFamily="34" charset="0"/>
                <a:cs typeface="Calibri" panose="020F0502020204030204" pitchFamily="34" charset="0"/>
              </a:rPr>
              <a:t>Develop culturally specific interventions which include special dietary considerations (Livingstone </a:t>
            </a:r>
            <a:r>
              <a:rPr lang="en-IN" i="1" dirty="0">
                <a:latin typeface="Calibri" panose="020F0502020204030204" pitchFamily="34" charset="0"/>
                <a:ea typeface="Calibri" panose="020F0502020204030204" pitchFamily="34" charset="0"/>
                <a:cs typeface="Calibri" panose="020F0502020204030204" pitchFamily="34" charset="0"/>
              </a:rPr>
              <a:t>et al</a:t>
            </a:r>
            <a:r>
              <a:rPr lang="en-IN" dirty="0">
                <a:latin typeface="Calibri" panose="020F0502020204030204" pitchFamily="34" charset="0"/>
                <a:ea typeface="Calibri" panose="020F0502020204030204" pitchFamily="34" charset="0"/>
                <a:cs typeface="Calibri" panose="020F0502020204030204" pitchFamily="34" charset="0"/>
              </a:rPr>
              <a:t>. 2023).</a:t>
            </a:r>
          </a:p>
          <a:p>
            <a:pPr lvl="0"/>
            <a:r>
              <a:rPr lang="en-IN" dirty="0">
                <a:latin typeface="Calibri" panose="020F0502020204030204" pitchFamily="34" charset="0"/>
                <a:ea typeface="Calibri" panose="020F0502020204030204" pitchFamily="34" charset="0"/>
                <a:cs typeface="Calibri" panose="020F0502020204030204" pitchFamily="34" charset="0"/>
              </a:rPr>
              <a:t>Offer alternative means to access health care in order to reduce the digital divide.</a:t>
            </a:r>
          </a:p>
          <a:p>
            <a:pPr lvl="0"/>
            <a:r>
              <a:rPr lang="en-IN" dirty="0">
                <a:latin typeface="Calibri" panose="020F0502020204030204" pitchFamily="34" charset="0"/>
                <a:ea typeface="Calibri" panose="020F0502020204030204" pitchFamily="34" charset="0"/>
                <a:cs typeface="Calibri" panose="020F0502020204030204" pitchFamily="34" charset="0"/>
              </a:rPr>
              <a:t>Foster collaborations across sectors and make more investments in preventive care.</a:t>
            </a:r>
          </a:p>
        </p:txBody>
      </p:sp>
    </p:spTree>
    <p:extLst>
      <p:ext uri="{BB962C8B-B14F-4D97-AF65-F5344CB8AC3E}">
        <p14:creationId xmlns:p14="http://schemas.microsoft.com/office/powerpoint/2010/main" val="37791664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60676-664E-DB6F-8548-B6F7E3774D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0B4357-5C7A-313F-028A-B92A28A99842}"/>
              </a:ext>
            </a:extLst>
          </p:cNvPr>
          <p:cNvSpPr>
            <a:spLocks noGrp="1"/>
          </p:cNvSpPr>
          <p:nvPr>
            <p:ph type="title"/>
          </p:nvPr>
        </p:nvSpPr>
        <p:spPr>
          <a:xfrm>
            <a:off x="469166" y="209692"/>
            <a:ext cx="11253668" cy="1106424"/>
          </a:xfrm>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References </a:t>
            </a:r>
          </a:p>
        </p:txBody>
      </p:sp>
      <p:sp>
        <p:nvSpPr>
          <p:cNvPr id="3" name="Content Placeholder 2">
            <a:extLst>
              <a:ext uri="{FF2B5EF4-FFF2-40B4-BE49-F238E27FC236}">
                <a16:creationId xmlns:a16="http://schemas.microsoft.com/office/drawing/2014/main" id="{221A17D7-5744-F297-71F6-D9A36B4E81DD}"/>
              </a:ext>
            </a:extLst>
          </p:cNvPr>
          <p:cNvSpPr>
            <a:spLocks noGrp="1"/>
          </p:cNvSpPr>
          <p:nvPr>
            <p:ph idx="1"/>
          </p:nvPr>
        </p:nvSpPr>
        <p:spPr>
          <a:xfrm>
            <a:off x="108488" y="1619108"/>
            <a:ext cx="11964692" cy="5238892"/>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pPr algn="just"/>
            <a:r>
              <a:rPr lang="en-IN" dirty="0" err="1">
                <a:latin typeface="Calibri" panose="020F0502020204030204" pitchFamily="34" charset="0"/>
                <a:ea typeface="Calibri" panose="020F0502020204030204" pitchFamily="34" charset="0"/>
                <a:cs typeface="Calibri" panose="020F0502020204030204" pitchFamily="34" charset="0"/>
              </a:rPr>
              <a:t>Brookbush</a:t>
            </a:r>
            <a:r>
              <a:rPr lang="en-IN" dirty="0">
                <a:latin typeface="Calibri" panose="020F0502020204030204" pitchFamily="34" charset="0"/>
                <a:ea typeface="Calibri" panose="020F0502020204030204" pitchFamily="34" charset="0"/>
                <a:cs typeface="Calibri" panose="020F0502020204030204" pitchFamily="34" charset="0"/>
              </a:rPr>
              <a:t> Institute. (2024). </a:t>
            </a:r>
            <a:r>
              <a:rPr lang="en-IN" i="1" dirty="0">
                <a:latin typeface="Calibri" panose="020F0502020204030204" pitchFamily="34" charset="0"/>
                <a:ea typeface="Calibri" panose="020F0502020204030204" pitchFamily="34" charset="0"/>
                <a:cs typeface="Calibri" panose="020F0502020204030204" pitchFamily="34" charset="0"/>
              </a:rPr>
              <a:t>Biopsychosocial (BPS) Model</a:t>
            </a:r>
            <a:r>
              <a:rPr lang="en-IN" dirty="0">
                <a:latin typeface="Calibri" panose="020F0502020204030204" pitchFamily="34" charset="0"/>
                <a:ea typeface="Calibri" panose="020F0502020204030204" pitchFamily="34" charset="0"/>
                <a:cs typeface="Calibri" panose="020F0502020204030204" pitchFamily="34" charset="0"/>
              </a:rPr>
              <a:t>. [online]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3"/>
              </a:rPr>
              <a:t>https://brookbushinstitute.com/glossary/biopsychosocial-bps-model</a:t>
            </a:r>
            <a:r>
              <a:rPr lang="en-IN" dirty="0">
                <a:latin typeface="Calibri" panose="020F0502020204030204" pitchFamily="34" charset="0"/>
                <a:ea typeface="Calibri" panose="020F0502020204030204" pitchFamily="34" charset="0"/>
                <a:cs typeface="Calibri" panose="020F0502020204030204" pitchFamily="34" charset="0"/>
              </a:rPr>
              <a:t>.</a:t>
            </a:r>
          </a:p>
          <a:p>
            <a:pPr algn="just"/>
            <a:r>
              <a:rPr lang="en-IN" dirty="0">
                <a:latin typeface="Calibri" panose="020F0502020204030204" pitchFamily="34" charset="0"/>
                <a:ea typeface="Calibri" panose="020F0502020204030204" pitchFamily="34" charset="0"/>
                <a:cs typeface="Calibri" panose="020F0502020204030204" pitchFamily="34" charset="0"/>
              </a:rPr>
              <a:t>Codes-Johnson, C., Rattay, K.T. and Saperstein, L. (2018) ‘Health in all Policies:.’ </a:t>
            </a:r>
            <a:r>
              <a:rPr lang="en-IN" i="1" dirty="0">
                <a:latin typeface="Calibri" panose="020F0502020204030204" pitchFamily="34" charset="0"/>
                <a:ea typeface="Calibri" panose="020F0502020204030204" pitchFamily="34" charset="0"/>
                <a:cs typeface="Calibri" panose="020F0502020204030204" pitchFamily="34" charset="0"/>
              </a:rPr>
              <a:t>Delaware Journal of Public Health</a:t>
            </a:r>
            <a:r>
              <a:rPr lang="en-IN" dirty="0">
                <a:latin typeface="Calibri" panose="020F0502020204030204" pitchFamily="34" charset="0"/>
                <a:ea typeface="Calibri" panose="020F0502020204030204" pitchFamily="34" charset="0"/>
                <a:cs typeface="Calibri" panose="020F0502020204030204" pitchFamily="34" charset="0"/>
              </a:rPr>
              <a:t>, [online] 4(2), pp.50–53.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4"/>
              </a:rPr>
              <a:t>https://doi.org/10.32481/djph.2018.03.010</a:t>
            </a:r>
            <a:r>
              <a:rPr lang="en-IN" dirty="0">
                <a:latin typeface="Calibri" panose="020F0502020204030204" pitchFamily="34" charset="0"/>
                <a:ea typeface="Calibri" panose="020F0502020204030204" pitchFamily="34" charset="0"/>
                <a:cs typeface="Calibri" panose="020F0502020204030204" pitchFamily="34" charset="0"/>
              </a:rPr>
              <a:t>.</a:t>
            </a:r>
          </a:p>
          <a:p>
            <a:pPr algn="just"/>
            <a:r>
              <a:rPr lang="en-IN" dirty="0">
                <a:latin typeface="Calibri" panose="020F0502020204030204" pitchFamily="34" charset="0"/>
                <a:ea typeface="Calibri" panose="020F0502020204030204" pitchFamily="34" charset="0"/>
                <a:cs typeface="Calibri" panose="020F0502020204030204" pitchFamily="34" charset="0"/>
              </a:rPr>
              <a:t>Emma McManus, </a:t>
            </a:r>
            <a:r>
              <a:rPr lang="en-IN" dirty="0">
                <a:latin typeface="Calibri" panose="020F0502020204030204" pitchFamily="34" charset="0"/>
                <a:ea typeface="Calibri" panose="020F0502020204030204" pitchFamily="34" charset="0"/>
                <a:cs typeface="Calibri" panose="020F0502020204030204" pitchFamily="34" charset="0"/>
                <a:hlinkClick r:id="rId5"/>
              </a:rPr>
              <a:t>Rachel Meacock</a:t>
            </a:r>
            <a:r>
              <a:rPr lang="en-IN" dirty="0">
                <a:latin typeface="Calibri" panose="020F0502020204030204" pitchFamily="34" charset="0"/>
                <a:ea typeface="Calibri" panose="020F0502020204030204" pitchFamily="34" charset="0"/>
                <a:cs typeface="Calibri" panose="020F0502020204030204" pitchFamily="34" charset="0"/>
              </a:rPr>
              <a:t>, Beth Parkinson and </a:t>
            </a:r>
            <a:r>
              <a:rPr lang="en-IN" dirty="0">
                <a:latin typeface="Calibri" panose="020F0502020204030204" pitchFamily="34" charset="0"/>
                <a:ea typeface="Calibri" panose="020F0502020204030204" pitchFamily="34" charset="0"/>
                <a:cs typeface="Calibri" panose="020F0502020204030204" pitchFamily="34" charset="0"/>
                <a:hlinkClick r:id="rId6"/>
              </a:rPr>
              <a:t>Matt Sutton</a:t>
            </a:r>
            <a:r>
              <a:rPr lang="en-IN" dirty="0">
                <a:latin typeface="Calibri" panose="020F0502020204030204" pitchFamily="34" charset="0"/>
                <a:ea typeface="Calibri" panose="020F0502020204030204" pitchFamily="34" charset="0"/>
                <a:cs typeface="Calibri" panose="020F0502020204030204" pitchFamily="34" charset="0"/>
              </a:rPr>
              <a:t> (2022). Population level impact of the NHS Diabetes Prevention Programme on incidence of type 2 diabetes in England: An observational study.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7"/>
              </a:rPr>
              <a:t>https://www.sciencedirect.com/science/article/pii/S2666776222001144</a:t>
            </a:r>
            <a:endParaRPr lang="en-IN" dirty="0">
              <a:latin typeface="Calibri" panose="020F0502020204030204" pitchFamily="34" charset="0"/>
              <a:ea typeface="Calibri" panose="020F0502020204030204" pitchFamily="34" charset="0"/>
              <a:cs typeface="Calibri" panose="020F0502020204030204" pitchFamily="34" charset="0"/>
            </a:endParaRPr>
          </a:p>
          <a:p>
            <a:pPr algn="just"/>
            <a:r>
              <a:rPr lang="en-IN" dirty="0">
                <a:latin typeface="Calibri" panose="020F0502020204030204" pitchFamily="34" charset="0"/>
                <a:ea typeface="Calibri" panose="020F0502020204030204" pitchFamily="34" charset="0"/>
                <a:cs typeface="Calibri" panose="020F0502020204030204" pitchFamily="34" charset="0"/>
              </a:rPr>
              <a:t>England, N. (2025). </a:t>
            </a:r>
            <a:r>
              <a:rPr lang="en-IN" i="1" dirty="0">
                <a:latin typeface="Calibri" panose="020F0502020204030204" pitchFamily="34" charset="0"/>
                <a:ea typeface="Calibri" panose="020F0502020204030204" pitchFamily="34" charset="0"/>
                <a:cs typeface="Calibri" panose="020F0502020204030204" pitchFamily="34" charset="0"/>
              </a:rPr>
              <a:t>NHS England » NHS Diabetes Prevention Programme (NHS DPP)</a:t>
            </a:r>
            <a:r>
              <a:rPr lang="en-IN" dirty="0">
                <a:latin typeface="Calibri" panose="020F0502020204030204" pitchFamily="34" charset="0"/>
                <a:ea typeface="Calibri" panose="020F0502020204030204" pitchFamily="34" charset="0"/>
                <a:cs typeface="Calibri" panose="020F0502020204030204" pitchFamily="34" charset="0"/>
              </a:rPr>
              <a:t>. [online] England.nhs.uk.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8"/>
              </a:rPr>
              <a:t>https://www.england.nhs.uk/diabetes/diabetes-prevention/</a:t>
            </a:r>
            <a:r>
              <a:rPr lang="en-IN" dirty="0">
                <a:latin typeface="Calibri" panose="020F0502020204030204" pitchFamily="34" charset="0"/>
                <a:ea typeface="Calibri" panose="020F0502020204030204" pitchFamily="34" charset="0"/>
                <a:cs typeface="Calibri" panose="020F0502020204030204" pitchFamily="34" charset="0"/>
              </a:rPr>
              <a:t>.</a:t>
            </a:r>
          </a:p>
          <a:p>
            <a:pPr algn="just"/>
            <a:r>
              <a:rPr lang="en-IN" dirty="0">
                <a:latin typeface="Calibri" panose="020F0502020204030204" pitchFamily="34" charset="0"/>
                <a:ea typeface="Calibri" panose="020F0502020204030204" pitchFamily="34" charset="0"/>
                <a:cs typeface="Calibri" panose="020F0502020204030204" pitchFamily="34" charset="0"/>
              </a:rPr>
              <a:t>england.nhs.uk (2024) NHS identifies over half a million more people at risk of type 2 diabetes in a Year.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9"/>
              </a:rPr>
              <a:t>https://www.england.nhs.uk/2024/06/nhs-identifies-over-half-a-million-more-people-at-risk-of-type-2-diabetes-in-a-year/</a:t>
            </a:r>
            <a:endParaRPr lang="en-IN" dirty="0">
              <a:latin typeface="Calibri" panose="020F0502020204030204" pitchFamily="34" charset="0"/>
              <a:ea typeface="Calibri" panose="020F0502020204030204" pitchFamily="34" charset="0"/>
              <a:cs typeface="Calibri" panose="020F0502020204030204" pitchFamily="34" charset="0"/>
            </a:endParaRPr>
          </a:p>
          <a:p>
            <a:pPr algn="just"/>
            <a:r>
              <a:rPr lang="en-IN" dirty="0">
                <a:latin typeface="Calibri" panose="020F0502020204030204" pitchFamily="34" charset="0"/>
                <a:ea typeface="Calibri" panose="020F0502020204030204" pitchFamily="34" charset="0"/>
                <a:cs typeface="Calibri" panose="020F0502020204030204" pitchFamily="34" charset="0"/>
              </a:rPr>
              <a:t>england.nhs.uk (2024). Performance report of the </a:t>
            </a:r>
            <a:r>
              <a:rPr lang="en-IN" dirty="0">
                <a:latin typeface="Calibri" panose="020F0502020204030204" pitchFamily="34" charset="0"/>
                <a:ea typeface="Calibri" panose="020F0502020204030204" pitchFamily="34" charset="0"/>
                <a:cs typeface="Calibri" panose="020F0502020204030204" pitchFamily="34" charset="0"/>
                <a:hlinkClick r:id="rId10"/>
              </a:rPr>
              <a:t>NHS England annual report and accounts 2023 to 2024</a:t>
            </a:r>
            <a:r>
              <a:rPr lang="en-IN" dirty="0">
                <a:latin typeface="Calibri" panose="020F0502020204030204" pitchFamily="34" charset="0"/>
                <a:ea typeface="Calibri" panose="020F0502020204030204" pitchFamily="34" charset="0"/>
                <a:cs typeface="Calibri" panose="020F0502020204030204" pitchFamily="34" charset="0"/>
              </a:rPr>
              <a:t>. Available at:</a:t>
            </a:r>
            <a:r>
              <a:rPr lang="en-IN" dirty="0">
                <a:latin typeface="Calibri" panose="020F0502020204030204" pitchFamily="34" charset="0"/>
                <a:ea typeface="Calibri" panose="020F0502020204030204" pitchFamily="34" charset="0"/>
                <a:cs typeface="Calibri" panose="020F0502020204030204" pitchFamily="34" charset="0"/>
                <a:hlinkClick r:id="rId11"/>
              </a:rPr>
              <a:t> </a:t>
            </a:r>
            <a:r>
              <a:rPr lang="en-IN" u="sng" dirty="0">
                <a:latin typeface="Calibri" panose="020F0502020204030204" pitchFamily="34" charset="0"/>
                <a:ea typeface="Calibri" panose="020F0502020204030204" pitchFamily="34" charset="0"/>
                <a:cs typeface="Calibri" panose="020F0502020204030204" pitchFamily="34" charset="0"/>
                <a:hlinkClick r:id="rId11"/>
              </a:rPr>
              <a:t>https://www.england.nhs.uk/long-read/performance-report-23-24/</a:t>
            </a:r>
            <a:r>
              <a:rPr lang="en-IN" dirty="0">
                <a:latin typeface="Calibri" panose="020F0502020204030204" pitchFamily="34" charset="0"/>
                <a:ea typeface="Calibri" panose="020F0502020204030204" pitchFamily="34" charset="0"/>
                <a:cs typeface="Calibri" panose="020F0502020204030204" pitchFamily="34" charset="0"/>
              </a:rPr>
              <a:t>.</a:t>
            </a:r>
          </a:p>
          <a:p>
            <a:pPr algn="just"/>
            <a:r>
              <a:rPr lang="en-IN" dirty="0">
                <a:latin typeface="Calibri" panose="020F0502020204030204" pitchFamily="34" charset="0"/>
                <a:ea typeface="Calibri" panose="020F0502020204030204" pitchFamily="34" charset="0"/>
                <a:cs typeface="Calibri" panose="020F0502020204030204" pitchFamily="34" charset="0"/>
              </a:rPr>
              <a:t>england.nhs.uk (2025) NHS Diabetes Prevention Programme (NHS DPP).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12"/>
              </a:rPr>
              <a:t>https://www.england.nhs.uk/diabetes/diabetes-prevention/?</a:t>
            </a:r>
            <a:endParaRPr lang="en-IN" dirty="0">
              <a:latin typeface="Calibri" panose="020F0502020204030204" pitchFamily="34" charset="0"/>
              <a:ea typeface="Calibri" panose="020F0502020204030204" pitchFamily="34" charset="0"/>
              <a:cs typeface="Calibri" panose="020F0502020204030204" pitchFamily="34" charset="0"/>
            </a:endParaRPr>
          </a:p>
          <a:p>
            <a:pPr algn="just"/>
            <a:r>
              <a:rPr lang="en-IN" dirty="0">
                <a:latin typeface="Calibri" panose="020F0502020204030204" pitchFamily="34" charset="0"/>
                <a:ea typeface="Calibri" panose="020F0502020204030204" pitchFamily="34" charset="0"/>
                <a:cs typeface="Calibri" panose="020F0502020204030204" pitchFamily="34" charset="0"/>
              </a:rPr>
              <a:t>england.nhs.uk (2025) NHS Prevention Programme.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13"/>
              </a:rPr>
              <a:t>https://www.england.nhs.uk/ourwork/prevention/?utm_source=chatgpt.com</a:t>
            </a:r>
            <a:endParaRPr lang="en-IN" dirty="0">
              <a:latin typeface="Calibri" panose="020F0502020204030204" pitchFamily="34" charset="0"/>
              <a:ea typeface="Calibri" panose="020F0502020204030204" pitchFamily="34" charset="0"/>
              <a:cs typeface="Calibri" panose="020F0502020204030204" pitchFamily="34" charset="0"/>
            </a:endParaRPr>
          </a:p>
          <a:p>
            <a:pPr algn="just"/>
            <a:r>
              <a:rPr lang="en-IN" dirty="0">
                <a:latin typeface="Calibri" panose="020F0502020204030204" pitchFamily="34" charset="0"/>
                <a:ea typeface="Calibri" panose="020F0502020204030204" pitchFamily="34" charset="0"/>
                <a:cs typeface="Calibri" panose="020F0502020204030204" pitchFamily="34" charset="0"/>
              </a:rPr>
              <a:t>england.nhs.uk (2025). NHS initiative helps thousands more tackle their diabetes risk.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14"/>
              </a:rPr>
              <a:t>https://www.england.nhs.uk/2025/05/nhs-initiative-helps-thousands-more-tackle-their-diabetes-risk</a:t>
            </a:r>
            <a:endParaRPr lang="en-IN" dirty="0">
              <a:latin typeface="Calibri" panose="020F0502020204030204" pitchFamily="34" charset="0"/>
              <a:ea typeface="Calibri" panose="020F0502020204030204" pitchFamily="34" charset="0"/>
              <a:cs typeface="Calibri" panose="020F0502020204030204" pitchFamily="34" charset="0"/>
            </a:endParaRPr>
          </a:p>
          <a:p>
            <a:pPr algn="just"/>
            <a:r>
              <a:rPr lang="en-IN" dirty="0">
                <a:latin typeface="Calibri" panose="020F0502020204030204" pitchFamily="34" charset="0"/>
                <a:ea typeface="Calibri" panose="020F0502020204030204" pitchFamily="34" charset="0"/>
                <a:cs typeface="Calibri" panose="020F0502020204030204" pitchFamily="34" charset="0"/>
              </a:rPr>
              <a:t>Eriksson, M., Sundberg, L.R., Santosa, A., Lindgren, H., Ng, N. and Lindvall, K. (2025) ‘Health behavioural change–the influence of social-ecological factors and health identity.’ </a:t>
            </a:r>
            <a:r>
              <a:rPr lang="en-IN" i="1" dirty="0">
                <a:latin typeface="Calibri" panose="020F0502020204030204" pitchFamily="34" charset="0"/>
                <a:ea typeface="Calibri" panose="020F0502020204030204" pitchFamily="34" charset="0"/>
                <a:cs typeface="Calibri" panose="020F0502020204030204" pitchFamily="34" charset="0"/>
              </a:rPr>
              <a:t>International journal of qualitative studies on health and well-being</a:t>
            </a:r>
            <a:r>
              <a:rPr lang="en-IN" dirty="0">
                <a:latin typeface="Calibri" panose="020F0502020204030204" pitchFamily="34" charset="0"/>
                <a:ea typeface="Calibri" panose="020F0502020204030204" pitchFamily="34" charset="0"/>
                <a:cs typeface="Calibri" panose="020F0502020204030204" pitchFamily="34" charset="0"/>
              </a:rPr>
              <a:t>, </a:t>
            </a:r>
            <a:r>
              <a:rPr lang="en-IN" i="1" dirty="0">
                <a:latin typeface="Calibri" panose="020F0502020204030204" pitchFamily="34" charset="0"/>
                <a:ea typeface="Calibri" panose="020F0502020204030204" pitchFamily="34" charset="0"/>
                <a:cs typeface="Calibri" panose="020F0502020204030204" pitchFamily="34" charset="0"/>
              </a:rPr>
              <a:t>20</a:t>
            </a:r>
            <a:r>
              <a:rPr lang="en-IN" dirty="0">
                <a:latin typeface="Calibri" panose="020F0502020204030204" pitchFamily="34" charset="0"/>
                <a:ea typeface="Calibri" panose="020F0502020204030204" pitchFamily="34" charset="0"/>
                <a:cs typeface="Calibri" panose="020F0502020204030204" pitchFamily="34" charset="0"/>
              </a:rPr>
              <a:t>(1), p.2458309.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15"/>
              </a:rPr>
              <a:t>https://doi.org/10.1080/17482631.2025.2458309</a:t>
            </a:r>
            <a:r>
              <a:rPr lang="en-IN"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187337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E2BC2-C28D-E7F1-B795-A37872700B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BCF42-9272-075F-FF05-E8D0386F1021}"/>
              </a:ext>
            </a:extLst>
          </p:cNvPr>
          <p:cNvSpPr>
            <a:spLocks noGrp="1"/>
          </p:cNvSpPr>
          <p:nvPr>
            <p:ph type="title"/>
          </p:nvPr>
        </p:nvSpPr>
        <p:spPr>
          <a:xfrm>
            <a:off x="469166" y="209692"/>
            <a:ext cx="11253668" cy="1106424"/>
          </a:xfrm>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References </a:t>
            </a:r>
          </a:p>
        </p:txBody>
      </p:sp>
      <p:sp>
        <p:nvSpPr>
          <p:cNvPr id="3" name="Content Placeholder 2">
            <a:extLst>
              <a:ext uri="{FF2B5EF4-FFF2-40B4-BE49-F238E27FC236}">
                <a16:creationId xmlns:a16="http://schemas.microsoft.com/office/drawing/2014/main" id="{658630E2-4771-8294-0CDD-2278942EB8B1}"/>
              </a:ext>
            </a:extLst>
          </p:cNvPr>
          <p:cNvSpPr>
            <a:spLocks noGrp="1"/>
          </p:cNvSpPr>
          <p:nvPr>
            <p:ph idx="1"/>
          </p:nvPr>
        </p:nvSpPr>
        <p:spPr>
          <a:xfrm>
            <a:off x="108488" y="1549831"/>
            <a:ext cx="11964692" cy="5308169"/>
          </a:xfrm>
        </p:spPr>
        <p:style>
          <a:lnRef idx="2">
            <a:schemeClr val="dk1"/>
          </a:lnRef>
          <a:fillRef idx="1">
            <a:schemeClr val="lt1"/>
          </a:fillRef>
          <a:effectRef idx="0">
            <a:schemeClr val="dk1"/>
          </a:effectRef>
          <a:fontRef idx="minor">
            <a:schemeClr val="dk1"/>
          </a:fontRef>
        </p:style>
        <p:txBody>
          <a:bodyPr>
            <a:normAutofit fontScale="70000" lnSpcReduction="20000"/>
          </a:bodyPr>
          <a:lstStyle/>
          <a:p>
            <a:pPr algn="just"/>
            <a:r>
              <a:rPr lang="en-IN" dirty="0">
                <a:latin typeface="Calibri" panose="020F0502020204030204" pitchFamily="34" charset="0"/>
                <a:ea typeface="Calibri" panose="020F0502020204030204" pitchFamily="34" charset="0"/>
                <a:cs typeface="Calibri" panose="020F0502020204030204" pitchFamily="34" charset="0"/>
              </a:rPr>
              <a:t>Health England, P. (2018). </a:t>
            </a:r>
            <a:r>
              <a:rPr lang="en-IN" i="1" dirty="0">
                <a:latin typeface="Calibri" panose="020F0502020204030204" pitchFamily="34" charset="0"/>
                <a:ea typeface="Calibri" panose="020F0502020204030204" pitchFamily="34" charset="0"/>
                <a:cs typeface="Calibri" panose="020F0502020204030204" pitchFamily="34" charset="0"/>
              </a:rPr>
              <a:t>Health matters: preventing Type 2 Diabetes</a:t>
            </a:r>
            <a:r>
              <a:rPr lang="en-IN" dirty="0">
                <a:latin typeface="Calibri" panose="020F0502020204030204" pitchFamily="34" charset="0"/>
                <a:ea typeface="Calibri" panose="020F0502020204030204" pitchFamily="34" charset="0"/>
                <a:cs typeface="Calibri" panose="020F0502020204030204" pitchFamily="34" charset="0"/>
              </a:rPr>
              <a:t>. [online] GOV.UK.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3"/>
              </a:rPr>
              <a:t>https://www.gov.uk/government/publications/health-matters-preventing-type-2-diabetes/health-matters-preventing-type-2-diabetes</a:t>
            </a:r>
            <a:r>
              <a:rPr lang="en-IN" dirty="0">
                <a:latin typeface="Calibri" panose="020F0502020204030204" pitchFamily="34" charset="0"/>
                <a:ea typeface="Calibri" panose="020F0502020204030204" pitchFamily="34" charset="0"/>
                <a:cs typeface="Calibri" panose="020F0502020204030204" pitchFamily="34" charset="0"/>
              </a:rPr>
              <a:t>.</a:t>
            </a:r>
          </a:p>
          <a:p>
            <a:pPr algn="just"/>
            <a:r>
              <a:rPr lang="en-IN" dirty="0">
                <a:latin typeface="Calibri" panose="020F0502020204030204" pitchFamily="34" charset="0"/>
                <a:ea typeface="Calibri" panose="020F0502020204030204" pitchFamily="34" charset="0"/>
                <a:cs typeface="Calibri" panose="020F0502020204030204" pitchFamily="34" charset="0"/>
              </a:rPr>
              <a:t>infocons.org (2025). Noncommunicable Diseases (NCDs ) : The Global Health Crisis Affecting 43 Million Lives Annually. Available at:</a:t>
            </a:r>
            <a:r>
              <a:rPr lang="en-IN" dirty="0">
                <a:latin typeface="Calibri" panose="020F0502020204030204" pitchFamily="34" charset="0"/>
                <a:ea typeface="Calibri" panose="020F0502020204030204" pitchFamily="34" charset="0"/>
                <a:cs typeface="Calibri" panose="020F0502020204030204" pitchFamily="34" charset="0"/>
                <a:hlinkClick r:id="rId4"/>
              </a:rPr>
              <a:t> </a:t>
            </a:r>
            <a:r>
              <a:rPr lang="en-IN" u="sng" dirty="0">
                <a:latin typeface="Calibri" panose="020F0502020204030204" pitchFamily="34" charset="0"/>
                <a:ea typeface="Calibri" panose="020F0502020204030204" pitchFamily="34" charset="0"/>
                <a:cs typeface="Calibri" panose="020F0502020204030204" pitchFamily="34" charset="0"/>
                <a:hlinkClick r:id="rId4"/>
              </a:rPr>
              <a:t>https://infocons.org/blog/noncommunicable-diseases/</a:t>
            </a:r>
            <a:endParaRPr lang="en-IN" dirty="0">
              <a:latin typeface="Calibri" panose="020F0502020204030204" pitchFamily="34" charset="0"/>
              <a:ea typeface="Calibri" panose="020F0502020204030204" pitchFamily="34" charset="0"/>
              <a:cs typeface="Calibri" panose="020F0502020204030204" pitchFamily="34" charset="0"/>
            </a:endParaRPr>
          </a:p>
          <a:p>
            <a:pPr algn="just"/>
            <a:r>
              <a:rPr lang="en-IN" dirty="0">
                <a:latin typeface="Calibri" panose="020F0502020204030204" pitchFamily="34" charset="0"/>
                <a:ea typeface="Calibri" panose="020F0502020204030204" pitchFamily="34" charset="0"/>
                <a:cs typeface="Calibri" panose="020F0502020204030204" pitchFamily="34" charset="0"/>
              </a:rPr>
              <a:t>Jiwattanasuk, N., </a:t>
            </a:r>
            <a:r>
              <a:rPr lang="en-IN" dirty="0" err="1">
                <a:latin typeface="Calibri" panose="020F0502020204030204" pitchFamily="34" charset="0"/>
                <a:ea typeface="Calibri" panose="020F0502020204030204" pitchFamily="34" charset="0"/>
                <a:cs typeface="Calibri" panose="020F0502020204030204" pitchFamily="34" charset="0"/>
              </a:rPr>
              <a:t>Pannavoravat</a:t>
            </a:r>
            <a:r>
              <a:rPr lang="en-IN" dirty="0">
                <a:latin typeface="Calibri" panose="020F0502020204030204" pitchFamily="34" charset="0"/>
                <a:ea typeface="Calibri" panose="020F0502020204030204" pitchFamily="34" charset="0"/>
                <a:cs typeface="Calibri" panose="020F0502020204030204" pitchFamily="34" charset="0"/>
              </a:rPr>
              <a:t>, P. and </a:t>
            </a:r>
            <a:r>
              <a:rPr lang="en-IN" dirty="0" err="1">
                <a:latin typeface="Calibri" panose="020F0502020204030204" pitchFamily="34" charset="0"/>
                <a:ea typeface="Calibri" panose="020F0502020204030204" pitchFamily="34" charset="0"/>
                <a:cs typeface="Calibri" panose="020F0502020204030204" pitchFamily="34" charset="0"/>
              </a:rPr>
              <a:t>Sirikanchana</a:t>
            </a:r>
            <a:r>
              <a:rPr lang="en-IN" dirty="0">
                <a:latin typeface="Calibri" panose="020F0502020204030204" pitchFamily="34" charset="0"/>
                <a:ea typeface="Calibri" panose="020F0502020204030204" pitchFamily="34" charset="0"/>
                <a:cs typeface="Calibri" panose="020F0502020204030204" pitchFamily="34" charset="0"/>
              </a:rPr>
              <a:t>, P. (2022) ‘The holistic well-being concepts in relation to quality of life.’ </a:t>
            </a:r>
            <a:r>
              <a:rPr lang="en-IN" i="1" dirty="0">
                <a:latin typeface="Calibri" panose="020F0502020204030204" pitchFamily="34" charset="0"/>
                <a:ea typeface="Calibri" panose="020F0502020204030204" pitchFamily="34" charset="0"/>
                <a:cs typeface="Calibri" panose="020F0502020204030204" pitchFamily="34" charset="0"/>
              </a:rPr>
              <a:t>ABAC ODI Journal Vision. Action. Outcome</a:t>
            </a:r>
            <a:r>
              <a:rPr lang="en-IN" dirty="0">
                <a:latin typeface="Calibri" panose="020F0502020204030204" pitchFamily="34" charset="0"/>
                <a:ea typeface="Calibri" panose="020F0502020204030204" pitchFamily="34" charset="0"/>
                <a:cs typeface="Calibri" panose="020F0502020204030204" pitchFamily="34" charset="0"/>
              </a:rPr>
              <a:t>, </a:t>
            </a:r>
            <a:r>
              <a:rPr lang="en-IN" i="1" dirty="0">
                <a:latin typeface="Calibri" panose="020F0502020204030204" pitchFamily="34" charset="0"/>
                <a:ea typeface="Calibri" panose="020F0502020204030204" pitchFamily="34" charset="0"/>
                <a:cs typeface="Calibri" panose="020F0502020204030204" pitchFamily="34" charset="0"/>
              </a:rPr>
              <a:t>10</a:t>
            </a:r>
            <a:r>
              <a:rPr lang="en-IN" dirty="0">
                <a:latin typeface="Calibri" panose="020F0502020204030204" pitchFamily="34" charset="0"/>
                <a:ea typeface="Calibri" panose="020F0502020204030204" pitchFamily="34" charset="0"/>
                <a:cs typeface="Calibri" panose="020F0502020204030204" pitchFamily="34" charset="0"/>
              </a:rPr>
              <a:t>(1), p.28.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5"/>
              </a:rPr>
              <a:t>http://www.assumptionjournal.au.edu/index.php/odijournal</a:t>
            </a:r>
            <a:r>
              <a:rPr lang="en-IN" dirty="0">
                <a:latin typeface="Calibri" panose="020F0502020204030204" pitchFamily="34" charset="0"/>
                <a:ea typeface="Calibri" panose="020F0502020204030204" pitchFamily="34" charset="0"/>
                <a:cs typeface="Calibri" panose="020F0502020204030204" pitchFamily="34" charset="0"/>
              </a:rPr>
              <a:t> </a:t>
            </a:r>
          </a:p>
          <a:p>
            <a:pPr algn="just"/>
            <a:r>
              <a:rPr lang="en-IN" dirty="0">
                <a:latin typeface="Calibri" panose="020F0502020204030204" pitchFamily="34" charset="0"/>
                <a:ea typeface="Calibri" panose="020F0502020204030204" pitchFamily="34" charset="0"/>
                <a:cs typeface="Calibri" panose="020F0502020204030204" pitchFamily="34" charset="0"/>
              </a:rPr>
              <a:t>K.R. Mangalam University. (2023). </a:t>
            </a:r>
            <a:r>
              <a:rPr lang="en-IN" i="1" dirty="0">
                <a:latin typeface="Calibri" panose="020F0502020204030204" pitchFamily="34" charset="0"/>
                <a:ea typeface="Calibri" panose="020F0502020204030204" pitchFamily="34" charset="0"/>
                <a:cs typeface="Calibri" panose="020F0502020204030204" pitchFamily="34" charset="0"/>
              </a:rPr>
              <a:t>SDG 3: Good Health &amp; Well-Being | K.R. Mangalam University</a:t>
            </a:r>
            <a:r>
              <a:rPr lang="en-IN" dirty="0">
                <a:latin typeface="Calibri" panose="020F0502020204030204" pitchFamily="34" charset="0"/>
                <a:ea typeface="Calibri" panose="020F0502020204030204" pitchFamily="34" charset="0"/>
                <a:cs typeface="Calibri" panose="020F0502020204030204" pitchFamily="34" charset="0"/>
              </a:rPr>
              <a:t>. [online]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6"/>
              </a:rPr>
              <a:t>https://www.krmangalam.edu.in/sdg-3-good-health-and-well-being</a:t>
            </a:r>
            <a:r>
              <a:rPr lang="en-IN" dirty="0">
                <a:latin typeface="Calibri" panose="020F0502020204030204" pitchFamily="34" charset="0"/>
                <a:ea typeface="Calibri" panose="020F0502020204030204" pitchFamily="34" charset="0"/>
                <a:cs typeface="Calibri" panose="020F0502020204030204" pitchFamily="34" charset="0"/>
              </a:rPr>
              <a:t>.</a:t>
            </a:r>
          </a:p>
          <a:p>
            <a:pPr algn="just"/>
            <a:r>
              <a:rPr lang="en-IN" dirty="0">
                <a:latin typeface="Calibri" panose="020F0502020204030204" pitchFamily="34" charset="0"/>
                <a:ea typeface="Calibri" panose="020F0502020204030204" pitchFamily="34" charset="0"/>
                <a:cs typeface="Calibri" panose="020F0502020204030204" pitchFamily="34" charset="0"/>
              </a:rPr>
              <a:t>Levine, R.A., Levine, C.S. and Seidman, M.D. (2022). Guided Meditation (Hypnosis) and Whole Person Health. </a:t>
            </a:r>
            <a:r>
              <a:rPr lang="en-IN" i="1" dirty="0">
                <a:latin typeface="Calibri" panose="020F0502020204030204" pitchFamily="34" charset="0"/>
                <a:ea typeface="Calibri" panose="020F0502020204030204" pitchFamily="34" charset="0"/>
                <a:cs typeface="Calibri" panose="020F0502020204030204" pitchFamily="34" charset="0"/>
              </a:rPr>
              <a:t>Otolaryngologic Clinics of North America</a:t>
            </a:r>
            <a:r>
              <a:rPr lang="en-IN" dirty="0">
                <a:latin typeface="Calibri" panose="020F0502020204030204" pitchFamily="34" charset="0"/>
                <a:ea typeface="Calibri" panose="020F0502020204030204" pitchFamily="34" charset="0"/>
                <a:cs typeface="Calibri" panose="020F0502020204030204" pitchFamily="34" charset="0"/>
              </a:rPr>
              <a:t>, [online] 55(5), pp.1077–1086.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7"/>
              </a:rPr>
              <a:t>https://doi.org/10.1016/j.otc.2022.07.001</a:t>
            </a:r>
            <a:r>
              <a:rPr lang="en-IN" dirty="0">
                <a:latin typeface="Calibri" panose="020F0502020204030204" pitchFamily="34" charset="0"/>
                <a:ea typeface="Calibri" panose="020F0502020204030204" pitchFamily="34" charset="0"/>
                <a:cs typeface="Calibri" panose="020F0502020204030204" pitchFamily="34" charset="0"/>
              </a:rPr>
              <a:t>.</a:t>
            </a:r>
          </a:p>
          <a:p>
            <a:pPr algn="just"/>
            <a:r>
              <a:rPr lang="en-IN" dirty="0">
                <a:latin typeface="Calibri" panose="020F0502020204030204" pitchFamily="34" charset="0"/>
                <a:ea typeface="Calibri" panose="020F0502020204030204" pitchFamily="34" charset="0"/>
                <a:cs typeface="Calibri" panose="020F0502020204030204" pitchFamily="34" charset="0"/>
              </a:rPr>
              <a:t>Livingstone, K.M., Love, P., Mathers, J.C., Kirkpatrick, S.I. and Olstad, D.L. (2023). Cultural adaptations and tailoring of public health nutrition interventions in Indigenous peoples and ethnic minority groups: opportunities for personalised and precision nutrition. </a:t>
            </a:r>
            <a:r>
              <a:rPr lang="en-IN" i="1" dirty="0">
                <a:latin typeface="Calibri" panose="020F0502020204030204" pitchFamily="34" charset="0"/>
                <a:ea typeface="Calibri" panose="020F0502020204030204" pitchFamily="34" charset="0"/>
                <a:cs typeface="Calibri" panose="020F0502020204030204" pitchFamily="34" charset="0"/>
              </a:rPr>
              <a:t>Proceedings of the Nutrition Society</a:t>
            </a:r>
            <a:r>
              <a:rPr lang="en-IN" dirty="0">
                <a:latin typeface="Calibri" panose="020F0502020204030204" pitchFamily="34" charset="0"/>
                <a:ea typeface="Calibri" panose="020F0502020204030204" pitchFamily="34" charset="0"/>
                <a:cs typeface="Calibri" panose="020F0502020204030204" pitchFamily="34" charset="0"/>
              </a:rPr>
              <a:t>, [online] 82(4), pp.478–486.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8"/>
              </a:rPr>
              <a:t>https://doi.org/10.1017/s002966512300304x</a:t>
            </a:r>
            <a:r>
              <a:rPr lang="en-IN" dirty="0">
                <a:latin typeface="Calibri" panose="020F0502020204030204" pitchFamily="34" charset="0"/>
                <a:ea typeface="Calibri" panose="020F0502020204030204" pitchFamily="34" charset="0"/>
                <a:cs typeface="Calibri" panose="020F0502020204030204" pitchFamily="34" charset="0"/>
              </a:rPr>
              <a:t>.</a:t>
            </a:r>
          </a:p>
          <a:p>
            <a:pPr algn="just"/>
            <a:r>
              <a:rPr lang="en-IN" dirty="0">
                <a:latin typeface="Calibri" panose="020F0502020204030204" pitchFamily="34" charset="0"/>
                <a:ea typeface="Calibri" panose="020F0502020204030204" pitchFamily="34" charset="0"/>
                <a:cs typeface="Calibri" panose="020F0502020204030204" pitchFamily="34" charset="0"/>
              </a:rPr>
              <a:t>National Health Executive. (2025). </a:t>
            </a:r>
            <a:r>
              <a:rPr lang="en-IN" i="1" dirty="0">
                <a:latin typeface="Calibri" panose="020F0502020204030204" pitchFamily="34" charset="0"/>
                <a:ea typeface="Calibri" panose="020F0502020204030204" pitchFamily="34" charset="0"/>
                <a:cs typeface="Calibri" panose="020F0502020204030204" pitchFamily="34" charset="0"/>
              </a:rPr>
              <a:t>NHS diabetes prevention programme gets record numbers | National Health Executive</a:t>
            </a:r>
            <a:r>
              <a:rPr lang="en-IN" dirty="0">
                <a:latin typeface="Calibri" panose="020F0502020204030204" pitchFamily="34" charset="0"/>
                <a:ea typeface="Calibri" panose="020F0502020204030204" pitchFamily="34" charset="0"/>
                <a:cs typeface="Calibri" panose="020F0502020204030204" pitchFamily="34" charset="0"/>
              </a:rPr>
              <a:t>.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9"/>
              </a:rPr>
              <a:t>https://www.nationalhealthexecutive.com/articles/nhs-diabetes-prevention-programme-gets-record-numbers</a:t>
            </a:r>
            <a:r>
              <a:rPr lang="en-IN" dirty="0">
                <a:latin typeface="Calibri" panose="020F0502020204030204" pitchFamily="34" charset="0"/>
                <a:ea typeface="Calibri" panose="020F0502020204030204" pitchFamily="34" charset="0"/>
                <a:cs typeface="Calibri" panose="020F0502020204030204" pitchFamily="34" charset="0"/>
              </a:rPr>
              <a:t>.</a:t>
            </a:r>
          </a:p>
          <a:p>
            <a:pPr algn="just"/>
            <a:r>
              <a:rPr lang="en-IN" dirty="0">
                <a:latin typeface="Calibri" panose="020F0502020204030204" pitchFamily="34" charset="0"/>
                <a:ea typeface="Calibri" panose="020F0502020204030204" pitchFamily="34" charset="0"/>
                <a:cs typeface="Calibri" panose="020F0502020204030204" pitchFamily="34" charset="0"/>
              </a:rPr>
              <a:t>nih.gov (2023). Health as Complete Well-Being: The WHO Definition and Beyond. Available at:</a:t>
            </a:r>
            <a:r>
              <a:rPr lang="en-IN" dirty="0">
                <a:latin typeface="Calibri" panose="020F0502020204030204" pitchFamily="34" charset="0"/>
                <a:ea typeface="Calibri" panose="020F0502020204030204" pitchFamily="34" charset="0"/>
                <a:cs typeface="Calibri" panose="020F0502020204030204" pitchFamily="34" charset="0"/>
                <a:hlinkClick r:id="rId10"/>
              </a:rPr>
              <a:t> </a:t>
            </a:r>
            <a:r>
              <a:rPr lang="en-IN" u="sng" dirty="0">
                <a:latin typeface="Calibri" panose="020F0502020204030204" pitchFamily="34" charset="0"/>
                <a:ea typeface="Calibri" panose="020F0502020204030204" pitchFamily="34" charset="0"/>
                <a:cs typeface="Calibri" panose="020F0502020204030204" pitchFamily="34" charset="0"/>
                <a:hlinkClick r:id="rId10"/>
              </a:rPr>
              <a:t>https://doi.org/10.1093/phe/phad017</a:t>
            </a:r>
            <a:endParaRPr lang="en-IN" dirty="0">
              <a:latin typeface="Calibri" panose="020F0502020204030204" pitchFamily="34" charset="0"/>
              <a:ea typeface="Calibri" panose="020F0502020204030204" pitchFamily="34" charset="0"/>
              <a:cs typeface="Calibri" panose="020F0502020204030204" pitchFamily="34" charset="0"/>
            </a:endParaRPr>
          </a:p>
          <a:p>
            <a:pPr algn="just"/>
            <a:r>
              <a:rPr lang="en-IN" dirty="0">
                <a:latin typeface="Calibri" panose="020F0502020204030204" pitchFamily="34" charset="0"/>
                <a:ea typeface="Calibri" panose="020F0502020204030204" pitchFamily="34" charset="0"/>
                <a:cs typeface="Calibri" panose="020F0502020204030204" pitchFamily="34" charset="0"/>
              </a:rPr>
              <a:t>Niyazova, A. and </a:t>
            </a:r>
            <a:r>
              <a:rPr lang="en-IN" dirty="0" err="1">
                <a:latin typeface="Calibri" panose="020F0502020204030204" pitchFamily="34" charset="0"/>
                <a:ea typeface="Calibri" panose="020F0502020204030204" pitchFamily="34" charset="0"/>
                <a:cs typeface="Calibri" panose="020F0502020204030204" pitchFamily="34" charset="0"/>
              </a:rPr>
              <a:t>Madaliyeva</a:t>
            </a:r>
            <a:r>
              <a:rPr lang="en-IN" dirty="0">
                <a:latin typeface="Calibri" panose="020F0502020204030204" pitchFamily="34" charset="0"/>
                <a:ea typeface="Calibri" panose="020F0502020204030204" pitchFamily="34" charset="0"/>
                <a:cs typeface="Calibri" panose="020F0502020204030204" pitchFamily="34" charset="0"/>
              </a:rPr>
              <a:t>, Z. (2022) ‘Impact of resilience on psychological well-being.’ </a:t>
            </a:r>
            <a:r>
              <a:rPr lang="en-IN" i="1" dirty="0">
                <a:latin typeface="Calibri" panose="020F0502020204030204" pitchFamily="34" charset="0"/>
                <a:ea typeface="Calibri" panose="020F0502020204030204" pitchFamily="34" charset="0"/>
                <a:cs typeface="Calibri" panose="020F0502020204030204" pitchFamily="34" charset="0"/>
              </a:rPr>
              <a:t>Journal of Intellectual Disability‐Diagnosis and Treatment</a:t>
            </a:r>
            <a:r>
              <a:rPr lang="en-IN" dirty="0">
                <a:latin typeface="Calibri" panose="020F0502020204030204" pitchFamily="34" charset="0"/>
                <a:ea typeface="Calibri" panose="020F0502020204030204" pitchFamily="34" charset="0"/>
                <a:cs typeface="Calibri" panose="020F0502020204030204" pitchFamily="34" charset="0"/>
              </a:rPr>
              <a:t>, </a:t>
            </a:r>
            <a:r>
              <a:rPr lang="en-IN" i="1" dirty="0">
                <a:latin typeface="Calibri" panose="020F0502020204030204" pitchFamily="34" charset="0"/>
                <a:ea typeface="Calibri" panose="020F0502020204030204" pitchFamily="34" charset="0"/>
                <a:cs typeface="Calibri" panose="020F0502020204030204" pitchFamily="34" charset="0"/>
              </a:rPr>
              <a:t>10</a:t>
            </a:r>
            <a:r>
              <a:rPr lang="en-IN" dirty="0">
                <a:latin typeface="Calibri" panose="020F0502020204030204" pitchFamily="34" charset="0"/>
                <a:ea typeface="Calibri" panose="020F0502020204030204" pitchFamily="34" charset="0"/>
                <a:cs typeface="Calibri" panose="020F0502020204030204" pitchFamily="34" charset="0"/>
              </a:rPr>
              <a:t>(4), pp.178-186.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11"/>
              </a:rPr>
              <a:t>https://www.academia.edu/download/93865498/JIDDTV10N4A3_Niyazova.pdf</a:t>
            </a:r>
            <a:r>
              <a:rPr lang="en-IN" dirty="0">
                <a:latin typeface="Calibri" panose="020F0502020204030204" pitchFamily="34" charset="0"/>
                <a:ea typeface="Calibri" panose="020F0502020204030204" pitchFamily="34" charset="0"/>
                <a:cs typeface="Calibri" panose="020F0502020204030204" pitchFamily="34" charset="0"/>
              </a:rPr>
              <a:t> </a:t>
            </a:r>
          </a:p>
          <a:p>
            <a:pPr algn="just"/>
            <a:r>
              <a:rPr lang="en-IN" dirty="0">
                <a:latin typeface="Calibri" panose="020F0502020204030204" pitchFamily="34" charset="0"/>
                <a:ea typeface="Calibri" panose="020F0502020204030204" pitchFamily="34" charset="0"/>
                <a:cs typeface="Calibri" panose="020F0502020204030204" pitchFamily="34" charset="0"/>
              </a:rPr>
              <a:t>ons.gov.uk (2024). Avoidable mortality in England and Wales: 2024. Available at:</a:t>
            </a:r>
            <a:r>
              <a:rPr lang="en-IN" dirty="0">
                <a:latin typeface="Calibri" panose="020F0502020204030204" pitchFamily="34" charset="0"/>
                <a:ea typeface="Calibri" panose="020F0502020204030204" pitchFamily="34" charset="0"/>
                <a:cs typeface="Calibri" panose="020F0502020204030204" pitchFamily="34" charset="0"/>
                <a:hlinkClick r:id="rId12"/>
              </a:rPr>
              <a:t> </a:t>
            </a:r>
            <a:r>
              <a:rPr lang="en-IN" u="sng" dirty="0">
                <a:latin typeface="Calibri" panose="020F0502020204030204" pitchFamily="34" charset="0"/>
                <a:ea typeface="Calibri" panose="020F0502020204030204" pitchFamily="34" charset="0"/>
                <a:cs typeface="Calibri" panose="020F0502020204030204" pitchFamily="34" charset="0"/>
                <a:hlinkClick r:id="rId12"/>
              </a:rPr>
              <a:t>https://www.ons.gov.uk/peoplepopulationandcommunity/healthandsocialcare/causesofdeath/bulletins/avoidablemortalityinenglandandwales/2024</a:t>
            </a:r>
            <a:endParaRPr lang="en-IN"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469810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B788B-0F60-035E-AA01-58BBAF69ED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FED6F-3C3A-0658-AE1C-37575E27C0E8}"/>
              </a:ext>
            </a:extLst>
          </p:cNvPr>
          <p:cNvSpPr>
            <a:spLocks noGrp="1"/>
          </p:cNvSpPr>
          <p:nvPr>
            <p:ph type="title"/>
          </p:nvPr>
        </p:nvSpPr>
        <p:spPr>
          <a:xfrm>
            <a:off x="469166" y="209692"/>
            <a:ext cx="11253668" cy="1106424"/>
          </a:xfrm>
        </p:spPr>
        <p:style>
          <a:lnRef idx="1">
            <a:schemeClr val="accent1"/>
          </a:lnRef>
          <a:fillRef idx="2">
            <a:schemeClr val="accent1"/>
          </a:fillRef>
          <a:effectRef idx="1">
            <a:schemeClr val="accent1"/>
          </a:effectRef>
          <a:fontRef idx="minor">
            <a:schemeClr val="dk1"/>
          </a:fontRef>
        </p:style>
        <p:txBody>
          <a:bodyPr anchor="ctr">
            <a:normAutofit/>
          </a:bodyPr>
          <a:lstStyle/>
          <a:p>
            <a:pPr algn="ctr"/>
            <a:r>
              <a:rPr lang="en-IN" sz="4400" b="1" dirty="0">
                <a:latin typeface="Calibri" panose="020F0502020204030204" pitchFamily="34" charset="0"/>
                <a:ea typeface="Calibri" panose="020F0502020204030204" pitchFamily="34" charset="0"/>
                <a:cs typeface="Calibri" panose="020F0502020204030204" pitchFamily="34" charset="0"/>
              </a:rPr>
              <a:t>References </a:t>
            </a:r>
          </a:p>
        </p:txBody>
      </p:sp>
      <p:sp>
        <p:nvSpPr>
          <p:cNvPr id="3" name="Content Placeholder 2">
            <a:extLst>
              <a:ext uri="{FF2B5EF4-FFF2-40B4-BE49-F238E27FC236}">
                <a16:creationId xmlns:a16="http://schemas.microsoft.com/office/drawing/2014/main" id="{C5D07E3A-3745-2D1E-63EF-C0A1E8B727A7}"/>
              </a:ext>
            </a:extLst>
          </p:cNvPr>
          <p:cNvSpPr>
            <a:spLocks noGrp="1"/>
          </p:cNvSpPr>
          <p:nvPr>
            <p:ph idx="1"/>
          </p:nvPr>
        </p:nvSpPr>
        <p:spPr>
          <a:xfrm>
            <a:off x="108488" y="1549832"/>
            <a:ext cx="11964692" cy="4200039"/>
          </a:xfrm>
        </p:spPr>
        <p:style>
          <a:lnRef idx="2">
            <a:schemeClr val="dk1"/>
          </a:lnRef>
          <a:fillRef idx="1">
            <a:schemeClr val="lt1"/>
          </a:fillRef>
          <a:effectRef idx="0">
            <a:schemeClr val="dk1"/>
          </a:effectRef>
          <a:fontRef idx="minor">
            <a:schemeClr val="dk1"/>
          </a:fontRef>
        </p:style>
        <p:txBody>
          <a:bodyPr>
            <a:normAutofit/>
          </a:bodyPr>
          <a:lstStyle/>
          <a:p>
            <a:pPr algn="just"/>
            <a:r>
              <a:rPr lang="en-IN" sz="1400" dirty="0" err="1">
                <a:latin typeface="Calibri" panose="020F0502020204030204" pitchFamily="34" charset="0"/>
                <a:ea typeface="Calibri" panose="020F0502020204030204" pitchFamily="34" charset="0"/>
                <a:cs typeface="Calibri" panose="020F0502020204030204" pitchFamily="34" charset="0"/>
              </a:rPr>
              <a:t>Ravindrarajah</a:t>
            </a:r>
            <a:r>
              <a:rPr lang="en-IN" sz="1400" dirty="0">
                <a:latin typeface="Calibri" panose="020F0502020204030204" pitchFamily="34" charset="0"/>
                <a:ea typeface="Calibri" panose="020F0502020204030204" pitchFamily="34" charset="0"/>
                <a:cs typeface="Calibri" panose="020F0502020204030204" pitchFamily="34" charset="0"/>
              </a:rPr>
              <a:t>, R., Sutton, M., Reeves, D., Cotterill, S., </a:t>
            </a:r>
            <a:r>
              <a:rPr lang="en-IN" sz="1400" dirty="0" err="1">
                <a:latin typeface="Calibri" panose="020F0502020204030204" pitchFamily="34" charset="0"/>
                <a:ea typeface="Calibri" panose="020F0502020204030204" pitchFamily="34" charset="0"/>
                <a:cs typeface="Calibri" panose="020F0502020204030204" pitchFamily="34" charset="0"/>
              </a:rPr>
              <a:t>Mcmanus</a:t>
            </a:r>
            <a:r>
              <a:rPr lang="en-IN" sz="1400" dirty="0">
                <a:latin typeface="Calibri" panose="020F0502020204030204" pitchFamily="34" charset="0"/>
                <a:ea typeface="Calibri" panose="020F0502020204030204" pitchFamily="34" charset="0"/>
                <a:cs typeface="Calibri" panose="020F0502020204030204" pitchFamily="34" charset="0"/>
              </a:rPr>
              <a:t>, E., Meacock, R., Whittaker, W., </a:t>
            </a:r>
            <a:r>
              <a:rPr lang="en-IN" sz="1400" dirty="0" err="1">
                <a:latin typeface="Calibri" panose="020F0502020204030204" pitchFamily="34" charset="0"/>
                <a:ea typeface="Calibri" panose="020F0502020204030204" pitchFamily="34" charset="0"/>
                <a:cs typeface="Calibri" panose="020F0502020204030204" pitchFamily="34" charset="0"/>
              </a:rPr>
              <a:t>Soiland</a:t>
            </a:r>
            <a:r>
              <a:rPr lang="en-IN" sz="1400" dirty="0">
                <a:latin typeface="Calibri" panose="020F0502020204030204" pitchFamily="34" charset="0"/>
                <a:ea typeface="Calibri" panose="020F0502020204030204" pitchFamily="34" charset="0"/>
                <a:cs typeface="Calibri" panose="020F0502020204030204" pitchFamily="34" charset="0"/>
              </a:rPr>
              <a:t>-Reyes, C., Heller, S., Bower, P. and </a:t>
            </a:r>
            <a:r>
              <a:rPr lang="en-IN" sz="1400" dirty="0" err="1">
                <a:latin typeface="Calibri" panose="020F0502020204030204" pitchFamily="34" charset="0"/>
                <a:ea typeface="Calibri" panose="020F0502020204030204" pitchFamily="34" charset="0"/>
                <a:cs typeface="Calibri" panose="020F0502020204030204" pitchFamily="34" charset="0"/>
              </a:rPr>
              <a:t>Kontopantelis</a:t>
            </a:r>
            <a:r>
              <a:rPr lang="en-IN" sz="1400" dirty="0">
                <a:latin typeface="Calibri" panose="020F0502020204030204" pitchFamily="34" charset="0"/>
                <a:ea typeface="Calibri" panose="020F0502020204030204" pitchFamily="34" charset="0"/>
                <a:cs typeface="Calibri" panose="020F0502020204030204" pitchFamily="34" charset="0"/>
              </a:rPr>
              <a:t>, E. (2023) ‘Referral to the NHS Diabetes Prevention Programme and conversion from nondiabetic hyperglycaemia to type 2 diabetes mellitus in England: A matched cohort analysis.’ </a:t>
            </a:r>
            <a:r>
              <a:rPr lang="en-IN" sz="1400" i="1" dirty="0">
                <a:latin typeface="Calibri" panose="020F0502020204030204" pitchFamily="34" charset="0"/>
                <a:ea typeface="Calibri" panose="020F0502020204030204" pitchFamily="34" charset="0"/>
                <a:cs typeface="Calibri" panose="020F0502020204030204" pitchFamily="34" charset="0"/>
              </a:rPr>
              <a:t>PLOS Medicine</a:t>
            </a:r>
            <a:r>
              <a:rPr lang="en-IN" sz="1400" dirty="0">
                <a:latin typeface="Calibri" panose="020F0502020204030204" pitchFamily="34" charset="0"/>
                <a:ea typeface="Calibri" panose="020F0502020204030204" pitchFamily="34" charset="0"/>
                <a:cs typeface="Calibri" panose="020F0502020204030204" pitchFamily="34" charset="0"/>
              </a:rPr>
              <a:t>, [online] 20(2), p.e1004177. Available at:  </a:t>
            </a:r>
            <a:r>
              <a:rPr lang="en-IN" sz="1400" u="sng" dirty="0">
                <a:latin typeface="Calibri" panose="020F0502020204030204" pitchFamily="34" charset="0"/>
                <a:ea typeface="Calibri" panose="020F0502020204030204" pitchFamily="34" charset="0"/>
                <a:cs typeface="Calibri" panose="020F0502020204030204" pitchFamily="34" charset="0"/>
                <a:hlinkClick r:id="rId3"/>
              </a:rPr>
              <a:t>https://doi.org/10.1371/journal.pmed.1004177</a:t>
            </a:r>
            <a:r>
              <a:rPr lang="en-IN" sz="1400" dirty="0">
                <a:latin typeface="Calibri" panose="020F0502020204030204" pitchFamily="34" charset="0"/>
                <a:ea typeface="Calibri" panose="020F0502020204030204" pitchFamily="34" charset="0"/>
                <a:cs typeface="Calibri" panose="020F0502020204030204" pitchFamily="34" charset="0"/>
              </a:rPr>
              <a:t>.</a:t>
            </a:r>
          </a:p>
          <a:p>
            <a:pPr algn="just"/>
            <a:r>
              <a:rPr lang="en-IN" sz="1400" dirty="0">
                <a:latin typeface="Calibri" panose="020F0502020204030204" pitchFamily="34" charset="0"/>
                <a:ea typeface="Calibri" panose="020F0502020204030204" pitchFamily="34" charset="0"/>
                <a:cs typeface="Calibri" panose="020F0502020204030204" pitchFamily="34" charset="0"/>
              </a:rPr>
              <a:t>Ryff, C.D. (2017). Eudaimonic well-being, inequality, and health: Recent findings and future directions. </a:t>
            </a:r>
            <a:r>
              <a:rPr lang="en-IN" sz="1400" i="1" dirty="0">
                <a:latin typeface="Calibri" panose="020F0502020204030204" pitchFamily="34" charset="0"/>
                <a:ea typeface="Calibri" panose="020F0502020204030204" pitchFamily="34" charset="0"/>
                <a:cs typeface="Calibri" panose="020F0502020204030204" pitchFamily="34" charset="0"/>
              </a:rPr>
              <a:t>International Review of Economics</a:t>
            </a:r>
            <a:r>
              <a:rPr lang="en-IN" sz="1400" dirty="0">
                <a:latin typeface="Calibri" panose="020F0502020204030204" pitchFamily="34" charset="0"/>
                <a:ea typeface="Calibri" panose="020F0502020204030204" pitchFamily="34" charset="0"/>
                <a:cs typeface="Calibri" panose="020F0502020204030204" pitchFamily="34" charset="0"/>
              </a:rPr>
              <a:t>, [online] 64(2), pp.159–178. Available at: </a:t>
            </a:r>
            <a:r>
              <a:rPr lang="en-IN" sz="1400" u="sng" dirty="0">
                <a:latin typeface="Calibri" panose="020F0502020204030204" pitchFamily="34" charset="0"/>
                <a:ea typeface="Calibri" panose="020F0502020204030204" pitchFamily="34" charset="0"/>
                <a:cs typeface="Calibri" panose="020F0502020204030204" pitchFamily="34" charset="0"/>
                <a:hlinkClick r:id="rId4"/>
              </a:rPr>
              <a:t>https://doi.org/10.1007/s12232-017-0277-4</a:t>
            </a:r>
            <a:r>
              <a:rPr lang="en-IN" sz="1400" dirty="0">
                <a:latin typeface="Calibri" panose="020F0502020204030204" pitchFamily="34" charset="0"/>
                <a:ea typeface="Calibri" panose="020F0502020204030204" pitchFamily="34" charset="0"/>
                <a:cs typeface="Calibri" panose="020F0502020204030204" pitchFamily="34" charset="0"/>
              </a:rPr>
              <a:t>.</a:t>
            </a:r>
          </a:p>
          <a:p>
            <a:pPr algn="just"/>
            <a:r>
              <a:rPr lang="en-IN" sz="1400" dirty="0" err="1">
                <a:latin typeface="Calibri" panose="020F0502020204030204" pitchFamily="34" charset="0"/>
                <a:ea typeface="Calibri" panose="020F0502020204030204" pitchFamily="34" charset="0"/>
                <a:cs typeface="Calibri" panose="020F0502020204030204" pitchFamily="34" charset="0"/>
              </a:rPr>
              <a:t>Taukeni</a:t>
            </a:r>
            <a:r>
              <a:rPr lang="en-IN" sz="1400" dirty="0">
                <a:latin typeface="Calibri" panose="020F0502020204030204" pitchFamily="34" charset="0"/>
                <a:ea typeface="Calibri" panose="020F0502020204030204" pitchFamily="34" charset="0"/>
                <a:cs typeface="Calibri" panose="020F0502020204030204" pitchFamily="34" charset="0"/>
              </a:rPr>
              <a:t>, S.G., </a:t>
            </a:r>
            <a:r>
              <a:rPr lang="en-IN" sz="1400" dirty="0" err="1">
                <a:latin typeface="Calibri" panose="020F0502020204030204" pitchFamily="34" charset="0"/>
                <a:ea typeface="Calibri" panose="020F0502020204030204" pitchFamily="34" charset="0"/>
                <a:cs typeface="Calibri" panose="020F0502020204030204" pitchFamily="34" charset="0"/>
              </a:rPr>
              <a:t>Mathwasa</a:t>
            </a:r>
            <a:r>
              <a:rPr lang="en-IN" sz="1400" dirty="0">
                <a:latin typeface="Calibri" panose="020F0502020204030204" pitchFamily="34" charset="0"/>
                <a:ea typeface="Calibri" panose="020F0502020204030204" pitchFamily="34" charset="0"/>
                <a:cs typeface="Calibri" panose="020F0502020204030204" pitchFamily="34" charset="0"/>
              </a:rPr>
              <a:t>, J. and </a:t>
            </a:r>
            <a:r>
              <a:rPr lang="en-IN" sz="1400" dirty="0" err="1">
                <a:latin typeface="Calibri" panose="020F0502020204030204" pitchFamily="34" charset="0"/>
                <a:ea typeface="Calibri" panose="020F0502020204030204" pitchFamily="34" charset="0"/>
                <a:cs typeface="Calibri" panose="020F0502020204030204" pitchFamily="34" charset="0"/>
              </a:rPr>
              <a:t>Ntshuntshe</a:t>
            </a:r>
            <a:r>
              <a:rPr lang="en-IN" sz="1400" dirty="0">
                <a:latin typeface="Calibri" panose="020F0502020204030204" pitchFamily="34" charset="0"/>
                <a:ea typeface="Calibri" panose="020F0502020204030204" pitchFamily="34" charset="0"/>
                <a:cs typeface="Calibri" panose="020F0502020204030204" pitchFamily="34" charset="0"/>
              </a:rPr>
              <a:t>, Z. (2023) ‘Biopsychosocial model.’ In </a:t>
            </a:r>
            <a:r>
              <a:rPr lang="en-IN" sz="1400" i="1" dirty="0">
                <a:latin typeface="Calibri" panose="020F0502020204030204" pitchFamily="34" charset="0"/>
                <a:ea typeface="Calibri" panose="020F0502020204030204" pitchFamily="34" charset="0"/>
                <a:cs typeface="Calibri" panose="020F0502020204030204" pitchFamily="34" charset="0"/>
              </a:rPr>
              <a:t>Acceleration of the Biopsychosocial Model in Public Health</a:t>
            </a:r>
            <a:r>
              <a:rPr lang="en-IN" sz="1400" dirty="0">
                <a:latin typeface="Calibri" panose="020F0502020204030204" pitchFamily="34" charset="0"/>
                <a:ea typeface="Calibri" panose="020F0502020204030204" pitchFamily="34" charset="0"/>
                <a:cs typeface="Calibri" panose="020F0502020204030204" pitchFamily="34" charset="0"/>
              </a:rPr>
              <a:t> (pp. 1-26). IGI Global Scientific Publishing. Available at: 10.4018/978-1-6684-6496-0.ch001 </a:t>
            </a:r>
          </a:p>
          <a:p>
            <a:pPr algn="just"/>
            <a:r>
              <a:rPr lang="en-IN" sz="1400" dirty="0">
                <a:latin typeface="Calibri" panose="020F0502020204030204" pitchFamily="34" charset="0"/>
                <a:ea typeface="Calibri" panose="020F0502020204030204" pitchFamily="34" charset="0"/>
                <a:cs typeface="Calibri" panose="020F0502020204030204" pitchFamily="34" charset="0"/>
              </a:rPr>
              <a:t>Tuomilehto, J., </a:t>
            </a:r>
            <a:r>
              <a:rPr lang="en-IN" sz="1400" dirty="0" err="1">
                <a:latin typeface="Calibri" panose="020F0502020204030204" pitchFamily="34" charset="0"/>
                <a:ea typeface="Calibri" panose="020F0502020204030204" pitchFamily="34" charset="0"/>
                <a:cs typeface="Calibri" panose="020F0502020204030204" pitchFamily="34" charset="0"/>
              </a:rPr>
              <a:t>Uusitupa</a:t>
            </a:r>
            <a:r>
              <a:rPr lang="en-IN" sz="1400" dirty="0">
                <a:latin typeface="Calibri" panose="020F0502020204030204" pitchFamily="34" charset="0"/>
                <a:ea typeface="Calibri" panose="020F0502020204030204" pitchFamily="34" charset="0"/>
                <a:cs typeface="Calibri" panose="020F0502020204030204" pitchFamily="34" charset="0"/>
              </a:rPr>
              <a:t>, M., Gregg, E.W. and Lindström, J. (2023) ‘Type 2 Diabetes Prevention Programs—From Proof-of-Concept Trials to National Intervention and Beyond.’ </a:t>
            </a:r>
            <a:r>
              <a:rPr lang="en-IN" sz="1400" i="1" dirty="0">
                <a:latin typeface="Calibri" panose="020F0502020204030204" pitchFamily="34" charset="0"/>
                <a:ea typeface="Calibri" panose="020F0502020204030204" pitchFamily="34" charset="0"/>
                <a:cs typeface="Calibri" panose="020F0502020204030204" pitchFamily="34" charset="0"/>
              </a:rPr>
              <a:t>Journal of Clinical Medicine</a:t>
            </a:r>
            <a:r>
              <a:rPr lang="en-IN" sz="1400" dirty="0">
                <a:latin typeface="Calibri" panose="020F0502020204030204" pitchFamily="34" charset="0"/>
                <a:ea typeface="Calibri" panose="020F0502020204030204" pitchFamily="34" charset="0"/>
                <a:cs typeface="Calibri" panose="020F0502020204030204" pitchFamily="34" charset="0"/>
              </a:rPr>
              <a:t>, [online] 12(5), p.1876. Available at: </a:t>
            </a:r>
            <a:r>
              <a:rPr lang="en-IN" sz="1400" u="sng" dirty="0">
                <a:latin typeface="Calibri" panose="020F0502020204030204" pitchFamily="34" charset="0"/>
                <a:ea typeface="Calibri" panose="020F0502020204030204" pitchFamily="34" charset="0"/>
                <a:cs typeface="Calibri" panose="020F0502020204030204" pitchFamily="34" charset="0"/>
                <a:hlinkClick r:id="rId5"/>
              </a:rPr>
              <a:t>https://doi.org/10.3390/jcm12051876</a:t>
            </a:r>
            <a:r>
              <a:rPr lang="en-IN" sz="1400" dirty="0">
                <a:latin typeface="Calibri" panose="020F0502020204030204" pitchFamily="34" charset="0"/>
                <a:ea typeface="Calibri" panose="020F0502020204030204" pitchFamily="34" charset="0"/>
                <a:cs typeface="Calibri" panose="020F0502020204030204" pitchFamily="34" charset="0"/>
              </a:rPr>
              <a:t>.</a:t>
            </a:r>
          </a:p>
          <a:p>
            <a:pPr algn="just"/>
            <a:r>
              <a:rPr lang="en-IN" sz="1400" dirty="0">
                <a:latin typeface="Calibri" panose="020F0502020204030204" pitchFamily="34" charset="0"/>
                <a:ea typeface="Calibri" panose="020F0502020204030204" pitchFamily="34" charset="0"/>
                <a:cs typeface="Calibri" panose="020F0502020204030204" pitchFamily="34" charset="0"/>
              </a:rPr>
              <a:t>Uic.edu. (2019). </a:t>
            </a:r>
            <a:r>
              <a:rPr lang="en-IN" sz="1400" i="1" dirty="0">
                <a:latin typeface="Calibri" panose="020F0502020204030204" pitchFamily="34" charset="0"/>
                <a:ea typeface="Calibri" panose="020F0502020204030204" pitchFamily="34" charset="0"/>
                <a:cs typeface="Calibri" panose="020F0502020204030204" pitchFamily="34" charset="0"/>
              </a:rPr>
              <a:t>Section 1.4: Defining the Determinants of Health – PUBH 110</a:t>
            </a:r>
            <a:r>
              <a:rPr lang="en-IN" sz="1400" dirty="0">
                <a:latin typeface="Calibri" panose="020F0502020204030204" pitchFamily="34" charset="0"/>
                <a:ea typeface="Calibri" panose="020F0502020204030204" pitchFamily="34" charset="0"/>
                <a:cs typeface="Calibri" panose="020F0502020204030204" pitchFamily="34" charset="0"/>
              </a:rPr>
              <a:t>. [online] Available at: </a:t>
            </a:r>
            <a:r>
              <a:rPr lang="en-IN" sz="1400" u="sng" dirty="0">
                <a:latin typeface="Calibri" panose="020F0502020204030204" pitchFamily="34" charset="0"/>
                <a:ea typeface="Calibri" panose="020F0502020204030204" pitchFamily="34" charset="0"/>
                <a:cs typeface="Calibri" panose="020F0502020204030204" pitchFamily="34" charset="0"/>
                <a:hlinkClick r:id="rId6"/>
              </a:rPr>
              <a:t>https://pubh110.digital.uic.edu/section-1-4-defining-the-determinants-of-health/</a:t>
            </a:r>
            <a:r>
              <a:rPr lang="en-IN" sz="1400" dirty="0">
                <a:latin typeface="Calibri" panose="020F0502020204030204" pitchFamily="34" charset="0"/>
                <a:ea typeface="Calibri" panose="020F0502020204030204" pitchFamily="34" charset="0"/>
                <a:cs typeface="Calibri" panose="020F0502020204030204" pitchFamily="34" charset="0"/>
              </a:rPr>
              <a:t>.</a:t>
            </a:r>
          </a:p>
          <a:p>
            <a:pPr algn="just"/>
            <a:r>
              <a:rPr lang="en-IN" sz="1400" dirty="0">
                <a:latin typeface="Calibri" panose="020F0502020204030204" pitchFamily="34" charset="0"/>
                <a:ea typeface="Calibri" panose="020F0502020204030204" pitchFamily="34" charset="0"/>
                <a:cs typeface="Calibri" panose="020F0502020204030204" pitchFamily="34" charset="0"/>
              </a:rPr>
              <a:t>who.int (2025). No communicable diseases. Available at:</a:t>
            </a:r>
            <a:r>
              <a:rPr lang="en-IN" sz="1400" dirty="0">
                <a:latin typeface="Calibri" panose="020F0502020204030204" pitchFamily="34" charset="0"/>
                <a:ea typeface="Calibri" panose="020F0502020204030204" pitchFamily="34" charset="0"/>
                <a:cs typeface="Calibri" panose="020F0502020204030204" pitchFamily="34" charset="0"/>
                <a:hlinkClick r:id="rId7"/>
              </a:rPr>
              <a:t> </a:t>
            </a:r>
            <a:r>
              <a:rPr lang="en-IN" sz="1400" u="sng" dirty="0">
                <a:latin typeface="Calibri" panose="020F0502020204030204" pitchFamily="34" charset="0"/>
                <a:ea typeface="Calibri" panose="020F0502020204030204" pitchFamily="34" charset="0"/>
                <a:cs typeface="Calibri" panose="020F0502020204030204" pitchFamily="34" charset="0"/>
                <a:hlinkClick r:id="rId7"/>
              </a:rPr>
              <a:t>https://www.who.int/news-room/fact-sheets/detail/noncommunicable-diseases</a:t>
            </a:r>
            <a:endParaRPr lang="en-IN"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742243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642C70D-D273-EB40-8659-FBE337AE8D42}"/>
              </a:ext>
            </a:extLst>
          </p:cNvPr>
          <p:cNvPicPr>
            <a:picLocks noChangeAspect="1"/>
          </p:cNvPicPr>
          <p:nvPr/>
        </p:nvPicPr>
        <p:blipFill>
          <a:blip r:embed="rId2"/>
          <a:stretch>
            <a:fillRect/>
          </a:stretch>
        </p:blipFill>
        <p:spPr>
          <a:xfrm>
            <a:off x="2303006" y="2300562"/>
            <a:ext cx="8084563" cy="2256876"/>
          </a:xfrm>
          <a:prstGeom prst="rect">
            <a:avLst/>
          </a:prstGeom>
        </p:spPr>
      </p:pic>
    </p:spTree>
    <p:extLst>
      <p:ext uri="{BB962C8B-B14F-4D97-AF65-F5344CB8AC3E}">
        <p14:creationId xmlns:p14="http://schemas.microsoft.com/office/powerpoint/2010/main" val="3452660388"/>
      </p:ext>
    </p:extLst>
  </p:cSld>
  <p:clrMapOvr>
    <a:masterClrMapping/>
  </p:clrMapOvr>
</p:sld>
</file>

<file path=ppt/theme/theme1.xml><?xml version="1.0" encoding="utf-8"?>
<a:theme xmlns:a="http://schemas.openxmlformats.org/drawingml/2006/main" name="Editorial">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ustom 22">
      <a:majorFont>
        <a:latin typeface="Haettenschweiler"/>
        <a:ea typeface=""/>
        <a:cs typeface=""/>
      </a:majorFont>
      <a:minorFont>
        <a:latin typeface="Trade Gothic Next Light"/>
        <a:ea typeface=""/>
        <a:cs typeface=""/>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ditorial" id="{71EC1670-473B-4381-BA1C-B02CC96DD716}" vid="{C5D3EF77-ADD0-40FD-A769-C339DAE739D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Editorial</Template>
  <TotalTime>171</TotalTime>
  <Words>3800</Words>
  <Application>Microsoft Office PowerPoint</Application>
  <PresentationFormat>Widescreen</PresentationFormat>
  <Paragraphs>174</Paragraphs>
  <Slides>21</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Arial</vt:lpstr>
      <vt:lpstr>Calibri</vt:lpstr>
      <vt:lpstr>Haettenschweiler</vt:lpstr>
      <vt:lpstr>Trade Gothic Next Light</vt:lpstr>
      <vt:lpstr>Editorial</vt:lpstr>
      <vt:lpstr>PowerPoint Presentation</vt:lpstr>
      <vt:lpstr>Title</vt:lpstr>
      <vt:lpstr>Introduction </vt:lpstr>
      <vt:lpstr>Understanding Health</vt:lpstr>
      <vt:lpstr>Understanding Wellbeing </vt:lpstr>
      <vt:lpstr>Sustainable Development and SDG 3</vt:lpstr>
      <vt:lpstr>Relationship between Health, Wellbeing and Sustainable Development </vt:lpstr>
      <vt:lpstr>Theoretical Model: Biopsychosocial Model </vt:lpstr>
      <vt:lpstr>Theoretical Model 2: Holistic Model </vt:lpstr>
      <vt:lpstr>Theoretical Model 3: Ecological Model </vt:lpstr>
      <vt:lpstr>Policy and Governance Frameworks </vt:lpstr>
      <vt:lpstr>Case Study Overview: NHS Diabetes Prevention Programme </vt:lpstr>
      <vt:lpstr>Integration of Health, Well-being and Sustainable Development in NHS DPP</vt:lpstr>
      <vt:lpstr>Impact on Service Delivery</vt:lpstr>
      <vt:lpstr>Equity and Access Issues</vt:lpstr>
      <vt:lpstr>Critical Evaluation of NHS DPP</vt:lpstr>
      <vt:lpstr>Conclusion and Recommendations</vt:lpstr>
      <vt:lpstr>References </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nakossua@yahoo.com</cp:lastModifiedBy>
  <cp:revision>2</cp:revision>
  <dcterms:created xsi:type="dcterms:W3CDTF">2026-06-11T08:06:46Z</dcterms:created>
  <dcterms:modified xsi:type="dcterms:W3CDTF">2026-10-14T22:06:39Z</dcterms:modified>
</cp:coreProperties>
</file>