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1" r:id="rId1"/>
  </p:sldMasterIdLst>
  <p:sldIdLst>
    <p:sldId id="256" r:id="rId2"/>
    <p:sldId id="257" r:id="rId3"/>
    <p:sldId id="266" r:id="rId4"/>
    <p:sldId id="277" r:id="rId5"/>
    <p:sldId id="258" r:id="rId6"/>
    <p:sldId id="259" r:id="rId7"/>
    <p:sldId id="278" r:id="rId8"/>
    <p:sldId id="260" r:id="rId9"/>
    <p:sldId id="261" r:id="rId10"/>
    <p:sldId id="275" r:id="rId11"/>
    <p:sldId id="272" r:id="rId12"/>
    <p:sldId id="262" r:id="rId13"/>
    <p:sldId id="271" r:id="rId14"/>
    <p:sldId id="273" r:id="rId15"/>
    <p:sldId id="268" r:id="rId16"/>
    <p:sldId id="269" r:id="rId17"/>
    <p:sldId id="274" r:id="rId18"/>
    <p:sldId id="265" r:id="rId19"/>
    <p:sldId id="264" r:id="rId20"/>
    <p:sldId id="279" r:id="rId21"/>
    <p:sldId id="280" r:id="rId22"/>
    <p:sldId id="267" r:id="rId23"/>
    <p:sldId id="276" r:id="rId24"/>
    <p:sldId id="281"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94660"/>
  </p:normalViewPr>
  <p:slideViewPr>
    <p:cSldViewPr snapToGrid="0">
      <p:cViewPr varScale="1">
        <p:scale>
          <a:sx n="72" d="100"/>
          <a:sy n="72"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B77AA6-64E7-4E4C-8C9B-433A7AB1BA4C}" type="doc">
      <dgm:prSet loTypeId="urn:microsoft.com/office/officeart/2008/layout/PictureStrips" loCatId="list" qsTypeId="urn:microsoft.com/office/officeart/2005/8/quickstyle/3d5" qsCatId="3D" csTypeId="urn:microsoft.com/office/officeart/2005/8/colors/colorful2" csCatId="colorful" phldr="1"/>
      <dgm:spPr/>
      <dgm:t>
        <a:bodyPr/>
        <a:lstStyle/>
        <a:p>
          <a:endParaRPr lang="en-GB"/>
        </a:p>
      </dgm:t>
    </dgm:pt>
    <dgm:pt modelId="{F9B4B394-25EF-4651-B983-30560C443AFF}">
      <dgm:prSet phldrT="[Text]"/>
      <dgm:spPr/>
      <dgm:t>
        <a:bodyPr/>
        <a:lstStyle/>
        <a:p>
          <a:r>
            <a:rPr lang="en-GB" dirty="0"/>
            <a:t>Plant	</a:t>
          </a:r>
        </a:p>
      </dgm:t>
    </dgm:pt>
    <dgm:pt modelId="{D4DABABD-9E32-403C-B08F-16E4CF3186E5}" type="parTrans" cxnId="{948B8C95-3042-4ABC-89F2-E0F4B562DA25}">
      <dgm:prSet/>
      <dgm:spPr/>
      <dgm:t>
        <a:bodyPr/>
        <a:lstStyle/>
        <a:p>
          <a:endParaRPr lang="en-GB"/>
        </a:p>
      </dgm:t>
    </dgm:pt>
    <dgm:pt modelId="{E4C871ED-ED2B-4E1B-A74B-370276844A14}" type="sibTrans" cxnId="{948B8C95-3042-4ABC-89F2-E0F4B562DA25}">
      <dgm:prSet/>
      <dgm:spPr/>
      <dgm:t>
        <a:bodyPr/>
        <a:lstStyle/>
        <a:p>
          <a:endParaRPr lang="en-GB"/>
        </a:p>
      </dgm:t>
    </dgm:pt>
    <dgm:pt modelId="{026941C0-CE97-45BE-B5CC-87540578DF2A}">
      <dgm:prSet phldrT="[Text]"/>
      <dgm:spPr/>
      <dgm:t>
        <a:bodyPr/>
        <a:lstStyle/>
        <a:p>
          <a:r>
            <a:rPr lang="en-GB" dirty="0"/>
            <a:t>Completer Finisher</a:t>
          </a:r>
        </a:p>
      </dgm:t>
    </dgm:pt>
    <dgm:pt modelId="{2D3CB6B9-D8D1-4B33-9A7D-CFA884FEEB47}" type="parTrans" cxnId="{024189F0-7BCE-406E-86A2-5AFC4EDCA065}">
      <dgm:prSet/>
      <dgm:spPr/>
      <dgm:t>
        <a:bodyPr/>
        <a:lstStyle/>
        <a:p>
          <a:endParaRPr lang="en-GB"/>
        </a:p>
      </dgm:t>
    </dgm:pt>
    <dgm:pt modelId="{94EEB36E-6153-4BB2-A61C-5684605A0E5C}" type="sibTrans" cxnId="{024189F0-7BCE-406E-86A2-5AFC4EDCA065}">
      <dgm:prSet/>
      <dgm:spPr/>
      <dgm:t>
        <a:bodyPr/>
        <a:lstStyle/>
        <a:p>
          <a:endParaRPr lang="en-GB"/>
        </a:p>
      </dgm:t>
    </dgm:pt>
    <dgm:pt modelId="{9BB4636D-9763-418B-8BE5-E1AF6A0A1607}">
      <dgm:prSet phldrT="[Text]"/>
      <dgm:spPr/>
      <dgm:t>
        <a:bodyPr/>
        <a:lstStyle/>
        <a:p>
          <a:r>
            <a:rPr lang="en-GB" dirty="0"/>
            <a:t>Specialist</a:t>
          </a:r>
        </a:p>
      </dgm:t>
    </dgm:pt>
    <dgm:pt modelId="{F665AC5F-1276-4CFE-ABBE-CDCB0A3B6BCA}" type="parTrans" cxnId="{22AD4DFC-C89D-41E1-A540-0C5C53C2A7AF}">
      <dgm:prSet/>
      <dgm:spPr/>
      <dgm:t>
        <a:bodyPr/>
        <a:lstStyle/>
        <a:p>
          <a:endParaRPr lang="en-GB"/>
        </a:p>
      </dgm:t>
    </dgm:pt>
    <dgm:pt modelId="{00C8D849-1D9A-4D0D-96F4-B10CEF840AC9}" type="sibTrans" cxnId="{22AD4DFC-C89D-41E1-A540-0C5C53C2A7AF}">
      <dgm:prSet/>
      <dgm:spPr/>
      <dgm:t>
        <a:bodyPr/>
        <a:lstStyle/>
        <a:p>
          <a:endParaRPr lang="en-GB"/>
        </a:p>
      </dgm:t>
    </dgm:pt>
    <dgm:pt modelId="{FB2FCEE1-3415-4AFA-A0C8-8C72299EFFE5}">
      <dgm:prSet/>
      <dgm:spPr/>
      <dgm:t>
        <a:bodyPr/>
        <a:lstStyle/>
        <a:p>
          <a:r>
            <a:rPr lang="en-GB" dirty="0"/>
            <a:t>Co-ordinator</a:t>
          </a:r>
        </a:p>
      </dgm:t>
    </dgm:pt>
    <dgm:pt modelId="{E34BF7C5-4436-4784-B89F-3AD811925E05}" type="parTrans" cxnId="{2DD666BF-72A7-4795-80AF-F3D2CD8F72F0}">
      <dgm:prSet/>
      <dgm:spPr/>
      <dgm:t>
        <a:bodyPr/>
        <a:lstStyle/>
        <a:p>
          <a:endParaRPr lang="en-GB"/>
        </a:p>
      </dgm:t>
    </dgm:pt>
    <dgm:pt modelId="{2A4DBBAC-7C3F-4BF1-B2FE-AB66A3B684AC}" type="sibTrans" cxnId="{2DD666BF-72A7-4795-80AF-F3D2CD8F72F0}">
      <dgm:prSet/>
      <dgm:spPr/>
      <dgm:t>
        <a:bodyPr/>
        <a:lstStyle/>
        <a:p>
          <a:endParaRPr lang="en-GB"/>
        </a:p>
      </dgm:t>
    </dgm:pt>
    <dgm:pt modelId="{FF5CE832-643D-4A99-8E7B-F0D0761EE79C}">
      <dgm:prSet/>
      <dgm:spPr/>
      <dgm:t>
        <a:bodyPr/>
        <a:lstStyle/>
        <a:p>
          <a:r>
            <a:rPr lang="en-GB" dirty="0"/>
            <a:t>Shaper</a:t>
          </a:r>
        </a:p>
      </dgm:t>
    </dgm:pt>
    <dgm:pt modelId="{24B5B1AD-FCDD-478E-B849-9CE2BFBB63F1}" type="parTrans" cxnId="{FDD55ADA-0457-4CEB-BE6D-61E4DE01CFE2}">
      <dgm:prSet/>
      <dgm:spPr/>
      <dgm:t>
        <a:bodyPr/>
        <a:lstStyle/>
        <a:p>
          <a:endParaRPr lang="en-GB"/>
        </a:p>
      </dgm:t>
    </dgm:pt>
    <dgm:pt modelId="{1ECEABDE-8363-434F-8853-C53E227098CB}" type="sibTrans" cxnId="{FDD55ADA-0457-4CEB-BE6D-61E4DE01CFE2}">
      <dgm:prSet/>
      <dgm:spPr/>
      <dgm:t>
        <a:bodyPr/>
        <a:lstStyle/>
        <a:p>
          <a:endParaRPr lang="en-GB"/>
        </a:p>
      </dgm:t>
    </dgm:pt>
    <dgm:pt modelId="{DE762394-4231-421A-BF5D-96268E32D2BB}">
      <dgm:prSet/>
      <dgm:spPr/>
      <dgm:t>
        <a:bodyPr/>
        <a:lstStyle/>
        <a:p>
          <a:r>
            <a:rPr lang="en-GB" dirty="0"/>
            <a:t>Resource investigator	</a:t>
          </a:r>
        </a:p>
      </dgm:t>
    </dgm:pt>
    <dgm:pt modelId="{4EF0C412-0443-417F-9AB6-1E11F775AAD9}" type="parTrans" cxnId="{06214218-97A4-49BE-823C-51FE12F092EC}">
      <dgm:prSet/>
      <dgm:spPr/>
      <dgm:t>
        <a:bodyPr/>
        <a:lstStyle/>
        <a:p>
          <a:endParaRPr lang="en-GB"/>
        </a:p>
      </dgm:t>
    </dgm:pt>
    <dgm:pt modelId="{7712D030-DCDA-4813-8234-A800878EAA1D}" type="sibTrans" cxnId="{06214218-97A4-49BE-823C-51FE12F092EC}">
      <dgm:prSet/>
      <dgm:spPr/>
      <dgm:t>
        <a:bodyPr/>
        <a:lstStyle/>
        <a:p>
          <a:endParaRPr lang="en-GB"/>
        </a:p>
      </dgm:t>
    </dgm:pt>
    <dgm:pt modelId="{2E44BECD-C15D-403C-9D77-E880EE53E9D5}">
      <dgm:prSet/>
      <dgm:spPr/>
      <dgm:t>
        <a:bodyPr/>
        <a:lstStyle/>
        <a:p>
          <a:r>
            <a:rPr lang="en-GB" dirty="0"/>
            <a:t>Team worker</a:t>
          </a:r>
        </a:p>
      </dgm:t>
    </dgm:pt>
    <dgm:pt modelId="{A2BB301E-2BEB-4F30-A09A-5C6AE112D032}" type="parTrans" cxnId="{512EB022-82A6-4CA8-A217-656E3737D982}">
      <dgm:prSet/>
      <dgm:spPr/>
      <dgm:t>
        <a:bodyPr/>
        <a:lstStyle/>
        <a:p>
          <a:endParaRPr lang="en-GB"/>
        </a:p>
      </dgm:t>
    </dgm:pt>
    <dgm:pt modelId="{317228A0-52CA-42EF-A559-C3CD4101DEFC}" type="sibTrans" cxnId="{512EB022-82A6-4CA8-A217-656E3737D982}">
      <dgm:prSet/>
      <dgm:spPr/>
      <dgm:t>
        <a:bodyPr/>
        <a:lstStyle/>
        <a:p>
          <a:endParaRPr lang="en-GB"/>
        </a:p>
      </dgm:t>
    </dgm:pt>
    <dgm:pt modelId="{5477FD89-25D7-433A-BC0E-8E67A6079C28}">
      <dgm:prSet/>
      <dgm:spPr/>
      <dgm:t>
        <a:bodyPr/>
        <a:lstStyle/>
        <a:p>
          <a:r>
            <a:rPr lang="en-GB" dirty="0"/>
            <a:t>Implementor</a:t>
          </a:r>
        </a:p>
      </dgm:t>
    </dgm:pt>
    <dgm:pt modelId="{A5FADA98-D63B-47F2-863A-92E91ED6AC90}" type="parTrans" cxnId="{DAFCB40C-12FC-42CA-8AEF-A2E55056B9CC}">
      <dgm:prSet/>
      <dgm:spPr/>
      <dgm:t>
        <a:bodyPr/>
        <a:lstStyle/>
        <a:p>
          <a:endParaRPr lang="en-GB"/>
        </a:p>
      </dgm:t>
    </dgm:pt>
    <dgm:pt modelId="{988C924D-6CC9-40F3-83FF-8DC2A82B6885}" type="sibTrans" cxnId="{DAFCB40C-12FC-42CA-8AEF-A2E55056B9CC}">
      <dgm:prSet/>
      <dgm:spPr/>
      <dgm:t>
        <a:bodyPr/>
        <a:lstStyle/>
        <a:p>
          <a:endParaRPr lang="en-GB"/>
        </a:p>
      </dgm:t>
    </dgm:pt>
    <dgm:pt modelId="{A7D16097-0521-47C1-A88A-E60CE97F886D}">
      <dgm:prSet/>
      <dgm:spPr/>
      <dgm:t>
        <a:bodyPr/>
        <a:lstStyle/>
        <a:p>
          <a:r>
            <a:rPr lang="en-GB" dirty="0"/>
            <a:t>Monitor Evaluator</a:t>
          </a:r>
        </a:p>
      </dgm:t>
    </dgm:pt>
    <dgm:pt modelId="{F82B801D-202E-4227-8D02-63F493D903DF}" type="parTrans" cxnId="{3E8DAB92-A4BE-4E03-A2CF-C742E9D6DF27}">
      <dgm:prSet/>
      <dgm:spPr/>
      <dgm:t>
        <a:bodyPr/>
        <a:lstStyle/>
        <a:p>
          <a:endParaRPr lang="en-GB"/>
        </a:p>
      </dgm:t>
    </dgm:pt>
    <dgm:pt modelId="{9DA671FE-B05A-459D-AA76-58F9A28B5F36}" type="sibTrans" cxnId="{3E8DAB92-A4BE-4E03-A2CF-C742E9D6DF27}">
      <dgm:prSet/>
      <dgm:spPr/>
      <dgm:t>
        <a:bodyPr/>
        <a:lstStyle/>
        <a:p>
          <a:endParaRPr lang="en-GB"/>
        </a:p>
      </dgm:t>
    </dgm:pt>
    <dgm:pt modelId="{DD3E24BA-0955-4128-AEBC-8BC4EC9A0F4F}" type="pres">
      <dgm:prSet presAssocID="{3EB77AA6-64E7-4E4C-8C9B-433A7AB1BA4C}" presName="Name0" presStyleCnt="0">
        <dgm:presLayoutVars>
          <dgm:dir/>
          <dgm:resizeHandles val="exact"/>
        </dgm:presLayoutVars>
      </dgm:prSet>
      <dgm:spPr/>
    </dgm:pt>
    <dgm:pt modelId="{B544CC49-2446-4827-9625-B3E9186ABE61}" type="pres">
      <dgm:prSet presAssocID="{F9B4B394-25EF-4651-B983-30560C443AFF}" presName="composite" presStyleCnt="0"/>
      <dgm:spPr/>
    </dgm:pt>
    <dgm:pt modelId="{94D64599-CB94-41DD-9488-0D2B2DD2C621}" type="pres">
      <dgm:prSet presAssocID="{F9B4B394-25EF-4651-B983-30560C443AFF}" presName="rect1" presStyleLbl="trAlignAcc1" presStyleIdx="0" presStyleCnt="9">
        <dgm:presLayoutVars>
          <dgm:bulletEnabled val="1"/>
        </dgm:presLayoutVars>
      </dgm:prSet>
      <dgm:spPr/>
    </dgm:pt>
    <dgm:pt modelId="{8D2A0B52-9AD1-4BD3-9D1B-F54BA901BE64}" type="pres">
      <dgm:prSet presAssocID="{F9B4B394-25EF-4651-B983-30560C443AFF}" presName="rect2" presStyleLbl="fgImgPlace1" presStyleIdx="0" presStyleCnt="9"/>
      <dgm:spPr/>
    </dgm:pt>
    <dgm:pt modelId="{99C7CB93-A25A-47C0-AFE9-ED1E3AB307BC}" type="pres">
      <dgm:prSet presAssocID="{E4C871ED-ED2B-4E1B-A74B-370276844A14}" presName="sibTrans" presStyleCnt="0"/>
      <dgm:spPr/>
    </dgm:pt>
    <dgm:pt modelId="{E8334FC0-7790-4179-B696-0C509D0CA029}" type="pres">
      <dgm:prSet presAssocID="{DE762394-4231-421A-BF5D-96268E32D2BB}" presName="composite" presStyleCnt="0"/>
      <dgm:spPr/>
    </dgm:pt>
    <dgm:pt modelId="{51C50760-A663-40E9-B6D8-951CDC39FE78}" type="pres">
      <dgm:prSet presAssocID="{DE762394-4231-421A-BF5D-96268E32D2BB}" presName="rect1" presStyleLbl="trAlignAcc1" presStyleIdx="1" presStyleCnt="9">
        <dgm:presLayoutVars>
          <dgm:bulletEnabled val="1"/>
        </dgm:presLayoutVars>
      </dgm:prSet>
      <dgm:spPr/>
    </dgm:pt>
    <dgm:pt modelId="{364F424F-CC27-456C-80BC-A924433D612C}" type="pres">
      <dgm:prSet presAssocID="{DE762394-4231-421A-BF5D-96268E32D2BB}" presName="rect2" presStyleLbl="fgImgPlace1" presStyleIdx="1" presStyleCnt="9"/>
      <dgm:spPr/>
    </dgm:pt>
    <dgm:pt modelId="{801C199C-DBF8-4FE3-96EE-E40B4231DEF5}" type="pres">
      <dgm:prSet presAssocID="{7712D030-DCDA-4813-8234-A800878EAA1D}" presName="sibTrans" presStyleCnt="0"/>
      <dgm:spPr/>
    </dgm:pt>
    <dgm:pt modelId="{03E46B98-1F6A-4DA6-BE33-F33D5B53972F}" type="pres">
      <dgm:prSet presAssocID="{FB2FCEE1-3415-4AFA-A0C8-8C72299EFFE5}" presName="composite" presStyleCnt="0"/>
      <dgm:spPr/>
    </dgm:pt>
    <dgm:pt modelId="{2DFB7203-C6E0-43DF-AF9D-AD25952EDA00}" type="pres">
      <dgm:prSet presAssocID="{FB2FCEE1-3415-4AFA-A0C8-8C72299EFFE5}" presName="rect1" presStyleLbl="trAlignAcc1" presStyleIdx="2" presStyleCnt="9">
        <dgm:presLayoutVars>
          <dgm:bulletEnabled val="1"/>
        </dgm:presLayoutVars>
      </dgm:prSet>
      <dgm:spPr/>
    </dgm:pt>
    <dgm:pt modelId="{56704993-932D-4F6C-8F2F-6363FBD72831}" type="pres">
      <dgm:prSet presAssocID="{FB2FCEE1-3415-4AFA-A0C8-8C72299EFFE5}" presName="rect2" presStyleLbl="fgImgPlace1" presStyleIdx="2" presStyleCnt="9"/>
      <dgm:spPr/>
    </dgm:pt>
    <dgm:pt modelId="{715F55A3-4B4E-4B14-BABB-049D0BDDC5F1}" type="pres">
      <dgm:prSet presAssocID="{2A4DBBAC-7C3F-4BF1-B2FE-AB66A3B684AC}" presName="sibTrans" presStyleCnt="0"/>
      <dgm:spPr/>
    </dgm:pt>
    <dgm:pt modelId="{9892A1E8-D946-4896-A2E4-AE5C9483C084}" type="pres">
      <dgm:prSet presAssocID="{FF5CE832-643D-4A99-8E7B-F0D0761EE79C}" presName="composite" presStyleCnt="0"/>
      <dgm:spPr/>
    </dgm:pt>
    <dgm:pt modelId="{1E47FB1F-A4E4-430F-8198-80E905718313}" type="pres">
      <dgm:prSet presAssocID="{FF5CE832-643D-4A99-8E7B-F0D0761EE79C}" presName="rect1" presStyleLbl="trAlignAcc1" presStyleIdx="3" presStyleCnt="9">
        <dgm:presLayoutVars>
          <dgm:bulletEnabled val="1"/>
        </dgm:presLayoutVars>
      </dgm:prSet>
      <dgm:spPr/>
    </dgm:pt>
    <dgm:pt modelId="{B2621A81-607F-4797-99B1-89D681E295D7}" type="pres">
      <dgm:prSet presAssocID="{FF5CE832-643D-4A99-8E7B-F0D0761EE79C}" presName="rect2" presStyleLbl="fgImgPlace1" presStyleIdx="3" presStyleCnt="9"/>
      <dgm:spPr/>
    </dgm:pt>
    <dgm:pt modelId="{6673C356-56CF-423A-A123-082649A9322D}" type="pres">
      <dgm:prSet presAssocID="{1ECEABDE-8363-434F-8853-C53E227098CB}" presName="sibTrans" presStyleCnt="0"/>
      <dgm:spPr/>
    </dgm:pt>
    <dgm:pt modelId="{C54DB99D-A38C-46A5-B51F-B543F97D49DE}" type="pres">
      <dgm:prSet presAssocID="{2E44BECD-C15D-403C-9D77-E880EE53E9D5}" presName="composite" presStyleCnt="0"/>
      <dgm:spPr/>
    </dgm:pt>
    <dgm:pt modelId="{008AA929-33D0-4629-B49B-4E8E357DC9B8}" type="pres">
      <dgm:prSet presAssocID="{2E44BECD-C15D-403C-9D77-E880EE53E9D5}" presName="rect1" presStyleLbl="trAlignAcc1" presStyleIdx="4" presStyleCnt="9">
        <dgm:presLayoutVars>
          <dgm:bulletEnabled val="1"/>
        </dgm:presLayoutVars>
      </dgm:prSet>
      <dgm:spPr/>
    </dgm:pt>
    <dgm:pt modelId="{11183D51-96E5-40E9-82E4-08C919510F4F}" type="pres">
      <dgm:prSet presAssocID="{2E44BECD-C15D-403C-9D77-E880EE53E9D5}" presName="rect2" presStyleLbl="fgImgPlace1" presStyleIdx="4" presStyleCnt="9"/>
      <dgm:spPr/>
    </dgm:pt>
    <dgm:pt modelId="{C5670BED-CB32-4CF0-A995-7EEC8B84849D}" type="pres">
      <dgm:prSet presAssocID="{317228A0-52CA-42EF-A559-C3CD4101DEFC}" presName="sibTrans" presStyleCnt="0"/>
      <dgm:spPr/>
    </dgm:pt>
    <dgm:pt modelId="{551274D0-8CAA-435D-9702-CBCCF347ADA1}" type="pres">
      <dgm:prSet presAssocID="{026941C0-CE97-45BE-B5CC-87540578DF2A}" presName="composite" presStyleCnt="0"/>
      <dgm:spPr/>
    </dgm:pt>
    <dgm:pt modelId="{D2C1CDD2-F4E2-44F1-A7DA-9E6026429244}" type="pres">
      <dgm:prSet presAssocID="{026941C0-CE97-45BE-B5CC-87540578DF2A}" presName="rect1" presStyleLbl="trAlignAcc1" presStyleIdx="5" presStyleCnt="9">
        <dgm:presLayoutVars>
          <dgm:bulletEnabled val="1"/>
        </dgm:presLayoutVars>
      </dgm:prSet>
      <dgm:spPr/>
    </dgm:pt>
    <dgm:pt modelId="{03597018-F36A-4ADC-8032-9D40D5AED940}" type="pres">
      <dgm:prSet presAssocID="{026941C0-CE97-45BE-B5CC-87540578DF2A}" presName="rect2" presStyleLbl="fgImgPlace1" presStyleIdx="5" presStyleCnt="9"/>
      <dgm:spPr/>
    </dgm:pt>
    <dgm:pt modelId="{6970685C-1849-45D1-A4DF-770FA866D191}" type="pres">
      <dgm:prSet presAssocID="{94EEB36E-6153-4BB2-A61C-5684605A0E5C}" presName="sibTrans" presStyleCnt="0"/>
      <dgm:spPr/>
    </dgm:pt>
    <dgm:pt modelId="{4785137E-10CB-45B8-9CBA-DA185469470C}" type="pres">
      <dgm:prSet presAssocID="{A7D16097-0521-47C1-A88A-E60CE97F886D}" presName="composite" presStyleCnt="0"/>
      <dgm:spPr/>
    </dgm:pt>
    <dgm:pt modelId="{449775E4-0700-4C34-BF68-8513EF513686}" type="pres">
      <dgm:prSet presAssocID="{A7D16097-0521-47C1-A88A-E60CE97F886D}" presName="rect1" presStyleLbl="trAlignAcc1" presStyleIdx="6" presStyleCnt="9">
        <dgm:presLayoutVars>
          <dgm:bulletEnabled val="1"/>
        </dgm:presLayoutVars>
      </dgm:prSet>
      <dgm:spPr/>
    </dgm:pt>
    <dgm:pt modelId="{C7AEB858-BB4D-4FFB-AC52-85E301539EE8}" type="pres">
      <dgm:prSet presAssocID="{A7D16097-0521-47C1-A88A-E60CE97F886D}" presName="rect2" presStyleLbl="fgImgPlace1" presStyleIdx="6" presStyleCnt="9"/>
      <dgm:spPr/>
    </dgm:pt>
    <dgm:pt modelId="{ACB9478B-EF1C-4BFE-871B-1865922ED5D6}" type="pres">
      <dgm:prSet presAssocID="{9DA671FE-B05A-459D-AA76-58F9A28B5F36}" presName="sibTrans" presStyleCnt="0"/>
      <dgm:spPr/>
    </dgm:pt>
    <dgm:pt modelId="{D583E804-5B16-409B-89A6-7F19F35809EA}" type="pres">
      <dgm:prSet presAssocID="{5477FD89-25D7-433A-BC0E-8E67A6079C28}" presName="composite" presStyleCnt="0"/>
      <dgm:spPr/>
    </dgm:pt>
    <dgm:pt modelId="{5C58D781-5092-45A0-BC9E-8F49DA39AA5B}" type="pres">
      <dgm:prSet presAssocID="{5477FD89-25D7-433A-BC0E-8E67A6079C28}" presName="rect1" presStyleLbl="trAlignAcc1" presStyleIdx="7" presStyleCnt="9">
        <dgm:presLayoutVars>
          <dgm:bulletEnabled val="1"/>
        </dgm:presLayoutVars>
      </dgm:prSet>
      <dgm:spPr/>
    </dgm:pt>
    <dgm:pt modelId="{7EF97BF5-F381-4B06-8305-F811E5B666C1}" type="pres">
      <dgm:prSet presAssocID="{5477FD89-25D7-433A-BC0E-8E67A6079C28}" presName="rect2" presStyleLbl="fgImgPlace1" presStyleIdx="7" presStyleCnt="9"/>
      <dgm:spPr/>
    </dgm:pt>
    <dgm:pt modelId="{768DF21F-01BC-401E-9106-72FFAA7A9019}" type="pres">
      <dgm:prSet presAssocID="{988C924D-6CC9-40F3-83FF-8DC2A82B6885}" presName="sibTrans" presStyleCnt="0"/>
      <dgm:spPr/>
    </dgm:pt>
    <dgm:pt modelId="{569F283D-BA2B-400F-B27C-265FF68EA393}" type="pres">
      <dgm:prSet presAssocID="{9BB4636D-9763-418B-8BE5-E1AF6A0A1607}" presName="composite" presStyleCnt="0"/>
      <dgm:spPr/>
    </dgm:pt>
    <dgm:pt modelId="{92F55DD6-D8DD-429E-AC8D-9E58CBCA171B}" type="pres">
      <dgm:prSet presAssocID="{9BB4636D-9763-418B-8BE5-E1AF6A0A1607}" presName="rect1" presStyleLbl="trAlignAcc1" presStyleIdx="8" presStyleCnt="9">
        <dgm:presLayoutVars>
          <dgm:bulletEnabled val="1"/>
        </dgm:presLayoutVars>
      </dgm:prSet>
      <dgm:spPr/>
    </dgm:pt>
    <dgm:pt modelId="{3C5D746F-AC4F-4AD5-A2C9-640A71F684E2}" type="pres">
      <dgm:prSet presAssocID="{9BB4636D-9763-418B-8BE5-E1AF6A0A1607}" presName="rect2" presStyleLbl="fgImgPlace1" presStyleIdx="8" presStyleCnt="9"/>
      <dgm:spPr/>
    </dgm:pt>
  </dgm:ptLst>
  <dgm:cxnLst>
    <dgm:cxn modelId="{DAFCB40C-12FC-42CA-8AEF-A2E55056B9CC}" srcId="{3EB77AA6-64E7-4E4C-8C9B-433A7AB1BA4C}" destId="{5477FD89-25D7-433A-BC0E-8E67A6079C28}" srcOrd="7" destOrd="0" parTransId="{A5FADA98-D63B-47F2-863A-92E91ED6AC90}" sibTransId="{988C924D-6CC9-40F3-83FF-8DC2A82B6885}"/>
    <dgm:cxn modelId="{06214218-97A4-49BE-823C-51FE12F092EC}" srcId="{3EB77AA6-64E7-4E4C-8C9B-433A7AB1BA4C}" destId="{DE762394-4231-421A-BF5D-96268E32D2BB}" srcOrd="1" destOrd="0" parTransId="{4EF0C412-0443-417F-9AB6-1E11F775AAD9}" sibTransId="{7712D030-DCDA-4813-8234-A800878EAA1D}"/>
    <dgm:cxn modelId="{F304611C-E8B7-443B-98D9-4708F495E3D2}" type="presOf" srcId="{3EB77AA6-64E7-4E4C-8C9B-433A7AB1BA4C}" destId="{DD3E24BA-0955-4128-AEBC-8BC4EC9A0F4F}" srcOrd="0" destOrd="0" presId="urn:microsoft.com/office/officeart/2008/layout/PictureStrips"/>
    <dgm:cxn modelId="{512EB022-82A6-4CA8-A217-656E3737D982}" srcId="{3EB77AA6-64E7-4E4C-8C9B-433A7AB1BA4C}" destId="{2E44BECD-C15D-403C-9D77-E880EE53E9D5}" srcOrd="4" destOrd="0" parTransId="{A2BB301E-2BEB-4F30-A09A-5C6AE112D032}" sibTransId="{317228A0-52CA-42EF-A559-C3CD4101DEFC}"/>
    <dgm:cxn modelId="{71258C23-977A-495F-99B8-A05EFEFAB05A}" type="presOf" srcId="{026941C0-CE97-45BE-B5CC-87540578DF2A}" destId="{D2C1CDD2-F4E2-44F1-A7DA-9E6026429244}" srcOrd="0" destOrd="0" presId="urn:microsoft.com/office/officeart/2008/layout/PictureStrips"/>
    <dgm:cxn modelId="{30424D5D-2110-4DB5-82D4-5D43D37FD93B}" type="presOf" srcId="{A7D16097-0521-47C1-A88A-E60CE97F886D}" destId="{449775E4-0700-4C34-BF68-8513EF513686}" srcOrd="0" destOrd="0" presId="urn:microsoft.com/office/officeart/2008/layout/PictureStrips"/>
    <dgm:cxn modelId="{565B9D63-E76E-4E36-9B4C-0DA6F54D4CD6}" type="presOf" srcId="{FB2FCEE1-3415-4AFA-A0C8-8C72299EFFE5}" destId="{2DFB7203-C6E0-43DF-AF9D-AD25952EDA00}" srcOrd="0" destOrd="0" presId="urn:microsoft.com/office/officeart/2008/layout/PictureStrips"/>
    <dgm:cxn modelId="{C00E504C-C4B5-4773-899E-251B87CF5E51}" type="presOf" srcId="{9BB4636D-9763-418B-8BE5-E1AF6A0A1607}" destId="{92F55DD6-D8DD-429E-AC8D-9E58CBCA171B}" srcOrd="0" destOrd="0" presId="urn:microsoft.com/office/officeart/2008/layout/PictureStrips"/>
    <dgm:cxn modelId="{CF83CC6E-2C53-43CA-A363-A96DBD1ACB85}" type="presOf" srcId="{FF5CE832-643D-4A99-8E7B-F0D0761EE79C}" destId="{1E47FB1F-A4E4-430F-8198-80E905718313}" srcOrd="0" destOrd="0" presId="urn:microsoft.com/office/officeart/2008/layout/PictureStrips"/>
    <dgm:cxn modelId="{2371BE8F-9BA2-4182-8329-2846F3161013}" type="presOf" srcId="{DE762394-4231-421A-BF5D-96268E32D2BB}" destId="{51C50760-A663-40E9-B6D8-951CDC39FE78}" srcOrd="0" destOrd="0" presId="urn:microsoft.com/office/officeart/2008/layout/PictureStrips"/>
    <dgm:cxn modelId="{3E8DAB92-A4BE-4E03-A2CF-C742E9D6DF27}" srcId="{3EB77AA6-64E7-4E4C-8C9B-433A7AB1BA4C}" destId="{A7D16097-0521-47C1-A88A-E60CE97F886D}" srcOrd="6" destOrd="0" parTransId="{F82B801D-202E-4227-8D02-63F493D903DF}" sibTransId="{9DA671FE-B05A-459D-AA76-58F9A28B5F36}"/>
    <dgm:cxn modelId="{948B8C95-3042-4ABC-89F2-E0F4B562DA25}" srcId="{3EB77AA6-64E7-4E4C-8C9B-433A7AB1BA4C}" destId="{F9B4B394-25EF-4651-B983-30560C443AFF}" srcOrd="0" destOrd="0" parTransId="{D4DABABD-9E32-403C-B08F-16E4CF3186E5}" sibTransId="{E4C871ED-ED2B-4E1B-A74B-370276844A14}"/>
    <dgm:cxn modelId="{F176A395-0836-49B7-A45D-CAC25F0FE500}" type="presOf" srcId="{2E44BECD-C15D-403C-9D77-E880EE53E9D5}" destId="{008AA929-33D0-4629-B49B-4E8E357DC9B8}" srcOrd="0" destOrd="0" presId="urn:microsoft.com/office/officeart/2008/layout/PictureStrips"/>
    <dgm:cxn modelId="{2DD666BF-72A7-4795-80AF-F3D2CD8F72F0}" srcId="{3EB77AA6-64E7-4E4C-8C9B-433A7AB1BA4C}" destId="{FB2FCEE1-3415-4AFA-A0C8-8C72299EFFE5}" srcOrd="2" destOrd="0" parTransId="{E34BF7C5-4436-4784-B89F-3AD811925E05}" sibTransId="{2A4DBBAC-7C3F-4BF1-B2FE-AB66A3B684AC}"/>
    <dgm:cxn modelId="{FDD55ADA-0457-4CEB-BE6D-61E4DE01CFE2}" srcId="{3EB77AA6-64E7-4E4C-8C9B-433A7AB1BA4C}" destId="{FF5CE832-643D-4A99-8E7B-F0D0761EE79C}" srcOrd="3" destOrd="0" parTransId="{24B5B1AD-FCDD-478E-B849-9CE2BFBB63F1}" sibTransId="{1ECEABDE-8363-434F-8853-C53E227098CB}"/>
    <dgm:cxn modelId="{8A984AEA-96DF-4B91-9696-649156BBAEB0}" type="presOf" srcId="{5477FD89-25D7-433A-BC0E-8E67A6079C28}" destId="{5C58D781-5092-45A0-BC9E-8F49DA39AA5B}" srcOrd="0" destOrd="0" presId="urn:microsoft.com/office/officeart/2008/layout/PictureStrips"/>
    <dgm:cxn modelId="{CEEADAEC-0628-44A7-8733-96495E95F6A7}" type="presOf" srcId="{F9B4B394-25EF-4651-B983-30560C443AFF}" destId="{94D64599-CB94-41DD-9488-0D2B2DD2C621}" srcOrd="0" destOrd="0" presId="urn:microsoft.com/office/officeart/2008/layout/PictureStrips"/>
    <dgm:cxn modelId="{024189F0-7BCE-406E-86A2-5AFC4EDCA065}" srcId="{3EB77AA6-64E7-4E4C-8C9B-433A7AB1BA4C}" destId="{026941C0-CE97-45BE-B5CC-87540578DF2A}" srcOrd="5" destOrd="0" parTransId="{2D3CB6B9-D8D1-4B33-9A7D-CFA884FEEB47}" sibTransId="{94EEB36E-6153-4BB2-A61C-5684605A0E5C}"/>
    <dgm:cxn modelId="{22AD4DFC-C89D-41E1-A540-0C5C53C2A7AF}" srcId="{3EB77AA6-64E7-4E4C-8C9B-433A7AB1BA4C}" destId="{9BB4636D-9763-418B-8BE5-E1AF6A0A1607}" srcOrd="8" destOrd="0" parTransId="{F665AC5F-1276-4CFE-ABBE-CDCB0A3B6BCA}" sibTransId="{00C8D849-1D9A-4D0D-96F4-B10CEF840AC9}"/>
    <dgm:cxn modelId="{FC830F5C-4F98-47B8-BCC8-21A5289DCB5E}" type="presParOf" srcId="{DD3E24BA-0955-4128-AEBC-8BC4EC9A0F4F}" destId="{B544CC49-2446-4827-9625-B3E9186ABE61}" srcOrd="0" destOrd="0" presId="urn:microsoft.com/office/officeart/2008/layout/PictureStrips"/>
    <dgm:cxn modelId="{F7052B91-218E-4AD0-9A0C-E2F79E1C5A88}" type="presParOf" srcId="{B544CC49-2446-4827-9625-B3E9186ABE61}" destId="{94D64599-CB94-41DD-9488-0D2B2DD2C621}" srcOrd="0" destOrd="0" presId="urn:microsoft.com/office/officeart/2008/layout/PictureStrips"/>
    <dgm:cxn modelId="{3E2E6570-8301-4800-B315-4E274ECCB128}" type="presParOf" srcId="{B544CC49-2446-4827-9625-B3E9186ABE61}" destId="{8D2A0B52-9AD1-4BD3-9D1B-F54BA901BE64}" srcOrd="1" destOrd="0" presId="urn:microsoft.com/office/officeart/2008/layout/PictureStrips"/>
    <dgm:cxn modelId="{84F52CB0-AA82-4D7A-A549-EC22217AC943}" type="presParOf" srcId="{DD3E24BA-0955-4128-AEBC-8BC4EC9A0F4F}" destId="{99C7CB93-A25A-47C0-AFE9-ED1E3AB307BC}" srcOrd="1" destOrd="0" presId="urn:microsoft.com/office/officeart/2008/layout/PictureStrips"/>
    <dgm:cxn modelId="{984A679D-B013-426C-9895-941E0E0DBD84}" type="presParOf" srcId="{DD3E24BA-0955-4128-AEBC-8BC4EC9A0F4F}" destId="{E8334FC0-7790-4179-B696-0C509D0CA029}" srcOrd="2" destOrd="0" presId="urn:microsoft.com/office/officeart/2008/layout/PictureStrips"/>
    <dgm:cxn modelId="{D5026AC5-7034-4EDA-9EB2-8FFC9FB8E8E2}" type="presParOf" srcId="{E8334FC0-7790-4179-B696-0C509D0CA029}" destId="{51C50760-A663-40E9-B6D8-951CDC39FE78}" srcOrd="0" destOrd="0" presId="urn:microsoft.com/office/officeart/2008/layout/PictureStrips"/>
    <dgm:cxn modelId="{F2390849-9A5A-4E58-B519-21A0E9F7E782}" type="presParOf" srcId="{E8334FC0-7790-4179-B696-0C509D0CA029}" destId="{364F424F-CC27-456C-80BC-A924433D612C}" srcOrd="1" destOrd="0" presId="urn:microsoft.com/office/officeart/2008/layout/PictureStrips"/>
    <dgm:cxn modelId="{E91259FC-5C69-4CD8-9897-E9DBD025846E}" type="presParOf" srcId="{DD3E24BA-0955-4128-AEBC-8BC4EC9A0F4F}" destId="{801C199C-DBF8-4FE3-96EE-E40B4231DEF5}" srcOrd="3" destOrd="0" presId="urn:microsoft.com/office/officeart/2008/layout/PictureStrips"/>
    <dgm:cxn modelId="{BB6556BA-66E9-4E88-9ED9-0F42EF9490BD}" type="presParOf" srcId="{DD3E24BA-0955-4128-AEBC-8BC4EC9A0F4F}" destId="{03E46B98-1F6A-4DA6-BE33-F33D5B53972F}" srcOrd="4" destOrd="0" presId="urn:microsoft.com/office/officeart/2008/layout/PictureStrips"/>
    <dgm:cxn modelId="{AACBE3A8-77A2-4947-9585-94E341114EF0}" type="presParOf" srcId="{03E46B98-1F6A-4DA6-BE33-F33D5B53972F}" destId="{2DFB7203-C6E0-43DF-AF9D-AD25952EDA00}" srcOrd="0" destOrd="0" presId="urn:microsoft.com/office/officeart/2008/layout/PictureStrips"/>
    <dgm:cxn modelId="{AADE05FD-2895-4831-B7E6-3E3E36A5DE66}" type="presParOf" srcId="{03E46B98-1F6A-4DA6-BE33-F33D5B53972F}" destId="{56704993-932D-4F6C-8F2F-6363FBD72831}" srcOrd="1" destOrd="0" presId="urn:microsoft.com/office/officeart/2008/layout/PictureStrips"/>
    <dgm:cxn modelId="{3DCF2762-0FCB-4D4A-9A27-703E58C6331B}" type="presParOf" srcId="{DD3E24BA-0955-4128-AEBC-8BC4EC9A0F4F}" destId="{715F55A3-4B4E-4B14-BABB-049D0BDDC5F1}" srcOrd="5" destOrd="0" presId="urn:microsoft.com/office/officeart/2008/layout/PictureStrips"/>
    <dgm:cxn modelId="{F8C25157-8D75-4DB8-8EEE-BFB0B493DD9E}" type="presParOf" srcId="{DD3E24BA-0955-4128-AEBC-8BC4EC9A0F4F}" destId="{9892A1E8-D946-4896-A2E4-AE5C9483C084}" srcOrd="6" destOrd="0" presId="urn:microsoft.com/office/officeart/2008/layout/PictureStrips"/>
    <dgm:cxn modelId="{C97D4CAB-9048-4324-B7D8-DB16F66F2A08}" type="presParOf" srcId="{9892A1E8-D946-4896-A2E4-AE5C9483C084}" destId="{1E47FB1F-A4E4-430F-8198-80E905718313}" srcOrd="0" destOrd="0" presId="urn:microsoft.com/office/officeart/2008/layout/PictureStrips"/>
    <dgm:cxn modelId="{A391E700-A841-4694-A4EE-B3206CAE73B6}" type="presParOf" srcId="{9892A1E8-D946-4896-A2E4-AE5C9483C084}" destId="{B2621A81-607F-4797-99B1-89D681E295D7}" srcOrd="1" destOrd="0" presId="urn:microsoft.com/office/officeart/2008/layout/PictureStrips"/>
    <dgm:cxn modelId="{FCF8C1DB-56E3-4155-8D2A-4B11E1548F7A}" type="presParOf" srcId="{DD3E24BA-0955-4128-AEBC-8BC4EC9A0F4F}" destId="{6673C356-56CF-423A-A123-082649A9322D}" srcOrd="7" destOrd="0" presId="urn:microsoft.com/office/officeart/2008/layout/PictureStrips"/>
    <dgm:cxn modelId="{340C528F-97DA-4DF6-8F84-B7324A752439}" type="presParOf" srcId="{DD3E24BA-0955-4128-AEBC-8BC4EC9A0F4F}" destId="{C54DB99D-A38C-46A5-B51F-B543F97D49DE}" srcOrd="8" destOrd="0" presId="urn:microsoft.com/office/officeart/2008/layout/PictureStrips"/>
    <dgm:cxn modelId="{34B1FED5-859F-4512-8192-7125A99FB6C1}" type="presParOf" srcId="{C54DB99D-A38C-46A5-B51F-B543F97D49DE}" destId="{008AA929-33D0-4629-B49B-4E8E357DC9B8}" srcOrd="0" destOrd="0" presId="urn:microsoft.com/office/officeart/2008/layout/PictureStrips"/>
    <dgm:cxn modelId="{23843B3D-383F-4FF6-BD84-7E4665CDD858}" type="presParOf" srcId="{C54DB99D-A38C-46A5-B51F-B543F97D49DE}" destId="{11183D51-96E5-40E9-82E4-08C919510F4F}" srcOrd="1" destOrd="0" presId="urn:microsoft.com/office/officeart/2008/layout/PictureStrips"/>
    <dgm:cxn modelId="{2CE453D5-9B55-4A69-87FA-0FCB364E4A19}" type="presParOf" srcId="{DD3E24BA-0955-4128-AEBC-8BC4EC9A0F4F}" destId="{C5670BED-CB32-4CF0-A995-7EEC8B84849D}" srcOrd="9" destOrd="0" presId="urn:microsoft.com/office/officeart/2008/layout/PictureStrips"/>
    <dgm:cxn modelId="{FA82F6F2-3631-485D-8130-C66E6B725E58}" type="presParOf" srcId="{DD3E24BA-0955-4128-AEBC-8BC4EC9A0F4F}" destId="{551274D0-8CAA-435D-9702-CBCCF347ADA1}" srcOrd="10" destOrd="0" presId="urn:microsoft.com/office/officeart/2008/layout/PictureStrips"/>
    <dgm:cxn modelId="{BFE08742-F858-482C-90AA-0C37BE46F0BE}" type="presParOf" srcId="{551274D0-8CAA-435D-9702-CBCCF347ADA1}" destId="{D2C1CDD2-F4E2-44F1-A7DA-9E6026429244}" srcOrd="0" destOrd="0" presId="urn:microsoft.com/office/officeart/2008/layout/PictureStrips"/>
    <dgm:cxn modelId="{272E0FD3-8F63-45B4-BD8F-41BF19D7499C}" type="presParOf" srcId="{551274D0-8CAA-435D-9702-CBCCF347ADA1}" destId="{03597018-F36A-4ADC-8032-9D40D5AED940}" srcOrd="1" destOrd="0" presId="urn:microsoft.com/office/officeart/2008/layout/PictureStrips"/>
    <dgm:cxn modelId="{731D26A5-9EF0-477A-BC4D-5FFED8B2B978}" type="presParOf" srcId="{DD3E24BA-0955-4128-AEBC-8BC4EC9A0F4F}" destId="{6970685C-1849-45D1-A4DF-770FA866D191}" srcOrd="11" destOrd="0" presId="urn:microsoft.com/office/officeart/2008/layout/PictureStrips"/>
    <dgm:cxn modelId="{DD86ACC3-BD40-4B2E-8AFE-6DA7F7E0C293}" type="presParOf" srcId="{DD3E24BA-0955-4128-AEBC-8BC4EC9A0F4F}" destId="{4785137E-10CB-45B8-9CBA-DA185469470C}" srcOrd="12" destOrd="0" presId="urn:microsoft.com/office/officeart/2008/layout/PictureStrips"/>
    <dgm:cxn modelId="{E29B612C-8267-4481-BD9F-3838556CCD4B}" type="presParOf" srcId="{4785137E-10CB-45B8-9CBA-DA185469470C}" destId="{449775E4-0700-4C34-BF68-8513EF513686}" srcOrd="0" destOrd="0" presId="urn:microsoft.com/office/officeart/2008/layout/PictureStrips"/>
    <dgm:cxn modelId="{2C3C462F-E1AD-4098-BC0A-791F75467980}" type="presParOf" srcId="{4785137E-10CB-45B8-9CBA-DA185469470C}" destId="{C7AEB858-BB4D-4FFB-AC52-85E301539EE8}" srcOrd="1" destOrd="0" presId="urn:microsoft.com/office/officeart/2008/layout/PictureStrips"/>
    <dgm:cxn modelId="{473F4558-54E1-4D3B-857D-E55B062E1BEF}" type="presParOf" srcId="{DD3E24BA-0955-4128-AEBC-8BC4EC9A0F4F}" destId="{ACB9478B-EF1C-4BFE-871B-1865922ED5D6}" srcOrd="13" destOrd="0" presId="urn:microsoft.com/office/officeart/2008/layout/PictureStrips"/>
    <dgm:cxn modelId="{9B4BB746-CE06-4F6C-8C3C-2D76FC90DAD9}" type="presParOf" srcId="{DD3E24BA-0955-4128-AEBC-8BC4EC9A0F4F}" destId="{D583E804-5B16-409B-89A6-7F19F35809EA}" srcOrd="14" destOrd="0" presId="urn:microsoft.com/office/officeart/2008/layout/PictureStrips"/>
    <dgm:cxn modelId="{529C319D-E201-4E1F-86D9-F805F5975D5B}" type="presParOf" srcId="{D583E804-5B16-409B-89A6-7F19F35809EA}" destId="{5C58D781-5092-45A0-BC9E-8F49DA39AA5B}" srcOrd="0" destOrd="0" presId="urn:microsoft.com/office/officeart/2008/layout/PictureStrips"/>
    <dgm:cxn modelId="{A6E6B7B9-27B3-405F-812B-F997AB97F907}" type="presParOf" srcId="{D583E804-5B16-409B-89A6-7F19F35809EA}" destId="{7EF97BF5-F381-4B06-8305-F811E5B666C1}" srcOrd="1" destOrd="0" presId="urn:microsoft.com/office/officeart/2008/layout/PictureStrips"/>
    <dgm:cxn modelId="{42946BA8-B94A-4F75-A68F-BEBD32CC0353}" type="presParOf" srcId="{DD3E24BA-0955-4128-AEBC-8BC4EC9A0F4F}" destId="{768DF21F-01BC-401E-9106-72FFAA7A9019}" srcOrd="15" destOrd="0" presId="urn:microsoft.com/office/officeart/2008/layout/PictureStrips"/>
    <dgm:cxn modelId="{6612B9A4-CE22-4458-8C25-546C320C72E0}" type="presParOf" srcId="{DD3E24BA-0955-4128-AEBC-8BC4EC9A0F4F}" destId="{569F283D-BA2B-400F-B27C-265FF68EA393}" srcOrd="16" destOrd="0" presId="urn:microsoft.com/office/officeart/2008/layout/PictureStrips"/>
    <dgm:cxn modelId="{DBA346D9-140B-46F1-9D04-9F867FA2AB8A}" type="presParOf" srcId="{569F283D-BA2B-400F-B27C-265FF68EA393}" destId="{92F55DD6-D8DD-429E-AC8D-9E58CBCA171B}" srcOrd="0" destOrd="0" presId="urn:microsoft.com/office/officeart/2008/layout/PictureStrips"/>
    <dgm:cxn modelId="{146B6E00-2C20-4BF9-83B9-7B73FC8FDDC8}" type="presParOf" srcId="{569F283D-BA2B-400F-B27C-265FF68EA393}" destId="{3C5D746F-AC4F-4AD5-A2C9-640A71F684E2}"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D64599-CB94-41DD-9488-0D2B2DD2C621}">
      <dsp:nvSpPr>
        <dsp:cNvPr id="0" name=""/>
        <dsp:cNvSpPr/>
      </dsp:nvSpPr>
      <dsp:spPr>
        <a:xfrm>
          <a:off x="111531" y="618372"/>
          <a:ext cx="2573029" cy="804071"/>
        </a:xfrm>
        <a:prstGeom prst="rect">
          <a:avLst/>
        </a:prstGeom>
        <a:solidFill>
          <a:schemeClr val="lt1">
            <a:alpha val="40000"/>
            <a:hueOff val="0"/>
            <a:satOff val="0"/>
            <a:lumOff val="0"/>
            <a:alphaOff val="0"/>
          </a:schemeClr>
        </a:solidFill>
        <a:ln w="6350" cap="flat" cmpd="sng" algn="ctr">
          <a:solidFill>
            <a:schemeClr val="accent2">
              <a:hueOff val="0"/>
              <a:satOff val="0"/>
              <a:lumOff val="0"/>
              <a:alphaOff val="0"/>
            </a:schemeClr>
          </a:solidFill>
          <a:prstDash val="solid"/>
        </a:ln>
        <a:effectLst/>
        <a:sp3d extrusionH="381000" prstMaterial="matte"/>
      </dsp:spPr>
      <dsp:style>
        <a:lnRef idx="1">
          <a:scrgbClr r="0" g="0" b="0"/>
        </a:lnRef>
        <a:fillRef idx="1">
          <a:scrgbClr r="0" g="0" b="0"/>
        </a:fillRef>
        <a:effectRef idx="0">
          <a:scrgbClr r="0" g="0" b="0"/>
        </a:effectRef>
        <a:fontRef idx="minor"/>
      </dsp:style>
      <dsp:txBody>
        <a:bodyPr spcFirstLastPara="0" vert="horz" wrap="square" lIns="544625"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Plant	</a:t>
          </a:r>
        </a:p>
      </dsp:txBody>
      <dsp:txXfrm>
        <a:off x="111531" y="618372"/>
        <a:ext cx="2573029" cy="804071"/>
      </dsp:txXfrm>
    </dsp:sp>
    <dsp:sp modelId="{8D2A0B52-9AD1-4BD3-9D1B-F54BA901BE64}">
      <dsp:nvSpPr>
        <dsp:cNvPr id="0" name=""/>
        <dsp:cNvSpPr/>
      </dsp:nvSpPr>
      <dsp:spPr>
        <a:xfrm>
          <a:off x="4321" y="502229"/>
          <a:ext cx="562850" cy="844275"/>
        </a:xfrm>
        <a:prstGeom prst="rect">
          <a:avLst/>
        </a:prstGeom>
        <a:solidFill>
          <a:schemeClr val="accent2">
            <a:tint val="50000"/>
            <a:hueOff val="0"/>
            <a:satOff val="0"/>
            <a:lumOff val="0"/>
            <a:alphaOff val="0"/>
          </a:schemeClr>
        </a:solid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51C50760-A663-40E9-B6D8-951CDC39FE78}">
      <dsp:nvSpPr>
        <dsp:cNvPr id="0" name=""/>
        <dsp:cNvSpPr/>
      </dsp:nvSpPr>
      <dsp:spPr>
        <a:xfrm>
          <a:off x="2919230" y="618372"/>
          <a:ext cx="2573029" cy="804071"/>
        </a:xfrm>
        <a:prstGeom prst="rect">
          <a:avLst/>
        </a:prstGeom>
        <a:solidFill>
          <a:schemeClr val="lt1">
            <a:alpha val="40000"/>
            <a:hueOff val="0"/>
            <a:satOff val="0"/>
            <a:lumOff val="0"/>
            <a:alphaOff val="0"/>
          </a:schemeClr>
        </a:solidFill>
        <a:ln w="6350" cap="flat" cmpd="sng" algn="ctr">
          <a:solidFill>
            <a:schemeClr val="accent2">
              <a:hueOff val="0"/>
              <a:satOff val="0"/>
              <a:lumOff val="0"/>
              <a:alphaOff val="0"/>
            </a:schemeClr>
          </a:solidFill>
          <a:prstDash val="solid"/>
        </a:ln>
        <a:effectLst/>
        <a:sp3d extrusionH="381000" prstMaterial="matte"/>
      </dsp:spPr>
      <dsp:style>
        <a:lnRef idx="1">
          <a:scrgbClr r="0" g="0" b="0"/>
        </a:lnRef>
        <a:fillRef idx="1">
          <a:scrgbClr r="0" g="0" b="0"/>
        </a:fillRef>
        <a:effectRef idx="0">
          <a:scrgbClr r="0" g="0" b="0"/>
        </a:effectRef>
        <a:fontRef idx="minor"/>
      </dsp:style>
      <dsp:txBody>
        <a:bodyPr spcFirstLastPara="0" vert="horz" wrap="square" lIns="544625"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Resource investigator	</a:t>
          </a:r>
        </a:p>
      </dsp:txBody>
      <dsp:txXfrm>
        <a:off x="2919230" y="618372"/>
        <a:ext cx="2573029" cy="804071"/>
      </dsp:txXfrm>
    </dsp:sp>
    <dsp:sp modelId="{364F424F-CC27-456C-80BC-A924433D612C}">
      <dsp:nvSpPr>
        <dsp:cNvPr id="0" name=""/>
        <dsp:cNvSpPr/>
      </dsp:nvSpPr>
      <dsp:spPr>
        <a:xfrm>
          <a:off x="2812021" y="502229"/>
          <a:ext cx="562850" cy="844275"/>
        </a:xfrm>
        <a:prstGeom prst="rect">
          <a:avLst/>
        </a:prstGeom>
        <a:solidFill>
          <a:schemeClr val="accent2">
            <a:tint val="50000"/>
            <a:hueOff val="-1364979"/>
            <a:satOff val="4024"/>
            <a:lumOff val="-360"/>
            <a:alphaOff val="0"/>
          </a:schemeClr>
        </a:solid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2DFB7203-C6E0-43DF-AF9D-AD25952EDA00}">
      <dsp:nvSpPr>
        <dsp:cNvPr id="0" name=""/>
        <dsp:cNvSpPr/>
      </dsp:nvSpPr>
      <dsp:spPr>
        <a:xfrm>
          <a:off x="5726930" y="618372"/>
          <a:ext cx="2573029" cy="804071"/>
        </a:xfrm>
        <a:prstGeom prst="rect">
          <a:avLst/>
        </a:prstGeom>
        <a:solidFill>
          <a:schemeClr val="lt1">
            <a:alpha val="40000"/>
            <a:hueOff val="0"/>
            <a:satOff val="0"/>
            <a:lumOff val="0"/>
            <a:alphaOff val="0"/>
          </a:schemeClr>
        </a:solidFill>
        <a:ln w="6350" cap="flat" cmpd="sng" algn="ctr">
          <a:solidFill>
            <a:schemeClr val="accent2">
              <a:hueOff val="0"/>
              <a:satOff val="0"/>
              <a:lumOff val="0"/>
              <a:alphaOff val="0"/>
            </a:schemeClr>
          </a:solidFill>
          <a:prstDash val="solid"/>
        </a:ln>
        <a:effectLst/>
        <a:sp3d extrusionH="381000" prstMaterial="matte"/>
      </dsp:spPr>
      <dsp:style>
        <a:lnRef idx="1">
          <a:scrgbClr r="0" g="0" b="0"/>
        </a:lnRef>
        <a:fillRef idx="1">
          <a:scrgbClr r="0" g="0" b="0"/>
        </a:fillRef>
        <a:effectRef idx="0">
          <a:scrgbClr r="0" g="0" b="0"/>
        </a:effectRef>
        <a:fontRef idx="minor"/>
      </dsp:style>
      <dsp:txBody>
        <a:bodyPr spcFirstLastPara="0" vert="horz" wrap="square" lIns="544625"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Co-ordinator</a:t>
          </a:r>
        </a:p>
      </dsp:txBody>
      <dsp:txXfrm>
        <a:off x="5726930" y="618372"/>
        <a:ext cx="2573029" cy="804071"/>
      </dsp:txXfrm>
    </dsp:sp>
    <dsp:sp modelId="{56704993-932D-4F6C-8F2F-6363FBD72831}">
      <dsp:nvSpPr>
        <dsp:cNvPr id="0" name=""/>
        <dsp:cNvSpPr/>
      </dsp:nvSpPr>
      <dsp:spPr>
        <a:xfrm>
          <a:off x="5619721" y="502229"/>
          <a:ext cx="562850" cy="844275"/>
        </a:xfrm>
        <a:prstGeom prst="rect">
          <a:avLst/>
        </a:prstGeom>
        <a:solidFill>
          <a:schemeClr val="accent2">
            <a:tint val="50000"/>
            <a:hueOff val="-2729959"/>
            <a:satOff val="8047"/>
            <a:lumOff val="-721"/>
            <a:alphaOff val="0"/>
          </a:schemeClr>
        </a:solid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1E47FB1F-A4E4-430F-8198-80E905718313}">
      <dsp:nvSpPr>
        <dsp:cNvPr id="0" name=""/>
        <dsp:cNvSpPr/>
      </dsp:nvSpPr>
      <dsp:spPr>
        <a:xfrm>
          <a:off x="111531" y="1630609"/>
          <a:ext cx="2573029" cy="804071"/>
        </a:xfrm>
        <a:prstGeom prst="rect">
          <a:avLst/>
        </a:prstGeom>
        <a:solidFill>
          <a:schemeClr val="lt1">
            <a:alpha val="40000"/>
            <a:hueOff val="0"/>
            <a:satOff val="0"/>
            <a:lumOff val="0"/>
            <a:alphaOff val="0"/>
          </a:schemeClr>
        </a:solidFill>
        <a:ln w="6350" cap="flat" cmpd="sng" algn="ctr">
          <a:solidFill>
            <a:schemeClr val="accent2">
              <a:hueOff val="0"/>
              <a:satOff val="0"/>
              <a:lumOff val="0"/>
              <a:alphaOff val="0"/>
            </a:schemeClr>
          </a:solidFill>
          <a:prstDash val="solid"/>
        </a:ln>
        <a:effectLst/>
        <a:sp3d extrusionH="381000" prstMaterial="matte"/>
      </dsp:spPr>
      <dsp:style>
        <a:lnRef idx="1">
          <a:scrgbClr r="0" g="0" b="0"/>
        </a:lnRef>
        <a:fillRef idx="1">
          <a:scrgbClr r="0" g="0" b="0"/>
        </a:fillRef>
        <a:effectRef idx="0">
          <a:scrgbClr r="0" g="0" b="0"/>
        </a:effectRef>
        <a:fontRef idx="minor"/>
      </dsp:style>
      <dsp:txBody>
        <a:bodyPr spcFirstLastPara="0" vert="horz" wrap="square" lIns="544625"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Shaper</a:t>
          </a:r>
        </a:p>
      </dsp:txBody>
      <dsp:txXfrm>
        <a:off x="111531" y="1630609"/>
        <a:ext cx="2573029" cy="804071"/>
      </dsp:txXfrm>
    </dsp:sp>
    <dsp:sp modelId="{B2621A81-607F-4797-99B1-89D681E295D7}">
      <dsp:nvSpPr>
        <dsp:cNvPr id="0" name=""/>
        <dsp:cNvSpPr/>
      </dsp:nvSpPr>
      <dsp:spPr>
        <a:xfrm>
          <a:off x="4321" y="1514466"/>
          <a:ext cx="562850" cy="844275"/>
        </a:xfrm>
        <a:prstGeom prst="rect">
          <a:avLst/>
        </a:prstGeom>
        <a:solidFill>
          <a:schemeClr val="accent2">
            <a:tint val="50000"/>
            <a:hueOff val="-4094938"/>
            <a:satOff val="12071"/>
            <a:lumOff val="-1081"/>
            <a:alphaOff val="0"/>
          </a:schemeClr>
        </a:solid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008AA929-33D0-4629-B49B-4E8E357DC9B8}">
      <dsp:nvSpPr>
        <dsp:cNvPr id="0" name=""/>
        <dsp:cNvSpPr/>
      </dsp:nvSpPr>
      <dsp:spPr>
        <a:xfrm>
          <a:off x="2919230" y="1630609"/>
          <a:ext cx="2573029" cy="804071"/>
        </a:xfrm>
        <a:prstGeom prst="rect">
          <a:avLst/>
        </a:prstGeom>
        <a:solidFill>
          <a:schemeClr val="lt1">
            <a:alpha val="40000"/>
            <a:hueOff val="0"/>
            <a:satOff val="0"/>
            <a:lumOff val="0"/>
            <a:alphaOff val="0"/>
          </a:schemeClr>
        </a:solidFill>
        <a:ln w="6350" cap="flat" cmpd="sng" algn="ctr">
          <a:solidFill>
            <a:schemeClr val="accent2">
              <a:hueOff val="0"/>
              <a:satOff val="0"/>
              <a:lumOff val="0"/>
              <a:alphaOff val="0"/>
            </a:schemeClr>
          </a:solidFill>
          <a:prstDash val="solid"/>
        </a:ln>
        <a:effectLst/>
        <a:sp3d extrusionH="381000" prstMaterial="matte"/>
      </dsp:spPr>
      <dsp:style>
        <a:lnRef idx="1">
          <a:scrgbClr r="0" g="0" b="0"/>
        </a:lnRef>
        <a:fillRef idx="1">
          <a:scrgbClr r="0" g="0" b="0"/>
        </a:fillRef>
        <a:effectRef idx="0">
          <a:scrgbClr r="0" g="0" b="0"/>
        </a:effectRef>
        <a:fontRef idx="minor"/>
      </dsp:style>
      <dsp:txBody>
        <a:bodyPr spcFirstLastPara="0" vert="horz" wrap="square" lIns="544625"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Team worker</a:t>
          </a:r>
        </a:p>
      </dsp:txBody>
      <dsp:txXfrm>
        <a:off x="2919230" y="1630609"/>
        <a:ext cx="2573029" cy="804071"/>
      </dsp:txXfrm>
    </dsp:sp>
    <dsp:sp modelId="{11183D51-96E5-40E9-82E4-08C919510F4F}">
      <dsp:nvSpPr>
        <dsp:cNvPr id="0" name=""/>
        <dsp:cNvSpPr/>
      </dsp:nvSpPr>
      <dsp:spPr>
        <a:xfrm>
          <a:off x="2812021" y="1514466"/>
          <a:ext cx="562850" cy="844275"/>
        </a:xfrm>
        <a:prstGeom prst="rect">
          <a:avLst/>
        </a:prstGeom>
        <a:solidFill>
          <a:schemeClr val="accent2">
            <a:tint val="50000"/>
            <a:hueOff val="-5459917"/>
            <a:satOff val="16094"/>
            <a:lumOff val="-1441"/>
            <a:alphaOff val="0"/>
          </a:schemeClr>
        </a:solid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D2C1CDD2-F4E2-44F1-A7DA-9E6026429244}">
      <dsp:nvSpPr>
        <dsp:cNvPr id="0" name=""/>
        <dsp:cNvSpPr/>
      </dsp:nvSpPr>
      <dsp:spPr>
        <a:xfrm>
          <a:off x="5726930" y="1630609"/>
          <a:ext cx="2573029" cy="804071"/>
        </a:xfrm>
        <a:prstGeom prst="rect">
          <a:avLst/>
        </a:prstGeom>
        <a:solidFill>
          <a:schemeClr val="lt1">
            <a:alpha val="40000"/>
            <a:hueOff val="0"/>
            <a:satOff val="0"/>
            <a:lumOff val="0"/>
            <a:alphaOff val="0"/>
          </a:schemeClr>
        </a:solidFill>
        <a:ln w="6350" cap="flat" cmpd="sng" algn="ctr">
          <a:solidFill>
            <a:schemeClr val="accent2">
              <a:hueOff val="0"/>
              <a:satOff val="0"/>
              <a:lumOff val="0"/>
              <a:alphaOff val="0"/>
            </a:schemeClr>
          </a:solidFill>
          <a:prstDash val="solid"/>
        </a:ln>
        <a:effectLst/>
        <a:sp3d extrusionH="381000" prstMaterial="matte"/>
      </dsp:spPr>
      <dsp:style>
        <a:lnRef idx="1">
          <a:scrgbClr r="0" g="0" b="0"/>
        </a:lnRef>
        <a:fillRef idx="1">
          <a:scrgbClr r="0" g="0" b="0"/>
        </a:fillRef>
        <a:effectRef idx="0">
          <a:scrgbClr r="0" g="0" b="0"/>
        </a:effectRef>
        <a:fontRef idx="minor"/>
      </dsp:style>
      <dsp:txBody>
        <a:bodyPr spcFirstLastPara="0" vert="horz" wrap="square" lIns="544625"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Completer Finisher</a:t>
          </a:r>
        </a:p>
      </dsp:txBody>
      <dsp:txXfrm>
        <a:off x="5726930" y="1630609"/>
        <a:ext cx="2573029" cy="804071"/>
      </dsp:txXfrm>
    </dsp:sp>
    <dsp:sp modelId="{03597018-F36A-4ADC-8032-9D40D5AED940}">
      <dsp:nvSpPr>
        <dsp:cNvPr id="0" name=""/>
        <dsp:cNvSpPr/>
      </dsp:nvSpPr>
      <dsp:spPr>
        <a:xfrm>
          <a:off x="5619721" y="1514466"/>
          <a:ext cx="562850" cy="844275"/>
        </a:xfrm>
        <a:prstGeom prst="rect">
          <a:avLst/>
        </a:prstGeom>
        <a:solidFill>
          <a:schemeClr val="accent2">
            <a:tint val="50000"/>
            <a:hueOff val="-6824897"/>
            <a:satOff val="20118"/>
            <a:lumOff val="-1801"/>
            <a:alphaOff val="0"/>
          </a:schemeClr>
        </a:solid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449775E4-0700-4C34-BF68-8513EF513686}">
      <dsp:nvSpPr>
        <dsp:cNvPr id="0" name=""/>
        <dsp:cNvSpPr/>
      </dsp:nvSpPr>
      <dsp:spPr>
        <a:xfrm>
          <a:off x="111531" y="2642847"/>
          <a:ext cx="2573029" cy="804071"/>
        </a:xfrm>
        <a:prstGeom prst="rect">
          <a:avLst/>
        </a:prstGeom>
        <a:solidFill>
          <a:schemeClr val="lt1">
            <a:alpha val="40000"/>
            <a:hueOff val="0"/>
            <a:satOff val="0"/>
            <a:lumOff val="0"/>
            <a:alphaOff val="0"/>
          </a:schemeClr>
        </a:solidFill>
        <a:ln w="6350" cap="flat" cmpd="sng" algn="ctr">
          <a:solidFill>
            <a:schemeClr val="accent2">
              <a:hueOff val="0"/>
              <a:satOff val="0"/>
              <a:lumOff val="0"/>
              <a:alphaOff val="0"/>
            </a:schemeClr>
          </a:solidFill>
          <a:prstDash val="solid"/>
        </a:ln>
        <a:effectLst/>
        <a:sp3d extrusionH="381000" prstMaterial="matte"/>
      </dsp:spPr>
      <dsp:style>
        <a:lnRef idx="1">
          <a:scrgbClr r="0" g="0" b="0"/>
        </a:lnRef>
        <a:fillRef idx="1">
          <a:scrgbClr r="0" g="0" b="0"/>
        </a:fillRef>
        <a:effectRef idx="0">
          <a:scrgbClr r="0" g="0" b="0"/>
        </a:effectRef>
        <a:fontRef idx="minor"/>
      </dsp:style>
      <dsp:txBody>
        <a:bodyPr spcFirstLastPara="0" vert="horz" wrap="square" lIns="544625"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Monitor Evaluator</a:t>
          </a:r>
        </a:p>
      </dsp:txBody>
      <dsp:txXfrm>
        <a:off x="111531" y="2642847"/>
        <a:ext cx="2573029" cy="804071"/>
      </dsp:txXfrm>
    </dsp:sp>
    <dsp:sp modelId="{C7AEB858-BB4D-4FFB-AC52-85E301539EE8}">
      <dsp:nvSpPr>
        <dsp:cNvPr id="0" name=""/>
        <dsp:cNvSpPr/>
      </dsp:nvSpPr>
      <dsp:spPr>
        <a:xfrm>
          <a:off x="4321" y="2526703"/>
          <a:ext cx="562850" cy="844275"/>
        </a:xfrm>
        <a:prstGeom prst="rect">
          <a:avLst/>
        </a:prstGeom>
        <a:solidFill>
          <a:schemeClr val="accent2">
            <a:tint val="50000"/>
            <a:hueOff val="-8189875"/>
            <a:satOff val="24141"/>
            <a:lumOff val="-2162"/>
            <a:alphaOff val="0"/>
          </a:schemeClr>
        </a:solid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5C58D781-5092-45A0-BC9E-8F49DA39AA5B}">
      <dsp:nvSpPr>
        <dsp:cNvPr id="0" name=""/>
        <dsp:cNvSpPr/>
      </dsp:nvSpPr>
      <dsp:spPr>
        <a:xfrm>
          <a:off x="2919230" y="2642847"/>
          <a:ext cx="2573029" cy="804071"/>
        </a:xfrm>
        <a:prstGeom prst="rect">
          <a:avLst/>
        </a:prstGeom>
        <a:solidFill>
          <a:schemeClr val="lt1">
            <a:alpha val="40000"/>
            <a:hueOff val="0"/>
            <a:satOff val="0"/>
            <a:lumOff val="0"/>
            <a:alphaOff val="0"/>
          </a:schemeClr>
        </a:solidFill>
        <a:ln w="6350" cap="flat" cmpd="sng" algn="ctr">
          <a:solidFill>
            <a:schemeClr val="accent2">
              <a:hueOff val="0"/>
              <a:satOff val="0"/>
              <a:lumOff val="0"/>
              <a:alphaOff val="0"/>
            </a:schemeClr>
          </a:solidFill>
          <a:prstDash val="solid"/>
        </a:ln>
        <a:effectLst/>
        <a:sp3d extrusionH="381000" prstMaterial="matte"/>
      </dsp:spPr>
      <dsp:style>
        <a:lnRef idx="1">
          <a:scrgbClr r="0" g="0" b="0"/>
        </a:lnRef>
        <a:fillRef idx="1">
          <a:scrgbClr r="0" g="0" b="0"/>
        </a:fillRef>
        <a:effectRef idx="0">
          <a:scrgbClr r="0" g="0" b="0"/>
        </a:effectRef>
        <a:fontRef idx="minor"/>
      </dsp:style>
      <dsp:txBody>
        <a:bodyPr spcFirstLastPara="0" vert="horz" wrap="square" lIns="544625"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Implementor</a:t>
          </a:r>
        </a:p>
      </dsp:txBody>
      <dsp:txXfrm>
        <a:off x="2919230" y="2642847"/>
        <a:ext cx="2573029" cy="804071"/>
      </dsp:txXfrm>
    </dsp:sp>
    <dsp:sp modelId="{7EF97BF5-F381-4B06-8305-F811E5B666C1}">
      <dsp:nvSpPr>
        <dsp:cNvPr id="0" name=""/>
        <dsp:cNvSpPr/>
      </dsp:nvSpPr>
      <dsp:spPr>
        <a:xfrm>
          <a:off x="2812021" y="2526703"/>
          <a:ext cx="562850" cy="844275"/>
        </a:xfrm>
        <a:prstGeom prst="rect">
          <a:avLst/>
        </a:prstGeom>
        <a:solidFill>
          <a:schemeClr val="accent2">
            <a:tint val="50000"/>
            <a:hueOff val="-9554855"/>
            <a:satOff val="28164"/>
            <a:lumOff val="-2522"/>
            <a:alphaOff val="0"/>
          </a:schemeClr>
        </a:solid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92F55DD6-D8DD-429E-AC8D-9E58CBCA171B}">
      <dsp:nvSpPr>
        <dsp:cNvPr id="0" name=""/>
        <dsp:cNvSpPr/>
      </dsp:nvSpPr>
      <dsp:spPr>
        <a:xfrm>
          <a:off x="5726930" y="2642847"/>
          <a:ext cx="2573029" cy="804071"/>
        </a:xfrm>
        <a:prstGeom prst="rect">
          <a:avLst/>
        </a:prstGeom>
        <a:solidFill>
          <a:schemeClr val="lt1">
            <a:alpha val="40000"/>
            <a:hueOff val="0"/>
            <a:satOff val="0"/>
            <a:lumOff val="0"/>
            <a:alphaOff val="0"/>
          </a:schemeClr>
        </a:solidFill>
        <a:ln w="6350" cap="flat" cmpd="sng" algn="ctr">
          <a:solidFill>
            <a:schemeClr val="accent2">
              <a:hueOff val="0"/>
              <a:satOff val="0"/>
              <a:lumOff val="0"/>
              <a:alphaOff val="0"/>
            </a:schemeClr>
          </a:solidFill>
          <a:prstDash val="solid"/>
        </a:ln>
        <a:effectLst/>
        <a:sp3d extrusionH="381000" prstMaterial="matte"/>
      </dsp:spPr>
      <dsp:style>
        <a:lnRef idx="1">
          <a:scrgbClr r="0" g="0" b="0"/>
        </a:lnRef>
        <a:fillRef idx="1">
          <a:scrgbClr r="0" g="0" b="0"/>
        </a:fillRef>
        <a:effectRef idx="0">
          <a:scrgbClr r="0" g="0" b="0"/>
        </a:effectRef>
        <a:fontRef idx="minor"/>
      </dsp:style>
      <dsp:txBody>
        <a:bodyPr spcFirstLastPara="0" vert="horz" wrap="square" lIns="544625"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Specialist</a:t>
          </a:r>
        </a:p>
      </dsp:txBody>
      <dsp:txXfrm>
        <a:off x="5726930" y="2642847"/>
        <a:ext cx="2573029" cy="804071"/>
      </dsp:txXfrm>
    </dsp:sp>
    <dsp:sp modelId="{3C5D746F-AC4F-4AD5-A2C9-640A71F684E2}">
      <dsp:nvSpPr>
        <dsp:cNvPr id="0" name=""/>
        <dsp:cNvSpPr/>
      </dsp:nvSpPr>
      <dsp:spPr>
        <a:xfrm>
          <a:off x="5619721" y="2526703"/>
          <a:ext cx="562850" cy="844275"/>
        </a:xfrm>
        <a:prstGeom prst="rect">
          <a:avLst/>
        </a:prstGeom>
        <a:solidFill>
          <a:schemeClr val="accent2">
            <a:tint val="50000"/>
            <a:hueOff val="-10919834"/>
            <a:satOff val="32188"/>
            <a:lumOff val="-2882"/>
            <a:alphaOff val="0"/>
          </a:schemeClr>
        </a:solid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4AAD347D-5ACD-4C99-B74B-A9C85AD731AF}" type="datetimeFigureOut">
              <a:rPr lang="en-US" smtClean="0"/>
              <a:t>5/13/2020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52428352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smtClean="0"/>
              <a:t>5/13/2020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610407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9796027F-7875-4030-9381-8BD8C4F21935}" type="datetimeFigureOut">
              <a:rPr lang="en-US" smtClean="0"/>
              <a:t>5/13/2020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86680206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9796027F-7875-4030-9381-8BD8C4F21935}" type="datetimeFigureOut">
              <a:rPr lang="en-US" smtClean="0"/>
              <a:t>5/13/2020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187174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AAD347D-5ACD-4C99-B74B-A9C85AD731AF}" type="datetimeFigureOut">
              <a:rPr lang="en-US" smtClean="0"/>
              <a:t>5/13/2020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777773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5/13/2020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488351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5/13/2020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396032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4509A250-FF31-4206-8172-F9D3106AACB1}" type="datetimeFigureOut">
              <a:rPr lang="en-US" smtClean="0"/>
              <a:t>5/13/2020</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034604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4509A250-FF31-4206-8172-F9D3106AACB1}" type="datetimeFigureOut">
              <a:rPr lang="en-US" smtClean="0"/>
              <a:t>5/13/2020</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3889138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5/13/2020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174983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5/13/2020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1577874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4AAD347D-5ACD-4C99-B74B-A9C85AD731AF}" type="datetimeFigureOut">
              <a:rPr lang="en-US" smtClean="0"/>
              <a:t>5/13/2020</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1203957372"/>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jpeg"/></Relationships>
</file>

<file path=ppt/slides/_rels/slide19.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image" Target="../media/image25.jpeg"/><Relationship Id="rId7" Type="http://schemas.openxmlformats.org/officeDocument/2006/relationships/image" Target="../media/image29.jpeg"/><Relationship Id="rId2" Type="http://schemas.openxmlformats.org/officeDocument/2006/relationships/slideLayout" Target="../slideLayouts/slideLayout2.xml"/><Relationship Id="rId1" Type="http://schemas.openxmlformats.org/officeDocument/2006/relationships/video" Target="https://www.youtube.com/embed/M3xKngGl8TI?feature=oembed" TargetMode="Externa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 Id="rId9" Type="http://schemas.openxmlformats.org/officeDocument/2006/relationships/image" Target="../media/image31.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_2p6J7arV80"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4000" b="-1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6B1D4-5433-4508-8A9E-E918A2EACAD7}"/>
              </a:ext>
            </a:extLst>
          </p:cNvPr>
          <p:cNvSpPr>
            <a:spLocks noGrp="1"/>
          </p:cNvSpPr>
          <p:nvPr>
            <p:ph type="ctrTitle"/>
          </p:nvPr>
        </p:nvSpPr>
        <p:spPr>
          <a:xfrm>
            <a:off x="1563902" y="110506"/>
            <a:ext cx="8825658" cy="1537254"/>
          </a:xfrm>
        </p:spPr>
        <p:txBody>
          <a:bodyPr>
            <a:normAutofit fontScale="90000"/>
          </a:bodyPr>
          <a:lstStyle/>
          <a:p>
            <a:pPr algn="ctr"/>
            <a:r>
              <a:rPr lang="en-GB" sz="5000" b="1" dirty="0">
                <a:solidFill>
                  <a:schemeClr val="bg1">
                    <a:lumMod val="85000"/>
                    <a:lumOff val="15000"/>
                  </a:schemeClr>
                </a:solidFill>
              </a:rPr>
              <a:t>Effective Team Work</a:t>
            </a:r>
          </a:p>
        </p:txBody>
      </p:sp>
      <p:sp>
        <p:nvSpPr>
          <p:cNvPr id="3" name="Subtitle 2">
            <a:extLst>
              <a:ext uri="{FF2B5EF4-FFF2-40B4-BE49-F238E27FC236}">
                <a16:creationId xmlns:a16="http://schemas.microsoft.com/office/drawing/2014/main" id="{531096E8-85C2-4B00-B5CF-11A37ADE1DCF}"/>
              </a:ext>
            </a:extLst>
          </p:cNvPr>
          <p:cNvSpPr>
            <a:spLocks noGrp="1"/>
          </p:cNvSpPr>
          <p:nvPr>
            <p:ph type="subTitle" idx="1"/>
          </p:nvPr>
        </p:nvSpPr>
        <p:spPr>
          <a:xfrm>
            <a:off x="3019555" y="5795582"/>
            <a:ext cx="8825658" cy="1537253"/>
          </a:xfrm>
        </p:spPr>
        <p:txBody>
          <a:bodyPr/>
          <a:lstStyle/>
          <a:p>
            <a:pPr algn="r"/>
            <a:r>
              <a:rPr lang="en-GB" i="1" dirty="0">
                <a:solidFill>
                  <a:schemeClr val="bg1">
                    <a:lumMod val="85000"/>
                    <a:lumOff val="15000"/>
                  </a:schemeClr>
                </a:solidFill>
              </a:rPr>
              <a:t>By Nadia Phillips</a:t>
            </a:r>
          </a:p>
        </p:txBody>
      </p:sp>
    </p:spTree>
    <p:extLst>
      <p:ext uri="{BB962C8B-B14F-4D97-AF65-F5344CB8AC3E}">
        <p14:creationId xmlns:p14="http://schemas.microsoft.com/office/powerpoint/2010/main" val="3885549645"/>
      </p:ext>
    </p:extLst>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EE423-6CE5-478F-BA17-CEE67282BD4D}"/>
              </a:ext>
            </a:extLst>
          </p:cNvPr>
          <p:cNvSpPr>
            <a:spLocks noGrp="1"/>
          </p:cNvSpPr>
          <p:nvPr>
            <p:ph type="title"/>
          </p:nvPr>
        </p:nvSpPr>
        <p:spPr>
          <a:xfrm>
            <a:off x="831411" y="1604772"/>
            <a:ext cx="3973340" cy="3648456"/>
          </a:xfrm>
          <a:prstGeom prst="flowChartDocument">
            <a:avLst/>
          </a:prstGeom>
          <a:solidFill>
            <a:schemeClr val="accent2"/>
          </a:solidFill>
          <a:ln>
            <a:noFill/>
          </a:ln>
        </p:spPr>
        <p:txBody>
          <a:bodyPr vert="horz" lIns="182880" tIns="182880" rIns="182880" bIns="182880" rtlCol="0" anchor="ctr">
            <a:normAutofit/>
          </a:bodyPr>
          <a:lstStyle/>
          <a:p>
            <a:r>
              <a:rPr lang="en-US" sz="3100" dirty="0">
                <a:solidFill>
                  <a:srgbClr val="FFFFFF"/>
                </a:solidFill>
              </a:rPr>
              <a:t>What is the definition of teamwork?		</a:t>
            </a:r>
            <a:br>
              <a:rPr lang="en-US" sz="3100" dirty="0">
                <a:solidFill>
                  <a:srgbClr val="FFFFFF"/>
                </a:solidFill>
              </a:rPr>
            </a:br>
            <a:br>
              <a:rPr lang="en-US" sz="3100" dirty="0">
                <a:solidFill>
                  <a:srgbClr val="FFFFFF"/>
                </a:solidFill>
              </a:rPr>
            </a:br>
            <a:endParaRPr lang="en-US" sz="3100" dirty="0">
              <a:solidFill>
                <a:srgbClr val="FFFFFF"/>
              </a:solidFill>
            </a:endParaRPr>
          </a:p>
        </p:txBody>
      </p:sp>
      <p:sp>
        <p:nvSpPr>
          <p:cNvPr id="71" name="Flowchart: Document 70">
            <a:extLst>
              <a:ext uri="{FF2B5EF4-FFF2-40B4-BE49-F238E27FC236}">
                <a16:creationId xmlns:a16="http://schemas.microsoft.com/office/drawing/2014/main" id="{675206CB-6DC9-45BC-8396-75F288E96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1411" y="1442330"/>
            <a:ext cx="3973340" cy="3973340"/>
          </a:xfrm>
          <a:prstGeom prst="flowChartDocument">
            <a:avLst/>
          </a:prstGeom>
          <a:no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21CBD78-9089-4233-914A-0B1B3D680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18743" y="640080"/>
            <a:ext cx="5934456"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0D301245-8BD2-4F6D-B455-23A1C6D05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3335" y="802767"/>
            <a:ext cx="5605272"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Free Library Accountant Clipart Personal Finance - Confused ...">
            <a:extLst>
              <a:ext uri="{FF2B5EF4-FFF2-40B4-BE49-F238E27FC236}">
                <a16:creationId xmlns:a16="http://schemas.microsoft.com/office/drawing/2014/main" id="{C1388A6B-DB8C-4A2A-98B1-FB46D1D8D90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050558" y="5107360"/>
            <a:ext cx="1835414" cy="159170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BA4553B-66FD-472A-BDDE-7E5D4D86DAB3}"/>
              </a:ext>
            </a:extLst>
          </p:cNvPr>
          <p:cNvSpPr txBox="1"/>
          <p:nvPr/>
        </p:nvSpPr>
        <p:spPr>
          <a:xfrm>
            <a:off x="5783335" y="295422"/>
            <a:ext cx="5102147" cy="7478970"/>
          </a:xfrm>
          <a:prstGeom prst="rect">
            <a:avLst/>
          </a:prstGeom>
          <a:noFill/>
        </p:spPr>
        <p:txBody>
          <a:bodyPr wrap="square" rtlCol="0">
            <a:spAutoFit/>
          </a:bodyPr>
          <a:lstStyle/>
          <a:p>
            <a:endParaRPr lang="en-GB" sz="2800" i="1" dirty="0"/>
          </a:p>
          <a:p>
            <a:endParaRPr lang="en-GB" sz="2800" b="1" dirty="0"/>
          </a:p>
          <a:p>
            <a:endParaRPr lang="en-GB" sz="2800" b="1" dirty="0"/>
          </a:p>
          <a:p>
            <a:r>
              <a:rPr lang="en-GB" sz="2800" b="1" dirty="0"/>
              <a:t>TEAMWORK</a:t>
            </a:r>
            <a:r>
              <a:rPr lang="en-GB" sz="2800" dirty="0"/>
              <a:t> - " </a:t>
            </a:r>
            <a:r>
              <a:rPr lang="en-GB" sz="2800" i="1" dirty="0"/>
              <a:t>Small number of people with complementary skills, who are committed to a common purpose, performance goals and approach, for which they hold themselves mutually accountable</a:t>
            </a:r>
            <a:r>
              <a:rPr lang="en-GB" sz="2800" dirty="0"/>
              <a:t>"  (Katzenbach and Smith,1993)</a:t>
            </a:r>
          </a:p>
          <a:p>
            <a:endParaRPr lang="en-GB" sz="2800"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304126959"/>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7E1E2-7255-441B-BFE3-4DB8BFEEEE3B}"/>
              </a:ext>
            </a:extLst>
          </p:cNvPr>
          <p:cNvSpPr>
            <a:spLocks noGrp="1"/>
          </p:cNvSpPr>
          <p:nvPr>
            <p:ph type="title"/>
          </p:nvPr>
        </p:nvSpPr>
        <p:spPr>
          <a:xfrm>
            <a:off x="847410" y="484632"/>
            <a:ext cx="7437536" cy="1188720"/>
          </a:xfrm>
        </p:spPr>
        <p:txBody>
          <a:bodyPr>
            <a:normAutofit fontScale="90000"/>
          </a:bodyPr>
          <a:lstStyle/>
          <a:p>
            <a:r>
              <a:rPr lang="en-GB" sz="3200" dirty="0"/>
              <a:t>The difference between groups and teams</a:t>
            </a:r>
            <a:br>
              <a:rPr lang="en-GB" sz="2000" dirty="0"/>
            </a:br>
            <a:endParaRPr lang="en-GB" sz="2000" dirty="0"/>
          </a:p>
        </p:txBody>
      </p:sp>
      <p:sp>
        <p:nvSpPr>
          <p:cNvPr id="79" name="Rectangle 78">
            <a:extLst>
              <a:ext uri="{FF2B5EF4-FFF2-40B4-BE49-F238E27FC236}">
                <a16:creationId xmlns:a16="http://schemas.microsoft.com/office/drawing/2014/main" id="{BA4C5437-838C-45F6-BFC8-3AF0ADE30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7576" y="-2"/>
            <a:ext cx="3284423"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FACBD493-E381-4822-8F8F-A4194DFDB1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04853" y="484632"/>
            <a:ext cx="2310590" cy="175022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2310D9BE-4AD2-4CC3-84FA-4E05790B5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04853" y="2395728"/>
            <a:ext cx="2310590" cy="175022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Air Force Wants to Add 4,700 Airmen; Buy More F-35s, Drones ...">
            <a:extLst>
              <a:ext uri="{FF2B5EF4-FFF2-40B4-BE49-F238E27FC236}">
                <a16:creationId xmlns:a16="http://schemas.microsoft.com/office/drawing/2014/main" id="{CD5C8582-53B5-4B65-84DF-4E6C345A065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504838" y="600075"/>
            <a:ext cx="2110620" cy="3495999"/>
          </a:xfrm>
          <a:prstGeom prst="rect">
            <a:avLst/>
          </a:prstGeom>
          <a:noFill/>
          <a:extLst>
            <a:ext uri="{909E8E84-426E-40DD-AFC4-6F175D3DCCD1}">
              <a14:hiddenFill xmlns:a14="http://schemas.microsoft.com/office/drawing/2010/main">
                <a:solidFill>
                  <a:srgbClr val="FFFFFF"/>
                </a:solidFill>
              </a14:hiddenFill>
            </a:ext>
          </a:extLst>
        </p:spPr>
      </p:pic>
      <p:sp>
        <p:nvSpPr>
          <p:cNvPr id="85" name="Rectangle 84">
            <a:extLst>
              <a:ext uri="{FF2B5EF4-FFF2-40B4-BE49-F238E27FC236}">
                <a16:creationId xmlns:a16="http://schemas.microsoft.com/office/drawing/2014/main" id="{5D7CC766-DF6B-4E3F-8101-8D5F35D4A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04853" y="4311381"/>
            <a:ext cx="2310590" cy="175022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6" name="Picture 8" descr="Qatar's beIN Sports asks Italy to move football game from Saudi ...">
            <a:extLst>
              <a:ext uri="{FF2B5EF4-FFF2-40B4-BE49-F238E27FC236}">
                <a16:creationId xmlns:a16="http://schemas.microsoft.com/office/drawing/2014/main" id="{A79585FE-9B9F-4C90-89D0-FEA23066509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556372" y="4479236"/>
            <a:ext cx="2007553" cy="141798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9" name="Table 9">
            <a:extLst>
              <a:ext uri="{FF2B5EF4-FFF2-40B4-BE49-F238E27FC236}">
                <a16:creationId xmlns:a16="http://schemas.microsoft.com/office/drawing/2014/main" id="{6AA2CFAF-22C9-4C68-8411-EDC61256ECC3}"/>
              </a:ext>
            </a:extLst>
          </p:cNvPr>
          <p:cNvGraphicFramePr>
            <a:graphicFrameLocks noGrp="1"/>
          </p:cNvGraphicFramePr>
          <p:nvPr>
            <p:ph idx="1"/>
            <p:extLst>
              <p:ext uri="{D42A27DB-BD31-4B8C-83A1-F6EECF244321}">
                <p14:modId xmlns:p14="http://schemas.microsoft.com/office/powerpoint/2010/main" val="1735542951"/>
              </p:ext>
            </p:extLst>
          </p:nvPr>
        </p:nvGraphicFramePr>
        <p:xfrm>
          <a:off x="925670" y="1971675"/>
          <a:ext cx="7352034" cy="4635372"/>
        </p:xfrm>
        <a:graphic>
          <a:graphicData uri="http://schemas.openxmlformats.org/drawingml/2006/table">
            <a:tbl>
              <a:tblPr firstRow="1" bandRow="1">
                <a:tableStyleId>{073A0DAA-6AF3-43AB-8588-CEC1D06C72B9}</a:tableStyleId>
              </a:tblPr>
              <a:tblGrid>
                <a:gridCol w="3486472">
                  <a:extLst>
                    <a:ext uri="{9D8B030D-6E8A-4147-A177-3AD203B41FA5}">
                      <a16:colId xmlns:a16="http://schemas.microsoft.com/office/drawing/2014/main" val="473664916"/>
                    </a:ext>
                  </a:extLst>
                </a:gridCol>
                <a:gridCol w="3865562">
                  <a:extLst>
                    <a:ext uri="{9D8B030D-6E8A-4147-A177-3AD203B41FA5}">
                      <a16:colId xmlns:a16="http://schemas.microsoft.com/office/drawing/2014/main" val="1016787964"/>
                    </a:ext>
                  </a:extLst>
                </a:gridCol>
              </a:tblGrid>
              <a:tr h="503237">
                <a:tc>
                  <a:txBody>
                    <a:bodyPr/>
                    <a:lstStyle/>
                    <a:p>
                      <a:r>
                        <a:rPr lang="en-GB" sz="2400" dirty="0">
                          <a:solidFill>
                            <a:schemeClr val="bg1"/>
                          </a:solidFill>
                        </a:rPr>
                        <a:t>Groups</a:t>
                      </a:r>
                    </a:p>
                  </a:txBody>
                  <a:tcPr/>
                </a:tc>
                <a:tc>
                  <a:txBody>
                    <a:bodyPr/>
                    <a:lstStyle/>
                    <a:p>
                      <a:r>
                        <a:rPr lang="en-GB" sz="2400" dirty="0"/>
                        <a:t>Teams</a:t>
                      </a:r>
                    </a:p>
                  </a:txBody>
                  <a:tcPr/>
                </a:tc>
                <a:extLst>
                  <a:ext uri="{0D108BD9-81ED-4DB2-BD59-A6C34878D82A}">
                    <a16:rowId xmlns:a16="http://schemas.microsoft.com/office/drawing/2014/main" val="3842271649"/>
                  </a:ext>
                </a:extLst>
              </a:tr>
              <a:tr h="1006474">
                <a:tc>
                  <a:txBody>
                    <a:bodyPr/>
                    <a:lstStyle/>
                    <a:p>
                      <a:pPr marL="285750" indent="-285750">
                        <a:buFont typeface="Arial" panose="020B0604020202020204" pitchFamily="34" charset="0"/>
                        <a:buChar char="•"/>
                      </a:pPr>
                      <a:r>
                        <a:rPr lang="en-GB" dirty="0"/>
                        <a:t>Group of people under the same roof but different roles/reasons</a:t>
                      </a:r>
                    </a:p>
                  </a:txBody>
                  <a:tcPr/>
                </a:tc>
                <a:tc>
                  <a:txBody>
                    <a:bodyPr/>
                    <a:lstStyle/>
                    <a:p>
                      <a:pPr marL="285750" indent="-285750">
                        <a:buFont typeface="Arial" panose="020B0604020202020204" pitchFamily="34" charset="0"/>
                        <a:buChar char="•"/>
                      </a:pPr>
                      <a:r>
                        <a:rPr lang="en-GB" dirty="0"/>
                        <a:t>A group of people with the same objective</a:t>
                      </a:r>
                    </a:p>
                  </a:txBody>
                  <a:tcPr/>
                </a:tc>
                <a:extLst>
                  <a:ext uri="{0D108BD9-81ED-4DB2-BD59-A6C34878D82A}">
                    <a16:rowId xmlns:a16="http://schemas.microsoft.com/office/drawing/2014/main" val="2805862014"/>
                  </a:ext>
                </a:extLst>
              </a:tr>
              <a:tr h="1006474">
                <a:tc>
                  <a:txBody>
                    <a:bodyPr/>
                    <a:lstStyle/>
                    <a:p>
                      <a:pPr marL="285750" indent="-285750">
                        <a:buFont typeface="Arial" panose="020B0604020202020204" pitchFamily="34" charset="0"/>
                        <a:buChar char="•"/>
                      </a:pPr>
                      <a:r>
                        <a:rPr lang="en-GB" dirty="0"/>
                        <a:t>A variety of people supporting the same ideology for different reasons</a:t>
                      </a:r>
                    </a:p>
                  </a:txBody>
                  <a:tcPr/>
                </a:tc>
                <a:tc>
                  <a:txBody>
                    <a:bodyPr/>
                    <a:lstStyle/>
                    <a:p>
                      <a:pPr marL="285750" indent="-285750">
                        <a:buFont typeface="Arial" panose="020B0604020202020204" pitchFamily="34" charset="0"/>
                        <a:buChar char="•"/>
                      </a:pPr>
                      <a:r>
                        <a:rPr lang="en-GB" dirty="0"/>
                        <a:t>A team of people working towards the same ideology </a:t>
                      </a:r>
                    </a:p>
                  </a:txBody>
                  <a:tcPr/>
                </a:tc>
                <a:extLst>
                  <a:ext uri="{0D108BD9-81ED-4DB2-BD59-A6C34878D82A}">
                    <a16:rowId xmlns:a16="http://schemas.microsoft.com/office/drawing/2014/main" val="1682132095"/>
                  </a:ext>
                </a:extLst>
              </a:tr>
              <a:tr h="1006474">
                <a:tc>
                  <a:txBody>
                    <a:bodyPr/>
                    <a:lstStyle/>
                    <a:p>
                      <a:pPr marL="285750" indent="-285750">
                        <a:buFont typeface="Arial" panose="020B0604020202020204" pitchFamily="34" charset="0"/>
                        <a:buChar char="•"/>
                      </a:pPr>
                      <a:r>
                        <a:rPr lang="en-GB" dirty="0"/>
                        <a:t>A group of people working for the same company but not interacting with an employees</a:t>
                      </a:r>
                    </a:p>
                  </a:txBody>
                  <a:tcPr/>
                </a:tc>
                <a:tc>
                  <a:txBody>
                    <a:bodyPr/>
                    <a:lstStyle/>
                    <a:p>
                      <a:pPr marL="285750" indent="-285750">
                        <a:buFont typeface="Arial" panose="020B0604020202020204" pitchFamily="34" charset="0"/>
                        <a:buChar char="•"/>
                      </a:pPr>
                      <a:r>
                        <a:rPr lang="en-GB" dirty="0"/>
                        <a:t>A team of people that work with people to achieve</a:t>
                      </a:r>
                    </a:p>
                  </a:txBody>
                  <a:tcPr/>
                </a:tc>
                <a:extLst>
                  <a:ext uri="{0D108BD9-81ED-4DB2-BD59-A6C34878D82A}">
                    <a16:rowId xmlns:a16="http://schemas.microsoft.com/office/drawing/2014/main" val="438414820"/>
                  </a:ext>
                </a:extLst>
              </a:tr>
              <a:tr h="704532">
                <a:tc>
                  <a:txBody>
                    <a:bodyPr/>
                    <a:lstStyle/>
                    <a:p>
                      <a:pPr marL="285750" indent="-285750">
                        <a:buFont typeface="Arial" panose="020B0604020202020204" pitchFamily="34" charset="0"/>
                        <a:buChar char="•"/>
                      </a:pPr>
                      <a:r>
                        <a:rPr lang="en-GB" dirty="0"/>
                        <a:t>Individuals may out preform for the benefit of themselves</a:t>
                      </a:r>
                    </a:p>
                  </a:txBody>
                  <a:tcPr/>
                </a:tc>
                <a:tc>
                  <a:txBody>
                    <a:bodyPr/>
                    <a:lstStyle/>
                    <a:p>
                      <a:r>
                        <a:rPr lang="en-GB" dirty="0"/>
                        <a:t>Individuals may preform for the benefit of the team</a:t>
                      </a:r>
                    </a:p>
                  </a:txBody>
                  <a:tcPr/>
                </a:tc>
                <a:extLst>
                  <a:ext uri="{0D108BD9-81ED-4DB2-BD59-A6C34878D82A}">
                    <a16:rowId xmlns:a16="http://schemas.microsoft.com/office/drawing/2014/main" val="4036294978"/>
                  </a:ext>
                </a:extLst>
              </a:tr>
              <a:tr h="408181">
                <a:tc>
                  <a:txBody>
                    <a:bodyPr/>
                    <a:lstStyle/>
                    <a:p>
                      <a:endParaRPr lang="en-GB" dirty="0"/>
                    </a:p>
                  </a:txBody>
                  <a:tcPr/>
                </a:tc>
                <a:tc>
                  <a:txBody>
                    <a:bodyPr/>
                    <a:lstStyle/>
                    <a:p>
                      <a:endParaRPr lang="en-GB" dirty="0"/>
                    </a:p>
                  </a:txBody>
                  <a:tcPr/>
                </a:tc>
                <a:extLst>
                  <a:ext uri="{0D108BD9-81ED-4DB2-BD59-A6C34878D82A}">
                    <a16:rowId xmlns:a16="http://schemas.microsoft.com/office/drawing/2014/main" val="692869612"/>
                  </a:ext>
                </a:extLst>
              </a:tr>
            </a:tbl>
          </a:graphicData>
        </a:graphic>
      </p:graphicFrame>
    </p:spTree>
    <p:extLst>
      <p:ext uri="{BB962C8B-B14F-4D97-AF65-F5344CB8AC3E}">
        <p14:creationId xmlns:p14="http://schemas.microsoft.com/office/powerpoint/2010/main" val="3670763795"/>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E9C5E1-E65C-4C35-B64E-5B49832CD5BA}"/>
              </a:ext>
            </a:extLst>
          </p:cNvPr>
          <p:cNvSpPr/>
          <p:nvPr/>
        </p:nvSpPr>
        <p:spPr>
          <a:xfrm>
            <a:off x="5004996" y="2967335"/>
            <a:ext cx="2881703" cy="923330"/>
          </a:xfrm>
          <a:prstGeom prst="rect">
            <a:avLst/>
          </a:prstGeom>
          <a:noFill/>
        </p:spPr>
        <p:txBody>
          <a:bodyPr wrap="square" lIns="91440" tIns="45720" rIns="91440" bIns="45720">
            <a:spAutoFit/>
          </a:bodyPr>
          <a:lstStyle/>
          <a:p>
            <a:pPr algn="ctr"/>
            <a:r>
              <a:rPr lang="en-US" sz="5400" dirty="0">
                <a:ln w="0"/>
                <a:effectLst>
                  <a:outerShdw blurRad="38100" dist="19050" dir="2700000" algn="tl" rotWithShape="0">
                    <a:schemeClr val="dk1">
                      <a:alpha val="40000"/>
                    </a:schemeClr>
                  </a:outerShdw>
                </a:effectLst>
              </a:rPr>
              <a:t>STUDIES</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514107010"/>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966A4D4-049A-4389-B407-0E7091A07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E35E1B-5CC6-4DB8-A00C-B6D7DE3F02D6}"/>
              </a:ext>
            </a:extLst>
          </p:cNvPr>
          <p:cNvSpPr>
            <a:spLocks noGrp="1"/>
          </p:cNvSpPr>
          <p:nvPr>
            <p:ph type="title"/>
          </p:nvPr>
        </p:nvSpPr>
        <p:spPr>
          <a:xfrm>
            <a:off x="199537" y="611550"/>
            <a:ext cx="4881489" cy="1188720"/>
          </a:xfrm>
          <a:solidFill>
            <a:srgbClr val="FFFFFF"/>
          </a:solidFill>
          <a:ln>
            <a:solidFill>
              <a:srgbClr val="404040"/>
            </a:solidFill>
          </a:ln>
        </p:spPr>
        <p:txBody>
          <a:bodyPr>
            <a:normAutofit/>
          </a:bodyPr>
          <a:lstStyle/>
          <a:p>
            <a:r>
              <a:rPr lang="en-GB" dirty="0"/>
              <a:t>Dr </a:t>
            </a:r>
            <a:r>
              <a:rPr lang="en-GB" dirty="0" err="1"/>
              <a:t>belbin</a:t>
            </a:r>
            <a:endParaRPr lang="en-GB" dirty="0"/>
          </a:p>
        </p:txBody>
      </p:sp>
      <p:sp>
        <p:nvSpPr>
          <p:cNvPr id="3" name="Content Placeholder 2">
            <a:extLst>
              <a:ext uri="{FF2B5EF4-FFF2-40B4-BE49-F238E27FC236}">
                <a16:creationId xmlns:a16="http://schemas.microsoft.com/office/drawing/2014/main" id="{ABFBFA50-3DAB-4CC8-A0B7-67838AFF20A9}"/>
              </a:ext>
            </a:extLst>
          </p:cNvPr>
          <p:cNvSpPr>
            <a:spLocks noGrp="1"/>
          </p:cNvSpPr>
          <p:nvPr>
            <p:ph idx="1"/>
          </p:nvPr>
        </p:nvSpPr>
        <p:spPr>
          <a:xfrm>
            <a:off x="0" y="1378634"/>
            <a:ext cx="5280564" cy="5359791"/>
          </a:xfrm>
        </p:spPr>
        <p:txBody>
          <a:bodyPr>
            <a:normAutofit fontScale="92500"/>
          </a:bodyPr>
          <a:lstStyle/>
          <a:p>
            <a:endParaRPr lang="en-GB" sz="2000" dirty="0">
              <a:solidFill>
                <a:srgbClr val="FFFFFF"/>
              </a:solidFill>
            </a:endParaRPr>
          </a:p>
          <a:p>
            <a:pPr marL="0" indent="0">
              <a:buNone/>
            </a:pPr>
            <a:endParaRPr lang="en-GB" sz="2400" dirty="0">
              <a:solidFill>
                <a:srgbClr val="FFFFFF"/>
              </a:solidFill>
            </a:endParaRPr>
          </a:p>
          <a:p>
            <a:r>
              <a:rPr lang="en-GB" sz="2400" dirty="0">
                <a:solidFill>
                  <a:srgbClr val="FFFFFF"/>
                </a:solidFill>
              </a:rPr>
              <a:t>He was born in 1926</a:t>
            </a:r>
          </a:p>
          <a:p>
            <a:endParaRPr lang="en-GB" sz="2400" dirty="0">
              <a:solidFill>
                <a:srgbClr val="FFFFFF"/>
              </a:solidFill>
            </a:endParaRPr>
          </a:p>
          <a:p>
            <a:r>
              <a:rPr lang="en-GB" sz="2400" dirty="0">
                <a:solidFill>
                  <a:srgbClr val="FFFFFF"/>
                </a:solidFill>
              </a:rPr>
              <a:t>He studied at Clare College, Cambridge.</a:t>
            </a:r>
          </a:p>
          <a:p>
            <a:endParaRPr lang="en-GB" sz="2400" dirty="0">
              <a:solidFill>
                <a:srgbClr val="FFFFFF"/>
              </a:solidFill>
            </a:endParaRPr>
          </a:p>
          <a:p>
            <a:r>
              <a:rPr lang="en-GB" sz="2400" dirty="0">
                <a:solidFill>
                  <a:srgbClr val="FFFFFF"/>
                </a:solidFill>
              </a:rPr>
              <a:t>He became a researcher and management consultant </a:t>
            </a:r>
          </a:p>
          <a:p>
            <a:endParaRPr lang="en-GB" sz="2400" dirty="0">
              <a:solidFill>
                <a:srgbClr val="FFFFFF"/>
              </a:solidFill>
            </a:endParaRPr>
          </a:p>
          <a:p>
            <a:r>
              <a:rPr lang="en-GB" sz="2400" dirty="0">
                <a:solidFill>
                  <a:srgbClr val="FFFFFF"/>
                </a:solidFill>
              </a:rPr>
              <a:t>Focused on strengths and weakness</a:t>
            </a:r>
          </a:p>
          <a:p>
            <a:endParaRPr lang="en-GB" sz="2400" dirty="0">
              <a:solidFill>
                <a:srgbClr val="FFFFFF"/>
              </a:solidFill>
            </a:endParaRPr>
          </a:p>
          <a:p>
            <a:r>
              <a:rPr lang="en-GB" sz="2400" dirty="0">
                <a:solidFill>
                  <a:srgbClr val="FFFFFF"/>
                </a:solidFill>
              </a:rPr>
              <a:t>Belbin created 9 roles</a:t>
            </a:r>
          </a:p>
          <a:p>
            <a:endParaRPr lang="en-GB" dirty="0">
              <a:solidFill>
                <a:srgbClr val="FFFFFF"/>
              </a:solidFill>
            </a:endParaRPr>
          </a:p>
          <a:p>
            <a:endParaRPr lang="en-GB" dirty="0">
              <a:solidFill>
                <a:srgbClr val="FFFFFF"/>
              </a:solidFill>
            </a:endParaRPr>
          </a:p>
          <a:p>
            <a:endParaRPr lang="en-GB" dirty="0">
              <a:solidFill>
                <a:srgbClr val="FFFFFF"/>
              </a:solidFill>
            </a:endParaRPr>
          </a:p>
        </p:txBody>
      </p:sp>
      <p:sp>
        <p:nvSpPr>
          <p:cNvPr id="73" name="Rectangle 72">
            <a:extLst>
              <a:ext uri="{FF2B5EF4-FFF2-40B4-BE49-F238E27FC236}">
                <a16:creationId xmlns:a16="http://schemas.microsoft.com/office/drawing/2014/main" id="{B5899359-8523-4D4D-B568-3FDFAF98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2E9C9585-DA89-4D7E-BCDF-576461A1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7586"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QUOTES BY MEREDITH BELBIN | A-Z Quotes">
            <a:extLst>
              <a:ext uri="{FF2B5EF4-FFF2-40B4-BE49-F238E27FC236}">
                <a16:creationId xmlns:a16="http://schemas.microsoft.com/office/drawing/2014/main" id="{2E16574C-4EE0-4E56-B371-A9ED806E885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28046" y="970949"/>
            <a:ext cx="3832860" cy="4599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110040"/>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C1376-4E4A-4387-B164-E0E5BD0A6361}"/>
              </a:ext>
            </a:extLst>
          </p:cNvPr>
          <p:cNvSpPr>
            <a:spLocks noGrp="1"/>
          </p:cNvSpPr>
          <p:nvPr>
            <p:ph type="title"/>
          </p:nvPr>
        </p:nvSpPr>
        <p:spPr>
          <a:xfrm>
            <a:off x="2098614" y="391091"/>
            <a:ext cx="7729728" cy="1188720"/>
          </a:xfrm>
          <a:ln>
            <a:noFill/>
          </a:ln>
          <a:effectLst/>
          <a:scene3d>
            <a:camera prst="orthographicFront">
              <a:rot lat="0" lon="0" rev="0"/>
            </a:camera>
            <a:lightRig rig="chilly" dir="t">
              <a:rot lat="0" lon="0" rev="18480000"/>
            </a:lightRig>
          </a:scene3d>
          <a:sp3d prstMaterial="clear">
            <a:bevelT h="63500"/>
          </a:sp3d>
        </p:spPr>
        <p:txBody>
          <a:bodyPr/>
          <a:lstStyle/>
          <a:p>
            <a:r>
              <a:rPr lang="en-GB" dirty="0"/>
              <a:t>9 TEAM ROLES</a:t>
            </a:r>
          </a:p>
        </p:txBody>
      </p:sp>
      <p:graphicFrame>
        <p:nvGraphicFramePr>
          <p:cNvPr id="4" name="Content Placeholder 3">
            <a:extLst>
              <a:ext uri="{FF2B5EF4-FFF2-40B4-BE49-F238E27FC236}">
                <a16:creationId xmlns:a16="http://schemas.microsoft.com/office/drawing/2014/main" id="{10EB7499-8270-4D06-83CC-5E3299E8FD45}"/>
              </a:ext>
            </a:extLst>
          </p:cNvPr>
          <p:cNvGraphicFramePr>
            <a:graphicFrameLocks noGrp="1"/>
          </p:cNvGraphicFramePr>
          <p:nvPr>
            <p:ph idx="1"/>
            <p:extLst>
              <p:ext uri="{D42A27DB-BD31-4B8C-83A1-F6EECF244321}">
                <p14:modId xmlns:p14="http://schemas.microsoft.com/office/powerpoint/2010/main" val="2283093182"/>
              </p:ext>
            </p:extLst>
          </p:nvPr>
        </p:nvGraphicFramePr>
        <p:xfrm>
          <a:off x="2098675" y="2120348"/>
          <a:ext cx="8304282" cy="39491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a:extLst>
              <a:ext uri="{FF2B5EF4-FFF2-40B4-BE49-F238E27FC236}">
                <a16:creationId xmlns:a16="http://schemas.microsoft.com/office/drawing/2014/main" id="{130B642B-5BE5-44D8-86F5-803CCF0FB97F}"/>
              </a:ext>
            </a:extLst>
          </p:cNvPr>
          <p:cNvSpPr/>
          <p:nvPr/>
        </p:nvSpPr>
        <p:spPr>
          <a:xfrm>
            <a:off x="1450664" y="5152197"/>
            <a:ext cx="184730" cy="400110"/>
          </a:xfrm>
          <a:prstGeom prst="rect">
            <a:avLst/>
          </a:prstGeom>
          <a:noFill/>
        </p:spPr>
        <p:txBody>
          <a:bodyPr wrap="none" lIns="91440" tIns="45720" rIns="91440" bIns="45720">
            <a:spAutoFit/>
          </a:bodyPr>
          <a:lstStyle/>
          <a:p>
            <a:pPr algn="ctr"/>
            <a:endParaRPr lang="en-US" sz="2000" b="0" cap="none" spc="0" dirty="0">
              <a:ln w="0"/>
              <a:solidFill>
                <a:schemeClr val="tx1"/>
              </a:solidFill>
              <a:effectLst>
                <a:outerShdw blurRad="38100" dist="19050" dir="2700000" algn="tl" rotWithShape="0">
                  <a:schemeClr val="dk1">
                    <a:alpha val="40000"/>
                  </a:schemeClr>
                </a:outerShdw>
              </a:effectLst>
            </a:endParaRPr>
          </a:p>
        </p:txBody>
      </p:sp>
      <p:sp>
        <p:nvSpPr>
          <p:cNvPr id="5" name="Rectangle 4">
            <a:extLst>
              <a:ext uri="{FF2B5EF4-FFF2-40B4-BE49-F238E27FC236}">
                <a16:creationId xmlns:a16="http://schemas.microsoft.com/office/drawing/2014/main" id="{5192F90A-780A-48BC-9379-D5067CC482D4}"/>
              </a:ext>
            </a:extLst>
          </p:cNvPr>
          <p:cNvSpPr/>
          <p:nvPr/>
        </p:nvSpPr>
        <p:spPr>
          <a:xfrm>
            <a:off x="1005403" y="6033873"/>
            <a:ext cx="7576305" cy="553998"/>
          </a:xfrm>
          <a:prstGeom prst="rect">
            <a:avLst/>
          </a:prstGeom>
          <a:noFill/>
        </p:spPr>
        <p:txBody>
          <a:bodyPr wrap="none" lIns="91440" tIns="45720" rIns="91440" bIns="45720">
            <a:spAutoFit/>
          </a:bodyPr>
          <a:lstStyle/>
          <a:p>
            <a:pPr algn="ctr"/>
            <a:r>
              <a:rPr lang="en-US" sz="3000" b="0" cap="none" spc="0" dirty="0">
                <a:ln w="0"/>
                <a:solidFill>
                  <a:schemeClr val="tx1"/>
                </a:solidFill>
                <a:effectLst>
                  <a:outerShdw blurRad="38100" dist="19050" dir="2700000" algn="tl" rotWithShape="0">
                    <a:schemeClr val="dk1">
                      <a:alpha val="40000"/>
                    </a:schemeClr>
                  </a:outerShdw>
                </a:effectLst>
              </a:rPr>
              <a:t>Understanding your role improves contribution</a:t>
            </a:r>
          </a:p>
        </p:txBody>
      </p:sp>
    </p:spTree>
    <p:extLst>
      <p:ext uri="{BB962C8B-B14F-4D97-AF65-F5344CB8AC3E}">
        <p14:creationId xmlns:p14="http://schemas.microsoft.com/office/powerpoint/2010/main" val="92318720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998C40-2B14-47B2-8A80-A61D68138B35}"/>
              </a:ext>
            </a:extLst>
          </p:cNvPr>
          <p:cNvSpPr/>
          <p:nvPr/>
        </p:nvSpPr>
        <p:spPr>
          <a:xfrm>
            <a:off x="3385647" y="2967335"/>
            <a:ext cx="5420716"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THEN  WE  HAVE</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376906109"/>
      </p:ext>
    </p:extLst>
  </p:cSld>
  <p:clrMapOvr>
    <a:masterClrMapping/>
  </p:clrMapOvr>
  <mc:AlternateContent xmlns:mc="http://schemas.openxmlformats.org/markup-compatibility/2006">
    <mc:Choice xmlns:p14="http://schemas.microsoft.com/office/powerpoint/2010/main" Requires="p14">
      <p:transition spd="slow" p14:dur="3500">
        <p:split orient="vert"/>
      </p:transition>
    </mc:Choice>
    <mc:Fallback>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966A4D4-049A-4389-B407-0E7091A07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7B84513-AD08-43E3-89D2-67F5CBAF291A}"/>
              </a:ext>
            </a:extLst>
          </p:cNvPr>
          <p:cNvSpPr txBox="1"/>
          <p:nvPr/>
        </p:nvSpPr>
        <p:spPr>
          <a:xfrm>
            <a:off x="804672" y="1290025"/>
            <a:ext cx="4475892" cy="1188720"/>
          </a:xfrm>
          <a:prstGeom prst="rect">
            <a:avLst/>
          </a:prstGeom>
          <a:solidFill>
            <a:srgbClr val="FFFFFF"/>
          </a:solidFill>
          <a:ln>
            <a:solidFill>
              <a:srgbClr val="404040"/>
            </a:solidFill>
          </a:ln>
        </p:spPr>
        <p:txBody>
          <a:bodyPr vert="horz" lIns="182880" tIns="182880" rIns="182880" bIns="182880" rtlCol="0" anchor="ctr">
            <a:normAutofit/>
          </a:bodyPr>
          <a:lstStyle/>
          <a:p>
            <a:pPr algn="ctr" defTabSz="914400">
              <a:lnSpc>
                <a:spcPct val="90000"/>
              </a:lnSpc>
              <a:spcBef>
                <a:spcPct val="0"/>
              </a:spcBef>
              <a:spcAft>
                <a:spcPts val="600"/>
              </a:spcAft>
            </a:pPr>
            <a:r>
              <a:rPr lang="en-US" sz="2800" cap="all" spc="200">
                <a:solidFill>
                  <a:srgbClr val="262626"/>
                </a:solidFill>
                <a:latin typeface="+mj-lt"/>
                <a:ea typeface="+mj-ea"/>
                <a:cs typeface="+mj-cs"/>
              </a:rPr>
              <a:t>Bruce Tuckman </a:t>
            </a:r>
          </a:p>
        </p:txBody>
      </p:sp>
      <p:sp>
        <p:nvSpPr>
          <p:cNvPr id="7" name="TextBox 6">
            <a:extLst>
              <a:ext uri="{FF2B5EF4-FFF2-40B4-BE49-F238E27FC236}">
                <a16:creationId xmlns:a16="http://schemas.microsoft.com/office/drawing/2014/main" id="{FADCD69A-6DE4-41FC-BA93-3672273591D0}"/>
              </a:ext>
            </a:extLst>
          </p:cNvPr>
          <p:cNvSpPr txBox="1"/>
          <p:nvPr/>
        </p:nvSpPr>
        <p:spPr>
          <a:xfrm>
            <a:off x="1" y="2858703"/>
            <a:ext cx="6072914" cy="3042547"/>
          </a:xfrm>
          <a:prstGeom prst="rect">
            <a:avLst/>
          </a:prstGeom>
        </p:spPr>
        <p:txBody>
          <a:bodyPr vert="horz" lIns="91440" tIns="45720" rIns="91440" bIns="45720" rtlCol="0">
            <a:normAutofit/>
          </a:bodyPr>
          <a:lstStyle/>
          <a:p>
            <a:pPr indent="-228600" defTabSz="914400">
              <a:lnSpc>
                <a:spcPct val="90000"/>
              </a:lnSpc>
              <a:spcBef>
                <a:spcPts val="1000"/>
              </a:spcBef>
              <a:buClr>
                <a:schemeClr val="accent2"/>
              </a:buClr>
              <a:buFont typeface="Arial" panose="020B0604020202020204" pitchFamily="34" charset="0"/>
              <a:buChar char="•"/>
            </a:pPr>
            <a:r>
              <a:rPr lang="en-US" dirty="0">
                <a:solidFill>
                  <a:srgbClr val="FFFFFF"/>
                </a:solidFill>
              </a:rPr>
              <a:t>He was born in 1938</a:t>
            </a:r>
          </a:p>
          <a:p>
            <a:pPr indent="-228600" defTabSz="914400">
              <a:lnSpc>
                <a:spcPct val="90000"/>
              </a:lnSpc>
              <a:spcBef>
                <a:spcPts val="1000"/>
              </a:spcBef>
              <a:buClr>
                <a:schemeClr val="accent2"/>
              </a:buClr>
              <a:buFont typeface="Arial" panose="020B0604020202020204" pitchFamily="34" charset="0"/>
              <a:buChar char="•"/>
            </a:pPr>
            <a:endParaRPr lang="en-US" dirty="0">
              <a:solidFill>
                <a:srgbClr val="FFFFFF"/>
              </a:solidFill>
            </a:endParaRPr>
          </a:p>
          <a:p>
            <a:pPr indent="-228600" defTabSz="914400">
              <a:lnSpc>
                <a:spcPct val="90000"/>
              </a:lnSpc>
              <a:spcBef>
                <a:spcPts val="1000"/>
              </a:spcBef>
              <a:buClr>
                <a:schemeClr val="accent2"/>
              </a:buClr>
              <a:buFont typeface="Arial" panose="020B0604020202020204" pitchFamily="34" charset="0"/>
              <a:buChar char="•"/>
            </a:pPr>
            <a:r>
              <a:rPr lang="en-US" dirty="0">
                <a:solidFill>
                  <a:srgbClr val="FFFFFF"/>
                </a:solidFill>
              </a:rPr>
              <a:t>He studied at Princeton University</a:t>
            </a:r>
          </a:p>
          <a:p>
            <a:pPr indent="-228600" defTabSz="914400">
              <a:lnSpc>
                <a:spcPct val="90000"/>
              </a:lnSpc>
              <a:spcBef>
                <a:spcPts val="1000"/>
              </a:spcBef>
              <a:buClr>
                <a:schemeClr val="accent2"/>
              </a:buClr>
              <a:buFont typeface="Arial" panose="020B0604020202020204" pitchFamily="34" charset="0"/>
              <a:buChar char="•"/>
            </a:pPr>
            <a:endParaRPr lang="en-US" dirty="0">
              <a:solidFill>
                <a:srgbClr val="FFFFFF"/>
              </a:solidFill>
            </a:endParaRPr>
          </a:p>
          <a:p>
            <a:pPr indent="-228600" defTabSz="914400">
              <a:lnSpc>
                <a:spcPct val="90000"/>
              </a:lnSpc>
              <a:spcBef>
                <a:spcPts val="1000"/>
              </a:spcBef>
              <a:buClr>
                <a:schemeClr val="accent2"/>
              </a:buClr>
              <a:buFont typeface="Arial" panose="020B0604020202020204" pitchFamily="34" charset="0"/>
              <a:buChar char="•"/>
            </a:pPr>
            <a:r>
              <a:rPr lang="en-US" dirty="0">
                <a:solidFill>
                  <a:srgbClr val="FFFFFF"/>
                </a:solidFill>
              </a:rPr>
              <a:t>He was an psychological researcher and an expert in group dynamics</a:t>
            </a:r>
          </a:p>
          <a:p>
            <a:pPr indent="-228600" defTabSz="914400">
              <a:lnSpc>
                <a:spcPct val="90000"/>
              </a:lnSpc>
              <a:spcBef>
                <a:spcPts val="1000"/>
              </a:spcBef>
              <a:buClr>
                <a:schemeClr val="accent2"/>
              </a:buClr>
              <a:buFont typeface="Arial" panose="020B0604020202020204" pitchFamily="34" charset="0"/>
              <a:buChar char="•"/>
            </a:pPr>
            <a:endParaRPr lang="en-US" dirty="0">
              <a:solidFill>
                <a:srgbClr val="FFFFFF"/>
              </a:solidFill>
            </a:endParaRPr>
          </a:p>
          <a:p>
            <a:pPr indent="-228600" defTabSz="914400">
              <a:lnSpc>
                <a:spcPct val="90000"/>
              </a:lnSpc>
              <a:spcBef>
                <a:spcPts val="1000"/>
              </a:spcBef>
              <a:buClr>
                <a:schemeClr val="accent2"/>
              </a:buClr>
              <a:buFont typeface="Arial" panose="020B0604020202020204" pitchFamily="34" charset="0"/>
              <a:buChar char="•"/>
            </a:pPr>
            <a:r>
              <a:rPr lang="en-US" dirty="0">
                <a:solidFill>
                  <a:srgbClr val="FFFFFF"/>
                </a:solidFill>
              </a:rPr>
              <a:t>He created a 5 stage model</a:t>
            </a:r>
          </a:p>
        </p:txBody>
      </p:sp>
      <p:sp>
        <p:nvSpPr>
          <p:cNvPr id="73" name="Rectangle 72">
            <a:extLst>
              <a:ext uri="{FF2B5EF4-FFF2-40B4-BE49-F238E27FC236}">
                <a16:creationId xmlns:a16="http://schemas.microsoft.com/office/drawing/2014/main" id="{B5899359-8523-4D4D-B568-3FDFAF98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2E9C9585-DA89-4D7E-BCDF-576461A1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7586"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Bruce Tuckman: Group Development - Management Pocketbooks">
            <a:extLst>
              <a:ext uri="{FF2B5EF4-FFF2-40B4-BE49-F238E27FC236}">
                <a16:creationId xmlns:a16="http://schemas.microsoft.com/office/drawing/2014/main" id="{B4E3A027-3136-4894-A6E4-F47F570AC62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42730" y="970949"/>
            <a:ext cx="3603492" cy="4599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584847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C1747-D7CA-49F2-A1F4-BF97860AFD71}"/>
              </a:ext>
            </a:extLst>
          </p:cNvPr>
          <p:cNvSpPr>
            <a:spLocks noGrp="1"/>
          </p:cNvSpPr>
          <p:nvPr>
            <p:ph type="title"/>
          </p:nvPr>
        </p:nvSpPr>
        <p:spPr>
          <a:xfrm>
            <a:off x="2231136" y="421280"/>
            <a:ext cx="7729728" cy="1188720"/>
          </a:xfrm>
        </p:spPr>
        <p:txBody>
          <a:bodyPr/>
          <a:lstStyle/>
          <a:p>
            <a:r>
              <a:rPr lang="en-GB" dirty="0"/>
              <a:t>Tuckman’s 5 stage model</a:t>
            </a:r>
          </a:p>
        </p:txBody>
      </p:sp>
      <p:sp>
        <p:nvSpPr>
          <p:cNvPr id="4" name="Content Placeholder 3">
            <a:extLst>
              <a:ext uri="{FF2B5EF4-FFF2-40B4-BE49-F238E27FC236}">
                <a16:creationId xmlns:a16="http://schemas.microsoft.com/office/drawing/2014/main" id="{D473496B-8F08-4EBB-87F6-CDAEA37A6CBA}"/>
              </a:ext>
            </a:extLst>
          </p:cNvPr>
          <p:cNvSpPr>
            <a:spLocks noGrp="1"/>
          </p:cNvSpPr>
          <p:nvPr>
            <p:ph idx="1"/>
          </p:nvPr>
        </p:nvSpPr>
        <p:spPr>
          <a:xfrm>
            <a:off x="2231136" y="2153411"/>
            <a:ext cx="4699751" cy="4536147"/>
          </a:xfrm>
        </p:spPr>
        <p:txBody>
          <a:bodyPr>
            <a:normAutofit fontScale="92500" lnSpcReduction="10000"/>
          </a:bodyPr>
          <a:lstStyle/>
          <a:p>
            <a:r>
              <a:rPr lang="en-GB" sz="2400" dirty="0"/>
              <a:t>Forming </a:t>
            </a:r>
          </a:p>
          <a:p>
            <a:pPr marL="0" indent="0">
              <a:buNone/>
            </a:pPr>
            <a:endParaRPr lang="en-GB" sz="2400" dirty="0"/>
          </a:p>
          <a:p>
            <a:pPr marL="0" indent="0">
              <a:buNone/>
            </a:pPr>
            <a:endParaRPr lang="en-GB" sz="2400" dirty="0"/>
          </a:p>
          <a:p>
            <a:r>
              <a:rPr lang="en-GB" sz="2400" dirty="0"/>
              <a:t>Storming</a:t>
            </a:r>
          </a:p>
          <a:p>
            <a:pPr marL="0" indent="0">
              <a:buNone/>
            </a:pPr>
            <a:endParaRPr lang="en-GB" sz="2400" dirty="0"/>
          </a:p>
          <a:p>
            <a:pPr marL="0" indent="0">
              <a:buNone/>
            </a:pPr>
            <a:endParaRPr lang="en-GB" sz="2400" dirty="0"/>
          </a:p>
          <a:p>
            <a:r>
              <a:rPr lang="en-GB" sz="2400" dirty="0"/>
              <a:t>Norming</a:t>
            </a:r>
          </a:p>
          <a:p>
            <a:endParaRPr lang="en-GB" sz="2400" dirty="0"/>
          </a:p>
          <a:p>
            <a:pPr marL="0" indent="0">
              <a:buNone/>
            </a:pPr>
            <a:endParaRPr lang="en-GB" sz="2400" dirty="0"/>
          </a:p>
          <a:p>
            <a:r>
              <a:rPr lang="en-GB" sz="2400" dirty="0"/>
              <a:t>Performing</a:t>
            </a:r>
          </a:p>
          <a:p>
            <a:endParaRPr lang="en-GB" dirty="0"/>
          </a:p>
          <a:p>
            <a:endParaRPr lang="en-GB" dirty="0"/>
          </a:p>
        </p:txBody>
      </p:sp>
      <p:pic>
        <p:nvPicPr>
          <p:cNvPr id="8194" name="Picture 2" descr="Awkward - Home | Facebook">
            <a:extLst>
              <a:ext uri="{FF2B5EF4-FFF2-40B4-BE49-F238E27FC236}">
                <a16:creationId xmlns:a16="http://schemas.microsoft.com/office/drawing/2014/main" id="{169499A0-6682-4890-9B53-3550819A9F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0887" y="1921617"/>
            <a:ext cx="1565002" cy="1283597"/>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ow Much Competition Is Too Much?">
            <a:extLst>
              <a:ext uri="{FF2B5EF4-FFF2-40B4-BE49-F238E27FC236}">
                <a16:creationId xmlns:a16="http://schemas.microsoft.com/office/drawing/2014/main" id="{D6793902-86E1-4987-8C8B-A5AE1DF93D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0887" y="3243886"/>
            <a:ext cx="1565002" cy="128359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5 Team Building Activities to Enhance the Energy, Connection, and ...">
            <a:extLst>
              <a:ext uri="{FF2B5EF4-FFF2-40B4-BE49-F238E27FC236}">
                <a16:creationId xmlns:a16="http://schemas.microsoft.com/office/drawing/2014/main" id="{BD24B753-795E-4B16-8A32-B06AAA5751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30887" y="4604825"/>
            <a:ext cx="1565002" cy="117270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inning team is holding trophy in hands. Silhouettes of many hands ...">
            <a:extLst>
              <a:ext uri="{FF2B5EF4-FFF2-40B4-BE49-F238E27FC236}">
                <a16:creationId xmlns:a16="http://schemas.microsoft.com/office/drawing/2014/main" id="{93895681-C90E-499E-A19F-A80DFCE37E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30888" y="5816199"/>
            <a:ext cx="1565002" cy="1041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112311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62275-1F8A-469A-BA72-40578B9B0028}"/>
              </a:ext>
            </a:extLst>
          </p:cNvPr>
          <p:cNvSpPr>
            <a:spLocks noGrp="1"/>
          </p:cNvSpPr>
          <p:nvPr>
            <p:ph type="title"/>
          </p:nvPr>
        </p:nvSpPr>
        <p:spPr/>
        <p:txBody>
          <a:bodyPr>
            <a:normAutofit/>
          </a:bodyPr>
          <a:lstStyle/>
          <a:p>
            <a:r>
              <a:rPr lang="en-GB" dirty="0"/>
              <a:t>Leadership</a:t>
            </a:r>
            <a:br>
              <a:rPr lang="en-GB" dirty="0"/>
            </a:br>
            <a:r>
              <a:rPr lang="en-GB" dirty="0"/>
              <a:t>Must Haves</a:t>
            </a:r>
          </a:p>
        </p:txBody>
      </p:sp>
      <p:sp>
        <p:nvSpPr>
          <p:cNvPr id="3" name="Content Placeholder 2">
            <a:extLst>
              <a:ext uri="{FF2B5EF4-FFF2-40B4-BE49-F238E27FC236}">
                <a16:creationId xmlns:a16="http://schemas.microsoft.com/office/drawing/2014/main" id="{795E2EAB-0301-4E26-A544-3D58F3B38EB5}"/>
              </a:ext>
            </a:extLst>
          </p:cNvPr>
          <p:cNvSpPr>
            <a:spLocks noGrp="1"/>
          </p:cNvSpPr>
          <p:nvPr>
            <p:ph idx="1"/>
          </p:nvPr>
        </p:nvSpPr>
        <p:spPr/>
        <p:txBody>
          <a:bodyPr/>
          <a:lstStyle/>
          <a:p>
            <a:r>
              <a:rPr lang="en-GB" sz="2400" dirty="0"/>
              <a:t>Delegated Roles</a:t>
            </a:r>
          </a:p>
          <a:p>
            <a:endParaRPr lang="en-GB" sz="2400" dirty="0"/>
          </a:p>
          <a:p>
            <a:r>
              <a:rPr lang="en-GB" sz="2400" dirty="0"/>
              <a:t>Trust</a:t>
            </a:r>
          </a:p>
          <a:p>
            <a:endParaRPr lang="en-GB" sz="2400" dirty="0"/>
          </a:p>
          <a:p>
            <a:r>
              <a:rPr lang="en-GB" sz="2400" dirty="0"/>
              <a:t>Objective</a:t>
            </a:r>
          </a:p>
          <a:p>
            <a:endParaRPr lang="en-GB" dirty="0"/>
          </a:p>
        </p:txBody>
      </p:sp>
    </p:spTree>
    <p:extLst>
      <p:ext uri="{BB962C8B-B14F-4D97-AF65-F5344CB8AC3E}">
        <p14:creationId xmlns:p14="http://schemas.microsoft.com/office/powerpoint/2010/main" val="28263546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C966A4D4-049A-4389-B407-0E7091A07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E0519-72A6-4B30-BD3A-F2A9A5D9F1FE}"/>
              </a:ext>
            </a:extLst>
          </p:cNvPr>
          <p:cNvSpPr>
            <a:spLocks noGrp="1"/>
          </p:cNvSpPr>
          <p:nvPr>
            <p:ph type="title"/>
          </p:nvPr>
        </p:nvSpPr>
        <p:spPr>
          <a:xfrm>
            <a:off x="804672" y="362390"/>
            <a:ext cx="4475892" cy="1188720"/>
          </a:xfrm>
          <a:solidFill>
            <a:srgbClr val="FFFFFF"/>
          </a:solidFill>
          <a:ln>
            <a:solidFill>
              <a:srgbClr val="404040"/>
            </a:solidFill>
          </a:ln>
        </p:spPr>
        <p:txBody>
          <a:bodyPr>
            <a:normAutofit/>
          </a:bodyPr>
          <a:lstStyle/>
          <a:p>
            <a:r>
              <a:rPr lang="en-GB" dirty="0"/>
              <a:t>Delegated Job roles </a:t>
            </a:r>
          </a:p>
        </p:txBody>
      </p:sp>
      <p:sp>
        <p:nvSpPr>
          <p:cNvPr id="3" name="Content Placeholder 2">
            <a:extLst>
              <a:ext uri="{FF2B5EF4-FFF2-40B4-BE49-F238E27FC236}">
                <a16:creationId xmlns:a16="http://schemas.microsoft.com/office/drawing/2014/main" id="{4EEECB10-9687-49CE-9606-FAC68F2CE533}"/>
              </a:ext>
            </a:extLst>
          </p:cNvPr>
          <p:cNvSpPr>
            <a:spLocks noGrp="1"/>
          </p:cNvSpPr>
          <p:nvPr>
            <p:ph idx="1"/>
          </p:nvPr>
        </p:nvSpPr>
        <p:spPr>
          <a:xfrm>
            <a:off x="804672" y="1779710"/>
            <a:ext cx="4475892" cy="4350141"/>
          </a:xfrm>
        </p:spPr>
        <p:txBody>
          <a:bodyPr>
            <a:normAutofit lnSpcReduction="10000"/>
          </a:bodyPr>
          <a:lstStyle/>
          <a:p>
            <a:pPr>
              <a:lnSpc>
                <a:spcPct val="90000"/>
              </a:lnSpc>
            </a:pPr>
            <a:r>
              <a:rPr lang="en-GB" sz="2400" dirty="0">
                <a:solidFill>
                  <a:srgbClr val="FFFFFF"/>
                </a:solidFill>
              </a:rPr>
              <a:t>General consensus is usually people like to know what they need to do</a:t>
            </a:r>
          </a:p>
          <a:p>
            <a:pPr>
              <a:lnSpc>
                <a:spcPct val="90000"/>
              </a:lnSpc>
            </a:pPr>
            <a:endParaRPr lang="en-GB" sz="2400" dirty="0">
              <a:solidFill>
                <a:srgbClr val="FFFFFF"/>
              </a:solidFill>
            </a:endParaRPr>
          </a:p>
          <a:p>
            <a:pPr>
              <a:lnSpc>
                <a:spcPct val="90000"/>
              </a:lnSpc>
            </a:pPr>
            <a:r>
              <a:rPr lang="en-GB" sz="2400" dirty="0">
                <a:solidFill>
                  <a:srgbClr val="FFFFFF"/>
                </a:solidFill>
              </a:rPr>
              <a:t>No bumping heads with other colleagues</a:t>
            </a:r>
          </a:p>
          <a:p>
            <a:pPr>
              <a:lnSpc>
                <a:spcPct val="90000"/>
              </a:lnSpc>
            </a:pPr>
            <a:endParaRPr lang="en-GB" sz="2400" dirty="0">
              <a:solidFill>
                <a:srgbClr val="FFFFFF"/>
              </a:solidFill>
            </a:endParaRPr>
          </a:p>
          <a:p>
            <a:pPr>
              <a:lnSpc>
                <a:spcPct val="90000"/>
              </a:lnSpc>
            </a:pPr>
            <a:r>
              <a:rPr lang="en-GB" sz="2400" dirty="0">
                <a:solidFill>
                  <a:srgbClr val="FFFFFF"/>
                </a:solidFill>
              </a:rPr>
              <a:t>Having structure for the day</a:t>
            </a:r>
          </a:p>
          <a:p>
            <a:pPr>
              <a:lnSpc>
                <a:spcPct val="90000"/>
              </a:lnSpc>
            </a:pPr>
            <a:endParaRPr lang="en-GB" sz="2400" dirty="0">
              <a:solidFill>
                <a:srgbClr val="FFFFFF"/>
              </a:solidFill>
            </a:endParaRPr>
          </a:p>
          <a:p>
            <a:pPr>
              <a:lnSpc>
                <a:spcPct val="90000"/>
              </a:lnSpc>
            </a:pPr>
            <a:r>
              <a:rPr lang="en-GB" sz="2400" dirty="0">
                <a:solidFill>
                  <a:srgbClr val="FFFFFF"/>
                </a:solidFill>
              </a:rPr>
              <a:t>Knowing how and where to improve  </a:t>
            </a:r>
          </a:p>
          <a:p>
            <a:pPr>
              <a:lnSpc>
                <a:spcPct val="90000"/>
              </a:lnSpc>
            </a:pPr>
            <a:endParaRPr lang="en-GB" dirty="0">
              <a:solidFill>
                <a:srgbClr val="FFFFFF"/>
              </a:solidFill>
            </a:endParaRPr>
          </a:p>
        </p:txBody>
      </p:sp>
      <p:sp>
        <p:nvSpPr>
          <p:cNvPr id="1029" name="Rectangle 72">
            <a:extLst>
              <a:ext uri="{FF2B5EF4-FFF2-40B4-BE49-F238E27FC236}">
                <a16:creationId xmlns:a16="http://schemas.microsoft.com/office/drawing/2014/main" id="{B5899359-8523-4D4D-B568-3FDFAF98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2E9C9585-DA89-4D7E-BCDF-576461A1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7586"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Motorway mathematics - Maths Careers">
            <a:extLst>
              <a:ext uri="{FF2B5EF4-FFF2-40B4-BE49-F238E27FC236}">
                <a16:creationId xmlns:a16="http://schemas.microsoft.com/office/drawing/2014/main" id="{F488A419-ED3E-4D42-A7AD-ABA65F51C97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64692" y="1290025"/>
            <a:ext cx="4357644" cy="3524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9428702"/>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100" name="Rectangle 70">
            <a:extLst>
              <a:ext uri="{FF2B5EF4-FFF2-40B4-BE49-F238E27FC236}">
                <a16:creationId xmlns:a16="http://schemas.microsoft.com/office/drawing/2014/main" id="{C966A4D4-049A-4389-B407-0E7091A07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4B520C-F476-4A03-9D84-3F1A3C73F483}"/>
              </a:ext>
            </a:extLst>
          </p:cNvPr>
          <p:cNvSpPr>
            <a:spLocks noGrp="1"/>
          </p:cNvSpPr>
          <p:nvPr>
            <p:ph type="title"/>
          </p:nvPr>
        </p:nvSpPr>
        <p:spPr>
          <a:xfrm>
            <a:off x="804672" y="806357"/>
            <a:ext cx="4475892" cy="1188720"/>
          </a:xfrm>
          <a:solidFill>
            <a:srgbClr val="FFFFFF"/>
          </a:solidFill>
          <a:ln>
            <a:solidFill>
              <a:srgbClr val="404040"/>
            </a:solidFill>
          </a:ln>
        </p:spPr>
        <p:txBody>
          <a:bodyPr>
            <a:normAutofit/>
          </a:bodyPr>
          <a:lstStyle/>
          <a:p>
            <a:r>
              <a:rPr lang="en-GB" dirty="0"/>
              <a:t>Trust </a:t>
            </a:r>
          </a:p>
        </p:txBody>
      </p:sp>
      <p:sp>
        <p:nvSpPr>
          <p:cNvPr id="3" name="Content Placeholder 2">
            <a:extLst>
              <a:ext uri="{FF2B5EF4-FFF2-40B4-BE49-F238E27FC236}">
                <a16:creationId xmlns:a16="http://schemas.microsoft.com/office/drawing/2014/main" id="{9865AB16-D28E-46DC-91E7-58CDD07603B1}"/>
              </a:ext>
            </a:extLst>
          </p:cNvPr>
          <p:cNvSpPr>
            <a:spLocks noGrp="1"/>
          </p:cNvSpPr>
          <p:nvPr>
            <p:ph idx="1"/>
          </p:nvPr>
        </p:nvSpPr>
        <p:spPr>
          <a:xfrm>
            <a:off x="804672" y="2478745"/>
            <a:ext cx="4475892" cy="3042547"/>
          </a:xfrm>
        </p:spPr>
        <p:txBody>
          <a:bodyPr>
            <a:normAutofit/>
          </a:bodyPr>
          <a:lstStyle/>
          <a:p>
            <a:r>
              <a:rPr lang="en-GB" dirty="0">
                <a:solidFill>
                  <a:srgbClr val="FFFFFF"/>
                </a:solidFill>
              </a:rPr>
              <a:t>Trust within the team </a:t>
            </a:r>
          </a:p>
          <a:p>
            <a:endParaRPr lang="en-GB" dirty="0">
              <a:solidFill>
                <a:srgbClr val="FFFFFF"/>
              </a:solidFill>
            </a:endParaRPr>
          </a:p>
          <a:p>
            <a:r>
              <a:rPr lang="en-GB" dirty="0">
                <a:solidFill>
                  <a:srgbClr val="FFFFFF"/>
                </a:solidFill>
              </a:rPr>
              <a:t>Trust with the leader</a:t>
            </a:r>
          </a:p>
          <a:p>
            <a:endParaRPr lang="en-GB" dirty="0">
              <a:solidFill>
                <a:srgbClr val="FFFFFF"/>
              </a:solidFill>
            </a:endParaRPr>
          </a:p>
          <a:p>
            <a:r>
              <a:rPr lang="en-GB" dirty="0">
                <a:solidFill>
                  <a:srgbClr val="FFFFFF"/>
                </a:solidFill>
              </a:rPr>
              <a:t>Trust with the company </a:t>
            </a:r>
          </a:p>
        </p:txBody>
      </p:sp>
      <p:sp>
        <p:nvSpPr>
          <p:cNvPr id="4101" name="Rectangle 72">
            <a:extLst>
              <a:ext uri="{FF2B5EF4-FFF2-40B4-BE49-F238E27FC236}">
                <a16:creationId xmlns:a16="http://schemas.microsoft.com/office/drawing/2014/main" id="{B5899359-8523-4D4D-B568-3FDFAF98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2E9C9585-DA89-4D7E-BCDF-576461A1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7586"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rust – The Origin of Teams – XL-Growth">
            <a:extLst>
              <a:ext uri="{FF2B5EF4-FFF2-40B4-BE49-F238E27FC236}">
                <a16:creationId xmlns:a16="http://schemas.microsoft.com/office/drawing/2014/main" id="{A7FE6A27-AC1A-4C04-84D4-47802E0DD83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14518" y="398961"/>
            <a:ext cx="4672810" cy="207978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arillion, the bad-debt domino effect, and how to avoid it - L ...">
            <a:extLst>
              <a:ext uri="{FF2B5EF4-FFF2-40B4-BE49-F238E27FC236}">
                <a16:creationId xmlns:a16="http://schemas.microsoft.com/office/drawing/2014/main" id="{BDFA4C95-6E69-43E9-AA1B-D0A3DACD9E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6181" y="3024980"/>
            <a:ext cx="4609459" cy="30425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371461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5D76C-7636-4811-A735-B8BB4BAFDF16}"/>
              </a:ext>
            </a:extLst>
          </p:cNvPr>
          <p:cNvSpPr>
            <a:spLocks noGrp="1"/>
          </p:cNvSpPr>
          <p:nvPr>
            <p:ph type="title"/>
          </p:nvPr>
        </p:nvSpPr>
        <p:spPr>
          <a:xfrm>
            <a:off x="2022588" y="182880"/>
            <a:ext cx="7729728" cy="1188720"/>
          </a:xfrm>
        </p:spPr>
        <p:txBody>
          <a:bodyPr/>
          <a:lstStyle/>
          <a:p>
            <a:r>
              <a:rPr lang="en-GB" dirty="0"/>
              <a:t>objective</a:t>
            </a:r>
          </a:p>
        </p:txBody>
      </p:sp>
      <p:sp>
        <p:nvSpPr>
          <p:cNvPr id="3" name="Content Placeholder 2">
            <a:extLst>
              <a:ext uri="{FF2B5EF4-FFF2-40B4-BE49-F238E27FC236}">
                <a16:creationId xmlns:a16="http://schemas.microsoft.com/office/drawing/2014/main" id="{DD653AAA-BE86-41F2-9A3A-57A14E406F76}"/>
              </a:ext>
            </a:extLst>
          </p:cNvPr>
          <p:cNvSpPr>
            <a:spLocks noGrp="1"/>
          </p:cNvSpPr>
          <p:nvPr>
            <p:ph idx="1"/>
          </p:nvPr>
        </p:nvSpPr>
        <p:spPr>
          <a:xfrm>
            <a:off x="385010" y="2220950"/>
            <a:ext cx="9367306" cy="3794088"/>
          </a:xfrm>
        </p:spPr>
        <p:txBody>
          <a:bodyPr>
            <a:normAutofit lnSpcReduction="10000"/>
          </a:bodyPr>
          <a:lstStyle/>
          <a:p>
            <a:pPr marL="0" indent="0">
              <a:buNone/>
            </a:pPr>
            <a:r>
              <a:rPr lang="en-GB" sz="2200" dirty="0"/>
              <a:t>Having the same goal and the same objective as peers enables the ‘team work’ feel to the company or business. Having a target or an achievement also provides a natural motivation.</a:t>
            </a:r>
          </a:p>
          <a:p>
            <a:pPr marL="0" indent="0">
              <a:buNone/>
            </a:pPr>
            <a:endParaRPr lang="en-GB" sz="2200" dirty="0"/>
          </a:p>
          <a:p>
            <a:pPr marL="0" indent="0">
              <a:buNone/>
            </a:pPr>
            <a:r>
              <a:rPr lang="en-GB" sz="2200" dirty="0"/>
              <a:t>Employees often start with the best intentions and it is the leaders duty to reinforce positive reminders of the objective and if achieved the feeling of success will be brought forward for the next task.</a:t>
            </a:r>
          </a:p>
          <a:p>
            <a:pPr marL="0" indent="0">
              <a:buNone/>
            </a:pPr>
            <a:endParaRPr lang="en-GB" sz="2200" dirty="0"/>
          </a:p>
          <a:p>
            <a:pPr marL="0" indent="0">
              <a:buNone/>
            </a:pPr>
            <a:r>
              <a:rPr lang="en-GB" sz="2200" dirty="0"/>
              <a:t>Making sure the employees are feeling valued makes a massive difference to how people preform. </a:t>
            </a:r>
          </a:p>
        </p:txBody>
      </p:sp>
    </p:spTree>
    <p:extLst>
      <p:ext uri="{BB962C8B-B14F-4D97-AF65-F5344CB8AC3E}">
        <p14:creationId xmlns:p14="http://schemas.microsoft.com/office/powerpoint/2010/main" val="51737082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6689B-AFCE-4117-ABF6-327B288974F7}"/>
              </a:ext>
            </a:extLst>
          </p:cNvPr>
          <p:cNvSpPr>
            <a:spLocks noGrp="1"/>
          </p:cNvSpPr>
          <p:nvPr>
            <p:ph type="title"/>
          </p:nvPr>
        </p:nvSpPr>
        <p:spPr>
          <a:xfrm>
            <a:off x="953874" y="379236"/>
            <a:ext cx="7437536" cy="1188720"/>
          </a:xfrm>
        </p:spPr>
        <p:txBody>
          <a:bodyPr>
            <a:normAutofit/>
          </a:bodyPr>
          <a:lstStyle/>
          <a:p>
            <a:r>
              <a:rPr lang="en-GB"/>
              <a:t>Team building activites</a:t>
            </a:r>
          </a:p>
        </p:txBody>
      </p:sp>
      <p:sp>
        <p:nvSpPr>
          <p:cNvPr id="3" name="Content Placeholder 2">
            <a:extLst>
              <a:ext uri="{FF2B5EF4-FFF2-40B4-BE49-F238E27FC236}">
                <a16:creationId xmlns:a16="http://schemas.microsoft.com/office/drawing/2014/main" id="{035EDE75-A567-4FB6-A87F-4BAFE598A1DE}"/>
              </a:ext>
            </a:extLst>
          </p:cNvPr>
          <p:cNvSpPr>
            <a:spLocks noGrp="1"/>
          </p:cNvSpPr>
          <p:nvPr>
            <p:ph idx="1"/>
          </p:nvPr>
        </p:nvSpPr>
        <p:spPr>
          <a:xfrm>
            <a:off x="960120" y="1846121"/>
            <a:ext cx="7437536" cy="4038284"/>
          </a:xfrm>
        </p:spPr>
        <p:txBody>
          <a:bodyPr>
            <a:normAutofit fontScale="92500" lnSpcReduction="10000"/>
          </a:bodyPr>
          <a:lstStyle/>
          <a:p>
            <a:pPr>
              <a:lnSpc>
                <a:spcPct val="90000"/>
              </a:lnSpc>
            </a:pPr>
            <a:r>
              <a:rPr lang="en-GB" sz="2000" dirty="0"/>
              <a:t>Allows natural communication</a:t>
            </a:r>
          </a:p>
          <a:p>
            <a:pPr>
              <a:lnSpc>
                <a:spcPct val="90000"/>
              </a:lnSpc>
            </a:pPr>
            <a:endParaRPr lang="en-GB" sz="2000" dirty="0"/>
          </a:p>
          <a:p>
            <a:pPr>
              <a:lnSpc>
                <a:spcPct val="90000"/>
              </a:lnSpc>
            </a:pPr>
            <a:r>
              <a:rPr lang="en-GB" sz="2000" dirty="0"/>
              <a:t>Displays personality traits positive and perhaps negative</a:t>
            </a:r>
          </a:p>
          <a:p>
            <a:pPr>
              <a:lnSpc>
                <a:spcPct val="90000"/>
              </a:lnSpc>
            </a:pPr>
            <a:endParaRPr lang="en-GB" sz="2000" dirty="0"/>
          </a:p>
          <a:p>
            <a:pPr>
              <a:lnSpc>
                <a:spcPct val="90000"/>
              </a:lnSpc>
            </a:pPr>
            <a:r>
              <a:rPr lang="en-GB" sz="2000" dirty="0"/>
              <a:t>Increases productivity </a:t>
            </a:r>
          </a:p>
          <a:p>
            <a:pPr>
              <a:lnSpc>
                <a:spcPct val="90000"/>
              </a:lnSpc>
            </a:pPr>
            <a:endParaRPr lang="en-GB" sz="2000" dirty="0"/>
          </a:p>
          <a:p>
            <a:pPr>
              <a:lnSpc>
                <a:spcPct val="90000"/>
              </a:lnSpc>
            </a:pPr>
            <a:r>
              <a:rPr lang="en-GB" sz="2000" dirty="0"/>
              <a:t>Encourages trust</a:t>
            </a:r>
          </a:p>
          <a:p>
            <a:pPr>
              <a:lnSpc>
                <a:spcPct val="90000"/>
              </a:lnSpc>
            </a:pPr>
            <a:endParaRPr lang="en-GB" sz="2000" dirty="0"/>
          </a:p>
          <a:p>
            <a:pPr>
              <a:lnSpc>
                <a:spcPct val="90000"/>
              </a:lnSpc>
            </a:pPr>
            <a:r>
              <a:rPr lang="en-GB" sz="2000" dirty="0"/>
              <a:t>Relationships bonds become stronger</a:t>
            </a:r>
          </a:p>
          <a:p>
            <a:pPr>
              <a:lnSpc>
                <a:spcPct val="90000"/>
              </a:lnSpc>
            </a:pPr>
            <a:endParaRPr lang="en-GB" sz="2000" dirty="0"/>
          </a:p>
          <a:p>
            <a:pPr>
              <a:lnSpc>
                <a:spcPct val="90000"/>
              </a:lnSpc>
            </a:pPr>
            <a:r>
              <a:rPr lang="en-GB" sz="2000" dirty="0"/>
              <a:t>Increases morale </a:t>
            </a:r>
          </a:p>
          <a:p>
            <a:pPr>
              <a:lnSpc>
                <a:spcPct val="90000"/>
              </a:lnSpc>
            </a:pPr>
            <a:endParaRPr lang="en-GB" sz="1300" dirty="0"/>
          </a:p>
        </p:txBody>
      </p:sp>
      <p:sp>
        <p:nvSpPr>
          <p:cNvPr id="2054" name="Rectangle 255">
            <a:extLst>
              <a:ext uri="{FF2B5EF4-FFF2-40B4-BE49-F238E27FC236}">
                <a16:creationId xmlns:a16="http://schemas.microsoft.com/office/drawing/2014/main" id="{FBA3D995-9B63-41B8-8047-A9B719AAB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7576" y="-2"/>
            <a:ext cx="3284423"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5" name="Rectangle 256">
            <a:extLst>
              <a:ext uri="{FF2B5EF4-FFF2-40B4-BE49-F238E27FC236}">
                <a16:creationId xmlns:a16="http://schemas.microsoft.com/office/drawing/2014/main" id="{5D386A20-DA28-40A4-99A3-2E17FE6406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04853" y="484632"/>
            <a:ext cx="2310590" cy="56362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eam Building and Outdoor Activities - The Hop Farm">
            <a:extLst>
              <a:ext uri="{FF2B5EF4-FFF2-40B4-BE49-F238E27FC236}">
                <a16:creationId xmlns:a16="http://schemas.microsoft.com/office/drawing/2014/main" id="{A5165F4A-8A59-403A-B5AB-4C05606005A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077" r="6015" b="1"/>
          <a:stretch/>
        </p:blipFill>
        <p:spPr bwMode="auto">
          <a:xfrm>
            <a:off x="9882170" y="635689"/>
            <a:ext cx="1355956" cy="121043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Uber Brand">
            <a:extLst>
              <a:ext uri="{FF2B5EF4-FFF2-40B4-BE49-F238E27FC236}">
                <a16:creationId xmlns:a16="http://schemas.microsoft.com/office/drawing/2014/main" id="{0DEA61A3-500F-4D0B-A707-59614C5432A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556372" y="2054548"/>
            <a:ext cx="2007553" cy="112422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Let's Clear Up a Few Things About Facebook's Partners - About Facebook">
            <a:extLst>
              <a:ext uri="{FF2B5EF4-FFF2-40B4-BE49-F238E27FC236}">
                <a16:creationId xmlns:a16="http://schemas.microsoft.com/office/drawing/2014/main" id="{2A19E63F-D888-4E67-BA7C-BB22EA500D3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988" r="6243" b="-2"/>
          <a:stretch/>
        </p:blipFill>
        <p:spPr bwMode="auto">
          <a:xfrm>
            <a:off x="9618601" y="3378285"/>
            <a:ext cx="1883094" cy="120151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hat are some good team building activities?">
            <a:extLst>
              <a:ext uri="{FF2B5EF4-FFF2-40B4-BE49-F238E27FC236}">
                <a16:creationId xmlns:a16="http://schemas.microsoft.com/office/drawing/2014/main" id="{0B86EEA1-C220-420B-A382-0EBB40F1412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0826" r="11914" b="4"/>
          <a:stretch/>
        </p:blipFill>
        <p:spPr bwMode="auto">
          <a:xfrm>
            <a:off x="9863682" y="4758503"/>
            <a:ext cx="1392933" cy="1204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4219730"/>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389D3-12B8-4AF4-80FF-46E68B6DE613}"/>
              </a:ext>
            </a:extLst>
          </p:cNvPr>
          <p:cNvSpPr>
            <a:spLocks noGrp="1"/>
          </p:cNvSpPr>
          <p:nvPr>
            <p:ph type="title"/>
          </p:nvPr>
        </p:nvSpPr>
        <p:spPr>
          <a:xfrm>
            <a:off x="2032354" y="523613"/>
            <a:ext cx="7729728" cy="1188720"/>
          </a:xfrm>
        </p:spPr>
        <p:txBody>
          <a:bodyPr/>
          <a:lstStyle/>
          <a:p>
            <a:r>
              <a:rPr lang="en-GB" dirty="0"/>
              <a:t>Factors that could negatively impact team work </a:t>
            </a:r>
          </a:p>
        </p:txBody>
      </p:sp>
      <p:sp>
        <p:nvSpPr>
          <p:cNvPr id="7" name="Content Placeholder 6">
            <a:extLst>
              <a:ext uri="{FF2B5EF4-FFF2-40B4-BE49-F238E27FC236}">
                <a16:creationId xmlns:a16="http://schemas.microsoft.com/office/drawing/2014/main" id="{C7B4A7D9-1D4A-43D0-A21B-3A3F594933AD}"/>
              </a:ext>
            </a:extLst>
          </p:cNvPr>
          <p:cNvSpPr>
            <a:spLocks noGrp="1"/>
          </p:cNvSpPr>
          <p:nvPr>
            <p:ph idx="1"/>
          </p:nvPr>
        </p:nvSpPr>
        <p:spPr>
          <a:xfrm>
            <a:off x="2032354" y="2292627"/>
            <a:ext cx="7729728" cy="4399722"/>
          </a:xfrm>
        </p:spPr>
        <p:txBody>
          <a:bodyPr/>
          <a:lstStyle/>
          <a:p>
            <a:r>
              <a:rPr lang="en-GB" dirty="0"/>
              <a:t>Staff turnovers </a:t>
            </a:r>
          </a:p>
          <a:p>
            <a:endParaRPr lang="en-GB" dirty="0"/>
          </a:p>
          <a:p>
            <a:r>
              <a:rPr lang="en-GB" dirty="0"/>
              <a:t>Bad reputation of the company</a:t>
            </a:r>
          </a:p>
          <a:p>
            <a:endParaRPr lang="en-GB" dirty="0"/>
          </a:p>
          <a:p>
            <a:r>
              <a:rPr lang="en-GB" dirty="0"/>
              <a:t>Leader/Manager does not get hands dirty</a:t>
            </a:r>
          </a:p>
          <a:p>
            <a:endParaRPr lang="en-GB" dirty="0"/>
          </a:p>
          <a:p>
            <a:r>
              <a:rPr lang="en-GB" dirty="0"/>
              <a:t> Inconsistent Leadership</a:t>
            </a:r>
          </a:p>
          <a:p>
            <a:endParaRPr lang="en-GB" dirty="0"/>
          </a:p>
          <a:p>
            <a:r>
              <a:rPr lang="en-GB" dirty="0"/>
              <a:t>Hidden agendas</a:t>
            </a:r>
          </a:p>
          <a:p>
            <a:endParaRPr lang="en-GB" dirty="0"/>
          </a:p>
        </p:txBody>
      </p:sp>
    </p:spTree>
    <p:extLst>
      <p:ext uri="{BB962C8B-B14F-4D97-AF65-F5344CB8AC3E}">
        <p14:creationId xmlns:p14="http://schemas.microsoft.com/office/powerpoint/2010/main" val="1391483020"/>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10 Tips for Better Brainstorming - World Of Insights">
            <a:extLst>
              <a:ext uri="{FF2B5EF4-FFF2-40B4-BE49-F238E27FC236}">
                <a16:creationId xmlns:a16="http://schemas.microsoft.com/office/drawing/2014/main" id="{6D1A52C6-3026-4B43-AC6D-DB8CBCC929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4850" y="174458"/>
            <a:ext cx="3613054" cy="202331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2D566A4C-F17B-4069-95CD-6B6CD439A2C1}"/>
              </a:ext>
            </a:extLst>
          </p:cNvPr>
          <p:cNvSpPr/>
          <p:nvPr/>
        </p:nvSpPr>
        <p:spPr>
          <a:xfrm>
            <a:off x="1980549" y="1852910"/>
            <a:ext cx="4087530" cy="341632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EXAMPLES</a:t>
            </a:r>
          </a:p>
          <a:p>
            <a:pPr algn="ctr"/>
            <a:r>
              <a:rPr lang="en-US" sz="5400" dirty="0">
                <a:ln w="0"/>
                <a:effectLst>
                  <a:outerShdw blurRad="38100" dist="19050" dir="2700000" algn="tl" rotWithShape="0">
                    <a:schemeClr val="dk1">
                      <a:alpha val="40000"/>
                    </a:schemeClr>
                  </a:outerShdw>
                </a:effectLst>
              </a:rPr>
              <a:t>OF </a:t>
            </a:r>
          </a:p>
          <a:p>
            <a:pPr algn="ctr"/>
            <a:r>
              <a:rPr lang="en-US" sz="5400" b="0" cap="none" spc="0" dirty="0">
                <a:ln w="0"/>
                <a:solidFill>
                  <a:schemeClr val="tx1"/>
                </a:solidFill>
                <a:effectLst>
                  <a:outerShdw blurRad="38100" dist="19050" dir="2700000" algn="tl" rotWithShape="0">
                    <a:schemeClr val="dk1">
                      <a:alpha val="40000"/>
                    </a:schemeClr>
                  </a:outerShdw>
                </a:effectLst>
              </a:rPr>
              <a:t>TEAMWORK</a:t>
            </a:r>
          </a:p>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41436884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7DD18-12DC-463F-94E0-7D83C61B704A}"/>
              </a:ext>
            </a:extLst>
          </p:cNvPr>
          <p:cNvSpPr>
            <a:spLocks noGrp="1"/>
          </p:cNvSpPr>
          <p:nvPr>
            <p:ph type="title"/>
          </p:nvPr>
        </p:nvSpPr>
        <p:spPr>
          <a:xfrm>
            <a:off x="3930316" y="-1"/>
            <a:ext cx="6030548" cy="1218365"/>
          </a:xfrm>
        </p:spPr>
        <p:txBody>
          <a:bodyPr/>
          <a:lstStyle/>
          <a:p>
            <a:r>
              <a:rPr lang="en-GB" dirty="0" err="1"/>
              <a:t>madagascar</a:t>
            </a:r>
            <a:endParaRPr lang="en-GB" dirty="0"/>
          </a:p>
        </p:txBody>
      </p:sp>
      <p:sp>
        <p:nvSpPr>
          <p:cNvPr id="3" name="Content Placeholder 2">
            <a:extLst>
              <a:ext uri="{FF2B5EF4-FFF2-40B4-BE49-F238E27FC236}">
                <a16:creationId xmlns:a16="http://schemas.microsoft.com/office/drawing/2014/main" id="{BB0243C5-C72C-483B-BB0F-C69D19BD2BCE}"/>
              </a:ext>
            </a:extLst>
          </p:cNvPr>
          <p:cNvSpPr>
            <a:spLocks noGrp="1"/>
          </p:cNvSpPr>
          <p:nvPr>
            <p:ph idx="1"/>
          </p:nvPr>
        </p:nvSpPr>
        <p:spPr>
          <a:xfrm>
            <a:off x="545431" y="1507958"/>
            <a:ext cx="11454063" cy="5350042"/>
          </a:xfrm>
        </p:spPr>
        <p:txBody>
          <a:bodyPr>
            <a:normAutofit lnSpcReduction="10000"/>
          </a:bodyPr>
          <a:lstStyle/>
          <a:p>
            <a:pPr marL="0" indent="0">
              <a:buNone/>
            </a:pPr>
            <a:r>
              <a:rPr lang="en-GB" sz="2000" dirty="0"/>
              <a:t>Effective team work does not always have to be money oriented, the incentive can sometimes be charity based, sport based or circumstance based. </a:t>
            </a:r>
          </a:p>
          <a:p>
            <a:pPr marL="0" indent="0">
              <a:buNone/>
            </a:pPr>
            <a:r>
              <a:rPr lang="en-GB" sz="2000" dirty="0"/>
              <a:t>I travelled to Madagascar for a Lepra Charity, the purpose was to raise money by cycling across from one part to another whilst visiting orphanages. </a:t>
            </a:r>
          </a:p>
          <a:p>
            <a:pPr marL="0" indent="0">
              <a:buNone/>
            </a:pPr>
            <a:r>
              <a:rPr lang="en-GB" sz="2000" dirty="0"/>
              <a:t>At first there was no plan or system in how we done it, but it was apparent after one day we needed a system.</a:t>
            </a:r>
          </a:p>
          <a:p>
            <a:r>
              <a:rPr lang="en-GB" sz="2000" dirty="0"/>
              <a:t>Take in turns to set the pace</a:t>
            </a:r>
          </a:p>
          <a:p>
            <a:r>
              <a:rPr lang="en-GB" sz="2000" dirty="0"/>
              <a:t>Stop every 10k for break</a:t>
            </a:r>
          </a:p>
          <a:p>
            <a:r>
              <a:rPr lang="en-GB" sz="2000" dirty="0"/>
              <a:t>Take in turns to carry the snacks</a:t>
            </a:r>
          </a:p>
          <a:p>
            <a:r>
              <a:rPr lang="en-GB" sz="2000" dirty="0"/>
              <a:t>Have particular roles other than when cycling</a:t>
            </a:r>
          </a:p>
          <a:p>
            <a:r>
              <a:rPr lang="en-GB" sz="2000" dirty="0"/>
              <a:t>Learnt to communicate to people for different aspects.</a:t>
            </a:r>
          </a:p>
          <a:p>
            <a:pPr marL="0" indent="0">
              <a:buNone/>
            </a:pPr>
            <a:endParaRPr lang="en-GB" sz="2000" dirty="0"/>
          </a:p>
          <a:p>
            <a:pPr marL="0" indent="0">
              <a:buNone/>
            </a:pPr>
            <a:r>
              <a:rPr lang="en-GB" sz="2000" dirty="0"/>
              <a:t>This gained </a:t>
            </a:r>
            <a:r>
              <a:rPr lang="en-GB" sz="2000" b="1" dirty="0"/>
              <a:t>trust, relationships, fun </a:t>
            </a:r>
            <a:r>
              <a:rPr lang="en-GB" sz="2000" dirty="0"/>
              <a:t>but most importantly the task was more than</a:t>
            </a:r>
          </a:p>
          <a:p>
            <a:pPr marL="0" indent="0">
              <a:buNone/>
            </a:pPr>
            <a:r>
              <a:rPr lang="en-GB" sz="2000" dirty="0"/>
              <a:t> </a:t>
            </a:r>
            <a:r>
              <a:rPr lang="en-GB" sz="2000" b="1" dirty="0"/>
              <a:t>successful</a:t>
            </a:r>
            <a:r>
              <a:rPr lang="en-GB" sz="2000" dirty="0"/>
              <a:t>. </a:t>
            </a:r>
            <a:endParaRPr lang="en-GB" dirty="0"/>
          </a:p>
          <a:p>
            <a:pPr marL="0" indent="0">
              <a:buNone/>
            </a:pPr>
            <a:endParaRPr lang="en-GB" dirty="0"/>
          </a:p>
          <a:p>
            <a:pPr marL="0" indent="0">
              <a:buNone/>
            </a:pPr>
            <a:endParaRPr lang="en-GB" dirty="0"/>
          </a:p>
          <a:p>
            <a:endParaRPr lang="en-GB" dirty="0"/>
          </a:p>
        </p:txBody>
      </p:sp>
      <p:pic>
        <p:nvPicPr>
          <p:cNvPr id="4" name="Picture 3">
            <a:extLst>
              <a:ext uri="{FF2B5EF4-FFF2-40B4-BE49-F238E27FC236}">
                <a16:creationId xmlns:a16="http://schemas.microsoft.com/office/drawing/2014/main" id="{6B991B39-C841-42A6-9FDF-BC17C729B4F6}"/>
              </a:ext>
            </a:extLst>
          </p:cNvPr>
          <p:cNvPicPr>
            <a:picLocks noChangeAspect="1"/>
          </p:cNvPicPr>
          <p:nvPr/>
        </p:nvPicPr>
        <p:blipFill>
          <a:blip r:embed="rId2"/>
          <a:stretch>
            <a:fillRect/>
          </a:stretch>
        </p:blipFill>
        <p:spPr>
          <a:xfrm>
            <a:off x="7696070" y="3211596"/>
            <a:ext cx="4303423" cy="2579604"/>
          </a:xfrm>
          <a:prstGeom prst="rect">
            <a:avLst/>
          </a:prstGeom>
        </p:spPr>
      </p:pic>
      <p:pic>
        <p:nvPicPr>
          <p:cNvPr id="3076" name="Picture 4" descr="Lepra - JustGiving">
            <a:extLst>
              <a:ext uri="{FF2B5EF4-FFF2-40B4-BE49-F238E27FC236}">
                <a16:creationId xmlns:a16="http://schemas.microsoft.com/office/drawing/2014/main" id="{325671A9-5046-48CF-925A-8553B17E54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1997"/>
            <a:ext cx="2807368" cy="1445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71325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4151C-C484-4744-A720-5394A853C084}"/>
              </a:ext>
            </a:extLst>
          </p:cNvPr>
          <p:cNvSpPr>
            <a:spLocks noGrp="1"/>
          </p:cNvSpPr>
          <p:nvPr>
            <p:ph type="title"/>
          </p:nvPr>
        </p:nvSpPr>
        <p:spPr>
          <a:xfrm>
            <a:off x="1690809" y="273921"/>
            <a:ext cx="7729728" cy="1188720"/>
          </a:xfrm>
        </p:spPr>
        <p:txBody>
          <a:bodyPr/>
          <a:lstStyle/>
          <a:p>
            <a:r>
              <a:rPr lang="en-GB" dirty="0"/>
              <a:t>HARRY PHILLIPS OF LLANELLI</a:t>
            </a:r>
          </a:p>
        </p:txBody>
      </p:sp>
      <p:sp>
        <p:nvSpPr>
          <p:cNvPr id="3" name="Content Placeholder 2">
            <a:extLst>
              <a:ext uri="{FF2B5EF4-FFF2-40B4-BE49-F238E27FC236}">
                <a16:creationId xmlns:a16="http://schemas.microsoft.com/office/drawing/2014/main" id="{01F5522F-B9C8-4289-A4E1-741430F17E65}"/>
              </a:ext>
            </a:extLst>
          </p:cNvPr>
          <p:cNvSpPr>
            <a:spLocks noGrp="1"/>
          </p:cNvSpPr>
          <p:nvPr>
            <p:ph idx="1"/>
          </p:nvPr>
        </p:nvSpPr>
        <p:spPr>
          <a:xfrm>
            <a:off x="848758" y="3018108"/>
            <a:ext cx="7729728" cy="3682730"/>
          </a:xfrm>
        </p:spPr>
        <p:txBody>
          <a:bodyPr>
            <a:normAutofit/>
          </a:bodyPr>
          <a:lstStyle/>
          <a:p>
            <a:pPr marL="0" indent="0">
              <a:buNone/>
            </a:pPr>
            <a:r>
              <a:rPr lang="en-GB" dirty="0"/>
              <a:t>Helpful strategies when in a SMALL family run business </a:t>
            </a:r>
          </a:p>
          <a:p>
            <a:endParaRPr lang="en-GB" dirty="0"/>
          </a:p>
          <a:p>
            <a:r>
              <a:rPr lang="en-GB" dirty="0"/>
              <a:t>Different roles with regular courses</a:t>
            </a:r>
          </a:p>
          <a:p>
            <a:pPr marL="0" indent="0">
              <a:buNone/>
            </a:pPr>
            <a:endParaRPr lang="en-GB" dirty="0"/>
          </a:p>
          <a:p>
            <a:r>
              <a:rPr lang="en-GB" dirty="0"/>
              <a:t>‘Domino effect’ in work duties</a:t>
            </a:r>
          </a:p>
          <a:p>
            <a:endParaRPr lang="en-GB" dirty="0"/>
          </a:p>
          <a:p>
            <a:r>
              <a:rPr lang="en-GB" dirty="0"/>
              <a:t>After work community </a:t>
            </a:r>
          </a:p>
          <a:p>
            <a:endParaRPr lang="en-GB" dirty="0"/>
          </a:p>
          <a:p>
            <a:r>
              <a:rPr lang="en-GB" dirty="0"/>
              <a:t> For everyone if up to date by Friday</a:t>
            </a:r>
          </a:p>
          <a:p>
            <a:endParaRPr lang="en-GB" dirty="0"/>
          </a:p>
          <a:p>
            <a:endParaRPr lang="en-GB" dirty="0"/>
          </a:p>
        </p:txBody>
      </p:sp>
      <p:pic>
        <p:nvPicPr>
          <p:cNvPr id="6146" name="Picture 2" descr="Used Cars Llanelli, South Wales | Phillips of Llanelli">
            <a:extLst>
              <a:ext uri="{FF2B5EF4-FFF2-40B4-BE49-F238E27FC236}">
                <a16:creationId xmlns:a16="http://schemas.microsoft.com/office/drawing/2014/main" id="{172E25BB-FA54-4BB4-9478-FFD96053E2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53575" y="1506"/>
            <a:ext cx="2638425" cy="17335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E5AB8E3-A290-4ED9-B40C-4A2F76DBD5CD}"/>
              </a:ext>
            </a:extLst>
          </p:cNvPr>
          <p:cNvSpPr txBox="1"/>
          <p:nvPr/>
        </p:nvSpPr>
        <p:spPr>
          <a:xfrm>
            <a:off x="625804" y="1947987"/>
            <a:ext cx="8175636" cy="584775"/>
          </a:xfrm>
          <a:prstGeom prst="rect">
            <a:avLst/>
          </a:prstGeom>
          <a:noFill/>
        </p:spPr>
        <p:txBody>
          <a:bodyPr wrap="none" rtlCol="0">
            <a:spAutoFit/>
          </a:bodyPr>
          <a:lstStyle/>
          <a:p>
            <a:r>
              <a:rPr lang="en-GB" sz="3200" i="1" dirty="0"/>
              <a:t>“I cannot fix a car, but I can run a team to do it</a:t>
            </a:r>
            <a:r>
              <a:rPr lang="en-GB" sz="2800" dirty="0"/>
              <a:t>”  </a:t>
            </a:r>
          </a:p>
        </p:txBody>
      </p:sp>
      <p:pic>
        <p:nvPicPr>
          <p:cNvPr id="6148" name="Picture 4" descr="WhatsApp finally gets a feature that lets it compete with Skype ...">
            <a:extLst>
              <a:ext uri="{FF2B5EF4-FFF2-40B4-BE49-F238E27FC236}">
                <a16:creationId xmlns:a16="http://schemas.microsoft.com/office/drawing/2014/main" id="{A5BC9636-9B6A-4AA1-99CD-0320CEBE39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0364" y="2628900"/>
            <a:ext cx="1972355" cy="1108213"/>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Coca-Cola to acquire UK coffee brand Costa Coffee for $5.1bn">
            <a:extLst>
              <a:ext uri="{FF2B5EF4-FFF2-40B4-BE49-F238E27FC236}">
                <a16:creationId xmlns:a16="http://schemas.microsoft.com/office/drawing/2014/main" id="{2B333E4F-74FF-4550-B2EC-B4382A2570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53378" y="5322350"/>
            <a:ext cx="1919341" cy="1277234"/>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Training Courses — Millward Forestry">
            <a:extLst>
              <a:ext uri="{FF2B5EF4-FFF2-40B4-BE49-F238E27FC236}">
                <a16:creationId xmlns:a16="http://schemas.microsoft.com/office/drawing/2014/main" id="{3728C9CD-A4AA-46B9-A741-3805E7A5700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28298" y="4007055"/>
            <a:ext cx="2544421" cy="10336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7242749"/>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972C7-FA2F-4B58-9F7F-F96B287ACBE7}"/>
              </a:ext>
            </a:extLst>
          </p:cNvPr>
          <p:cNvSpPr>
            <a:spLocks noGrp="1"/>
          </p:cNvSpPr>
          <p:nvPr>
            <p:ph type="title"/>
          </p:nvPr>
        </p:nvSpPr>
        <p:spPr>
          <a:xfrm>
            <a:off x="3330185" y="119885"/>
            <a:ext cx="5097316" cy="1188720"/>
          </a:xfrm>
        </p:spPr>
        <p:txBody>
          <a:bodyPr>
            <a:normAutofit fontScale="90000"/>
          </a:bodyPr>
          <a:lstStyle/>
          <a:p>
            <a:r>
              <a:rPr lang="en-GB" dirty="0"/>
              <a:t>How is the </a:t>
            </a:r>
            <a:r>
              <a:rPr lang="en-GB" dirty="0" err="1"/>
              <a:t>Nhs</a:t>
            </a:r>
            <a:r>
              <a:rPr lang="en-GB" dirty="0"/>
              <a:t> successful in a pandemic</a:t>
            </a:r>
          </a:p>
        </p:txBody>
      </p:sp>
      <p:sp>
        <p:nvSpPr>
          <p:cNvPr id="3" name="Content Placeholder 2">
            <a:extLst>
              <a:ext uri="{FF2B5EF4-FFF2-40B4-BE49-F238E27FC236}">
                <a16:creationId xmlns:a16="http://schemas.microsoft.com/office/drawing/2014/main" id="{214A8F48-3A07-4A36-B690-77D441739AC8}"/>
              </a:ext>
            </a:extLst>
          </p:cNvPr>
          <p:cNvSpPr>
            <a:spLocks noGrp="1"/>
          </p:cNvSpPr>
          <p:nvPr>
            <p:ph idx="1"/>
          </p:nvPr>
        </p:nvSpPr>
        <p:spPr>
          <a:xfrm>
            <a:off x="3087429" y="1587557"/>
            <a:ext cx="5582828" cy="3090402"/>
          </a:xfrm>
        </p:spPr>
        <p:txBody>
          <a:bodyPr>
            <a:normAutofit/>
          </a:bodyPr>
          <a:lstStyle/>
          <a:p>
            <a:r>
              <a:rPr lang="en-GB" dirty="0"/>
              <a:t>Integrating roles</a:t>
            </a:r>
          </a:p>
          <a:p>
            <a:endParaRPr lang="en-GB" dirty="0"/>
          </a:p>
          <a:p>
            <a:r>
              <a:rPr lang="en-GB" dirty="0"/>
              <a:t>Educated job duties</a:t>
            </a:r>
          </a:p>
          <a:p>
            <a:endParaRPr lang="en-GB" dirty="0"/>
          </a:p>
          <a:p>
            <a:r>
              <a:rPr lang="en-GB" dirty="0"/>
              <a:t>Having a team around that has the same objective    ‘save lives’</a:t>
            </a:r>
          </a:p>
          <a:p>
            <a:endParaRPr lang="en-GB" dirty="0"/>
          </a:p>
          <a:p>
            <a:r>
              <a:rPr lang="en-GB" dirty="0"/>
              <a:t>Community appreciation </a:t>
            </a:r>
          </a:p>
          <a:p>
            <a:pPr marL="0" indent="0">
              <a:buNone/>
            </a:pPr>
            <a:endParaRPr lang="en-GB" dirty="0"/>
          </a:p>
          <a:p>
            <a:pPr marL="0" indent="0">
              <a:buNone/>
            </a:pPr>
            <a:endParaRPr lang="en-GB" dirty="0"/>
          </a:p>
        </p:txBody>
      </p:sp>
      <p:pic>
        <p:nvPicPr>
          <p:cNvPr id="5126" name="Picture 6" descr="Why rainbows are appearing in the windows of homes around South ...">
            <a:extLst>
              <a:ext uri="{FF2B5EF4-FFF2-40B4-BE49-F238E27FC236}">
                <a16:creationId xmlns:a16="http://schemas.microsoft.com/office/drawing/2014/main" id="{ECA88604-FE89-4531-BEE5-34E97F5A29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522" y="93155"/>
            <a:ext cx="2287130" cy="1521981"/>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Clap For Our Carers: How Britons thanked NHS with nationwide round ...">
            <a:extLst>
              <a:ext uri="{FF2B5EF4-FFF2-40B4-BE49-F238E27FC236}">
                <a16:creationId xmlns:a16="http://schemas.microsoft.com/office/drawing/2014/main" id="{FFE9DC09-AF21-4EB4-8D21-B513CB2088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69978" y="5093208"/>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David Beckham, Eva Longoria, Elton John And More Celebrities Take ...">
            <a:extLst>
              <a:ext uri="{FF2B5EF4-FFF2-40B4-BE49-F238E27FC236}">
                <a16:creationId xmlns:a16="http://schemas.microsoft.com/office/drawing/2014/main" id="{163FCE9B-F10B-46B0-80BB-AEEA871ECC1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982" y="4683861"/>
            <a:ext cx="3837710" cy="1918855"/>
          </a:xfrm>
          <a:prstGeom prst="rect">
            <a:avLst/>
          </a:prstGeom>
          <a:noFill/>
          <a:extLst>
            <a:ext uri="{909E8E84-426E-40DD-AFC4-6F175D3DCCD1}">
              <a14:hiddenFill xmlns:a14="http://schemas.microsoft.com/office/drawing/2010/main">
                <a:solidFill>
                  <a:srgbClr val="FFFFFF"/>
                </a:solidFill>
              </a14:hiddenFill>
            </a:ext>
          </a:extLst>
        </p:spPr>
      </p:pic>
      <p:pic>
        <p:nvPicPr>
          <p:cNvPr id="5132" name="Picture 12" descr="What is the #IStayHomeFor challenge? Kevin Bacon, David Beckham ...">
            <a:extLst>
              <a:ext uri="{FF2B5EF4-FFF2-40B4-BE49-F238E27FC236}">
                <a16:creationId xmlns:a16="http://schemas.microsoft.com/office/drawing/2014/main" id="{B7ADE97C-5FE8-4A26-AED3-8A10F36687B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27371" y="4677959"/>
            <a:ext cx="2105345" cy="2105345"/>
          </a:xfrm>
          <a:prstGeom prst="rect">
            <a:avLst/>
          </a:prstGeom>
          <a:noFill/>
          <a:extLst>
            <a:ext uri="{909E8E84-426E-40DD-AFC4-6F175D3DCCD1}">
              <a14:hiddenFill xmlns:a14="http://schemas.microsoft.com/office/drawing/2010/main">
                <a:solidFill>
                  <a:srgbClr val="FFFFFF"/>
                </a:solidFill>
              </a14:hiddenFill>
            </a:ext>
          </a:extLst>
        </p:spPr>
      </p:pic>
      <p:pic>
        <p:nvPicPr>
          <p:cNvPr id="5134" name="Picture 14" descr="🚨 Brand new update of our Huge A - Z NHS... - Health Service ...">
            <a:extLst>
              <a:ext uri="{FF2B5EF4-FFF2-40B4-BE49-F238E27FC236}">
                <a16:creationId xmlns:a16="http://schemas.microsoft.com/office/drawing/2014/main" id="{670ABB16-BA95-4168-86EB-783724C885C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14584" y="2330983"/>
            <a:ext cx="3475271" cy="2456769"/>
          </a:xfrm>
          <a:prstGeom prst="rect">
            <a:avLst/>
          </a:prstGeom>
          <a:noFill/>
          <a:extLst>
            <a:ext uri="{909E8E84-426E-40DD-AFC4-6F175D3DCCD1}">
              <a14:hiddenFill xmlns:a14="http://schemas.microsoft.com/office/drawing/2010/main">
                <a:solidFill>
                  <a:srgbClr val="FFFFFF"/>
                </a:solidFill>
              </a14:hiddenFill>
            </a:ext>
          </a:extLst>
        </p:spPr>
      </p:pic>
      <p:pic>
        <p:nvPicPr>
          <p:cNvPr id="5136" name="Picture 16" descr="Who's Entitled to Our NHS Discounts? - Health Service Discounts">
            <a:extLst>
              <a:ext uri="{FF2B5EF4-FFF2-40B4-BE49-F238E27FC236}">
                <a16:creationId xmlns:a16="http://schemas.microsoft.com/office/drawing/2014/main" id="{C2C76D0E-932D-49A2-83EA-B96019358F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2145" y="1798437"/>
            <a:ext cx="2848873" cy="2219381"/>
          </a:xfrm>
          <a:prstGeom prst="rect">
            <a:avLst/>
          </a:prstGeom>
          <a:noFill/>
          <a:extLst>
            <a:ext uri="{909E8E84-426E-40DD-AFC4-6F175D3DCCD1}">
              <a14:hiddenFill xmlns:a14="http://schemas.microsoft.com/office/drawing/2010/main">
                <a:solidFill>
                  <a:srgbClr val="FFFFFF"/>
                </a:solidFill>
              </a14:hiddenFill>
            </a:ext>
          </a:extLst>
        </p:spPr>
      </p:pic>
      <p:pic>
        <p:nvPicPr>
          <p:cNvPr id="4" name="Online Media 3" title="Westminster Bridge during Clap for our Carers applause">
            <a:hlinkClick r:id="" action="ppaction://media"/>
            <a:extLst>
              <a:ext uri="{FF2B5EF4-FFF2-40B4-BE49-F238E27FC236}">
                <a16:creationId xmlns:a16="http://schemas.microsoft.com/office/drawing/2014/main" id="{E08B8959-9297-43AE-9F29-50F6A1A7D66C}"/>
              </a:ext>
            </a:extLst>
          </p:cNvPr>
          <p:cNvPicPr>
            <a:picLocks noRot="1" noChangeAspect="1"/>
          </p:cNvPicPr>
          <p:nvPr>
            <a:videoFile r:link="rId1"/>
          </p:nvPr>
        </p:nvPicPr>
        <p:blipFill>
          <a:blip r:embed="rId9"/>
          <a:stretch>
            <a:fillRect/>
          </a:stretch>
        </p:blipFill>
        <p:spPr>
          <a:xfrm>
            <a:off x="8614584" y="97191"/>
            <a:ext cx="3475271" cy="1954840"/>
          </a:xfrm>
          <a:prstGeom prst="rect">
            <a:avLst/>
          </a:prstGeom>
        </p:spPr>
      </p:pic>
    </p:spTree>
    <p:extLst>
      <p:ext uri="{BB962C8B-B14F-4D97-AF65-F5344CB8AC3E}">
        <p14:creationId xmlns:p14="http://schemas.microsoft.com/office/powerpoint/2010/main" val="3705448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F5CCD-B163-4648-B643-CC64655D0CBD}"/>
              </a:ext>
            </a:extLst>
          </p:cNvPr>
          <p:cNvSpPr>
            <a:spLocks noGrp="1"/>
          </p:cNvSpPr>
          <p:nvPr>
            <p:ph type="title"/>
          </p:nvPr>
        </p:nvSpPr>
        <p:spPr/>
        <p:txBody>
          <a:bodyPr/>
          <a:lstStyle/>
          <a:p>
            <a:r>
              <a:rPr lang="en-GB" dirty="0"/>
              <a:t>To conclude</a:t>
            </a:r>
          </a:p>
        </p:txBody>
      </p:sp>
      <p:sp>
        <p:nvSpPr>
          <p:cNvPr id="3" name="Content Placeholder 2">
            <a:extLst>
              <a:ext uri="{FF2B5EF4-FFF2-40B4-BE49-F238E27FC236}">
                <a16:creationId xmlns:a16="http://schemas.microsoft.com/office/drawing/2014/main" id="{27D4BE25-47ED-4170-87DC-408B8C92F22C}"/>
              </a:ext>
            </a:extLst>
          </p:cNvPr>
          <p:cNvSpPr>
            <a:spLocks noGrp="1"/>
          </p:cNvSpPr>
          <p:nvPr>
            <p:ph idx="1"/>
          </p:nvPr>
        </p:nvSpPr>
        <p:spPr>
          <a:xfrm>
            <a:off x="1114425" y="2638044"/>
            <a:ext cx="9744075" cy="3791331"/>
          </a:xfrm>
        </p:spPr>
        <p:txBody>
          <a:bodyPr/>
          <a:lstStyle/>
          <a:p>
            <a:pPr marL="0" indent="0">
              <a:buNone/>
            </a:pPr>
            <a:r>
              <a:rPr lang="en-GB" sz="2000" dirty="0"/>
              <a:t>Team work if done right with strategies in place such as the Belbin and/or Tuckman theories, then an idea can turn into a business and even turn a business into an empire. </a:t>
            </a:r>
          </a:p>
          <a:p>
            <a:pPr marL="0" indent="0">
              <a:buNone/>
            </a:pPr>
            <a:r>
              <a:rPr lang="en-GB" sz="2000" dirty="0"/>
              <a:t>Having people work productively, motivated and successfully naturally creates a drive and a passion for the cause even sub-consciously. </a:t>
            </a:r>
          </a:p>
          <a:p>
            <a:pPr marL="0" indent="0">
              <a:buNone/>
            </a:pPr>
            <a:r>
              <a:rPr lang="en-GB" sz="2000" dirty="0"/>
              <a:t> Team work is just behind lack of funds, in the list of reasons why companies collapse, this really emphasises the importance of the right people in the right dynamic.</a:t>
            </a:r>
          </a:p>
          <a:p>
            <a:pPr marL="0" indent="0">
              <a:buNone/>
            </a:pPr>
            <a:r>
              <a:rPr lang="en-GB" sz="2000" dirty="0"/>
              <a:t>For the right team, it is to assess personalities and working skills to combine together as a ‘team’ at the right stage that will produce maximum success.  </a:t>
            </a:r>
            <a:endParaRPr lang="en-GB" dirty="0"/>
          </a:p>
          <a:p>
            <a:endParaRPr lang="en-GB" dirty="0"/>
          </a:p>
        </p:txBody>
      </p:sp>
    </p:spTree>
    <p:extLst>
      <p:ext uri="{BB962C8B-B14F-4D97-AF65-F5344CB8AC3E}">
        <p14:creationId xmlns:p14="http://schemas.microsoft.com/office/powerpoint/2010/main" val="27610709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75F11D-DC92-49E3-9E44-D3221427D689}"/>
              </a:ext>
            </a:extLst>
          </p:cNvPr>
          <p:cNvSpPr/>
          <p:nvPr/>
        </p:nvSpPr>
        <p:spPr>
          <a:xfrm>
            <a:off x="3665723" y="2967335"/>
            <a:ext cx="4860561"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JUST TO FINISH</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9545981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82044-7B5C-47F2-B6D3-0EF8D58F42E2}"/>
              </a:ext>
            </a:extLst>
          </p:cNvPr>
          <p:cNvSpPr>
            <a:spLocks noGrp="1"/>
          </p:cNvSpPr>
          <p:nvPr>
            <p:ph type="title"/>
          </p:nvPr>
        </p:nvSpPr>
        <p:spPr>
          <a:xfrm>
            <a:off x="2215498" y="266172"/>
            <a:ext cx="7761003" cy="1188720"/>
          </a:xfrm>
        </p:spPr>
        <p:txBody>
          <a:bodyPr/>
          <a:lstStyle/>
          <a:p>
            <a:r>
              <a:rPr lang="en-GB" dirty="0"/>
              <a:t>quotes from leaders</a:t>
            </a:r>
          </a:p>
        </p:txBody>
      </p:sp>
      <p:sp>
        <p:nvSpPr>
          <p:cNvPr id="4" name="Rectangle 3">
            <a:extLst>
              <a:ext uri="{FF2B5EF4-FFF2-40B4-BE49-F238E27FC236}">
                <a16:creationId xmlns:a16="http://schemas.microsoft.com/office/drawing/2014/main" id="{D16E07B5-1B3B-4852-BE39-AF1401D26E90}"/>
              </a:ext>
            </a:extLst>
          </p:cNvPr>
          <p:cNvSpPr/>
          <p:nvPr/>
        </p:nvSpPr>
        <p:spPr>
          <a:xfrm rot="20778380">
            <a:off x="-68816" y="1810445"/>
            <a:ext cx="3687150" cy="1631216"/>
          </a:xfrm>
          <a:prstGeom prst="rect">
            <a:avLst/>
          </a:prstGeom>
          <a:noFill/>
        </p:spPr>
        <p:txBody>
          <a:bodyPr wrap="square" lIns="91440" tIns="45720" rIns="91440" bIns="45720">
            <a:spAutoFit/>
          </a:bodyPr>
          <a:lstStyle/>
          <a:p>
            <a:pPr algn="ctr"/>
            <a:r>
              <a:rPr lang="en-US" sz="2000" dirty="0">
                <a:ln w="0"/>
                <a:effectLst>
                  <a:outerShdw blurRad="38100" dist="19050" dir="2700000" algn="tl" rotWithShape="0">
                    <a:schemeClr val="dk1">
                      <a:alpha val="40000"/>
                    </a:schemeClr>
                  </a:outerShdw>
                </a:effectLst>
              </a:rPr>
              <a:t>“Clients do not come first </a:t>
            </a:r>
          </a:p>
          <a:p>
            <a:pPr algn="ctr"/>
            <a:r>
              <a:rPr lang="en-US" sz="2000" b="0" cap="none" spc="0" dirty="0">
                <a:ln w="0"/>
                <a:solidFill>
                  <a:schemeClr val="tx1"/>
                </a:solidFill>
                <a:effectLst>
                  <a:outerShdw blurRad="38100" dist="19050" dir="2700000" algn="tl" rotWithShape="0">
                    <a:schemeClr val="dk1">
                      <a:alpha val="40000"/>
                    </a:schemeClr>
                  </a:outerShdw>
                </a:effectLst>
              </a:rPr>
              <a:t>Employees do,</a:t>
            </a:r>
          </a:p>
          <a:p>
            <a:pPr algn="ctr"/>
            <a:r>
              <a:rPr lang="en-US" sz="2000" b="0" cap="none" spc="0" dirty="0">
                <a:ln w="0"/>
                <a:solidFill>
                  <a:schemeClr val="tx1"/>
                </a:solidFill>
                <a:effectLst>
                  <a:outerShdw blurRad="38100" dist="19050" dir="2700000" algn="tl" rotWithShape="0">
                    <a:schemeClr val="dk1">
                      <a:alpha val="40000"/>
                    </a:schemeClr>
                  </a:outerShdw>
                </a:effectLst>
              </a:rPr>
              <a:t>If you take care of employees </a:t>
            </a:r>
          </a:p>
          <a:p>
            <a:pPr algn="ctr"/>
            <a:r>
              <a:rPr lang="en-US" sz="2000" dirty="0">
                <a:ln w="0"/>
                <a:effectLst>
                  <a:outerShdw blurRad="38100" dist="19050" dir="2700000" algn="tl" rotWithShape="0">
                    <a:schemeClr val="dk1">
                      <a:alpha val="40000"/>
                    </a:schemeClr>
                  </a:outerShdw>
                </a:effectLst>
              </a:rPr>
              <a:t>They take care of the clients”</a:t>
            </a:r>
          </a:p>
          <a:p>
            <a:pPr algn="ctr"/>
            <a:r>
              <a:rPr lang="en-US" sz="2000" dirty="0">
                <a:ln w="0"/>
                <a:effectLst>
                  <a:outerShdw blurRad="38100" dist="19050" dir="2700000" algn="tl" rotWithShape="0">
                    <a:schemeClr val="dk1">
                      <a:alpha val="40000"/>
                    </a:schemeClr>
                  </a:outerShdw>
                </a:effectLst>
              </a:rPr>
              <a:t>Richard Branston</a:t>
            </a:r>
            <a:endParaRPr lang="en-US" sz="2000" b="0" cap="none" spc="0" dirty="0">
              <a:ln w="0"/>
              <a:solidFill>
                <a:schemeClr val="tx1"/>
              </a:solidFill>
              <a:effectLst>
                <a:outerShdw blurRad="38100" dist="19050" dir="2700000" algn="tl" rotWithShape="0">
                  <a:schemeClr val="dk1">
                    <a:alpha val="40000"/>
                  </a:schemeClr>
                </a:outerShdw>
              </a:effectLst>
            </a:endParaRPr>
          </a:p>
        </p:txBody>
      </p:sp>
      <p:sp>
        <p:nvSpPr>
          <p:cNvPr id="5" name="Rectangle 4">
            <a:extLst>
              <a:ext uri="{FF2B5EF4-FFF2-40B4-BE49-F238E27FC236}">
                <a16:creationId xmlns:a16="http://schemas.microsoft.com/office/drawing/2014/main" id="{15F03FD7-3514-4F1E-B983-12649962BD6E}"/>
              </a:ext>
            </a:extLst>
          </p:cNvPr>
          <p:cNvSpPr/>
          <p:nvPr/>
        </p:nvSpPr>
        <p:spPr>
          <a:xfrm rot="20348477">
            <a:off x="8886823" y="4740732"/>
            <a:ext cx="3433385" cy="2769989"/>
          </a:xfrm>
          <a:prstGeom prst="rect">
            <a:avLst/>
          </a:prstGeom>
          <a:noFill/>
        </p:spPr>
        <p:txBody>
          <a:bodyPr wrap="square" lIns="91440" tIns="45720" rIns="91440" bIns="45720">
            <a:spAutoFit/>
          </a:bodyPr>
          <a:lstStyle/>
          <a:p>
            <a:pPr algn="ctr"/>
            <a:r>
              <a:rPr lang="en-US" sz="2400" dirty="0">
                <a:ln w="0"/>
                <a:effectLst>
                  <a:outerShdw blurRad="38100" dist="19050" dir="2700000" algn="tl" rotWithShape="0">
                    <a:schemeClr val="dk1">
                      <a:alpha val="40000"/>
                    </a:schemeClr>
                  </a:outerShdw>
                </a:effectLst>
              </a:rPr>
              <a:t>“If you want to walk fast</a:t>
            </a:r>
          </a:p>
          <a:p>
            <a:pPr algn="ctr"/>
            <a:r>
              <a:rPr lang="en-US" sz="2400" b="0" cap="none" spc="0" dirty="0">
                <a:ln w="0"/>
                <a:solidFill>
                  <a:schemeClr val="tx1"/>
                </a:solidFill>
                <a:effectLst>
                  <a:outerShdw blurRad="38100" dist="19050" dir="2700000" algn="tl" rotWithShape="0">
                    <a:schemeClr val="dk1">
                      <a:alpha val="40000"/>
                    </a:schemeClr>
                  </a:outerShdw>
                </a:effectLst>
              </a:rPr>
              <a:t>Then walk alone, </a:t>
            </a:r>
          </a:p>
          <a:p>
            <a:pPr algn="ctr"/>
            <a:r>
              <a:rPr lang="en-US" sz="2400" b="0" cap="none" spc="0" dirty="0">
                <a:ln w="0"/>
                <a:solidFill>
                  <a:schemeClr val="tx1"/>
                </a:solidFill>
                <a:effectLst>
                  <a:outerShdw blurRad="38100" dist="19050" dir="2700000" algn="tl" rotWithShape="0">
                    <a:schemeClr val="dk1">
                      <a:alpha val="40000"/>
                    </a:schemeClr>
                  </a:outerShdw>
                </a:effectLst>
              </a:rPr>
              <a:t>if you want to walk far,</a:t>
            </a:r>
          </a:p>
          <a:p>
            <a:pPr algn="ctr"/>
            <a:r>
              <a:rPr lang="en-US" sz="2400" dirty="0">
                <a:ln w="0"/>
                <a:effectLst>
                  <a:outerShdw blurRad="38100" dist="19050" dir="2700000" algn="tl" rotWithShape="0">
                    <a:schemeClr val="dk1">
                      <a:alpha val="40000"/>
                    </a:schemeClr>
                  </a:outerShdw>
                </a:effectLst>
              </a:rPr>
              <a:t>Walk together”</a:t>
            </a:r>
          </a:p>
          <a:p>
            <a:pPr algn="ctr"/>
            <a:r>
              <a:rPr lang="en-US" sz="2400" dirty="0">
                <a:ln w="0"/>
                <a:effectLst>
                  <a:outerShdw blurRad="38100" dist="19050" dir="2700000" algn="tl" rotWithShape="0">
                    <a:schemeClr val="dk1">
                      <a:alpha val="40000"/>
                    </a:schemeClr>
                  </a:outerShdw>
                </a:effectLst>
              </a:rPr>
              <a:t>Ratan Tata</a:t>
            </a:r>
          </a:p>
          <a:p>
            <a:pPr algn="ctr"/>
            <a:r>
              <a:rPr lang="en-US" sz="5400" b="0" cap="none" spc="0" dirty="0">
                <a:ln w="0"/>
                <a:solidFill>
                  <a:schemeClr val="tx1"/>
                </a:solidFill>
                <a:effectLst>
                  <a:outerShdw blurRad="38100" dist="19050" dir="2700000" algn="tl" rotWithShape="0">
                    <a:schemeClr val="dk1">
                      <a:alpha val="40000"/>
                    </a:schemeClr>
                  </a:outerShdw>
                </a:effectLst>
              </a:rPr>
              <a:t> </a:t>
            </a:r>
          </a:p>
        </p:txBody>
      </p:sp>
      <p:sp>
        <p:nvSpPr>
          <p:cNvPr id="6" name="Rectangle 5">
            <a:extLst>
              <a:ext uri="{FF2B5EF4-FFF2-40B4-BE49-F238E27FC236}">
                <a16:creationId xmlns:a16="http://schemas.microsoft.com/office/drawing/2014/main" id="{230825A6-C3A8-4729-89E9-9E66994BB5C1}"/>
              </a:ext>
            </a:extLst>
          </p:cNvPr>
          <p:cNvSpPr/>
          <p:nvPr/>
        </p:nvSpPr>
        <p:spPr>
          <a:xfrm rot="1049951">
            <a:off x="8150844" y="1810445"/>
            <a:ext cx="4122924" cy="1631216"/>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“Of all the things I’ve done,</a:t>
            </a:r>
          </a:p>
          <a:p>
            <a:pPr algn="ctr"/>
            <a:r>
              <a:rPr lang="en-US" sz="2000" dirty="0">
                <a:ln w="0"/>
                <a:effectLst>
                  <a:outerShdw blurRad="38100" dist="19050" dir="2700000" algn="tl" rotWithShape="0">
                    <a:schemeClr val="dk1">
                      <a:alpha val="40000"/>
                    </a:schemeClr>
                  </a:outerShdw>
                </a:effectLst>
              </a:rPr>
              <a:t>The most vital is coordinating</a:t>
            </a:r>
          </a:p>
          <a:p>
            <a:pPr algn="ctr"/>
            <a:r>
              <a:rPr lang="en-US" sz="2000" b="0" cap="none" spc="0" dirty="0">
                <a:ln w="0"/>
                <a:solidFill>
                  <a:schemeClr val="tx1"/>
                </a:solidFill>
                <a:effectLst>
                  <a:outerShdw blurRad="38100" dist="19050" dir="2700000" algn="tl" rotWithShape="0">
                    <a:schemeClr val="dk1">
                      <a:alpha val="40000"/>
                    </a:schemeClr>
                  </a:outerShdw>
                </a:effectLst>
              </a:rPr>
              <a:t>Those who work with me and aiming </a:t>
            </a:r>
            <a:endParaRPr lang="en-US" sz="2000" dirty="0">
              <a:ln w="0"/>
              <a:effectLst>
                <a:outerShdw blurRad="38100" dist="19050" dir="2700000" algn="tl" rotWithShape="0">
                  <a:schemeClr val="dk1">
                    <a:alpha val="40000"/>
                  </a:schemeClr>
                </a:outerShdw>
              </a:effectLst>
            </a:endParaRPr>
          </a:p>
          <a:p>
            <a:pPr algn="ctr"/>
            <a:r>
              <a:rPr lang="en-US" sz="2000" b="0" cap="none" spc="0" dirty="0">
                <a:ln w="0"/>
                <a:solidFill>
                  <a:schemeClr val="tx1"/>
                </a:solidFill>
                <a:effectLst>
                  <a:outerShdw blurRad="38100" dist="19050" dir="2700000" algn="tl" rotWithShape="0">
                    <a:schemeClr val="dk1">
                      <a:alpha val="40000"/>
                    </a:schemeClr>
                  </a:outerShdw>
                </a:effectLst>
              </a:rPr>
              <a:t>Their</a:t>
            </a:r>
            <a:r>
              <a:rPr lang="en-US" sz="2000" dirty="0">
                <a:ln w="0"/>
                <a:effectLst>
                  <a:outerShdw blurRad="38100" dist="19050" dir="2700000" algn="tl" rotWithShape="0">
                    <a:schemeClr val="dk1">
                      <a:alpha val="40000"/>
                    </a:schemeClr>
                  </a:outerShdw>
                </a:effectLst>
              </a:rPr>
              <a:t> efforts for a certain goal”</a:t>
            </a:r>
          </a:p>
          <a:p>
            <a:pPr algn="ctr"/>
            <a:r>
              <a:rPr lang="en-US" sz="2000" b="0" cap="none" spc="0" dirty="0">
                <a:ln w="0"/>
                <a:solidFill>
                  <a:schemeClr val="tx1"/>
                </a:solidFill>
                <a:effectLst>
                  <a:outerShdw blurRad="38100" dist="19050" dir="2700000" algn="tl" rotWithShape="0">
                    <a:schemeClr val="dk1">
                      <a:alpha val="40000"/>
                    </a:schemeClr>
                  </a:outerShdw>
                </a:effectLst>
              </a:rPr>
              <a:t>Walter Disney</a:t>
            </a:r>
          </a:p>
        </p:txBody>
      </p:sp>
      <p:sp>
        <p:nvSpPr>
          <p:cNvPr id="7" name="Rectangle 6">
            <a:extLst>
              <a:ext uri="{FF2B5EF4-FFF2-40B4-BE49-F238E27FC236}">
                <a16:creationId xmlns:a16="http://schemas.microsoft.com/office/drawing/2014/main" id="{13FF66D4-02C5-4044-AE4F-ED7811148EA5}"/>
              </a:ext>
            </a:extLst>
          </p:cNvPr>
          <p:cNvSpPr/>
          <p:nvPr/>
        </p:nvSpPr>
        <p:spPr>
          <a:xfrm rot="762420">
            <a:off x="18115" y="5288153"/>
            <a:ext cx="3740896" cy="1446550"/>
          </a:xfrm>
          <a:prstGeom prst="rect">
            <a:avLst/>
          </a:prstGeom>
          <a:noFill/>
        </p:spPr>
        <p:txBody>
          <a:bodyPr wrap="none" lIns="91440" tIns="45720" rIns="91440" bIns="45720">
            <a:spAutoFit/>
          </a:bodyPr>
          <a:lstStyle/>
          <a:p>
            <a:pPr algn="ctr"/>
            <a:r>
              <a:rPr lang="en-US" sz="2200" b="0" cap="none" spc="0" dirty="0">
                <a:ln w="0"/>
                <a:solidFill>
                  <a:schemeClr val="tx1"/>
                </a:solidFill>
                <a:effectLst>
                  <a:outerShdw blurRad="38100" dist="19050" dir="2700000" algn="tl" rotWithShape="0">
                    <a:schemeClr val="dk1">
                      <a:alpha val="40000"/>
                    </a:schemeClr>
                  </a:outerShdw>
                </a:effectLst>
              </a:rPr>
              <a:t>“Talent wins games,</a:t>
            </a:r>
          </a:p>
          <a:p>
            <a:pPr algn="ctr"/>
            <a:r>
              <a:rPr lang="en-US" sz="2200" dirty="0">
                <a:ln w="0"/>
                <a:effectLst>
                  <a:outerShdw blurRad="38100" dist="19050" dir="2700000" algn="tl" rotWithShape="0">
                    <a:schemeClr val="dk1">
                      <a:alpha val="40000"/>
                    </a:schemeClr>
                  </a:outerShdw>
                </a:effectLst>
              </a:rPr>
              <a:t>But teamwork and intelligence </a:t>
            </a:r>
          </a:p>
          <a:p>
            <a:pPr algn="ctr"/>
            <a:r>
              <a:rPr lang="en-US" sz="2200" b="0" cap="none" spc="0" dirty="0">
                <a:ln w="0"/>
                <a:solidFill>
                  <a:schemeClr val="tx1"/>
                </a:solidFill>
                <a:effectLst>
                  <a:outerShdw blurRad="38100" dist="19050" dir="2700000" algn="tl" rotWithShape="0">
                    <a:schemeClr val="dk1">
                      <a:alpha val="40000"/>
                    </a:schemeClr>
                  </a:outerShdw>
                </a:effectLst>
              </a:rPr>
              <a:t>Wins championships”</a:t>
            </a:r>
          </a:p>
          <a:p>
            <a:pPr algn="ctr"/>
            <a:r>
              <a:rPr lang="en-US" sz="2200" dirty="0">
                <a:ln w="0"/>
                <a:effectLst>
                  <a:outerShdw blurRad="38100" dist="19050" dir="2700000" algn="tl" rotWithShape="0">
                    <a:schemeClr val="dk1">
                      <a:alpha val="40000"/>
                    </a:schemeClr>
                  </a:outerShdw>
                </a:effectLst>
              </a:rPr>
              <a:t>Michael Jordan</a:t>
            </a:r>
            <a:endParaRPr lang="en-US" sz="2200" b="0" cap="none" spc="0" dirty="0">
              <a:ln w="0"/>
              <a:solidFill>
                <a:schemeClr val="tx1"/>
              </a:solidFill>
              <a:effectLst>
                <a:outerShdw blurRad="38100" dist="19050" dir="2700000" algn="tl" rotWithShape="0">
                  <a:schemeClr val="dk1">
                    <a:alpha val="40000"/>
                  </a:schemeClr>
                </a:outerShdw>
              </a:effectLst>
            </a:endParaRPr>
          </a:p>
        </p:txBody>
      </p:sp>
      <p:sp>
        <p:nvSpPr>
          <p:cNvPr id="8" name="Rectangle 7">
            <a:extLst>
              <a:ext uri="{FF2B5EF4-FFF2-40B4-BE49-F238E27FC236}">
                <a16:creationId xmlns:a16="http://schemas.microsoft.com/office/drawing/2014/main" id="{333DA754-5E15-4210-960F-60043278FB99}"/>
              </a:ext>
            </a:extLst>
          </p:cNvPr>
          <p:cNvSpPr/>
          <p:nvPr/>
        </p:nvSpPr>
        <p:spPr>
          <a:xfrm>
            <a:off x="2971997" y="3405175"/>
            <a:ext cx="5816016" cy="1938992"/>
          </a:xfrm>
          <a:prstGeom prst="rect">
            <a:avLst/>
          </a:prstGeom>
          <a:noFill/>
        </p:spPr>
        <p:txBody>
          <a:bodyPr wrap="none" lIns="91440" tIns="45720" rIns="91440" bIns="45720">
            <a:spAutoFit/>
          </a:bodyPr>
          <a:lstStyle/>
          <a:p>
            <a:pPr algn="ctr"/>
            <a:r>
              <a:rPr lang="en-US" sz="3000" b="0" cap="none" spc="0" dirty="0">
                <a:ln w="0"/>
                <a:solidFill>
                  <a:schemeClr val="tx1"/>
                </a:solidFill>
                <a:effectLst>
                  <a:outerShdw blurRad="38100" dist="19050" dir="2700000" algn="tl" rotWithShape="0">
                    <a:schemeClr val="dk1">
                      <a:alpha val="40000"/>
                    </a:schemeClr>
                  </a:outerShdw>
                </a:effectLst>
              </a:rPr>
              <a:t>“Coming together is the </a:t>
            </a:r>
            <a:r>
              <a:rPr lang="en-US" sz="3000" b="1" cap="none" spc="0" dirty="0">
                <a:ln w="0"/>
                <a:solidFill>
                  <a:schemeClr val="tx1"/>
                </a:solidFill>
                <a:effectLst>
                  <a:outerShdw blurRad="38100" dist="19050" dir="2700000" algn="tl" rotWithShape="0">
                    <a:schemeClr val="dk1">
                      <a:alpha val="40000"/>
                    </a:schemeClr>
                  </a:outerShdw>
                </a:effectLst>
              </a:rPr>
              <a:t>beginning</a:t>
            </a:r>
          </a:p>
          <a:p>
            <a:pPr algn="ctr"/>
            <a:r>
              <a:rPr lang="en-US" sz="3000" b="0" cap="none" spc="0" dirty="0">
                <a:ln w="0"/>
                <a:solidFill>
                  <a:schemeClr val="tx1"/>
                </a:solidFill>
                <a:effectLst>
                  <a:outerShdw blurRad="38100" dist="19050" dir="2700000" algn="tl" rotWithShape="0">
                    <a:schemeClr val="dk1">
                      <a:alpha val="40000"/>
                    </a:schemeClr>
                  </a:outerShdw>
                </a:effectLst>
              </a:rPr>
              <a:t>Staying together is </a:t>
            </a:r>
            <a:r>
              <a:rPr lang="en-US" sz="3000" b="1" cap="none" spc="0" dirty="0">
                <a:ln w="0"/>
                <a:solidFill>
                  <a:schemeClr val="tx1"/>
                </a:solidFill>
                <a:effectLst>
                  <a:outerShdw blurRad="38100" dist="19050" dir="2700000" algn="tl" rotWithShape="0">
                    <a:schemeClr val="dk1">
                      <a:alpha val="40000"/>
                    </a:schemeClr>
                  </a:outerShdw>
                </a:effectLst>
              </a:rPr>
              <a:t>progress</a:t>
            </a:r>
          </a:p>
          <a:p>
            <a:pPr algn="ctr"/>
            <a:r>
              <a:rPr lang="en-US" sz="3000" dirty="0">
                <a:ln w="0"/>
                <a:effectLst>
                  <a:outerShdw blurRad="38100" dist="19050" dir="2700000" algn="tl" rotWithShape="0">
                    <a:schemeClr val="dk1">
                      <a:alpha val="40000"/>
                    </a:schemeClr>
                  </a:outerShdw>
                </a:effectLst>
              </a:rPr>
              <a:t>Working together is </a:t>
            </a:r>
            <a:r>
              <a:rPr lang="en-US" sz="3000" b="1" dirty="0">
                <a:ln w="0"/>
                <a:effectLst>
                  <a:outerShdw blurRad="38100" dist="19050" dir="2700000" algn="tl" rotWithShape="0">
                    <a:schemeClr val="dk1">
                      <a:alpha val="40000"/>
                    </a:schemeClr>
                  </a:outerShdw>
                </a:effectLst>
              </a:rPr>
              <a:t>success</a:t>
            </a:r>
            <a:r>
              <a:rPr lang="en-US" sz="3000" dirty="0">
                <a:ln w="0"/>
                <a:effectLst>
                  <a:outerShdw blurRad="38100" dist="19050" dir="2700000" algn="tl" rotWithShape="0">
                    <a:schemeClr val="dk1">
                      <a:alpha val="40000"/>
                    </a:schemeClr>
                  </a:outerShdw>
                </a:effectLst>
              </a:rPr>
              <a:t>”</a:t>
            </a:r>
          </a:p>
          <a:p>
            <a:pPr algn="ctr"/>
            <a:r>
              <a:rPr lang="en-US" sz="3000" dirty="0">
                <a:ln w="0"/>
                <a:effectLst>
                  <a:outerShdw blurRad="38100" dist="19050" dir="2700000" algn="tl" rotWithShape="0">
                    <a:schemeClr val="dk1">
                      <a:alpha val="40000"/>
                    </a:schemeClr>
                  </a:outerShdw>
                </a:effectLst>
              </a:rPr>
              <a:t>Henry Ford</a:t>
            </a:r>
            <a:endParaRPr lang="en-US" sz="30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1878981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AD057-DC1F-489A-989C-CA341FC77E6D}"/>
              </a:ext>
            </a:extLst>
          </p:cNvPr>
          <p:cNvSpPr>
            <a:spLocks noGrp="1"/>
          </p:cNvSpPr>
          <p:nvPr>
            <p:ph type="title"/>
          </p:nvPr>
        </p:nvSpPr>
        <p:spPr>
          <a:xfrm>
            <a:off x="2231136" y="321754"/>
            <a:ext cx="7729728" cy="1188720"/>
          </a:xfrm>
        </p:spPr>
        <p:txBody>
          <a:bodyPr/>
          <a:lstStyle/>
          <a:p>
            <a:r>
              <a:rPr lang="en-GB" dirty="0"/>
              <a:t>References</a:t>
            </a:r>
          </a:p>
        </p:txBody>
      </p:sp>
      <p:sp>
        <p:nvSpPr>
          <p:cNvPr id="5" name="TextBox 3">
            <a:extLst>
              <a:ext uri="{FF2B5EF4-FFF2-40B4-BE49-F238E27FC236}">
                <a16:creationId xmlns:a16="http://schemas.microsoft.com/office/drawing/2014/main" id="{73D5BC51-1A2B-44D8-A53C-A15D25C04E40}"/>
              </a:ext>
            </a:extLst>
          </p:cNvPr>
          <p:cNvSpPr txBox="1"/>
          <p:nvPr/>
        </p:nvSpPr>
        <p:spPr>
          <a:xfrm>
            <a:off x="1385889" y="1964055"/>
            <a:ext cx="8574976" cy="3022283"/>
          </a:xfrm>
          <a:prstGeom prst="rect">
            <a:avLst/>
          </a:prstGeom>
          <a:noFill/>
        </p:spPr>
        <p:txBody>
          <a:bodyPr wrap="square" rtlCol="0">
            <a:noAutofit/>
          </a:bodyPr>
          <a:lstStyle/>
          <a:p>
            <a:pPr>
              <a:lnSpc>
                <a:spcPct val="107000"/>
              </a:lnSpc>
              <a:spcAft>
                <a:spcPts val="800"/>
              </a:spcAft>
            </a:pPr>
            <a:r>
              <a:rPr lang="en-GB" sz="1400" i="1" kern="1200" dirty="0">
                <a:solidFill>
                  <a:srgbClr val="000000"/>
                </a:solidFill>
                <a:effectLst/>
                <a:ea typeface="Calibri" panose="020F0502020204030204" pitchFamily="34" charset="0"/>
                <a:cs typeface="Times New Roman" panose="02020603050405020304" pitchFamily="18" charset="0"/>
              </a:rPr>
              <a:t> </a:t>
            </a:r>
            <a:endParaRPr lang="en-GB" sz="14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400" kern="1200" dirty="0">
                <a:solidFill>
                  <a:srgbClr val="000000"/>
                </a:solidFill>
                <a:effectLst/>
                <a:ea typeface="Calibri" panose="020F0502020204030204" pitchFamily="34" charset="0"/>
                <a:cs typeface="Times New Roman" panose="02020603050405020304" pitchFamily="18" charset="0"/>
              </a:rPr>
              <a:t>Belbin, R, M. (2012). Management Teams. </a:t>
            </a:r>
            <a:r>
              <a:rPr lang="en-GB" sz="1400" i="1" kern="1200" dirty="0">
                <a:solidFill>
                  <a:srgbClr val="000000"/>
                </a:solidFill>
                <a:effectLst/>
                <a:ea typeface="Calibri" panose="020F0502020204030204" pitchFamily="34" charset="0"/>
                <a:cs typeface="Times New Roman" panose="02020603050405020304" pitchFamily="18" charset="0"/>
              </a:rPr>
              <a:t>Why they succeed or fail?</a:t>
            </a:r>
            <a:r>
              <a:rPr lang="en-GB" sz="1400" kern="1200" dirty="0">
                <a:solidFill>
                  <a:srgbClr val="000000"/>
                </a:solidFill>
                <a:effectLst/>
                <a:ea typeface="Calibri" panose="020F0502020204030204" pitchFamily="34" charset="0"/>
                <a:cs typeface="Times New Roman" panose="02020603050405020304" pitchFamily="18" charset="0"/>
              </a:rPr>
              <a:t>  </a:t>
            </a:r>
            <a:r>
              <a:rPr lang="en-GB" sz="1400" kern="1200" dirty="0" err="1">
                <a:solidFill>
                  <a:srgbClr val="000000"/>
                </a:solidFill>
                <a:effectLst/>
                <a:ea typeface="Calibri" panose="020F0502020204030204" pitchFamily="34" charset="0"/>
                <a:cs typeface="Times New Roman" panose="02020603050405020304" pitchFamily="18" charset="0"/>
              </a:rPr>
              <a:t>Elsvier</a:t>
            </a:r>
            <a:r>
              <a:rPr lang="en-GB" sz="1400" kern="1200" dirty="0">
                <a:solidFill>
                  <a:srgbClr val="000000"/>
                </a:solidFill>
                <a:effectLst/>
                <a:ea typeface="Calibri" panose="020F0502020204030204" pitchFamily="34" charset="0"/>
                <a:cs typeface="Times New Roman" panose="02020603050405020304" pitchFamily="18" charset="0"/>
              </a:rPr>
              <a:t> Butterworth-</a:t>
            </a:r>
            <a:r>
              <a:rPr lang="en-GB" sz="1400" kern="1200" dirty="0" err="1">
                <a:solidFill>
                  <a:srgbClr val="000000"/>
                </a:solidFill>
                <a:effectLst/>
                <a:ea typeface="Calibri" panose="020F0502020204030204" pitchFamily="34" charset="0"/>
                <a:cs typeface="Times New Roman" panose="02020603050405020304" pitchFamily="18" charset="0"/>
              </a:rPr>
              <a:t>Heinnemann</a:t>
            </a:r>
            <a:r>
              <a:rPr lang="en-GB" sz="1400" kern="1200" dirty="0">
                <a:solidFill>
                  <a:srgbClr val="000000"/>
                </a:solidFill>
                <a:effectLst/>
                <a:ea typeface="Calibri" panose="020F0502020204030204" pitchFamily="34" charset="0"/>
                <a:cs typeface="Times New Roman" panose="02020603050405020304" pitchFamily="18" charset="0"/>
              </a:rPr>
              <a:t>, Oxford.  </a:t>
            </a:r>
            <a:endParaRPr lang="en-GB" sz="14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400" kern="1200" dirty="0">
                <a:solidFill>
                  <a:srgbClr val="000000"/>
                </a:solidFill>
                <a:effectLst/>
                <a:ea typeface="Calibri" panose="020F0502020204030204" pitchFamily="34" charset="0"/>
                <a:cs typeface="Times New Roman" panose="02020603050405020304" pitchFamily="18" charset="0"/>
              </a:rPr>
              <a:t>Donald, B E, Ph.D. (2001). FORMING STORMING NORMING PREFORMING. </a:t>
            </a:r>
            <a:r>
              <a:rPr lang="en-GB" sz="1400" i="1" kern="1200" dirty="0">
                <a:solidFill>
                  <a:srgbClr val="000000"/>
                </a:solidFill>
                <a:effectLst/>
                <a:ea typeface="Calibri" panose="020F0502020204030204" pitchFamily="34" charset="0"/>
                <a:cs typeface="Times New Roman" panose="02020603050405020304" pitchFamily="18" charset="0"/>
              </a:rPr>
              <a:t>Successful Communication in Groups and Teams. </a:t>
            </a:r>
            <a:r>
              <a:rPr lang="en-GB" sz="1400" kern="1200" dirty="0">
                <a:solidFill>
                  <a:srgbClr val="000000"/>
                </a:solidFill>
                <a:effectLst/>
                <a:ea typeface="Calibri" panose="020F0502020204030204" pitchFamily="34" charset="0"/>
                <a:cs typeface="Times New Roman" panose="02020603050405020304" pitchFamily="18" charset="0"/>
              </a:rPr>
              <a:t>Writers Club Press. </a:t>
            </a:r>
          </a:p>
          <a:p>
            <a:pPr>
              <a:lnSpc>
                <a:spcPct val="107000"/>
              </a:lnSpc>
              <a:spcAft>
                <a:spcPts val="800"/>
              </a:spcAft>
            </a:pPr>
            <a:r>
              <a:rPr lang="en-GB" sz="1400" dirty="0"/>
              <a:t>Tuckman, B.W. &amp; Jensen, M.A.C. (1977) </a:t>
            </a:r>
            <a:r>
              <a:rPr lang="en-GB" sz="1400" i="1" dirty="0"/>
              <a:t>Stages of small group development revisited</a:t>
            </a:r>
            <a:r>
              <a:rPr lang="en-GB" sz="1400" dirty="0"/>
              <a:t>. Group and Organizational Studies, Oxford Press</a:t>
            </a:r>
            <a:endParaRPr lang="en-GB" sz="14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400" kern="1200" dirty="0">
                <a:solidFill>
                  <a:srgbClr val="000000"/>
                </a:solidFill>
                <a:effectLst/>
                <a:ea typeface="Calibri" panose="020F0502020204030204" pitchFamily="34" charset="0"/>
                <a:cs typeface="Times New Roman" panose="02020603050405020304" pitchFamily="18" charset="0"/>
              </a:rPr>
              <a:t>YouTube (2017) </a:t>
            </a:r>
            <a:r>
              <a:rPr lang="en-GB" sz="1400" i="1" kern="1200" dirty="0">
                <a:solidFill>
                  <a:srgbClr val="000000"/>
                </a:solidFill>
                <a:effectLst/>
                <a:ea typeface="Calibri" panose="020F0502020204030204" pitchFamily="34" charset="0"/>
                <a:cs typeface="Times New Roman" panose="02020603050405020304" pitchFamily="18" charset="0"/>
              </a:rPr>
              <a:t>Teamwork Quotes</a:t>
            </a:r>
            <a:r>
              <a:rPr lang="en-GB" sz="1400" kern="1200" dirty="0">
                <a:solidFill>
                  <a:srgbClr val="000000"/>
                </a:solidFill>
                <a:effectLst/>
                <a:ea typeface="Calibri" panose="020F0502020204030204" pitchFamily="34" charset="0"/>
                <a:cs typeface="Times New Roman" panose="02020603050405020304" pitchFamily="18" charset="0"/>
              </a:rPr>
              <a:t> [online] Available at: </a:t>
            </a:r>
            <a:r>
              <a:rPr lang="en-GB" sz="1400" u="sng" kern="1200" dirty="0">
                <a:solidFill>
                  <a:srgbClr val="000000"/>
                </a:solidFill>
                <a:effectLst/>
                <a:ea typeface="Calibri" panose="020F0502020204030204" pitchFamily="34" charset="0"/>
                <a:cs typeface="Times New Roman" panose="02020603050405020304" pitchFamily="18" charset="0"/>
                <a:hlinkClick r:id="rId2"/>
              </a:rPr>
              <a:t>https://www.youtube.com/watch?v=_2p6J7arV80</a:t>
            </a:r>
            <a:r>
              <a:rPr lang="en-GB" sz="1400" kern="1200" dirty="0">
                <a:solidFill>
                  <a:srgbClr val="000000"/>
                </a:solidFill>
                <a:effectLst/>
                <a:ea typeface="Calibri" panose="020F0502020204030204" pitchFamily="34" charset="0"/>
                <a:cs typeface="Times New Roman" panose="02020603050405020304" pitchFamily="18" charset="0"/>
              </a:rPr>
              <a:t>. Accessed 13.05.2020</a:t>
            </a:r>
            <a:endParaRPr lang="en-GB" sz="14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000185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3751AF0-65C7-49F6-A8F1-8EFCBA3C0941}"/>
              </a:ext>
            </a:extLst>
          </p:cNvPr>
          <p:cNvSpPr/>
          <p:nvPr/>
        </p:nvSpPr>
        <p:spPr>
          <a:xfrm>
            <a:off x="3961731" y="2967335"/>
            <a:ext cx="4268541"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THANK YOU </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8197605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otalTime>600</TotalTime>
  <Words>1006</Words>
  <Application>Microsoft Office PowerPoint</Application>
  <PresentationFormat>Widescreen</PresentationFormat>
  <Paragraphs>192</Paragraphs>
  <Slides>24</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Gill Sans MT</vt:lpstr>
      <vt:lpstr>Parcel</vt:lpstr>
      <vt:lpstr>Effective Team Work</vt:lpstr>
      <vt:lpstr>What is the definition of teamwork?    </vt:lpstr>
      <vt:lpstr>The difference between groups and teams </vt:lpstr>
      <vt:lpstr>PowerPoint Presentation</vt:lpstr>
      <vt:lpstr>Dr belbin</vt:lpstr>
      <vt:lpstr>9 TEAM ROLES</vt:lpstr>
      <vt:lpstr>PowerPoint Presentation</vt:lpstr>
      <vt:lpstr>PowerPoint Presentation</vt:lpstr>
      <vt:lpstr>Tuckman’s 5 stage model</vt:lpstr>
      <vt:lpstr>Leadership Must Haves</vt:lpstr>
      <vt:lpstr>Delegated Job roles </vt:lpstr>
      <vt:lpstr>Trust </vt:lpstr>
      <vt:lpstr>objective</vt:lpstr>
      <vt:lpstr>Team building activites</vt:lpstr>
      <vt:lpstr>Factors that could negatively impact team work </vt:lpstr>
      <vt:lpstr>PowerPoint Presentation</vt:lpstr>
      <vt:lpstr>madagascar</vt:lpstr>
      <vt:lpstr>HARRY PHILLIPS OF LLANELLI</vt:lpstr>
      <vt:lpstr>How is the Nhs successful in a pandemic</vt:lpstr>
      <vt:lpstr>To conclude</vt:lpstr>
      <vt:lpstr>PowerPoint Presentation</vt:lpstr>
      <vt:lpstr>quotes from leaders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 and Communication</dc:title>
  <dc:creator>Nadia Phillips (1705457)</dc:creator>
  <cp:lastModifiedBy>Nadia Phillips (1705457)</cp:lastModifiedBy>
  <cp:revision>12</cp:revision>
  <dcterms:created xsi:type="dcterms:W3CDTF">2020-05-14T07:33:04Z</dcterms:created>
  <dcterms:modified xsi:type="dcterms:W3CDTF">2020-05-14T17:34:00Z</dcterms:modified>
</cp:coreProperties>
</file>