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35"/>
  </p:notesMasterIdLst>
  <p:sldIdLst>
    <p:sldId id="256" r:id="rId2"/>
    <p:sldId id="257" r:id="rId3"/>
    <p:sldId id="258" r:id="rId4"/>
    <p:sldId id="261" r:id="rId5"/>
    <p:sldId id="262" r:id="rId6"/>
    <p:sldId id="263" r:id="rId7"/>
    <p:sldId id="264" r:id="rId8"/>
    <p:sldId id="265" r:id="rId9"/>
    <p:sldId id="270" r:id="rId10"/>
    <p:sldId id="271" r:id="rId11"/>
    <p:sldId id="272" r:id="rId12"/>
    <p:sldId id="275" r:id="rId13"/>
    <p:sldId id="276" r:id="rId14"/>
    <p:sldId id="277" r:id="rId15"/>
    <p:sldId id="281" r:id="rId16"/>
    <p:sldId id="282" r:id="rId17"/>
    <p:sldId id="286" r:id="rId18"/>
    <p:sldId id="289" r:id="rId19"/>
    <p:sldId id="290" r:id="rId20"/>
    <p:sldId id="291" r:id="rId21"/>
    <p:sldId id="293" r:id="rId22"/>
    <p:sldId id="294" r:id="rId23"/>
    <p:sldId id="295" r:id="rId24"/>
    <p:sldId id="296" r:id="rId25"/>
    <p:sldId id="297" r:id="rId26"/>
    <p:sldId id="298" r:id="rId27"/>
    <p:sldId id="300" r:id="rId28"/>
    <p:sldId id="301" r:id="rId29"/>
    <p:sldId id="304" r:id="rId30"/>
    <p:sldId id="306" r:id="rId31"/>
    <p:sldId id="309" r:id="rId32"/>
    <p:sldId id="302" r:id="rId33"/>
    <p:sldId id="303"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7" d="100"/>
          <a:sy n="107" d="100"/>
        </p:scale>
        <p:origin x="7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3.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3.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B5582AE-7F7A-4446-BA73-4070E8F1AA2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3406C1F-10BF-48EE-8DFC-1025833452D6}">
      <dgm:prSet/>
      <dgm:spPr/>
      <dgm:t>
        <a:bodyPr/>
        <a:lstStyle/>
        <a:p>
          <a:pPr>
            <a:lnSpc>
              <a:spcPct val="100000"/>
            </a:lnSpc>
          </a:pPr>
          <a:r>
            <a:rPr lang="en-US" dirty="0"/>
            <a:t>Future studies could assess the long-term durability of pavement mixes under various climatic and load conditions, expanding on the initial strength and compatibility findings of this research.</a:t>
          </a:r>
        </a:p>
      </dgm:t>
    </dgm:pt>
    <dgm:pt modelId="{365F26DA-168A-42D7-8C35-266306832091}" type="parTrans" cxnId="{797895F9-8FC4-43AB-B0B7-FC891C231902}">
      <dgm:prSet/>
      <dgm:spPr/>
      <dgm:t>
        <a:bodyPr/>
        <a:lstStyle/>
        <a:p>
          <a:endParaRPr lang="en-US"/>
        </a:p>
      </dgm:t>
    </dgm:pt>
    <dgm:pt modelId="{A7B36621-749F-405B-8ABA-2BF0D42170F9}" type="sibTrans" cxnId="{797895F9-8FC4-43AB-B0B7-FC891C231902}">
      <dgm:prSet/>
      <dgm:spPr/>
      <dgm:t>
        <a:bodyPr/>
        <a:lstStyle/>
        <a:p>
          <a:endParaRPr lang="en-US"/>
        </a:p>
      </dgm:t>
    </dgm:pt>
    <dgm:pt modelId="{96AA2731-CC88-44EE-AC5A-F865CCACA5F6}">
      <dgm:prSet/>
      <dgm:spPr/>
      <dgm:t>
        <a:bodyPr/>
        <a:lstStyle/>
        <a:p>
          <a:pPr>
            <a:lnSpc>
              <a:spcPct val="100000"/>
            </a:lnSpc>
          </a:pPr>
          <a:r>
            <a:rPr lang="en-US" dirty="0"/>
            <a:t>A comprehensive environmental lifecycle analysis would deepen the understanding of the ecological impacts of using recycled materials, evaluating factors like </a:t>
          </a:r>
          <a:r>
            <a:rPr lang="en-IN" dirty="0"/>
            <a:t>CO</a:t>
          </a:r>
          <a:r>
            <a:rPr lang="en-IN" baseline="-25000" dirty="0"/>
            <a:t>2</a:t>
          </a:r>
          <a:r>
            <a:rPr lang="en-US" dirty="0"/>
            <a:t> emissions and energy use.</a:t>
          </a:r>
        </a:p>
      </dgm:t>
    </dgm:pt>
    <dgm:pt modelId="{575BBB34-8166-434F-8053-D936FB7DEF3C}" type="parTrans" cxnId="{717810AD-D5BA-4230-955B-ADAE7C6BC891}">
      <dgm:prSet/>
      <dgm:spPr/>
      <dgm:t>
        <a:bodyPr/>
        <a:lstStyle/>
        <a:p>
          <a:endParaRPr lang="en-US"/>
        </a:p>
      </dgm:t>
    </dgm:pt>
    <dgm:pt modelId="{7DE20881-4E28-4CFF-A322-3713909BEE02}" type="sibTrans" cxnId="{717810AD-D5BA-4230-955B-ADAE7C6BC891}">
      <dgm:prSet/>
      <dgm:spPr/>
      <dgm:t>
        <a:bodyPr/>
        <a:lstStyle/>
        <a:p>
          <a:endParaRPr lang="en-US"/>
        </a:p>
      </dgm:t>
    </dgm:pt>
    <dgm:pt modelId="{12F579DF-6CD5-4735-92E7-AA1D42C25ADA}">
      <dgm:prSet/>
      <dgm:spPr/>
      <dgm:t>
        <a:bodyPr/>
        <a:lstStyle/>
        <a:p>
          <a:pPr>
            <a:lnSpc>
              <a:spcPct val="100000"/>
            </a:lnSpc>
          </a:pPr>
          <a:r>
            <a:rPr lang="en-US" dirty="0"/>
            <a:t>Subsequent studies might examine the </a:t>
          </a:r>
          <a:r>
            <a:rPr lang="en-US" dirty="0" err="1"/>
            <a:t>behaviour</a:t>
          </a:r>
          <a:r>
            <a:rPr lang="en-US" dirty="0"/>
            <a:t> of these pavement combinations under real-world stressors, such as freeze-thaw cycles and chemical spills.</a:t>
          </a:r>
        </a:p>
      </dgm:t>
    </dgm:pt>
    <dgm:pt modelId="{75E623B2-618A-464F-92CC-F3317B3E34E2}" type="parTrans" cxnId="{DF09A25D-08E9-4F64-8B91-2A2EA5B086E0}">
      <dgm:prSet/>
      <dgm:spPr/>
      <dgm:t>
        <a:bodyPr/>
        <a:lstStyle/>
        <a:p>
          <a:endParaRPr lang="en-US"/>
        </a:p>
      </dgm:t>
    </dgm:pt>
    <dgm:pt modelId="{B73B3624-ED11-4BF3-9FF8-A4582CB1EA56}" type="sibTrans" cxnId="{DF09A25D-08E9-4F64-8B91-2A2EA5B086E0}">
      <dgm:prSet/>
      <dgm:spPr/>
      <dgm:t>
        <a:bodyPr/>
        <a:lstStyle/>
        <a:p>
          <a:endParaRPr lang="en-US"/>
        </a:p>
      </dgm:t>
    </dgm:pt>
    <dgm:pt modelId="{9C120657-8A52-4CCD-978F-D6AA0EBE1AC5}">
      <dgm:prSet/>
      <dgm:spPr/>
      <dgm:t>
        <a:bodyPr/>
        <a:lstStyle/>
        <a:p>
          <a:pPr>
            <a:lnSpc>
              <a:spcPct val="100000"/>
            </a:lnSpc>
          </a:pPr>
          <a:r>
            <a:rPr lang="en-US" dirty="0"/>
            <a:t>Exploring alternative binders and recycled materials beyond the RAP, FA, and cement used in this study could offer additional sustainable solutions for pavement construction.</a:t>
          </a:r>
        </a:p>
      </dgm:t>
    </dgm:pt>
    <dgm:pt modelId="{5B549B76-BAE4-4D8B-B1CC-7850A8267F05}" type="parTrans" cxnId="{7EBE1F34-6E73-4C17-BFF7-4E5C5DFF3052}">
      <dgm:prSet/>
      <dgm:spPr/>
      <dgm:t>
        <a:bodyPr/>
        <a:lstStyle/>
        <a:p>
          <a:endParaRPr lang="en-US"/>
        </a:p>
      </dgm:t>
    </dgm:pt>
    <dgm:pt modelId="{9CBBB073-385D-48B1-B51A-F4DF49C2AB7E}" type="sibTrans" cxnId="{7EBE1F34-6E73-4C17-BFF7-4E5C5DFF3052}">
      <dgm:prSet/>
      <dgm:spPr/>
      <dgm:t>
        <a:bodyPr/>
        <a:lstStyle/>
        <a:p>
          <a:endParaRPr lang="en-US"/>
        </a:p>
      </dgm:t>
    </dgm:pt>
    <dgm:pt modelId="{B9E7EEBB-B19D-439B-A96F-6317C807F4E2}" type="pres">
      <dgm:prSet presAssocID="{BB5582AE-7F7A-4446-BA73-4070E8F1AA20}" presName="root" presStyleCnt="0">
        <dgm:presLayoutVars>
          <dgm:dir/>
          <dgm:resizeHandles val="exact"/>
        </dgm:presLayoutVars>
      </dgm:prSet>
      <dgm:spPr/>
    </dgm:pt>
    <dgm:pt modelId="{C8A528E6-20CF-4B15-AE7B-D314A6C9AE3C}" type="pres">
      <dgm:prSet presAssocID="{D3406C1F-10BF-48EE-8DFC-1025833452D6}" presName="compNode" presStyleCnt="0"/>
      <dgm:spPr/>
    </dgm:pt>
    <dgm:pt modelId="{87081787-C0B4-4587-B0D0-F5B132DF1184}" type="pres">
      <dgm:prSet presAssocID="{D3406C1F-10BF-48EE-8DFC-1025833452D6}" presName="bgRect" presStyleLbl="bgShp" presStyleIdx="0" presStyleCnt="4"/>
      <dgm:spPr/>
    </dgm:pt>
    <dgm:pt modelId="{BDF3E531-B9B4-4886-9F56-D4B12FBD1C3B}" type="pres">
      <dgm:prSet presAssocID="{D3406C1F-10BF-48EE-8DFC-1025833452D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lldozer"/>
        </a:ext>
      </dgm:extLst>
    </dgm:pt>
    <dgm:pt modelId="{6E951621-32B8-4475-96DC-5DA2B869DDDF}" type="pres">
      <dgm:prSet presAssocID="{D3406C1F-10BF-48EE-8DFC-1025833452D6}" presName="spaceRect" presStyleCnt="0"/>
      <dgm:spPr/>
    </dgm:pt>
    <dgm:pt modelId="{47EE6263-A141-4E4B-B099-2E4A482BFE5D}" type="pres">
      <dgm:prSet presAssocID="{D3406C1F-10BF-48EE-8DFC-1025833452D6}" presName="parTx" presStyleLbl="revTx" presStyleIdx="0" presStyleCnt="4">
        <dgm:presLayoutVars>
          <dgm:chMax val="0"/>
          <dgm:chPref val="0"/>
        </dgm:presLayoutVars>
      </dgm:prSet>
      <dgm:spPr/>
    </dgm:pt>
    <dgm:pt modelId="{67DBD160-3D0C-4BD2-A947-F8B39BAB7594}" type="pres">
      <dgm:prSet presAssocID="{A7B36621-749F-405B-8ABA-2BF0D42170F9}" presName="sibTrans" presStyleCnt="0"/>
      <dgm:spPr/>
    </dgm:pt>
    <dgm:pt modelId="{C0ABE394-699C-4B04-ABC7-4A585FC4DE5F}" type="pres">
      <dgm:prSet presAssocID="{96AA2731-CC88-44EE-AC5A-F865CCACA5F6}" presName="compNode" presStyleCnt="0"/>
      <dgm:spPr/>
    </dgm:pt>
    <dgm:pt modelId="{91F0DE7A-F673-4526-AF78-09D17A675DC2}" type="pres">
      <dgm:prSet presAssocID="{96AA2731-CC88-44EE-AC5A-F865CCACA5F6}" presName="bgRect" presStyleLbl="bgShp" presStyleIdx="1" presStyleCnt="4"/>
      <dgm:spPr/>
    </dgm:pt>
    <dgm:pt modelId="{E451C5BD-F7D4-4878-9409-58C20B15A0A0}" type="pres">
      <dgm:prSet presAssocID="{96AA2731-CC88-44EE-AC5A-F865CCACA5F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ustainability"/>
        </a:ext>
      </dgm:extLst>
    </dgm:pt>
    <dgm:pt modelId="{608BA458-743F-4375-B6F4-93955AD0640C}" type="pres">
      <dgm:prSet presAssocID="{96AA2731-CC88-44EE-AC5A-F865CCACA5F6}" presName="spaceRect" presStyleCnt="0"/>
      <dgm:spPr/>
    </dgm:pt>
    <dgm:pt modelId="{67E7AA8C-03A7-4AD7-9891-6F6DBF0F98F5}" type="pres">
      <dgm:prSet presAssocID="{96AA2731-CC88-44EE-AC5A-F865CCACA5F6}" presName="parTx" presStyleLbl="revTx" presStyleIdx="1" presStyleCnt="4">
        <dgm:presLayoutVars>
          <dgm:chMax val="0"/>
          <dgm:chPref val="0"/>
        </dgm:presLayoutVars>
      </dgm:prSet>
      <dgm:spPr/>
    </dgm:pt>
    <dgm:pt modelId="{AD30C67F-16F7-4CC2-9CD3-FD9DE67658C7}" type="pres">
      <dgm:prSet presAssocID="{7DE20881-4E28-4CFF-A322-3713909BEE02}" presName="sibTrans" presStyleCnt="0"/>
      <dgm:spPr/>
    </dgm:pt>
    <dgm:pt modelId="{5BC11A16-8EFE-4067-8208-3FEBEA9DA1A1}" type="pres">
      <dgm:prSet presAssocID="{12F579DF-6CD5-4735-92E7-AA1D42C25ADA}" presName="compNode" presStyleCnt="0"/>
      <dgm:spPr/>
    </dgm:pt>
    <dgm:pt modelId="{60B94FF8-27AC-4516-955B-290FFD53FCB7}" type="pres">
      <dgm:prSet presAssocID="{12F579DF-6CD5-4735-92E7-AA1D42C25ADA}" presName="bgRect" presStyleLbl="bgShp" presStyleIdx="2" presStyleCnt="4"/>
      <dgm:spPr/>
    </dgm:pt>
    <dgm:pt modelId="{927902C2-FE46-4F20-9A87-CC625CFFB9DE}" type="pres">
      <dgm:prSet presAssocID="{12F579DF-6CD5-4735-92E7-AA1D42C25ADA}" presName="iconRect" presStyleLbl="node1" presStyleIdx="2" presStyleCnt="4"/>
      <dgm:spPr>
        <a:blipFill rotWithShape="1">
          <a:blip xmlns:r="http://schemas.openxmlformats.org/officeDocument/2006/relationships" r:embed="rId5"/>
          <a:srcRect/>
          <a:stretch>
            <a:fillRect/>
          </a:stretch>
        </a:blipFill>
      </dgm:spPr>
      <dgm:extLst>
        <a:ext uri="{E40237B7-FDA0-4F09-8148-C483321AD2D9}">
          <dgm14:cNvPr xmlns:dgm14="http://schemas.microsoft.com/office/drawing/2010/diagram" id="0" name="" descr="Recycle"/>
        </a:ext>
      </dgm:extLst>
    </dgm:pt>
    <dgm:pt modelId="{843F59D1-D239-48E8-8FF2-413896DC362E}" type="pres">
      <dgm:prSet presAssocID="{12F579DF-6CD5-4735-92E7-AA1D42C25ADA}" presName="spaceRect" presStyleCnt="0"/>
      <dgm:spPr/>
    </dgm:pt>
    <dgm:pt modelId="{3F3A6F37-609F-469C-8D9B-788AF532E1A0}" type="pres">
      <dgm:prSet presAssocID="{12F579DF-6CD5-4735-92E7-AA1D42C25ADA}" presName="parTx" presStyleLbl="revTx" presStyleIdx="2" presStyleCnt="4">
        <dgm:presLayoutVars>
          <dgm:chMax val="0"/>
          <dgm:chPref val="0"/>
        </dgm:presLayoutVars>
      </dgm:prSet>
      <dgm:spPr/>
    </dgm:pt>
    <dgm:pt modelId="{8045C0AA-BBA1-4514-B4A6-5E30E1212E70}" type="pres">
      <dgm:prSet presAssocID="{B73B3624-ED11-4BF3-9FF8-A4582CB1EA56}" presName="sibTrans" presStyleCnt="0"/>
      <dgm:spPr/>
    </dgm:pt>
    <dgm:pt modelId="{F76A9ED2-AF8E-4CB1-9544-21F3B20326AD}" type="pres">
      <dgm:prSet presAssocID="{9C120657-8A52-4CCD-978F-D6AA0EBE1AC5}" presName="compNode" presStyleCnt="0"/>
      <dgm:spPr/>
    </dgm:pt>
    <dgm:pt modelId="{30FC4A95-FA79-488B-9ADD-AEEFA0A4A98B}" type="pres">
      <dgm:prSet presAssocID="{9C120657-8A52-4CCD-978F-D6AA0EBE1AC5}" presName="bgRect" presStyleLbl="bgShp" presStyleIdx="3" presStyleCnt="4"/>
      <dgm:spPr/>
    </dgm:pt>
    <dgm:pt modelId="{41D685CC-895C-4B5C-843D-B49C54FA2235}" type="pres">
      <dgm:prSet presAssocID="{9C120657-8A52-4CCD-978F-D6AA0EBE1AC5}" presName="iconRect" presStyleLbl="node1" presStyleIdx="3" presStyleCnt="4"/>
      <dgm:spPr>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dgm:spPr>
      <dgm:extLst>
        <a:ext uri="{E40237B7-FDA0-4F09-8148-C483321AD2D9}">
          <dgm14:cNvPr xmlns:dgm14="http://schemas.microsoft.com/office/drawing/2010/diagram" id="0" name="" descr="Cement truck"/>
        </a:ext>
      </dgm:extLst>
    </dgm:pt>
    <dgm:pt modelId="{C8FEF607-D981-4788-BABF-556AC44DC992}" type="pres">
      <dgm:prSet presAssocID="{9C120657-8A52-4CCD-978F-D6AA0EBE1AC5}" presName="spaceRect" presStyleCnt="0"/>
      <dgm:spPr/>
    </dgm:pt>
    <dgm:pt modelId="{0A344B20-5B2D-48C2-9741-2BC0D53C78EB}" type="pres">
      <dgm:prSet presAssocID="{9C120657-8A52-4CCD-978F-D6AA0EBE1AC5}" presName="parTx" presStyleLbl="revTx" presStyleIdx="3" presStyleCnt="4">
        <dgm:presLayoutVars>
          <dgm:chMax val="0"/>
          <dgm:chPref val="0"/>
        </dgm:presLayoutVars>
      </dgm:prSet>
      <dgm:spPr/>
    </dgm:pt>
  </dgm:ptLst>
  <dgm:cxnLst>
    <dgm:cxn modelId="{067FD20F-6B9F-407E-AE97-E778D48A3C3B}" type="presOf" srcId="{D3406C1F-10BF-48EE-8DFC-1025833452D6}" destId="{47EE6263-A141-4E4B-B099-2E4A482BFE5D}" srcOrd="0" destOrd="0" presId="urn:microsoft.com/office/officeart/2018/2/layout/IconVerticalSolidList"/>
    <dgm:cxn modelId="{7EBE1F34-6E73-4C17-BFF7-4E5C5DFF3052}" srcId="{BB5582AE-7F7A-4446-BA73-4070E8F1AA20}" destId="{9C120657-8A52-4CCD-978F-D6AA0EBE1AC5}" srcOrd="3" destOrd="0" parTransId="{5B549B76-BAE4-4D8B-B1CC-7850A8267F05}" sibTransId="{9CBBB073-385D-48B1-B51A-F4DF49C2AB7E}"/>
    <dgm:cxn modelId="{DF09A25D-08E9-4F64-8B91-2A2EA5B086E0}" srcId="{BB5582AE-7F7A-4446-BA73-4070E8F1AA20}" destId="{12F579DF-6CD5-4735-92E7-AA1D42C25ADA}" srcOrd="2" destOrd="0" parTransId="{75E623B2-618A-464F-92CC-F3317B3E34E2}" sibTransId="{B73B3624-ED11-4BF3-9FF8-A4582CB1EA56}"/>
    <dgm:cxn modelId="{9E10EA5E-3EB9-4156-B560-3783E3EBA511}" type="presOf" srcId="{12F579DF-6CD5-4735-92E7-AA1D42C25ADA}" destId="{3F3A6F37-609F-469C-8D9B-788AF532E1A0}" srcOrd="0" destOrd="0" presId="urn:microsoft.com/office/officeart/2018/2/layout/IconVerticalSolidList"/>
    <dgm:cxn modelId="{69F3FCA4-30DE-4400-86D3-65CDA064102E}" type="presOf" srcId="{BB5582AE-7F7A-4446-BA73-4070E8F1AA20}" destId="{B9E7EEBB-B19D-439B-A96F-6317C807F4E2}" srcOrd="0" destOrd="0" presId="urn:microsoft.com/office/officeart/2018/2/layout/IconVerticalSolidList"/>
    <dgm:cxn modelId="{717810AD-D5BA-4230-955B-ADAE7C6BC891}" srcId="{BB5582AE-7F7A-4446-BA73-4070E8F1AA20}" destId="{96AA2731-CC88-44EE-AC5A-F865CCACA5F6}" srcOrd="1" destOrd="0" parTransId="{575BBB34-8166-434F-8053-D936FB7DEF3C}" sibTransId="{7DE20881-4E28-4CFF-A322-3713909BEE02}"/>
    <dgm:cxn modelId="{1C713CEA-0DE3-44CB-852E-0D4813F68FBE}" type="presOf" srcId="{96AA2731-CC88-44EE-AC5A-F865CCACA5F6}" destId="{67E7AA8C-03A7-4AD7-9891-6F6DBF0F98F5}" srcOrd="0" destOrd="0" presId="urn:microsoft.com/office/officeart/2018/2/layout/IconVerticalSolidList"/>
    <dgm:cxn modelId="{8303F9ED-4DAC-48FA-9042-447F12BE4289}" type="presOf" srcId="{9C120657-8A52-4CCD-978F-D6AA0EBE1AC5}" destId="{0A344B20-5B2D-48C2-9741-2BC0D53C78EB}" srcOrd="0" destOrd="0" presId="urn:microsoft.com/office/officeart/2018/2/layout/IconVerticalSolidList"/>
    <dgm:cxn modelId="{797895F9-8FC4-43AB-B0B7-FC891C231902}" srcId="{BB5582AE-7F7A-4446-BA73-4070E8F1AA20}" destId="{D3406C1F-10BF-48EE-8DFC-1025833452D6}" srcOrd="0" destOrd="0" parTransId="{365F26DA-168A-42D7-8C35-266306832091}" sibTransId="{A7B36621-749F-405B-8ABA-2BF0D42170F9}"/>
    <dgm:cxn modelId="{B8AC9844-EC6E-4057-A1ED-F4967ED8F847}" type="presParOf" srcId="{B9E7EEBB-B19D-439B-A96F-6317C807F4E2}" destId="{C8A528E6-20CF-4B15-AE7B-D314A6C9AE3C}" srcOrd="0" destOrd="0" presId="urn:microsoft.com/office/officeart/2018/2/layout/IconVerticalSolidList"/>
    <dgm:cxn modelId="{83896B74-3252-4C4C-8B3C-4D69759CB616}" type="presParOf" srcId="{C8A528E6-20CF-4B15-AE7B-D314A6C9AE3C}" destId="{87081787-C0B4-4587-B0D0-F5B132DF1184}" srcOrd="0" destOrd="0" presId="urn:microsoft.com/office/officeart/2018/2/layout/IconVerticalSolidList"/>
    <dgm:cxn modelId="{75D3E912-186C-4930-866C-E5C54B47992E}" type="presParOf" srcId="{C8A528E6-20CF-4B15-AE7B-D314A6C9AE3C}" destId="{BDF3E531-B9B4-4886-9F56-D4B12FBD1C3B}" srcOrd="1" destOrd="0" presId="urn:microsoft.com/office/officeart/2018/2/layout/IconVerticalSolidList"/>
    <dgm:cxn modelId="{EE0E7FBA-7FA3-4BC3-B19B-A45080D9A7EE}" type="presParOf" srcId="{C8A528E6-20CF-4B15-AE7B-D314A6C9AE3C}" destId="{6E951621-32B8-4475-96DC-5DA2B869DDDF}" srcOrd="2" destOrd="0" presId="urn:microsoft.com/office/officeart/2018/2/layout/IconVerticalSolidList"/>
    <dgm:cxn modelId="{27813264-74E3-4133-B36C-CD880B7804BC}" type="presParOf" srcId="{C8A528E6-20CF-4B15-AE7B-D314A6C9AE3C}" destId="{47EE6263-A141-4E4B-B099-2E4A482BFE5D}" srcOrd="3" destOrd="0" presId="urn:microsoft.com/office/officeart/2018/2/layout/IconVerticalSolidList"/>
    <dgm:cxn modelId="{A1E6F0F4-BD7E-48DD-9CD6-877E1812BF04}" type="presParOf" srcId="{B9E7EEBB-B19D-439B-A96F-6317C807F4E2}" destId="{67DBD160-3D0C-4BD2-A947-F8B39BAB7594}" srcOrd="1" destOrd="0" presId="urn:microsoft.com/office/officeart/2018/2/layout/IconVerticalSolidList"/>
    <dgm:cxn modelId="{16E0EB14-49EB-4534-8267-FB067ADCEAD6}" type="presParOf" srcId="{B9E7EEBB-B19D-439B-A96F-6317C807F4E2}" destId="{C0ABE394-699C-4B04-ABC7-4A585FC4DE5F}" srcOrd="2" destOrd="0" presId="urn:microsoft.com/office/officeart/2018/2/layout/IconVerticalSolidList"/>
    <dgm:cxn modelId="{8DADC9AD-ED5B-47CD-AB8D-5EF23AAF8A8D}" type="presParOf" srcId="{C0ABE394-699C-4B04-ABC7-4A585FC4DE5F}" destId="{91F0DE7A-F673-4526-AF78-09D17A675DC2}" srcOrd="0" destOrd="0" presId="urn:microsoft.com/office/officeart/2018/2/layout/IconVerticalSolidList"/>
    <dgm:cxn modelId="{A77CA643-D427-42C6-850A-4067EC4A78E9}" type="presParOf" srcId="{C0ABE394-699C-4B04-ABC7-4A585FC4DE5F}" destId="{E451C5BD-F7D4-4878-9409-58C20B15A0A0}" srcOrd="1" destOrd="0" presId="urn:microsoft.com/office/officeart/2018/2/layout/IconVerticalSolidList"/>
    <dgm:cxn modelId="{EF19C219-F59D-4E1B-94EC-AB4231A2CAA4}" type="presParOf" srcId="{C0ABE394-699C-4B04-ABC7-4A585FC4DE5F}" destId="{608BA458-743F-4375-B6F4-93955AD0640C}" srcOrd="2" destOrd="0" presId="urn:microsoft.com/office/officeart/2018/2/layout/IconVerticalSolidList"/>
    <dgm:cxn modelId="{348EF9A0-72FC-41AF-B6B9-5546D8DD6E17}" type="presParOf" srcId="{C0ABE394-699C-4B04-ABC7-4A585FC4DE5F}" destId="{67E7AA8C-03A7-4AD7-9891-6F6DBF0F98F5}" srcOrd="3" destOrd="0" presId="urn:microsoft.com/office/officeart/2018/2/layout/IconVerticalSolidList"/>
    <dgm:cxn modelId="{C2245465-CB5D-48EB-9EB2-B05B9DD55690}" type="presParOf" srcId="{B9E7EEBB-B19D-439B-A96F-6317C807F4E2}" destId="{AD30C67F-16F7-4CC2-9CD3-FD9DE67658C7}" srcOrd="3" destOrd="0" presId="urn:microsoft.com/office/officeart/2018/2/layout/IconVerticalSolidList"/>
    <dgm:cxn modelId="{5C0DDAB3-AB84-4DD5-90C1-0B8C23FDB26C}" type="presParOf" srcId="{B9E7EEBB-B19D-439B-A96F-6317C807F4E2}" destId="{5BC11A16-8EFE-4067-8208-3FEBEA9DA1A1}" srcOrd="4" destOrd="0" presId="urn:microsoft.com/office/officeart/2018/2/layout/IconVerticalSolidList"/>
    <dgm:cxn modelId="{141B803B-CB9A-4F2F-A593-B4D4BBC160CF}" type="presParOf" srcId="{5BC11A16-8EFE-4067-8208-3FEBEA9DA1A1}" destId="{60B94FF8-27AC-4516-955B-290FFD53FCB7}" srcOrd="0" destOrd="0" presId="urn:microsoft.com/office/officeart/2018/2/layout/IconVerticalSolidList"/>
    <dgm:cxn modelId="{898F0E73-E65C-4029-A10C-4CF5AB6BA669}" type="presParOf" srcId="{5BC11A16-8EFE-4067-8208-3FEBEA9DA1A1}" destId="{927902C2-FE46-4F20-9A87-CC625CFFB9DE}" srcOrd="1" destOrd="0" presId="urn:microsoft.com/office/officeart/2018/2/layout/IconVerticalSolidList"/>
    <dgm:cxn modelId="{113CF6E9-067E-4A08-B08C-A61646CB411B}" type="presParOf" srcId="{5BC11A16-8EFE-4067-8208-3FEBEA9DA1A1}" destId="{843F59D1-D239-48E8-8FF2-413896DC362E}" srcOrd="2" destOrd="0" presId="urn:microsoft.com/office/officeart/2018/2/layout/IconVerticalSolidList"/>
    <dgm:cxn modelId="{AF8D4316-6E33-46EB-903D-E708A5D54137}" type="presParOf" srcId="{5BC11A16-8EFE-4067-8208-3FEBEA9DA1A1}" destId="{3F3A6F37-609F-469C-8D9B-788AF532E1A0}" srcOrd="3" destOrd="0" presId="urn:microsoft.com/office/officeart/2018/2/layout/IconVerticalSolidList"/>
    <dgm:cxn modelId="{03A21728-9D02-449F-B47D-66813C79E918}" type="presParOf" srcId="{B9E7EEBB-B19D-439B-A96F-6317C807F4E2}" destId="{8045C0AA-BBA1-4514-B4A6-5E30E1212E70}" srcOrd="5" destOrd="0" presId="urn:microsoft.com/office/officeart/2018/2/layout/IconVerticalSolidList"/>
    <dgm:cxn modelId="{FE994BE7-CE9D-48BE-B237-E7FE92AEF080}" type="presParOf" srcId="{B9E7EEBB-B19D-439B-A96F-6317C807F4E2}" destId="{F76A9ED2-AF8E-4CB1-9544-21F3B20326AD}" srcOrd="6" destOrd="0" presId="urn:microsoft.com/office/officeart/2018/2/layout/IconVerticalSolidList"/>
    <dgm:cxn modelId="{70DE6CE6-6985-48A8-B905-DDDFE0D9756C}" type="presParOf" srcId="{F76A9ED2-AF8E-4CB1-9544-21F3B20326AD}" destId="{30FC4A95-FA79-488B-9ADD-AEEFA0A4A98B}" srcOrd="0" destOrd="0" presId="urn:microsoft.com/office/officeart/2018/2/layout/IconVerticalSolidList"/>
    <dgm:cxn modelId="{7ED3A1C6-D07E-4C7C-9F63-5F2473D94528}" type="presParOf" srcId="{F76A9ED2-AF8E-4CB1-9544-21F3B20326AD}" destId="{41D685CC-895C-4B5C-843D-B49C54FA2235}" srcOrd="1" destOrd="0" presId="urn:microsoft.com/office/officeart/2018/2/layout/IconVerticalSolidList"/>
    <dgm:cxn modelId="{2BDC3F16-F972-4095-99A9-AA03CCCF1181}" type="presParOf" srcId="{F76A9ED2-AF8E-4CB1-9544-21F3B20326AD}" destId="{C8FEF607-D981-4788-BABF-556AC44DC992}" srcOrd="2" destOrd="0" presId="urn:microsoft.com/office/officeart/2018/2/layout/IconVerticalSolidList"/>
    <dgm:cxn modelId="{0D50DCFA-5413-43E6-B82A-F1C238F6EB0D}" type="presParOf" srcId="{F76A9ED2-AF8E-4CB1-9544-21F3B20326AD}" destId="{0A344B20-5B2D-48C2-9741-2BC0D53C78E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857589D-4F1C-4DF9-B17E-03921D2BCEAF}"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49C24C75-8A81-48E4-890C-8520AC3842D7}">
      <dgm:prSet custT="1"/>
      <dgm:spPr/>
      <dgm:t>
        <a:bodyPr/>
        <a:lstStyle/>
        <a:p>
          <a:r>
            <a:rPr lang="en-US" sz="1500" b="1" dirty="0"/>
            <a:t>Al-</a:t>
          </a:r>
          <a:r>
            <a:rPr lang="en-US" sz="1500" b="1" dirty="0" err="1"/>
            <a:t>Saffar</a:t>
          </a:r>
          <a:r>
            <a:rPr lang="en-US" sz="1500" b="1" dirty="0"/>
            <a:t>, </a:t>
          </a:r>
          <a:r>
            <a:rPr lang="en-US" sz="1500" b="1" dirty="0" err="1"/>
            <a:t>Z.H</a:t>
          </a:r>
          <a:r>
            <a:rPr lang="en-US" sz="1500" b="1" dirty="0"/>
            <a:t>., Yaacob, H., </a:t>
          </a:r>
          <a:r>
            <a:rPr lang="en-US" sz="1500" b="1" dirty="0" err="1"/>
            <a:t>Satar</a:t>
          </a:r>
          <a:r>
            <a:rPr lang="en-US" sz="1500" b="1" dirty="0"/>
            <a:t>, </a:t>
          </a:r>
          <a:r>
            <a:rPr lang="en-US" sz="1500" b="1" dirty="0" err="1"/>
            <a:t>M.K.I.M</a:t>
          </a:r>
          <a:r>
            <a:rPr lang="en-US" sz="1500" b="1" dirty="0"/>
            <a:t>., Saleem, </a:t>
          </a:r>
          <a:r>
            <a:rPr lang="en-US" sz="1500" b="1" dirty="0" err="1"/>
            <a:t>M.K</a:t>
          </a:r>
          <a:r>
            <a:rPr lang="en-US" sz="1500" b="1" dirty="0"/>
            <a:t>., Lai, J.C. and Putra Jaya, R., 2021. </a:t>
          </a:r>
          <a:r>
            <a:rPr lang="en-US" sz="1500" dirty="0"/>
            <a:t>A review on rejuvenating materials used with reclaimed hot mix asphalt. Canadian Journal of Civil Engineering, 48(3), pp.233-249.</a:t>
          </a:r>
        </a:p>
      </dgm:t>
    </dgm:pt>
    <dgm:pt modelId="{F93B9291-AB9C-4DC2-8E43-E04BEF373DB3}" type="parTrans" cxnId="{B75738A1-8F05-4E0B-A1B0-A4D8F12CAEE1}">
      <dgm:prSet/>
      <dgm:spPr/>
      <dgm:t>
        <a:bodyPr/>
        <a:lstStyle/>
        <a:p>
          <a:endParaRPr lang="en-US"/>
        </a:p>
      </dgm:t>
    </dgm:pt>
    <dgm:pt modelId="{5E9FB42E-A5F6-4DEF-9B46-B94DDC888CAC}" type="sibTrans" cxnId="{B75738A1-8F05-4E0B-A1B0-A4D8F12CAEE1}">
      <dgm:prSet/>
      <dgm:spPr/>
      <dgm:t>
        <a:bodyPr/>
        <a:lstStyle/>
        <a:p>
          <a:endParaRPr lang="en-US"/>
        </a:p>
      </dgm:t>
    </dgm:pt>
    <dgm:pt modelId="{5F964FAB-AD9A-4826-9CBE-E1A5EECB6C0E}">
      <dgm:prSet custT="1"/>
      <dgm:spPr/>
      <dgm:t>
        <a:bodyPr/>
        <a:lstStyle/>
        <a:p>
          <a:r>
            <a:rPr lang="en-US" sz="1500" b="1" dirty="0" err="1"/>
            <a:t>Athanasopoulou</a:t>
          </a:r>
          <a:r>
            <a:rPr lang="en-US" sz="1500" b="1" dirty="0"/>
            <a:t>, A., 2014. </a:t>
          </a:r>
          <a:r>
            <a:rPr lang="en-US" sz="1500" dirty="0"/>
            <a:t>Addition of lime and fly ash to improve highway subgrade soils. Journal of Materials in Civil Engineering, 26(4), pp.773-775.</a:t>
          </a:r>
        </a:p>
      </dgm:t>
    </dgm:pt>
    <dgm:pt modelId="{684913D0-DB7C-4EEB-9357-645DD898E316}" type="parTrans" cxnId="{D1F16768-0C19-45C5-89C5-F8AAB47C0C23}">
      <dgm:prSet/>
      <dgm:spPr/>
      <dgm:t>
        <a:bodyPr/>
        <a:lstStyle/>
        <a:p>
          <a:endParaRPr lang="en-US"/>
        </a:p>
      </dgm:t>
    </dgm:pt>
    <dgm:pt modelId="{406109E9-41CF-45FD-A273-21CA88527D47}" type="sibTrans" cxnId="{D1F16768-0C19-45C5-89C5-F8AAB47C0C23}">
      <dgm:prSet/>
      <dgm:spPr/>
      <dgm:t>
        <a:bodyPr/>
        <a:lstStyle/>
        <a:p>
          <a:endParaRPr lang="en-US"/>
        </a:p>
      </dgm:t>
    </dgm:pt>
    <dgm:pt modelId="{6DC9EF14-91C1-4AFF-9A5C-D45D1840F9C4}">
      <dgm:prSet custT="1"/>
      <dgm:spPr/>
      <dgm:t>
        <a:bodyPr/>
        <a:lstStyle/>
        <a:p>
          <a:r>
            <a:rPr lang="en-US" sz="1500" b="1" dirty="0"/>
            <a:t>Cooley, D.A., 2005. </a:t>
          </a:r>
          <a:r>
            <a:rPr lang="en-US" sz="1500" dirty="0"/>
            <a:t>Effects of reclaimed asphalt pavement on mechanical properties of base materials. Brigham Young University.</a:t>
          </a:r>
        </a:p>
      </dgm:t>
    </dgm:pt>
    <dgm:pt modelId="{784E25A4-436B-4029-9179-EB52A32B8A84}" type="parTrans" cxnId="{434FC1CD-55F1-4050-BFF2-6863AE757F02}">
      <dgm:prSet/>
      <dgm:spPr/>
      <dgm:t>
        <a:bodyPr/>
        <a:lstStyle/>
        <a:p>
          <a:endParaRPr lang="en-US"/>
        </a:p>
      </dgm:t>
    </dgm:pt>
    <dgm:pt modelId="{FDA4D7D7-9E3C-43BD-BD62-93DDB631EA59}" type="sibTrans" cxnId="{434FC1CD-55F1-4050-BFF2-6863AE757F02}">
      <dgm:prSet/>
      <dgm:spPr/>
      <dgm:t>
        <a:bodyPr/>
        <a:lstStyle/>
        <a:p>
          <a:endParaRPr lang="en-US"/>
        </a:p>
      </dgm:t>
    </dgm:pt>
    <dgm:pt modelId="{8E5CF325-7C12-40A7-9FAF-C6EBB799EBB5}">
      <dgm:prSet custT="1"/>
      <dgm:spPr/>
      <dgm:t>
        <a:bodyPr/>
        <a:lstStyle/>
        <a:p>
          <a:r>
            <a:rPr lang="en-US" sz="1500" b="1" dirty="0" err="1"/>
            <a:t>Edeh</a:t>
          </a:r>
          <a:r>
            <a:rPr lang="en-US" sz="1500" b="1" dirty="0"/>
            <a:t>, J.E., Joel, M. and </a:t>
          </a:r>
          <a:r>
            <a:rPr lang="en-US" sz="1500" b="1" dirty="0" err="1"/>
            <a:t>Aburabul</a:t>
          </a:r>
          <a:r>
            <a:rPr lang="en-US" sz="1500" b="1" dirty="0"/>
            <a:t>, J.M., 2013. </a:t>
          </a:r>
          <a:r>
            <a:rPr lang="en-US" sz="1500" dirty="0"/>
            <a:t>Groundnut shell ash stabilized reclaimed asphalt pavement, as pavement material. </a:t>
          </a:r>
          <a:r>
            <a:rPr lang="en-US" sz="1500"/>
            <a:t>Advanced Materials Research, 824, pp.3-11.</a:t>
          </a:r>
        </a:p>
      </dgm:t>
    </dgm:pt>
    <dgm:pt modelId="{A7AA81EB-B6DF-404D-9DDD-719DBBF228F5}" type="parTrans" cxnId="{0EBF7F56-A8CC-4B29-B898-6B69ED3EA867}">
      <dgm:prSet/>
      <dgm:spPr/>
      <dgm:t>
        <a:bodyPr/>
        <a:lstStyle/>
        <a:p>
          <a:endParaRPr lang="en-US"/>
        </a:p>
      </dgm:t>
    </dgm:pt>
    <dgm:pt modelId="{0497AC3E-2626-4BFA-82F9-85D48A484F2F}" type="sibTrans" cxnId="{0EBF7F56-A8CC-4B29-B898-6B69ED3EA867}">
      <dgm:prSet/>
      <dgm:spPr/>
      <dgm:t>
        <a:bodyPr/>
        <a:lstStyle/>
        <a:p>
          <a:endParaRPr lang="en-US"/>
        </a:p>
      </dgm:t>
    </dgm:pt>
    <dgm:pt modelId="{3A1C5AC7-E90E-4FA9-BA29-4CF4DFFEDD87}">
      <dgm:prSet custT="1"/>
      <dgm:spPr/>
      <dgm:t>
        <a:bodyPr/>
        <a:lstStyle/>
        <a:p>
          <a:r>
            <a:rPr lang="en-IN" sz="1500" b="1"/>
            <a:t>FHWA-RD-97–148 (2008)</a:t>
          </a:r>
          <a:r>
            <a:rPr lang="en-IN" sz="1500"/>
            <a:t> User guidelines for waste and byproduct materials in pavement construction. Washington, DC.</a:t>
          </a:r>
          <a:endParaRPr lang="en-US" sz="1500"/>
        </a:p>
      </dgm:t>
    </dgm:pt>
    <dgm:pt modelId="{AA81D925-24FF-4910-955E-71A3ECD224EA}" type="parTrans" cxnId="{C6999024-CF73-4DF6-9BE0-DD83B121B54D}">
      <dgm:prSet/>
      <dgm:spPr/>
      <dgm:t>
        <a:bodyPr/>
        <a:lstStyle/>
        <a:p>
          <a:endParaRPr lang="en-US"/>
        </a:p>
      </dgm:t>
    </dgm:pt>
    <dgm:pt modelId="{6559808B-3459-492A-8B7D-17F9D89FECCA}" type="sibTrans" cxnId="{C6999024-CF73-4DF6-9BE0-DD83B121B54D}">
      <dgm:prSet/>
      <dgm:spPr/>
      <dgm:t>
        <a:bodyPr/>
        <a:lstStyle/>
        <a:p>
          <a:endParaRPr lang="en-US"/>
        </a:p>
      </dgm:t>
    </dgm:pt>
    <dgm:pt modelId="{6B8C2DFE-8503-4CD4-BBB8-F44F24709C19}">
      <dgm:prSet custT="1"/>
      <dgm:spPr/>
      <dgm:t>
        <a:bodyPr/>
        <a:lstStyle/>
        <a:p>
          <a:r>
            <a:rPr lang="en-IN" sz="1500" b="1" dirty="0"/>
            <a:t>Hoppe, E.J., Lane, D.S., Fitch, G.M. and Shetty, S., 2015.</a:t>
          </a:r>
          <a:r>
            <a:rPr lang="en-IN" sz="1500" dirty="0"/>
            <a:t> Feasibility of reclaimed asphalt pavement (RAP) use as road base and subbase material.</a:t>
          </a:r>
          <a:endParaRPr lang="en-US" sz="1500" dirty="0"/>
        </a:p>
      </dgm:t>
    </dgm:pt>
    <dgm:pt modelId="{D8C4588F-E7FD-4726-9439-90EF4F234A14}" type="parTrans" cxnId="{3D60C35E-3F45-483E-BB57-58FBB27BC0BA}">
      <dgm:prSet/>
      <dgm:spPr/>
      <dgm:t>
        <a:bodyPr/>
        <a:lstStyle/>
        <a:p>
          <a:endParaRPr lang="en-US"/>
        </a:p>
      </dgm:t>
    </dgm:pt>
    <dgm:pt modelId="{31F13A51-A8A6-4322-A0D9-A6B334CD01B3}" type="sibTrans" cxnId="{3D60C35E-3F45-483E-BB57-58FBB27BC0BA}">
      <dgm:prSet/>
      <dgm:spPr/>
      <dgm:t>
        <a:bodyPr/>
        <a:lstStyle/>
        <a:p>
          <a:endParaRPr lang="en-US"/>
        </a:p>
      </dgm:t>
    </dgm:pt>
    <dgm:pt modelId="{55366639-CB71-4724-89A6-CBD0110CE5A1}">
      <dgm:prSet custT="1"/>
      <dgm:spPr/>
      <dgm:t>
        <a:bodyPr/>
        <a:lstStyle/>
        <a:p>
          <a:r>
            <a:rPr lang="en-IN" sz="1500" b="1"/>
            <a:t>Huang, Y., Bird, R. and Heidrich, O., 2009.</a:t>
          </a:r>
          <a:r>
            <a:rPr lang="en-IN" sz="1500"/>
            <a:t> Development of a life cycle assessment tool for construction and maintenance of asphalt pavements. </a:t>
          </a:r>
          <a:r>
            <a:rPr lang="en-IN" sz="1500" i="1"/>
            <a:t>Journal of Cleaner Production</a:t>
          </a:r>
          <a:r>
            <a:rPr lang="en-IN" sz="1500"/>
            <a:t>, </a:t>
          </a:r>
          <a:r>
            <a:rPr lang="en-IN" sz="1500" i="1"/>
            <a:t>17</a:t>
          </a:r>
          <a:r>
            <a:rPr lang="en-IN" sz="1500"/>
            <a:t>(2), pp.283-296.</a:t>
          </a:r>
          <a:endParaRPr lang="en-US" sz="1500"/>
        </a:p>
      </dgm:t>
    </dgm:pt>
    <dgm:pt modelId="{37DF7B2F-3189-43AB-8D66-E5E7832F67E7}" type="parTrans" cxnId="{A47F74A0-54F1-4E5C-B6A1-E69A1146FFF2}">
      <dgm:prSet/>
      <dgm:spPr/>
      <dgm:t>
        <a:bodyPr/>
        <a:lstStyle/>
        <a:p>
          <a:endParaRPr lang="en-US"/>
        </a:p>
      </dgm:t>
    </dgm:pt>
    <dgm:pt modelId="{DA31D78B-8264-4E58-8504-DCDE83B8EF4F}" type="sibTrans" cxnId="{A47F74A0-54F1-4E5C-B6A1-E69A1146FFF2}">
      <dgm:prSet/>
      <dgm:spPr/>
      <dgm:t>
        <a:bodyPr/>
        <a:lstStyle/>
        <a:p>
          <a:endParaRPr lang="en-US"/>
        </a:p>
      </dgm:t>
    </dgm:pt>
    <dgm:pt modelId="{95572D28-85FB-42B7-9821-824AC27DEE81}">
      <dgm:prSet custT="1"/>
      <dgm:spPr/>
      <dgm:t>
        <a:bodyPr/>
        <a:lstStyle/>
        <a:p>
          <a:r>
            <a:rPr lang="en-IN" sz="1500" b="1"/>
            <a:t>Hoy, M., Horpibulsuk, S., Rachan, R., Chinkulkijniwat, A. and Arulrajah, A., 2016.</a:t>
          </a:r>
          <a:r>
            <a:rPr lang="en-IN" sz="1500"/>
            <a:t> Recycled asphalt pavement–fly ash geopolymers as a sustainable pavement base material: Strength and toxic leaching investigations. </a:t>
          </a:r>
          <a:r>
            <a:rPr lang="en-IN" sz="1500" i="1"/>
            <a:t>Science of the Total Environment</a:t>
          </a:r>
          <a:r>
            <a:rPr lang="en-IN" sz="1500"/>
            <a:t>, </a:t>
          </a:r>
          <a:r>
            <a:rPr lang="en-IN" sz="1500" i="1"/>
            <a:t>573</a:t>
          </a:r>
          <a:r>
            <a:rPr lang="en-IN" sz="1500"/>
            <a:t>, pp.19-26.</a:t>
          </a:r>
          <a:endParaRPr lang="en-US" sz="1500"/>
        </a:p>
      </dgm:t>
    </dgm:pt>
    <dgm:pt modelId="{553FBF7A-038F-4801-BD4B-F12CF00CE0E0}" type="parTrans" cxnId="{75DBD99D-EF29-4DD8-86EA-CD03579E5F50}">
      <dgm:prSet/>
      <dgm:spPr/>
      <dgm:t>
        <a:bodyPr/>
        <a:lstStyle/>
        <a:p>
          <a:endParaRPr lang="en-US"/>
        </a:p>
      </dgm:t>
    </dgm:pt>
    <dgm:pt modelId="{C7970E0E-ECAC-4121-AA38-E96A00FC8AFD}" type="sibTrans" cxnId="{75DBD99D-EF29-4DD8-86EA-CD03579E5F50}">
      <dgm:prSet/>
      <dgm:spPr/>
      <dgm:t>
        <a:bodyPr/>
        <a:lstStyle/>
        <a:p>
          <a:endParaRPr lang="en-US"/>
        </a:p>
      </dgm:t>
    </dgm:pt>
    <dgm:pt modelId="{EAC61908-444F-472C-AFF3-2A1FC87CCEC0}">
      <dgm:prSet custT="1"/>
      <dgm:spPr/>
      <dgm:t>
        <a:bodyPr/>
        <a:lstStyle/>
        <a:p>
          <a:r>
            <a:rPr lang="en-IN" sz="1500" b="1"/>
            <a:t>IS 2720-8 (1983).</a:t>
          </a:r>
          <a:r>
            <a:rPr lang="en-IN" sz="1500"/>
            <a:t> Methods of test for soils, Part 8. https://law.resource.org/pub/in/bis/S03/is.2720.8.1983.pdf</a:t>
          </a:r>
          <a:endParaRPr lang="en-US" sz="1500"/>
        </a:p>
      </dgm:t>
    </dgm:pt>
    <dgm:pt modelId="{759C5BBD-D75C-48D3-945B-47B5EC497FB2}" type="parTrans" cxnId="{A64FAE94-C4D7-45A5-B87A-D2113659C8B2}">
      <dgm:prSet/>
      <dgm:spPr/>
      <dgm:t>
        <a:bodyPr/>
        <a:lstStyle/>
        <a:p>
          <a:endParaRPr lang="en-US"/>
        </a:p>
      </dgm:t>
    </dgm:pt>
    <dgm:pt modelId="{099DFF82-0A9D-415D-A686-B768ED9BB87D}" type="sibTrans" cxnId="{A64FAE94-C4D7-45A5-B87A-D2113659C8B2}">
      <dgm:prSet/>
      <dgm:spPr/>
      <dgm:t>
        <a:bodyPr/>
        <a:lstStyle/>
        <a:p>
          <a:endParaRPr lang="en-US"/>
        </a:p>
      </dgm:t>
    </dgm:pt>
    <dgm:pt modelId="{8C796B99-836D-4C00-986F-0A56AEF3C3A9}" type="pres">
      <dgm:prSet presAssocID="{0857589D-4F1C-4DF9-B17E-03921D2BCEAF}" presName="vert0" presStyleCnt="0">
        <dgm:presLayoutVars>
          <dgm:dir/>
          <dgm:animOne val="branch"/>
          <dgm:animLvl val="lvl"/>
        </dgm:presLayoutVars>
      </dgm:prSet>
      <dgm:spPr/>
    </dgm:pt>
    <dgm:pt modelId="{A07EF03A-EE4E-4A75-A1D2-A046969EDA51}" type="pres">
      <dgm:prSet presAssocID="{49C24C75-8A81-48E4-890C-8520AC3842D7}" presName="thickLine" presStyleLbl="alignNode1" presStyleIdx="0" presStyleCnt="9"/>
      <dgm:spPr/>
    </dgm:pt>
    <dgm:pt modelId="{F3232616-60AC-46F8-B03F-55C46DCBAB7C}" type="pres">
      <dgm:prSet presAssocID="{49C24C75-8A81-48E4-890C-8520AC3842D7}" presName="horz1" presStyleCnt="0"/>
      <dgm:spPr/>
    </dgm:pt>
    <dgm:pt modelId="{76E57032-A817-42DD-9A45-02E06CC09DC1}" type="pres">
      <dgm:prSet presAssocID="{49C24C75-8A81-48E4-890C-8520AC3842D7}" presName="tx1" presStyleLbl="revTx" presStyleIdx="0" presStyleCnt="9"/>
      <dgm:spPr/>
    </dgm:pt>
    <dgm:pt modelId="{3303077E-553B-40D5-AE8F-24CB960BC098}" type="pres">
      <dgm:prSet presAssocID="{49C24C75-8A81-48E4-890C-8520AC3842D7}" presName="vert1" presStyleCnt="0"/>
      <dgm:spPr/>
    </dgm:pt>
    <dgm:pt modelId="{79DD7EC2-1EC7-4B7E-8508-CB8874D63298}" type="pres">
      <dgm:prSet presAssocID="{5F964FAB-AD9A-4826-9CBE-E1A5EECB6C0E}" presName="thickLine" presStyleLbl="alignNode1" presStyleIdx="1" presStyleCnt="9"/>
      <dgm:spPr/>
    </dgm:pt>
    <dgm:pt modelId="{63E30682-D409-4998-B803-4C9B0BB9633C}" type="pres">
      <dgm:prSet presAssocID="{5F964FAB-AD9A-4826-9CBE-E1A5EECB6C0E}" presName="horz1" presStyleCnt="0"/>
      <dgm:spPr/>
    </dgm:pt>
    <dgm:pt modelId="{94B50DF6-4988-4C2B-A745-3F34A961B97D}" type="pres">
      <dgm:prSet presAssocID="{5F964FAB-AD9A-4826-9CBE-E1A5EECB6C0E}" presName="tx1" presStyleLbl="revTx" presStyleIdx="1" presStyleCnt="9"/>
      <dgm:spPr/>
    </dgm:pt>
    <dgm:pt modelId="{CD8D647C-D165-4FB8-893C-387F60C048C0}" type="pres">
      <dgm:prSet presAssocID="{5F964FAB-AD9A-4826-9CBE-E1A5EECB6C0E}" presName="vert1" presStyleCnt="0"/>
      <dgm:spPr/>
    </dgm:pt>
    <dgm:pt modelId="{9C5CBB6E-1BE5-4B9B-950C-DBDBCBC1DBAC}" type="pres">
      <dgm:prSet presAssocID="{6DC9EF14-91C1-4AFF-9A5C-D45D1840F9C4}" presName="thickLine" presStyleLbl="alignNode1" presStyleIdx="2" presStyleCnt="9"/>
      <dgm:spPr/>
    </dgm:pt>
    <dgm:pt modelId="{073B564B-E111-4AFB-95E4-A570EAB116EE}" type="pres">
      <dgm:prSet presAssocID="{6DC9EF14-91C1-4AFF-9A5C-D45D1840F9C4}" presName="horz1" presStyleCnt="0"/>
      <dgm:spPr/>
    </dgm:pt>
    <dgm:pt modelId="{BE5E0D4C-93B9-46C9-84BB-D85E9AA707F2}" type="pres">
      <dgm:prSet presAssocID="{6DC9EF14-91C1-4AFF-9A5C-D45D1840F9C4}" presName="tx1" presStyleLbl="revTx" presStyleIdx="2" presStyleCnt="9"/>
      <dgm:spPr/>
    </dgm:pt>
    <dgm:pt modelId="{2B140F0A-37F4-4044-996A-546E5BF2CD98}" type="pres">
      <dgm:prSet presAssocID="{6DC9EF14-91C1-4AFF-9A5C-D45D1840F9C4}" presName="vert1" presStyleCnt="0"/>
      <dgm:spPr/>
    </dgm:pt>
    <dgm:pt modelId="{D4234F50-0127-4DBF-99CB-B1FA5D0980BE}" type="pres">
      <dgm:prSet presAssocID="{8E5CF325-7C12-40A7-9FAF-C6EBB799EBB5}" presName="thickLine" presStyleLbl="alignNode1" presStyleIdx="3" presStyleCnt="9"/>
      <dgm:spPr/>
    </dgm:pt>
    <dgm:pt modelId="{20B78A4D-931A-4EC6-BB43-38D26C5370BE}" type="pres">
      <dgm:prSet presAssocID="{8E5CF325-7C12-40A7-9FAF-C6EBB799EBB5}" presName="horz1" presStyleCnt="0"/>
      <dgm:spPr/>
    </dgm:pt>
    <dgm:pt modelId="{F673B37F-AD43-4576-87A8-A07BC5DC33ED}" type="pres">
      <dgm:prSet presAssocID="{8E5CF325-7C12-40A7-9FAF-C6EBB799EBB5}" presName="tx1" presStyleLbl="revTx" presStyleIdx="3" presStyleCnt="9"/>
      <dgm:spPr/>
    </dgm:pt>
    <dgm:pt modelId="{28FE24F8-D82C-4D5F-A357-666156D6F3EA}" type="pres">
      <dgm:prSet presAssocID="{8E5CF325-7C12-40A7-9FAF-C6EBB799EBB5}" presName="vert1" presStyleCnt="0"/>
      <dgm:spPr/>
    </dgm:pt>
    <dgm:pt modelId="{2C999267-1A76-4966-AFF3-9E2FF8B2DA9C}" type="pres">
      <dgm:prSet presAssocID="{3A1C5AC7-E90E-4FA9-BA29-4CF4DFFEDD87}" presName="thickLine" presStyleLbl="alignNode1" presStyleIdx="4" presStyleCnt="9"/>
      <dgm:spPr/>
    </dgm:pt>
    <dgm:pt modelId="{B8FF19CE-4FAB-4D18-8F49-5EABED191203}" type="pres">
      <dgm:prSet presAssocID="{3A1C5AC7-E90E-4FA9-BA29-4CF4DFFEDD87}" presName="horz1" presStyleCnt="0"/>
      <dgm:spPr/>
    </dgm:pt>
    <dgm:pt modelId="{FA8F96DD-F39F-472D-89CF-375A22EBA9B7}" type="pres">
      <dgm:prSet presAssocID="{3A1C5AC7-E90E-4FA9-BA29-4CF4DFFEDD87}" presName="tx1" presStyleLbl="revTx" presStyleIdx="4" presStyleCnt="9"/>
      <dgm:spPr/>
    </dgm:pt>
    <dgm:pt modelId="{1B4FEE6A-B949-40C8-9711-45F75D00C052}" type="pres">
      <dgm:prSet presAssocID="{3A1C5AC7-E90E-4FA9-BA29-4CF4DFFEDD87}" presName="vert1" presStyleCnt="0"/>
      <dgm:spPr/>
    </dgm:pt>
    <dgm:pt modelId="{9871F2C7-7AAF-4BDA-9C78-B3A8D277D37C}" type="pres">
      <dgm:prSet presAssocID="{6B8C2DFE-8503-4CD4-BBB8-F44F24709C19}" presName="thickLine" presStyleLbl="alignNode1" presStyleIdx="5" presStyleCnt="9"/>
      <dgm:spPr/>
    </dgm:pt>
    <dgm:pt modelId="{560F2073-F934-43D7-96A3-70B1F35E2E2D}" type="pres">
      <dgm:prSet presAssocID="{6B8C2DFE-8503-4CD4-BBB8-F44F24709C19}" presName="horz1" presStyleCnt="0"/>
      <dgm:spPr/>
    </dgm:pt>
    <dgm:pt modelId="{E1BD8DC7-CAF2-4511-A98D-7A4659815881}" type="pres">
      <dgm:prSet presAssocID="{6B8C2DFE-8503-4CD4-BBB8-F44F24709C19}" presName="tx1" presStyleLbl="revTx" presStyleIdx="5" presStyleCnt="9"/>
      <dgm:spPr/>
    </dgm:pt>
    <dgm:pt modelId="{1D9A2C17-955A-44EB-B6EC-775976F1F3DA}" type="pres">
      <dgm:prSet presAssocID="{6B8C2DFE-8503-4CD4-BBB8-F44F24709C19}" presName="vert1" presStyleCnt="0"/>
      <dgm:spPr/>
    </dgm:pt>
    <dgm:pt modelId="{419B1E76-AEF1-4527-9FDF-A5578BD3D229}" type="pres">
      <dgm:prSet presAssocID="{55366639-CB71-4724-89A6-CBD0110CE5A1}" presName="thickLine" presStyleLbl="alignNode1" presStyleIdx="6" presStyleCnt="9"/>
      <dgm:spPr/>
    </dgm:pt>
    <dgm:pt modelId="{519C36EB-3388-41B4-AC13-DB9E9D3BCB7D}" type="pres">
      <dgm:prSet presAssocID="{55366639-CB71-4724-89A6-CBD0110CE5A1}" presName="horz1" presStyleCnt="0"/>
      <dgm:spPr/>
    </dgm:pt>
    <dgm:pt modelId="{E3147806-1CA3-4C23-AC6A-29F774248502}" type="pres">
      <dgm:prSet presAssocID="{55366639-CB71-4724-89A6-CBD0110CE5A1}" presName="tx1" presStyleLbl="revTx" presStyleIdx="6" presStyleCnt="9"/>
      <dgm:spPr/>
    </dgm:pt>
    <dgm:pt modelId="{BFB1219D-9308-4D72-9F9A-29168F6AC6BF}" type="pres">
      <dgm:prSet presAssocID="{55366639-CB71-4724-89A6-CBD0110CE5A1}" presName="vert1" presStyleCnt="0"/>
      <dgm:spPr/>
    </dgm:pt>
    <dgm:pt modelId="{6CCFCD3B-AF84-42EF-8387-2CB06940FB7C}" type="pres">
      <dgm:prSet presAssocID="{95572D28-85FB-42B7-9821-824AC27DEE81}" presName="thickLine" presStyleLbl="alignNode1" presStyleIdx="7" presStyleCnt="9"/>
      <dgm:spPr/>
    </dgm:pt>
    <dgm:pt modelId="{D64CDA65-596C-4C28-A059-8C6883A564D5}" type="pres">
      <dgm:prSet presAssocID="{95572D28-85FB-42B7-9821-824AC27DEE81}" presName="horz1" presStyleCnt="0"/>
      <dgm:spPr/>
    </dgm:pt>
    <dgm:pt modelId="{5E3586B1-6A4B-442A-9AFB-1C6BC9D5DAB3}" type="pres">
      <dgm:prSet presAssocID="{95572D28-85FB-42B7-9821-824AC27DEE81}" presName="tx1" presStyleLbl="revTx" presStyleIdx="7" presStyleCnt="9"/>
      <dgm:spPr/>
    </dgm:pt>
    <dgm:pt modelId="{57551072-57AB-4682-B47F-842221369164}" type="pres">
      <dgm:prSet presAssocID="{95572D28-85FB-42B7-9821-824AC27DEE81}" presName="vert1" presStyleCnt="0"/>
      <dgm:spPr/>
    </dgm:pt>
    <dgm:pt modelId="{D0B9797C-8A77-4B53-9877-D148FB718D17}" type="pres">
      <dgm:prSet presAssocID="{EAC61908-444F-472C-AFF3-2A1FC87CCEC0}" presName="thickLine" presStyleLbl="alignNode1" presStyleIdx="8" presStyleCnt="9"/>
      <dgm:spPr/>
    </dgm:pt>
    <dgm:pt modelId="{EB833D2C-963C-45D8-BE94-AEBDEC9CB032}" type="pres">
      <dgm:prSet presAssocID="{EAC61908-444F-472C-AFF3-2A1FC87CCEC0}" presName="horz1" presStyleCnt="0"/>
      <dgm:spPr/>
    </dgm:pt>
    <dgm:pt modelId="{F2A3CE8A-2C0D-4DFB-9489-E8493CF22D5A}" type="pres">
      <dgm:prSet presAssocID="{EAC61908-444F-472C-AFF3-2A1FC87CCEC0}" presName="tx1" presStyleLbl="revTx" presStyleIdx="8" presStyleCnt="9"/>
      <dgm:spPr/>
    </dgm:pt>
    <dgm:pt modelId="{2ED6D13A-61E0-4A00-9FAE-674D31DB9D09}" type="pres">
      <dgm:prSet presAssocID="{EAC61908-444F-472C-AFF3-2A1FC87CCEC0}" presName="vert1" presStyleCnt="0"/>
      <dgm:spPr/>
    </dgm:pt>
  </dgm:ptLst>
  <dgm:cxnLst>
    <dgm:cxn modelId="{7A37AB0B-0A7C-4FF2-A6EA-797D38D3BBC2}" type="presOf" srcId="{3A1C5AC7-E90E-4FA9-BA29-4CF4DFFEDD87}" destId="{FA8F96DD-F39F-472D-89CF-375A22EBA9B7}" srcOrd="0" destOrd="0" presId="urn:microsoft.com/office/officeart/2008/layout/LinedList"/>
    <dgm:cxn modelId="{C6999024-CF73-4DF6-9BE0-DD83B121B54D}" srcId="{0857589D-4F1C-4DF9-B17E-03921D2BCEAF}" destId="{3A1C5AC7-E90E-4FA9-BA29-4CF4DFFEDD87}" srcOrd="4" destOrd="0" parTransId="{AA81D925-24FF-4910-955E-71A3ECD224EA}" sibTransId="{6559808B-3459-492A-8B7D-17F9D89FECCA}"/>
    <dgm:cxn modelId="{7328E527-5963-4FE1-B594-B917AB5ECFD0}" type="presOf" srcId="{49C24C75-8A81-48E4-890C-8520AC3842D7}" destId="{76E57032-A817-42DD-9A45-02E06CC09DC1}" srcOrd="0" destOrd="0" presId="urn:microsoft.com/office/officeart/2008/layout/LinedList"/>
    <dgm:cxn modelId="{D1E77034-0692-4749-8017-FDF06E04187A}" type="presOf" srcId="{5F964FAB-AD9A-4826-9CBE-E1A5EECB6C0E}" destId="{94B50DF6-4988-4C2B-A745-3F34A961B97D}" srcOrd="0" destOrd="0" presId="urn:microsoft.com/office/officeart/2008/layout/LinedList"/>
    <dgm:cxn modelId="{3D60C35E-3F45-483E-BB57-58FBB27BC0BA}" srcId="{0857589D-4F1C-4DF9-B17E-03921D2BCEAF}" destId="{6B8C2DFE-8503-4CD4-BBB8-F44F24709C19}" srcOrd="5" destOrd="0" parTransId="{D8C4588F-E7FD-4726-9439-90EF4F234A14}" sibTransId="{31F13A51-A8A6-4322-A0D9-A6B334CD01B3}"/>
    <dgm:cxn modelId="{B5FFE45F-9629-42E4-A57C-FC45FBA657E5}" type="presOf" srcId="{EAC61908-444F-472C-AFF3-2A1FC87CCEC0}" destId="{F2A3CE8A-2C0D-4DFB-9489-E8493CF22D5A}" srcOrd="0" destOrd="0" presId="urn:microsoft.com/office/officeart/2008/layout/LinedList"/>
    <dgm:cxn modelId="{01F98D42-EEF8-4D4F-8BCC-12359AF6FED3}" type="presOf" srcId="{6DC9EF14-91C1-4AFF-9A5C-D45D1840F9C4}" destId="{BE5E0D4C-93B9-46C9-84BB-D85E9AA707F2}" srcOrd="0" destOrd="0" presId="urn:microsoft.com/office/officeart/2008/layout/LinedList"/>
    <dgm:cxn modelId="{5A5D9847-D288-4830-A3AC-A3AD3FA52348}" type="presOf" srcId="{0857589D-4F1C-4DF9-B17E-03921D2BCEAF}" destId="{8C796B99-836D-4C00-986F-0A56AEF3C3A9}" srcOrd="0" destOrd="0" presId="urn:microsoft.com/office/officeart/2008/layout/LinedList"/>
    <dgm:cxn modelId="{D1F16768-0C19-45C5-89C5-F8AAB47C0C23}" srcId="{0857589D-4F1C-4DF9-B17E-03921D2BCEAF}" destId="{5F964FAB-AD9A-4826-9CBE-E1A5EECB6C0E}" srcOrd="1" destOrd="0" parTransId="{684913D0-DB7C-4EEB-9357-645DD898E316}" sibTransId="{406109E9-41CF-45FD-A273-21CA88527D47}"/>
    <dgm:cxn modelId="{0EBF7F56-A8CC-4B29-B898-6B69ED3EA867}" srcId="{0857589D-4F1C-4DF9-B17E-03921D2BCEAF}" destId="{8E5CF325-7C12-40A7-9FAF-C6EBB799EBB5}" srcOrd="3" destOrd="0" parTransId="{A7AA81EB-B6DF-404D-9DDD-719DBBF228F5}" sibTransId="{0497AC3E-2626-4BFA-82F9-85D48A484F2F}"/>
    <dgm:cxn modelId="{00DDB090-D70C-4B5B-8AF7-B6359172AF66}" type="presOf" srcId="{95572D28-85FB-42B7-9821-824AC27DEE81}" destId="{5E3586B1-6A4B-442A-9AFB-1C6BC9D5DAB3}" srcOrd="0" destOrd="0" presId="urn:microsoft.com/office/officeart/2008/layout/LinedList"/>
    <dgm:cxn modelId="{A64FAE94-C4D7-45A5-B87A-D2113659C8B2}" srcId="{0857589D-4F1C-4DF9-B17E-03921D2BCEAF}" destId="{EAC61908-444F-472C-AFF3-2A1FC87CCEC0}" srcOrd="8" destOrd="0" parTransId="{759C5BBD-D75C-48D3-945B-47B5EC497FB2}" sibTransId="{099DFF82-0A9D-415D-A686-B768ED9BB87D}"/>
    <dgm:cxn modelId="{75DBD99D-EF29-4DD8-86EA-CD03579E5F50}" srcId="{0857589D-4F1C-4DF9-B17E-03921D2BCEAF}" destId="{95572D28-85FB-42B7-9821-824AC27DEE81}" srcOrd="7" destOrd="0" parTransId="{553FBF7A-038F-4801-BD4B-F12CF00CE0E0}" sibTransId="{C7970E0E-ECAC-4121-AA38-E96A00FC8AFD}"/>
    <dgm:cxn modelId="{A47F74A0-54F1-4E5C-B6A1-E69A1146FFF2}" srcId="{0857589D-4F1C-4DF9-B17E-03921D2BCEAF}" destId="{55366639-CB71-4724-89A6-CBD0110CE5A1}" srcOrd="6" destOrd="0" parTransId="{37DF7B2F-3189-43AB-8D66-E5E7832F67E7}" sibTransId="{DA31D78B-8264-4E58-8504-DCDE83B8EF4F}"/>
    <dgm:cxn modelId="{B75738A1-8F05-4E0B-A1B0-A4D8F12CAEE1}" srcId="{0857589D-4F1C-4DF9-B17E-03921D2BCEAF}" destId="{49C24C75-8A81-48E4-890C-8520AC3842D7}" srcOrd="0" destOrd="0" parTransId="{F93B9291-AB9C-4DC2-8E43-E04BEF373DB3}" sibTransId="{5E9FB42E-A5F6-4DEF-9B46-B94DDC888CAC}"/>
    <dgm:cxn modelId="{334E9BB6-0F11-494E-B047-33B56514365C}" type="presOf" srcId="{6B8C2DFE-8503-4CD4-BBB8-F44F24709C19}" destId="{E1BD8DC7-CAF2-4511-A98D-7A4659815881}" srcOrd="0" destOrd="0" presId="urn:microsoft.com/office/officeart/2008/layout/LinedList"/>
    <dgm:cxn modelId="{207167B7-847E-4699-82BD-7FC6ABCDC8C9}" type="presOf" srcId="{8E5CF325-7C12-40A7-9FAF-C6EBB799EBB5}" destId="{F673B37F-AD43-4576-87A8-A07BC5DC33ED}" srcOrd="0" destOrd="0" presId="urn:microsoft.com/office/officeart/2008/layout/LinedList"/>
    <dgm:cxn modelId="{66A726CA-F48D-463E-A2E2-4DCAF59D5315}" type="presOf" srcId="{55366639-CB71-4724-89A6-CBD0110CE5A1}" destId="{E3147806-1CA3-4C23-AC6A-29F774248502}" srcOrd="0" destOrd="0" presId="urn:microsoft.com/office/officeart/2008/layout/LinedList"/>
    <dgm:cxn modelId="{434FC1CD-55F1-4050-BFF2-6863AE757F02}" srcId="{0857589D-4F1C-4DF9-B17E-03921D2BCEAF}" destId="{6DC9EF14-91C1-4AFF-9A5C-D45D1840F9C4}" srcOrd="2" destOrd="0" parTransId="{784E25A4-436B-4029-9179-EB52A32B8A84}" sibTransId="{FDA4D7D7-9E3C-43BD-BD62-93DDB631EA59}"/>
    <dgm:cxn modelId="{84C93126-1477-4856-A254-7318F890718F}" type="presParOf" srcId="{8C796B99-836D-4C00-986F-0A56AEF3C3A9}" destId="{A07EF03A-EE4E-4A75-A1D2-A046969EDA51}" srcOrd="0" destOrd="0" presId="urn:microsoft.com/office/officeart/2008/layout/LinedList"/>
    <dgm:cxn modelId="{A6D1C831-6359-4AB8-8CA7-9926EB9FCF9B}" type="presParOf" srcId="{8C796B99-836D-4C00-986F-0A56AEF3C3A9}" destId="{F3232616-60AC-46F8-B03F-55C46DCBAB7C}" srcOrd="1" destOrd="0" presId="urn:microsoft.com/office/officeart/2008/layout/LinedList"/>
    <dgm:cxn modelId="{C3F1512C-DC62-442E-A2EE-4A20A2C8F715}" type="presParOf" srcId="{F3232616-60AC-46F8-B03F-55C46DCBAB7C}" destId="{76E57032-A817-42DD-9A45-02E06CC09DC1}" srcOrd="0" destOrd="0" presId="urn:microsoft.com/office/officeart/2008/layout/LinedList"/>
    <dgm:cxn modelId="{22DDEE88-2766-435E-88FE-88C35A2582AA}" type="presParOf" srcId="{F3232616-60AC-46F8-B03F-55C46DCBAB7C}" destId="{3303077E-553B-40D5-AE8F-24CB960BC098}" srcOrd="1" destOrd="0" presId="urn:microsoft.com/office/officeart/2008/layout/LinedList"/>
    <dgm:cxn modelId="{B67DC0A9-16AA-414D-8106-B9ACAD474CCF}" type="presParOf" srcId="{8C796B99-836D-4C00-986F-0A56AEF3C3A9}" destId="{79DD7EC2-1EC7-4B7E-8508-CB8874D63298}" srcOrd="2" destOrd="0" presId="urn:microsoft.com/office/officeart/2008/layout/LinedList"/>
    <dgm:cxn modelId="{B97FCE69-0DBB-4A0A-842A-5A44CA3EAD56}" type="presParOf" srcId="{8C796B99-836D-4C00-986F-0A56AEF3C3A9}" destId="{63E30682-D409-4998-B803-4C9B0BB9633C}" srcOrd="3" destOrd="0" presId="urn:microsoft.com/office/officeart/2008/layout/LinedList"/>
    <dgm:cxn modelId="{DF43F8D3-097A-49CF-AD60-1368B27CBDE7}" type="presParOf" srcId="{63E30682-D409-4998-B803-4C9B0BB9633C}" destId="{94B50DF6-4988-4C2B-A745-3F34A961B97D}" srcOrd="0" destOrd="0" presId="urn:microsoft.com/office/officeart/2008/layout/LinedList"/>
    <dgm:cxn modelId="{736578BC-C568-4319-8047-C45BBF57916F}" type="presParOf" srcId="{63E30682-D409-4998-B803-4C9B0BB9633C}" destId="{CD8D647C-D165-4FB8-893C-387F60C048C0}" srcOrd="1" destOrd="0" presId="urn:microsoft.com/office/officeart/2008/layout/LinedList"/>
    <dgm:cxn modelId="{6049A8F7-668E-428F-BCE5-E99E07B0F8A2}" type="presParOf" srcId="{8C796B99-836D-4C00-986F-0A56AEF3C3A9}" destId="{9C5CBB6E-1BE5-4B9B-950C-DBDBCBC1DBAC}" srcOrd="4" destOrd="0" presId="urn:microsoft.com/office/officeart/2008/layout/LinedList"/>
    <dgm:cxn modelId="{4A1F622F-134C-4A4B-B5CF-FE111297D26B}" type="presParOf" srcId="{8C796B99-836D-4C00-986F-0A56AEF3C3A9}" destId="{073B564B-E111-4AFB-95E4-A570EAB116EE}" srcOrd="5" destOrd="0" presId="urn:microsoft.com/office/officeart/2008/layout/LinedList"/>
    <dgm:cxn modelId="{6DFBED48-63B7-45B2-802F-D1B99DCD2F40}" type="presParOf" srcId="{073B564B-E111-4AFB-95E4-A570EAB116EE}" destId="{BE5E0D4C-93B9-46C9-84BB-D85E9AA707F2}" srcOrd="0" destOrd="0" presId="urn:microsoft.com/office/officeart/2008/layout/LinedList"/>
    <dgm:cxn modelId="{2DB7156B-33CF-487E-AFDC-A8A1D910BA0F}" type="presParOf" srcId="{073B564B-E111-4AFB-95E4-A570EAB116EE}" destId="{2B140F0A-37F4-4044-996A-546E5BF2CD98}" srcOrd="1" destOrd="0" presId="urn:microsoft.com/office/officeart/2008/layout/LinedList"/>
    <dgm:cxn modelId="{5AC7046D-FA72-4AE8-89FD-04FA9381A045}" type="presParOf" srcId="{8C796B99-836D-4C00-986F-0A56AEF3C3A9}" destId="{D4234F50-0127-4DBF-99CB-B1FA5D0980BE}" srcOrd="6" destOrd="0" presId="urn:microsoft.com/office/officeart/2008/layout/LinedList"/>
    <dgm:cxn modelId="{EA49CAAF-2C3A-4B95-92F6-299BCC33461E}" type="presParOf" srcId="{8C796B99-836D-4C00-986F-0A56AEF3C3A9}" destId="{20B78A4D-931A-4EC6-BB43-38D26C5370BE}" srcOrd="7" destOrd="0" presId="urn:microsoft.com/office/officeart/2008/layout/LinedList"/>
    <dgm:cxn modelId="{AF73AA23-1EEB-48B7-A34D-787CF8F28D26}" type="presParOf" srcId="{20B78A4D-931A-4EC6-BB43-38D26C5370BE}" destId="{F673B37F-AD43-4576-87A8-A07BC5DC33ED}" srcOrd="0" destOrd="0" presId="urn:microsoft.com/office/officeart/2008/layout/LinedList"/>
    <dgm:cxn modelId="{BD8A776B-D103-4D96-96CE-09EC79C749BF}" type="presParOf" srcId="{20B78A4D-931A-4EC6-BB43-38D26C5370BE}" destId="{28FE24F8-D82C-4D5F-A357-666156D6F3EA}" srcOrd="1" destOrd="0" presId="urn:microsoft.com/office/officeart/2008/layout/LinedList"/>
    <dgm:cxn modelId="{70752A50-A4F6-443F-90B1-688F7E2B9BD4}" type="presParOf" srcId="{8C796B99-836D-4C00-986F-0A56AEF3C3A9}" destId="{2C999267-1A76-4966-AFF3-9E2FF8B2DA9C}" srcOrd="8" destOrd="0" presId="urn:microsoft.com/office/officeart/2008/layout/LinedList"/>
    <dgm:cxn modelId="{6F7CD019-8E2B-4E3C-A189-B14C38CA90B6}" type="presParOf" srcId="{8C796B99-836D-4C00-986F-0A56AEF3C3A9}" destId="{B8FF19CE-4FAB-4D18-8F49-5EABED191203}" srcOrd="9" destOrd="0" presId="urn:microsoft.com/office/officeart/2008/layout/LinedList"/>
    <dgm:cxn modelId="{AB426818-EE79-48A7-BAB3-5D9B38F9F049}" type="presParOf" srcId="{B8FF19CE-4FAB-4D18-8F49-5EABED191203}" destId="{FA8F96DD-F39F-472D-89CF-375A22EBA9B7}" srcOrd="0" destOrd="0" presId="urn:microsoft.com/office/officeart/2008/layout/LinedList"/>
    <dgm:cxn modelId="{4847B836-A469-4D62-A60B-95933CD0BD6E}" type="presParOf" srcId="{B8FF19CE-4FAB-4D18-8F49-5EABED191203}" destId="{1B4FEE6A-B949-40C8-9711-45F75D00C052}" srcOrd="1" destOrd="0" presId="urn:microsoft.com/office/officeart/2008/layout/LinedList"/>
    <dgm:cxn modelId="{365B3248-95DD-4BE2-B833-33D8E4447012}" type="presParOf" srcId="{8C796B99-836D-4C00-986F-0A56AEF3C3A9}" destId="{9871F2C7-7AAF-4BDA-9C78-B3A8D277D37C}" srcOrd="10" destOrd="0" presId="urn:microsoft.com/office/officeart/2008/layout/LinedList"/>
    <dgm:cxn modelId="{30FBA2C2-39ED-4AB4-B950-A5053ED6D896}" type="presParOf" srcId="{8C796B99-836D-4C00-986F-0A56AEF3C3A9}" destId="{560F2073-F934-43D7-96A3-70B1F35E2E2D}" srcOrd="11" destOrd="0" presId="urn:microsoft.com/office/officeart/2008/layout/LinedList"/>
    <dgm:cxn modelId="{BEE15E3A-AB36-4863-BA73-C396BC360BF6}" type="presParOf" srcId="{560F2073-F934-43D7-96A3-70B1F35E2E2D}" destId="{E1BD8DC7-CAF2-4511-A98D-7A4659815881}" srcOrd="0" destOrd="0" presId="urn:microsoft.com/office/officeart/2008/layout/LinedList"/>
    <dgm:cxn modelId="{97DCD813-E80D-460C-95E8-DBED33E92C1D}" type="presParOf" srcId="{560F2073-F934-43D7-96A3-70B1F35E2E2D}" destId="{1D9A2C17-955A-44EB-B6EC-775976F1F3DA}" srcOrd="1" destOrd="0" presId="urn:microsoft.com/office/officeart/2008/layout/LinedList"/>
    <dgm:cxn modelId="{329CD244-BC1B-4EF8-83A4-B47F295D1DC4}" type="presParOf" srcId="{8C796B99-836D-4C00-986F-0A56AEF3C3A9}" destId="{419B1E76-AEF1-4527-9FDF-A5578BD3D229}" srcOrd="12" destOrd="0" presId="urn:microsoft.com/office/officeart/2008/layout/LinedList"/>
    <dgm:cxn modelId="{16F90A18-6FC0-4B15-8812-59FBCF2B7F8A}" type="presParOf" srcId="{8C796B99-836D-4C00-986F-0A56AEF3C3A9}" destId="{519C36EB-3388-41B4-AC13-DB9E9D3BCB7D}" srcOrd="13" destOrd="0" presId="urn:microsoft.com/office/officeart/2008/layout/LinedList"/>
    <dgm:cxn modelId="{914719F7-76E0-43E3-A6B4-4E5522AA1115}" type="presParOf" srcId="{519C36EB-3388-41B4-AC13-DB9E9D3BCB7D}" destId="{E3147806-1CA3-4C23-AC6A-29F774248502}" srcOrd="0" destOrd="0" presId="urn:microsoft.com/office/officeart/2008/layout/LinedList"/>
    <dgm:cxn modelId="{24158E32-BA13-4E0A-B4D4-D4649E35355B}" type="presParOf" srcId="{519C36EB-3388-41B4-AC13-DB9E9D3BCB7D}" destId="{BFB1219D-9308-4D72-9F9A-29168F6AC6BF}" srcOrd="1" destOrd="0" presId="urn:microsoft.com/office/officeart/2008/layout/LinedList"/>
    <dgm:cxn modelId="{8CF9469A-AAE3-437F-8C60-DE0367EEC25D}" type="presParOf" srcId="{8C796B99-836D-4C00-986F-0A56AEF3C3A9}" destId="{6CCFCD3B-AF84-42EF-8387-2CB06940FB7C}" srcOrd="14" destOrd="0" presId="urn:microsoft.com/office/officeart/2008/layout/LinedList"/>
    <dgm:cxn modelId="{140728D9-2B23-41E0-9D14-C9A1FAD1E376}" type="presParOf" srcId="{8C796B99-836D-4C00-986F-0A56AEF3C3A9}" destId="{D64CDA65-596C-4C28-A059-8C6883A564D5}" srcOrd="15" destOrd="0" presId="urn:microsoft.com/office/officeart/2008/layout/LinedList"/>
    <dgm:cxn modelId="{410F6CA3-AE93-4F5A-9076-DAF14EC3FF4C}" type="presParOf" srcId="{D64CDA65-596C-4C28-A059-8C6883A564D5}" destId="{5E3586B1-6A4B-442A-9AFB-1C6BC9D5DAB3}" srcOrd="0" destOrd="0" presId="urn:microsoft.com/office/officeart/2008/layout/LinedList"/>
    <dgm:cxn modelId="{80521448-21F9-4B0C-A5FD-54F22ED1E39E}" type="presParOf" srcId="{D64CDA65-596C-4C28-A059-8C6883A564D5}" destId="{57551072-57AB-4682-B47F-842221369164}" srcOrd="1" destOrd="0" presId="urn:microsoft.com/office/officeart/2008/layout/LinedList"/>
    <dgm:cxn modelId="{1037555B-8D80-4D87-BDB8-E0CF37694962}" type="presParOf" srcId="{8C796B99-836D-4C00-986F-0A56AEF3C3A9}" destId="{D0B9797C-8A77-4B53-9877-D148FB718D17}" srcOrd="16" destOrd="0" presId="urn:microsoft.com/office/officeart/2008/layout/LinedList"/>
    <dgm:cxn modelId="{B1F3B38F-CF02-42A2-89F1-5C9DBB12B4B0}" type="presParOf" srcId="{8C796B99-836D-4C00-986F-0A56AEF3C3A9}" destId="{EB833D2C-963C-45D8-BE94-AEBDEC9CB032}" srcOrd="17" destOrd="0" presId="urn:microsoft.com/office/officeart/2008/layout/LinedList"/>
    <dgm:cxn modelId="{110FB0D6-1B8C-45AA-B0C1-6C8C4C795ECF}" type="presParOf" srcId="{EB833D2C-963C-45D8-BE94-AEBDEC9CB032}" destId="{F2A3CE8A-2C0D-4DFB-9489-E8493CF22D5A}" srcOrd="0" destOrd="0" presId="urn:microsoft.com/office/officeart/2008/layout/LinedList"/>
    <dgm:cxn modelId="{81EEC8BC-7424-4741-9504-88007E3A04FC}" type="presParOf" srcId="{EB833D2C-963C-45D8-BE94-AEBDEC9CB032}" destId="{2ED6D13A-61E0-4A00-9FAE-674D31DB9D0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B3F08B3-E25D-4C84-BEA3-A66B5E61B050}"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765C7E47-860F-4E45-A3AF-9C1C154F101C}">
      <dgm:prSet custT="1"/>
      <dgm:spPr/>
      <dgm:t>
        <a:bodyPr/>
        <a:lstStyle/>
        <a:p>
          <a:r>
            <a:rPr lang="en-IN" sz="1500" b="1" dirty="0"/>
            <a:t>IS 2720-16 (1987).</a:t>
          </a:r>
          <a:r>
            <a:rPr lang="en-IN" sz="1500" dirty="0"/>
            <a:t> Methods of test for soils, Part 16.  https://civilengineer.co.in/</a:t>
          </a:r>
          <a:r>
            <a:rPr lang="en-IN" sz="1500" dirty="0" err="1"/>
            <a:t>wp</a:t>
          </a:r>
          <a:r>
            <a:rPr lang="en-IN" sz="1500" dirty="0"/>
            <a:t>-content/uploads/2017/03/IS-2720-PART-16-1987-INDIAN-STANDARD-METHODS-OF-TEST-FOR-SOIL-LABORATORY-DETERMINATION-OF-CBRSECOND-REVISION..pdf </a:t>
          </a:r>
          <a:endParaRPr lang="en-US" sz="1500" dirty="0"/>
        </a:p>
      </dgm:t>
    </dgm:pt>
    <dgm:pt modelId="{A4E198C4-57E1-4B03-AE6E-8C3B92EABC10}" type="parTrans" cxnId="{AF3AD0FF-45DE-4C57-B60E-CC4F5F22AAA3}">
      <dgm:prSet/>
      <dgm:spPr/>
      <dgm:t>
        <a:bodyPr/>
        <a:lstStyle/>
        <a:p>
          <a:endParaRPr lang="en-US"/>
        </a:p>
      </dgm:t>
    </dgm:pt>
    <dgm:pt modelId="{9D7D4495-070E-4405-9344-C285005E1C82}" type="sibTrans" cxnId="{AF3AD0FF-45DE-4C57-B60E-CC4F5F22AAA3}">
      <dgm:prSet/>
      <dgm:spPr/>
      <dgm:t>
        <a:bodyPr/>
        <a:lstStyle/>
        <a:p>
          <a:endParaRPr lang="en-US"/>
        </a:p>
      </dgm:t>
    </dgm:pt>
    <dgm:pt modelId="{82235687-51DF-4C9C-9C07-7146902DA3DB}">
      <dgm:prSet custT="1"/>
      <dgm:spPr/>
      <dgm:t>
        <a:bodyPr/>
        <a:lstStyle/>
        <a:p>
          <a:r>
            <a:rPr lang="en-IN" sz="1500" b="1" dirty="0"/>
            <a:t>IS 2720-10 (1991). </a:t>
          </a:r>
          <a:r>
            <a:rPr lang="en-IN" sz="1500" dirty="0"/>
            <a:t>Methods of test for soils, Part 10. https://law.resource.org/pub/in/bis/S03/is.2720.10.1991.pdf </a:t>
          </a:r>
          <a:endParaRPr lang="en-US" sz="1500" dirty="0"/>
        </a:p>
      </dgm:t>
    </dgm:pt>
    <dgm:pt modelId="{6C8FBDFB-91F2-4CB7-B740-2B85517D1876}" type="parTrans" cxnId="{6C1B52B7-358E-4193-845F-5E09157E3420}">
      <dgm:prSet/>
      <dgm:spPr/>
      <dgm:t>
        <a:bodyPr/>
        <a:lstStyle/>
        <a:p>
          <a:endParaRPr lang="en-US"/>
        </a:p>
      </dgm:t>
    </dgm:pt>
    <dgm:pt modelId="{D6D50DE7-D8C9-4B3A-83F8-E48FFA5CC8E7}" type="sibTrans" cxnId="{6C1B52B7-358E-4193-845F-5E09157E3420}">
      <dgm:prSet/>
      <dgm:spPr/>
      <dgm:t>
        <a:bodyPr/>
        <a:lstStyle/>
        <a:p>
          <a:endParaRPr lang="en-US"/>
        </a:p>
      </dgm:t>
    </dgm:pt>
    <dgm:pt modelId="{B1B58A3A-5BA9-4D9A-B1A6-E5F619B7245F}">
      <dgm:prSet custT="1"/>
      <dgm:spPr/>
      <dgm:t>
        <a:bodyPr/>
        <a:lstStyle/>
        <a:p>
          <a:r>
            <a:rPr lang="en-IN" sz="1500" b="1" dirty="0"/>
            <a:t>Liu, Z., Sun, L., </a:t>
          </a:r>
          <a:r>
            <a:rPr lang="en-IN" sz="1500" b="1" dirty="0" err="1"/>
            <a:t>Zhai</a:t>
          </a:r>
          <a:r>
            <a:rPr lang="en-IN" sz="1500" b="1" dirty="0"/>
            <a:t>, J. and Huang, W., 2022.</a:t>
          </a:r>
          <a:r>
            <a:rPr lang="en-IN" sz="1500" dirty="0"/>
            <a:t> A review of design methods for cold in-place recycling asphalt mixtures: Design processes, key parameters, and evaluation. </a:t>
          </a:r>
          <a:r>
            <a:rPr lang="en-IN" sz="1500" i="1" dirty="0"/>
            <a:t>Journal of Cleaner Production</a:t>
          </a:r>
          <a:r>
            <a:rPr lang="en-IN" sz="1500" dirty="0"/>
            <a:t>, p.133530.</a:t>
          </a:r>
          <a:endParaRPr lang="en-US" sz="1500" dirty="0"/>
        </a:p>
      </dgm:t>
    </dgm:pt>
    <dgm:pt modelId="{DFFC7A99-644E-4D4D-93D4-D7B820FA6E71}" type="parTrans" cxnId="{A23C37C6-8B77-4091-82B2-33F887B4FC55}">
      <dgm:prSet/>
      <dgm:spPr/>
      <dgm:t>
        <a:bodyPr/>
        <a:lstStyle/>
        <a:p>
          <a:endParaRPr lang="en-US"/>
        </a:p>
      </dgm:t>
    </dgm:pt>
    <dgm:pt modelId="{4DF4DE83-0297-4926-A07B-EDF499811A85}" type="sibTrans" cxnId="{A23C37C6-8B77-4091-82B2-33F887B4FC55}">
      <dgm:prSet/>
      <dgm:spPr/>
      <dgm:t>
        <a:bodyPr/>
        <a:lstStyle/>
        <a:p>
          <a:endParaRPr lang="en-US"/>
        </a:p>
      </dgm:t>
    </dgm:pt>
    <dgm:pt modelId="{5FBB505F-06E2-4501-8941-BE146F29057F}">
      <dgm:prSet custT="1"/>
      <dgm:spPr/>
      <dgm:t>
        <a:bodyPr/>
        <a:lstStyle/>
        <a:p>
          <a:r>
            <a:rPr lang="en-IN" sz="1500" b="1" dirty="0"/>
            <a:t>Milad, A., </a:t>
          </a:r>
          <a:r>
            <a:rPr lang="en-IN" sz="1500" b="1" dirty="0" err="1"/>
            <a:t>Taib</a:t>
          </a:r>
          <a:r>
            <a:rPr lang="en-IN" sz="1500" b="1" dirty="0"/>
            <a:t>, A.M., </a:t>
          </a:r>
          <a:r>
            <a:rPr lang="en-IN" sz="1500" b="1" dirty="0" err="1"/>
            <a:t>Ahmeda</a:t>
          </a:r>
          <a:r>
            <a:rPr lang="en-IN" sz="1500" b="1" dirty="0"/>
            <a:t>, A.G., </a:t>
          </a:r>
          <a:r>
            <a:rPr lang="en-IN" sz="1500" b="1" dirty="0" err="1"/>
            <a:t>Solla</a:t>
          </a:r>
          <a:r>
            <a:rPr lang="en-IN" sz="1500" b="1" dirty="0"/>
            <a:t>, M. and </a:t>
          </a:r>
          <a:r>
            <a:rPr lang="en-IN" sz="1500" b="1" dirty="0" err="1"/>
            <a:t>Yusoff</a:t>
          </a:r>
          <a:r>
            <a:rPr lang="en-IN" sz="1500" b="1" dirty="0"/>
            <a:t>, </a:t>
          </a:r>
          <a:r>
            <a:rPr lang="en-IN" sz="1500" b="1" dirty="0" err="1"/>
            <a:t>N.I.M</a:t>
          </a:r>
          <a:r>
            <a:rPr lang="en-IN" sz="1500" b="1" dirty="0"/>
            <a:t>., 2020.</a:t>
          </a:r>
          <a:r>
            <a:rPr lang="en-IN" sz="1500" dirty="0"/>
            <a:t> A review of the use of reclaimed asphalt pavement for road paving applications. </a:t>
          </a:r>
          <a:r>
            <a:rPr lang="en-IN" sz="1500" i="1" dirty="0"/>
            <a:t>J. </a:t>
          </a:r>
          <a:r>
            <a:rPr lang="en-IN" sz="1500" i="1" dirty="0" err="1"/>
            <a:t>Teknol</a:t>
          </a:r>
          <a:r>
            <a:rPr lang="en-IN" sz="1500" dirty="0"/>
            <a:t>, </a:t>
          </a:r>
          <a:r>
            <a:rPr lang="en-IN" sz="1500" i="1" dirty="0"/>
            <a:t>82</a:t>
          </a:r>
          <a:r>
            <a:rPr lang="en-IN" sz="1500" dirty="0"/>
            <a:t>(3), pp.35-44.</a:t>
          </a:r>
          <a:endParaRPr lang="en-US" sz="1500" dirty="0"/>
        </a:p>
      </dgm:t>
    </dgm:pt>
    <dgm:pt modelId="{DB0BBB31-0A23-4562-8C6B-A2AB91069114}" type="parTrans" cxnId="{36EA1A37-0497-476D-92C1-949E50B57292}">
      <dgm:prSet/>
      <dgm:spPr/>
      <dgm:t>
        <a:bodyPr/>
        <a:lstStyle/>
        <a:p>
          <a:endParaRPr lang="en-US"/>
        </a:p>
      </dgm:t>
    </dgm:pt>
    <dgm:pt modelId="{25692B27-D283-450B-BB9E-D17DE866DA03}" type="sibTrans" cxnId="{36EA1A37-0497-476D-92C1-949E50B57292}">
      <dgm:prSet/>
      <dgm:spPr/>
      <dgm:t>
        <a:bodyPr/>
        <a:lstStyle/>
        <a:p>
          <a:endParaRPr lang="en-US"/>
        </a:p>
      </dgm:t>
    </dgm:pt>
    <dgm:pt modelId="{517ECC9A-1A2C-49B9-B3F7-E9D3603525A5}">
      <dgm:prSet custT="1"/>
      <dgm:spPr/>
      <dgm:t>
        <a:bodyPr/>
        <a:lstStyle/>
        <a:p>
          <a:r>
            <a:rPr lang="en-IN" sz="1500" b="1" dirty="0" err="1"/>
            <a:t>Mohammadinia</a:t>
          </a:r>
          <a:r>
            <a:rPr lang="en-IN" sz="1500" b="1" dirty="0"/>
            <a:t>, A., </a:t>
          </a:r>
          <a:r>
            <a:rPr lang="en-IN" sz="1500" b="1" dirty="0" err="1"/>
            <a:t>Arulrajah</a:t>
          </a:r>
          <a:r>
            <a:rPr lang="en-IN" sz="1500" b="1" dirty="0"/>
            <a:t>, A., </a:t>
          </a:r>
          <a:r>
            <a:rPr lang="en-IN" sz="1500" b="1" dirty="0" err="1"/>
            <a:t>Sanjayan</a:t>
          </a:r>
          <a:r>
            <a:rPr lang="en-IN" sz="1500" b="1" dirty="0"/>
            <a:t>, J., </a:t>
          </a:r>
          <a:r>
            <a:rPr lang="en-IN" sz="1500" b="1" dirty="0" err="1"/>
            <a:t>Disfani</a:t>
          </a:r>
          <a:r>
            <a:rPr lang="en-IN" sz="1500" b="1" dirty="0"/>
            <a:t>, M.M., Bo, </a:t>
          </a:r>
          <a:r>
            <a:rPr lang="en-IN" sz="1500" b="1" dirty="0" err="1"/>
            <a:t>M.W</a:t>
          </a:r>
          <a:r>
            <a:rPr lang="en-IN" sz="1500" b="1" dirty="0"/>
            <a:t>. and </a:t>
          </a:r>
          <a:r>
            <a:rPr lang="en-IN" sz="1500" b="1" dirty="0" err="1"/>
            <a:t>Darmawan</a:t>
          </a:r>
          <a:r>
            <a:rPr lang="en-IN" sz="1500" b="1" dirty="0"/>
            <a:t>, S., 2016.</a:t>
          </a:r>
          <a:r>
            <a:rPr lang="en-IN" sz="1500" dirty="0"/>
            <a:t> Strength development and microfabric structure of construction and demolition aggregates stabilized with fly ash–based geopolymers. </a:t>
          </a:r>
          <a:r>
            <a:rPr lang="en-IN" sz="1500" i="1" dirty="0"/>
            <a:t>Journal of Materials in Civil Engineering</a:t>
          </a:r>
          <a:r>
            <a:rPr lang="en-IN" sz="1500" dirty="0"/>
            <a:t>, </a:t>
          </a:r>
          <a:r>
            <a:rPr lang="en-IN" sz="1500" i="1" dirty="0"/>
            <a:t>28</a:t>
          </a:r>
          <a:r>
            <a:rPr lang="en-IN" sz="1500" dirty="0"/>
            <a:t>(11), p.04016141.</a:t>
          </a:r>
          <a:endParaRPr lang="en-US" sz="1500" dirty="0"/>
        </a:p>
      </dgm:t>
    </dgm:pt>
    <dgm:pt modelId="{E8AA6758-54A6-41D1-ADE1-71FC5677F7B4}" type="parTrans" cxnId="{D3EA2C1C-2912-4861-BADF-9F7B7C157EDD}">
      <dgm:prSet/>
      <dgm:spPr/>
      <dgm:t>
        <a:bodyPr/>
        <a:lstStyle/>
        <a:p>
          <a:endParaRPr lang="en-US"/>
        </a:p>
      </dgm:t>
    </dgm:pt>
    <dgm:pt modelId="{4C04A5DC-3EDD-45D7-A49A-CFDA89B291C2}" type="sibTrans" cxnId="{D3EA2C1C-2912-4861-BADF-9F7B7C157EDD}">
      <dgm:prSet/>
      <dgm:spPr/>
      <dgm:t>
        <a:bodyPr/>
        <a:lstStyle/>
        <a:p>
          <a:endParaRPr lang="en-US"/>
        </a:p>
      </dgm:t>
    </dgm:pt>
    <dgm:pt modelId="{92E33A80-9831-4EDC-8D8F-231574318FA7}">
      <dgm:prSet custT="1"/>
      <dgm:spPr/>
      <dgm:t>
        <a:bodyPr/>
        <a:lstStyle/>
        <a:p>
          <a:r>
            <a:rPr lang="en-IN" sz="1500" b="1"/>
            <a:t>Nassar, K. and Nassar, W., 2006.</a:t>
          </a:r>
          <a:r>
            <a:rPr lang="en-IN" sz="1500"/>
            <a:t> Reclaimed asphalt pavement detection and quantity determination. </a:t>
          </a:r>
          <a:r>
            <a:rPr lang="en-IN" sz="1500" i="1"/>
            <a:t>Practice Periodical on Structural Design and Construction</a:t>
          </a:r>
          <a:r>
            <a:rPr lang="en-IN" sz="1500"/>
            <a:t>, </a:t>
          </a:r>
          <a:r>
            <a:rPr lang="en-IN" sz="1500" i="1"/>
            <a:t>11</a:t>
          </a:r>
          <a:r>
            <a:rPr lang="en-IN" sz="1500"/>
            <a:t>(3), pp.171-176.</a:t>
          </a:r>
          <a:endParaRPr lang="en-US" sz="1500"/>
        </a:p>
      </dgm:t>
    </dgm:pt>
    <dgm:pt modelId="{2D23EBEA-A2BC-4B25-88A9-FDA5792EEA28}" type="parTrans" cxnId="{1D4D70D4-69E4-43FD-8506-F494E6A3DE7F}">
      <dgm:prSet/>
      <dgm:spPr/>
      <dgm:t>
        <a:bodyPr/>
        <a:lstStyle/>
        <a:p>
          <a:endParaRPr lang="en-US"/>
        </a:p>
      </dgm:t>
    </dgm:pt>
    <dgm:pt modelId="{E4789727-F67B-465E-956A-A6FFA5F5DC84}" type="sibTrans" cxnId="{1D4D70D4-69E4-43FD-8506-F494E6A3DE7F}">
      <dgm:prSet/>
      <dgm:spPr/>
      <dgm:t>
        <a:bodyPr/>
        <a:lstStyle/>
        <a:p>
          <a:endParaRPr lang="en-US"/>
        </a:p>
      </dgm:t>
    </dgm:pt>
    <dgm:pt modelId="{E0C53167-619C-4F3E-84AD-9E9ACD15A31F}">
      <dgm:prSet custT="1"/>
      <dgm:spPr/>
      <dgm:t>
        <a:bodyPr/>
        <a:lstStyle/>
        <a:p>
          <a:r>
            <a:rPr lang="en-IN" sz="1500" b="1" dirty="0" err="1"/>
            <a:t>NHAI</a:t>
          </a:r>
          <a:r>
            <a:rPr lang="en-IN" sz="1500" b="1" dirty="0"/>
            <a:t> Report, 2023.</a:t>
          </a:r>
          <a:r>
            <a:rPr lang="en-IN" sz="1500" dirty="0"/>
            <a:t> National Highway Authority of India report. Road Network in India: Current Status and Future Prospects. https://morth.nic.in/sites/default/files/MoRTH%20Annual%20Report%20for%20the%20Year%202022-23%20in%20English.pdf</a:t>
          </a:r>
          <a:endParaRPr lang="en-US" sz="1500" dirty="0"/>
        </a:p>
      </dgm:t>
    </dgm:pt>
    <dgm:pt modelId="{D36A8071-1EEC-406A-A882-8AF372783C94}" type="parTrans" cxnId="{67C0A908-E45A-4701-8BE2-0CC4B375DD51}">
      <dgm:prSet/>
      <dgm:spPr/>
      <dgm:t>
        <a:bodyPr/>
        <a:lstStyle/>
        <a:p>
          <a:endParaRPr lang="en-US"/>
        </a:p>
      </dgm:t>
    </dgm:pt>
    <dgm:pt modelId="{FDBB58DE-BDDD-44A5-AE3F-321BE488ECB0}" type="sibTrans" cxnId="{67C0A908-E45A-4701-8BE2-0CC4B375DD51}">
      <dgm:prSet/>
      <dgm:spPr/>
      <dgm:t>
        <a:bodyPr/>
        <a:lstStyle/>
        <a:p>
          <a:endParaRPr lang="en-US"/>
        </a:p>
      </dgm:t>
    </dgm:pt>
    <dgm:pt modelId="{E2A0D2D8-C3E9-45FC-A331-008F512D2725}">
      <dgm:prSet custT="1"/>
      <dgm:spPr/>
      <dgm:t>
        <a:bodyPr/>
        <a:lstStyle/>
        <a:p>
          <a:r>
            <a:rPr lang="en-IN" sz="1500" b="1"/>
            <a:t>Ong, J.K., Gungat, L. and Hamzah, M.O., 2020.</a:t>
          </a:r>
          <a:r>
            <a:rPr lang="en-IN" sz="1500"/>
            <a:t> Fracture properties of reclaimed asphalt pavement mixtures with rejuvenator. </a:t>
          </a:r>
          <a:r>
            <a:rPr lang="en-IN" sz="1500" i="1"/>
            <a:t>Construction and Building Materials</a:t>
          </a:r>
          <a:r>
            <a:rPr lang="en-IN" sz="1500"/>
            <a:t>, </a:t>
          </a:r>
          <a:r>
            <a:rPr lang="en-IN" sz="1500" i="1"/>
            <a:t>259</a:t>
          </a:r>
          <a:r>
            <a:rPr lang="en-IN" sz="1500"/>
            <a:t>, p.119679.</a:t>
          </a:r>
          <a:endParaRPr lang="en-US" sz="1500"/>
        </a:p>
      </dgm:t>
    </dgm:pt>
    <dgm:pt modelId="{E7804294-5C05-484D-B4A8-5E9E791DE275}" type="parTrans" cxnId="{B2D42E10-1F72-40AC-AB32-5043A94AFF5A}">
      <dgm:prSet/>
      <dgm:spPr/>
      <dgm:t>
        <a:bodyPr/>
        <a:lstStyle/>
        <a:p>
          <a:endParaRPr lang="en-US"/>
        </a:p>
      </dgm:t>
    </dgm:pt>
    <dgm:pt modelId="{1129B768-63DF-48E2-BAB0-E4AE925F971F}" type="sibTrans" cxnId="{B2D42E10-1F72-40AC-AB32-5043A94AFF5A}">
      <dgm:prSet/>
      <dgm:spPr/>
      <dgm:t>
        <a:bodyPr/>
        <a:lstStyle/>
        <a:p>
          <a:endParaRPr lang="en-US"/>
        </a:p>
      </dgm:t>
    </dgm:pt>
    <dgm:pt modelId="{0F89F540-ED46-41A7-A234-F49B5AAD1223}" type="pres">
      <dgm:prSet presAssocID="{9B3F08B3-E25D-4C84-BEA3-A66B5E61B050}" presName="vert0" presStyleCnt="0">
        <dgm:presLayoutVars>
          <dgm:dir/>
          <dgm:animOne val="branch"/>
          <dgm:animLvl val="lvl"/>
        </dgm:presLayoutVars>
      </dgm:prSet>
      <dgm:spPr/>
    </dgm:pt>
    <dgm:pt modelId="{0194ACDC-6246-4F5D-9D0B-516A8FCBDC9B}" type="pres">
      <dgm:prSet presAssocID="{765C7E47-860F-4E45-A3AF-9C1C154F101C}" presName="thickLine" presStyleLbl="alignNode1" presStyleIdx="0" presStyleCnt="8"/>
      <dgm:spPr/>
    </dgm:pt>
    <dgm:pt modelId="{663DBAAF-6147-40BD-8177-7D649534E2AB}" type="pres">
      <dgm:prSet presAssocID="{765C7E47-860F-4E45-A3AF-9C1C154F101C}" presName="horz1" presStyleCnt="0"/>
      <dgm:spPr/>
    </dgm:pt>
    <dgm:pt modelId="{A17D2B23-1100-470E-A167-64D8770260CE}" type="pres">
      <dgm:prSet presAssocID="{765C7E47-860F-4E45-A3AF-9C1C154F101C}" presName="tx1" presStyleLbl="revTx" presStyleIdx="0" presStyleCnt="8"/>
      <dgm:spPr/>
    </dgm:pt>
    <dgm:pt modelId="{B4F10F74-831D-4D55-8FFB-DAAE461AA5DB}" type="pres">
      <dgm:prSet presAssocID="{765C7E47-860F-4E45-A3AF-9C1C154F101C}" presName="vert1" presStyleCnt="0"/>
      <dgm:spPr/>
    </dgm:pt>
    <dgm:pt modelId="{30CA6360-3EDB-489B-A82E-7C146E4D01BD}" type="pres">
      <dgm:prSet presAssocID="{82235687-51DF-4C9C-9C07-7146902DA3DB}" presName="thickLine" presStyleLbl="alignNode1" presStyleIdx="1" presStyleCnt="8"/>
      <dgm:spPr/>
    </dgm:pt>
    <dgm:pt modelId="{8D6D8EF1-5061-4881-9B6B-EA49BCA37E18}" type="pres">
      <dgm:prSet presAssocID="{82235687-51DF-4C9C-9C07-7146902DA3DB}" presName="horz1" presStyleCnt="0"/>
      <dgm:spPr/>
    </dgm:pt>
    <dgm:pt modelId="{EB1851EE-27B0-4C5B-8E1F-1F224021F331}" type="pres">
      <dgm:prSet presAssocID="{82235687-51DF-4C9C-9C07-7146902DA3DB}" presName="tx1" presStyleLbl="revTx" presStyleIdx="1" presStyleCnt="8" custScaleY="52968"/>
      <dgm:spPr/>
    </dgm:pt>
    <dgm:pt modelId="{9C3B89FF-E046-42EF-9EAA-E73BAA004AD8}" type="pres">
      <dgm:prSet presAssocID="{82235687-51DF-4C9C-9C07-7146902DA3DB}" presName="vert1" presStyleCnt="0"/>
      <dgm:spPr/>
    </dgm:pt>
    <dgm:pt modelId="{814D0C7E-99A2-48AF-8B4A-BA4BB0F021ED}" type="pres">
      <dgm:prSet presAssocID="{B1B58A3A-5BA9-4D9A-B1A6-E5F619B7245F}" presName="thickLine" presStyleLbl="alignNode1" presStyleIdx="2" presStyleCnt="8"/>
      <dgm:spPr/>
    </dgm:pt>
    <dgm:pt modelId="{7EBE15CF-83E1-4CCF-8DBF-B436796C0274}" type="pres">
      <dgm:prSet presAssocID="{B1B58A3A-5BA9-4D9A-B1A6-E5F619B7245F}" presName="horz1" presStyleCnt="0"/>
      <dgm:spPr/>
    </dgm:pt>
    <dgm:pt modelId="{1133A4D2-F863-49CA-AB4C-9199DCB0F0C8}" type="pres">
      <dgm:prSet presAssocID="{B1B58A3A-5BA9-4D9A-B1A6-E5F619B7245F}" presName="tx1" presStyleLbl="revTx" presStyleIdx="2" presStyleCnt="8"/>
      <dgm:spPr/>
    </dgm:pt>
    <dgm:pt modelId="{3F9B7513-BECE-4F0F-827B-6BD7C5F30570}" type="pres">
      <dgm:prSet presAssocID="{B1B58A3A-5BA9-4D9A-B1A6-E5F619B7245F}" presName="vert1" presStyleCnt="0"/>
      <dgm:spPr/>
    </dgm:pt>
    <dgm:pt modelId="{48D7BB6E-8EE2-4E23-898A-5E5C8C8568C3}" type="pres">
      <dgm:prSet presAssocID="{5FBB505F-06E2-4501-8941-BE146F29057F}" presName="thickLine" presStyleLbl="alignNode1" presStyleIdx="3" presStyleCnt="8"/>
      <dgm:spPr/>
    </dgm:pt>
    <dgm:pt modelId="{2A26A9DA-D9AC-421A-80F3-BA2FD03D6D78}" type="pres">
      <dgm:prSet presAssocID="{5FBB505F-06E2-4501-8941-BE146F29057F}" presName="horz1" presStyleCnt="0"/>
      <dgm:spPr/>
    </dgm:pt>
    <dgm:pt modelId="{CEAFB51D-DE7E-462F-8FD6-8D0A84A6DB80}" type="pres">
      <dgm:prSet presAssocID="{5FBB505F-06E2-4501-8941-BE146F29057F}" presName="tx1" presStyleLbl="revTx" presStyleIdx="3" presStyleCnt="8"/>
      <dgm:spPr/>
    </dgm:pt>
    <dgm:pt modelId="{3FB4D330-C777-411E-B519-0C08EE253776}" type="pres">
      <dgm:prSet presAssocID="{5FBB505F-06E2-4501-8941-BE146F29057F}" presName="vert1" presStyleCnt="0"/>
      <dgm:spPr/>
    </dgm:pt>
    <dgm:pt modelId="{7B8D9A75-CC66-497A-9BF8-B64D3673392C}" type="pres">
      <dgm:prSet presAssocID="{517ECC9A-1A2C-49B9-B3F7-E9D3603525A5}" presName="thickLine" presStyleLbl="alignNode1" presStyleIdx="4" presStyleCnt="8"/>
      <dgm:spPr/>
    </dgm:pt>
    <dgm:pt modelId="{CE7018D4-4DC1-44D1-A3B8-B337D6F5054E}" type="pres">
      <dgm:prSet presAssocID="{517ECC9A-1A2C-49B9-B3F7-E9D3603525A5}" presName="horz1" presStyleCnt="0"/>
      <dgm:spPr/>
    </dgm:pt>
    <dgm:pt modelId="{5B4A8E42-11C4-4D72-851E-806278FC8F23}" type="pres">
      <dgm:prSet presAssocID="{517ECC9A-1A2C-49B9-B3F7-E9D3603525A5}" presName="tx1" presStyleLbl="revTx" presStyleIdx="4" presStyleCnt="8"/>
      <dgm:spPr/>
    </dgm:pt>
    <dgm:pt modelId="{D3FED63D-9908-42AD-A98C-2D864F988CA6}" type="pres">
      <dgm:prSet presAssocID="{517ECC9A-1A2C-49B9-B3F7-E9D3603525A5}" presName="vert1" presStyleCnt="0"/>
      <dgm:spPr/>
    </dgm:pt>
    <dgm:pt modelId="{AD458042-4D15-456C-B977-19CB25BB9AC9}" type="pres">
      <dgm:prSet presAssocID="{92E33A80-9831-4EDC-8D8F-231574318FA7}" presName="thickLine" presStyleLbl="alignNode1" presStyleIdx="5" presStyleCnt="8"/>
      <dgm:spPr/>
    </dgm:pt>
    <dgm:pt modelId="{BF0F2BB9-8F3E-4E98-A43E-A7DE0B4EDF6C}" type="pres">
      <dgm:prSet presAssocID="{92E33A80-9831-4EDC-8D8F-231574318FA7}" presName="horz1" presStyleCnt="0"/>
      <dgm:spPr/>
    </dgm:pt>
    <dgm:pt modelId="{62990EFD-B05B-4E52-9581-852F5EEBEF46}" type="pres">
      <dgm:prSet presAssocID="{92E33A80-9831-4EDC-8D8F-231574318FA7}" presName="tx1" presStyleLbl="revTx" presStyleIdx="5" presStyleCnt="8"/>
      <dgm:spPr/>
    </dgm:pt>
    <dgm:pt modelId="{D10D51AD-FA9C-4A66-A873-4B00521D8435}" type="pres">
      <dgm:prSet presAssocID="{92E33A80-9831-4EDC-8D8F-231574318FA7}" presName="vert1" presStyleCnt="0"/>
      <dgm:spPr/>
    </dgm:pt>
    <dgm:pt modelId="{98DCCBB7-57EC-4889-91ED-27DEA9A2E69F}" type="pres">
      <dgm:prSet presAssocID="{E0C53167-619C-4F3E-84AD-9E9ACD15A31F}" presName="thickLine" presStyleLbl="alignNode1" presStyleIdx="6" presStyleCnt="8"/>
      <dgm:spPr/>
    </dgm:pt>
    <dgm:pt modelId="{94341D48-EB3F-4A0B-BEC2-37EE0CA87785}" type="pres">
      <dgm:prSet presAssocID="{E0C53167-619C-4F3E-84AD-9E9ACD15A31F}" presName="horz1" presStyleCnt="0"/>
      <dgm:spPr/>
    </dgm:pt>
    <dgm:pt modelId="{974AEEBF-C067-4202-86EE-6645B75E9671}" type="pres">
      <dgm:prSet presAssocID="{E0C53167-619C-4F3E-84AD-9E9ACD15A31F}" presName="tx1" presStyleLbl="revTx" presStyleIdx="6" presStyleCnt="8"/>
      <dgm:spPr/>
    </dgm:pt>
    <dgm:pt modelId="{293D0CA4-9229-44D6-BAFC-A70F3DFF595E}" type="pres">
      <dgm:prSet presAssocID="{E0C53167-619C-4F3E-84AD-9E9ACD15A31F}" presName="vert1" presStyleCnt="0"/>
      <dgm:spPr/>
    </dgm:pt>
    <dgm:pt modelId="{04CE05C1-A061-4E4D-9CFB-B63101AFF6BE}" type="pres">
      <dgm:prSet presAssocID="{E2A0D2D8-C3E9-45FC-A331-008F512D2725}" presName="thickLine" presStyleLbl="alignNode1" presStyleIdx="7" presStyleCnt="8"/>
      <dgm:spPr/>
    </dgm:pt>
    <dgm:pt modelId="{AA2733CA-8AEE-4A5C-AA31-EC38DB7B4F7D}" type="pres">
      <dgm:prSet presAssocID="{E2A0D2D8-C3E9-45FC-A331-008F512D2725}" presName="horz1" presStyleCnt="0"/>
      <dgm:spPr/>
    </dgm:pt>
    <dgm:pt modelId="{E1404F22-F724-4C67-A626-386E6AB65F62}" type="pres">
      <dgm:prSet presAssocID="{E2A0D2D8-C3E9-45FC-A331-008F512D2725}" presName="tx1" presStyleLbl="revTx" presStyleIdx="7" presStyleCnt="8"/>
      <dgm:spPr/>
    </dgm:pt>
    <dgm:pt modelId="{62E91611-E7E4-4C71-AA60-43E1C8C39E32}" type="pres">
      <dgm:prSet presAssocID="{E2A0D2D8-C3E9-45FC-A331-008F512D2725}" presName="vert1" presStyleCnt="0"/>
      <dgm:spPr/>
    </dgm:pt>
  </dgm:ptLst>
  <dgm:cxnLst>
    <dgm:cxn modelId="{67C0A908-E45A-4701-8BE2-0CC4B375DD51}" srcId="{9B3F08B3-E25D-4C84-BEA3-A66B5E61B050}" destId="{E0C53167-619C-4F3E-84AD-9E9ACD15A31F}" srcOrd="6" destOrd="0" parTransId="{D36A8071-1EEC-406A-A882-8AF372783C94}" sibTransId="{FDBB58DE-BDDD-44A5-AE3F-321BE488ECB0}"/>
    <dgm:cxn modelId="{B2D42E10-1F72-40AC-AB32-5043A94AFF5A}" srcId="{9B3F08B3-E25D-4C84-BEA3-A66B5E61B050}" destId="{E2A0D2D8-C3E9-45FC-A331-008F512D2725}" srcOrd="7" destOrd="0" parTransId="{E7804294-5C05-484D-B4A8-5E9E791DE275}" sibTransId="{1129B768-63DF-48E2-BAB0-E4AE925F971F}"/>
    <dgm:cxn modelId="{D3EA2C1C-2912-4861-BADF-9F7B7C157EDD}" srcId="{9B3F08B3-E25D-4C84-BEA3-A66B5E61B050}" destId="{517ECC9A-1A2C-49B9-B3F7-E9D3603525A5}" srcOrd="4" destOrd="0" parTransId="{E8AA6758-54A6-41D1-ADE1-71FC5677F7B4}" sibTransId="{4C04A5DC-3EDD-45D7-A49A-CFDA89B291C2}"/>
    <dgm:cxn modelId="{36EA1A37-0497-476D-92C1-949E50B57292}" srcId="{9B3F08B3-E25D-4C84-BEA3-A66B5E61B050}" destId="{5FBB505F-06E2-4501-8941-BE146F29057F}" srcOrd="3" destOrd="0" parTransId="{DB0BBB31-0A23-4562-8C6B-A2AB91069114}" sibTransId="{25692B27-D283-450B-BB9E-D17DE866DA03}"/>
    <dgm:cxn modelId="{10A1CE60-2C56-44D6-8B4C-E185A3BC1797}" type="presOf" srcId="{9B3F08B3-E25D-4C84-BEA3-A66B5E61B050}" destId="{0F89F540-ED46-41A7-A234-F49B5AAD1223}" srcOrd="0" destOrd="0" presId="urn:microsoft.com/office/officeart/2008/layout/LinedList"/>
    <dgm:cxn modelId="{2DF7B067-919D-43D0-94F8-185601E4BDC9}" type="presOf" srcId="{765C7E47-860F-4E45-A3AF-9C1C154F101C}" destId="{A17D2B23-1100-470E-A167-64D8770260CE}" srcOrd="0" destOrd="0" presId="urn:microsoft.com/office/officeart/2008/layout/LinedList"/>
    <dgm:cxn modelId="{6BEAC068-C028-40D5-83A4-A8C6A61028B8}" type="presOf" srcId="{517ECC9A-1A2C-49B9-B3F7-E9D3603525A5}" destId="{5B4A8E42-11C4-4D72-851E-806278FC8F23}" srcOrd="0" destOrd="0" presId="urn:microsoft.com/office/officeart/2008/layout/LinedList"/>
    <dgm:cxn modelId="{439BBE7C-3766-4762-A32D-E318C8A1A82A}" type="presOf" srcId="{E0C53167-619C-4F3E-84AD-9E9ACD15A31F}" destId="{974AEEBF-C067-4202-86EE-6645B75E9671}" srcOrd="0" destOrd="0" presId="urn:microsoft.com/office/officeart/2008/layout/LinedList"/>
    <dgm:cxn modelId="{90CC6996-FA27-45D4-8876-744D85448DED}" type="presOf" srcId="{82235687-51DF-4C9C-9C07-7146902DA3DB}" destId="{EB1851EE-27B0-4C5B-8E1F-1F224021F331}" srcOrd="0" destOrd="0" presId="urn:microsoft.com/office/officeart/2008/layout/LinedList"/>
    <dgm:cxn modelId="{6C1B52B7-358E-4193-845F-5E09157E3420}" srcId="{9B3F08B3-E25D-4C84-BEA3-A66B5E61B050}" destId="{82235687-51DF-4C9C-9C07-7146902DA3DB}" srcOrd="1" destOrd="0" parTransId="{6C8FBDFB-91F2-4CB7-B740-2B85517D1876}" sibTransId="{D6D50DE7-D8C9-4B3A-83F8-E48FFA5CC8E7}"/>
    <dgm:cxn modelId="{A1E726BB-96BE-40CE-A30A-D1BFF78AADC7}" type="presOf" srcId="{92E33A80-9831-4EDC-8D8F-231574318FA7}" destId="{62990EFD-B05B-4E52-9581-852F5EEBEF46}" srcOrd="0" destOrd="0" presId="urn:microsoft.com/office/officeart/2008/layout/LinedList"/>
    <dgm:cxn modelId="{3A600CC3-A357-4126-8197-B8F0F23492B6}" type="presOf" srcId="{B1B58A3A-5BA9-4D9A-B1A6-E5F619B7245F}" destId="{1133A4D2-F863-49CA-AB4C-9199DCB0F0C8}" srcOrd="0" destOrd="0" presId="urn:microsoft.com/office/officeart/2008/layout/LinedList"/>
    <dgm:cxn modelId="{A23C37C6-8B77-4091-82B2-33F887B4FC55}" srcId="{9B3F08B3-E25D-4C84-BEA3-A66B5E61B050}" destId="{B1B58A3A-5BA9-4D9A-B1A6-E5F619B7245F}" srcOrd="2" destOrd="0" parTransId="{DFFC7A99-644E-4D4D-93D4-D7B820FA6E71}" sibTransId="{4DF4DE83-0297-4926-A07B-EDF499811A85}"/>
    <dgm:cxn modelId="{1D4D70D4-69E4-43FD-8506-F494E6A3DE7F}" srcId="{9B3F08B3-E25D-4C84-BEA3-A66B5E61B050}" destId="{92E33A80-9831-4EDC-8D8F-231574318FA7}" srcOrd="5" destOrd="0" parTransId="{2D23EBEA-A2BC-4B25-88A9-FDA5792EEA28}" sibTransId="{E4789727-F67B-465E-956A-A6FFA5F5DC84}"/>
    <dgm:cxn modelId="{92C950D7-0E46-408C-978A-5A65949D60F3}" type="presOf" srcId="{5FBB505F-06E2-4501-8941-BE146F29057F}" destId="{CEAFB51D-DE7E-462F-8FD6-8D0A84A6DB80}" srcOrd="0" destOrd="0" presId="urn:microsoft.com/office/officeart/2008/layout/LinedList"/>
    <dgm:cxn modelId="{9A49F2EC-3939-407D-8435-8B237ECF7B33}" type="presOf" srcId="{E2A0D2D8-C3E9-45FC-A331-008F512D2725}" destId="{E1404F22-F724-4C67-A626-386E6AB65F62}" srcOrd="0" destOrd="0" presId="urn:microsoft.com/office/officeart/2008/layout/LinedList"/>
    <dgm:cxn modelId="{AF3AD0FF-45DE-4C57-B60E-CC4F5F22AAA3}" srcId="{9B3F08B3-E25D-4C84-BEA3-A66B5E61B050}" destId="{765C7E47-860F-4E45-A3AF-9C1C154F101C}" srcOrd="0" destOrd="0" parTransId="{A4E198C4-57E1-4B03-AE6E-8C3B92EABC10}" sibTransId="{9D7D4495-070E-4405-9344-C285005E1C82}"/>
    <dgm:cxn modelId="{F0C8A290-1BBD-49EA-AECE-10812B478EBE}" type="presParOf" srcId="{0F89F540-ED46-41A7-A234-F49B5AAD1223}" destId="{0194ACDC-6246-4F5D-9D0B-516A8FCBDC9B}" srcOrd="0" destOrd="0" presId="urn:microsoft.com/office/officeart/2008/layout/LinedList"/>
    <dgm:cxn modelId="{F4A77760-A382-4C08-B96C-70F07CBE52A6}" type="presParOf" srcId="{0F89F540-ED46-41A7-A234-F49B5AAD1223}" destId="{663DBAAF-6147-40BD-8177-7D649534E2AB}" srcOrd="1" destOrd="0" presId="urn:microsoft.com/office/officeart/2008/layout/LinedList"/>
    <dgm:cxn modelId="{A4EA401C-8BDA-4865-AC55-C6CAF7A1CE66}" type="presParOf" srcId="{663DBAAF-6147-40BD-8177-7D649534E2AB}" destId="{A17D2B23-1100-470E-A167-64D8770260CE}" srcOrd="0" destOrd="0" presId="urn:microsoft.com/office/officeart/2008/layout/LinedList"/>
    <dgm:cxn modelId="{9C4D5AE0-2602-4E6B-AD93-4A03B1B87B05}" type="presParOf" srcId="{663DBAAF-6147-40BD-8177-7D649534E2AB}" destId="{B4F10F74-831D-4D55-8FFB-DAAE461AA5DB}" srcOrd="1" destOrd="0" presId="urn:microsoft.com/office/officeart/2008/layout/LinedList"/>
    <dgm:cxn modelId="{3123BB26-48CA-4262-9A07-113983DFBB9E}" type="presParOf" srcId="{0F89F540-ED46-41A7-A234-F49B5AAD1223}" destId="{30CA6360-3EDB-489B-A82E-7C146E4D01BD}" srcOrd="2" destOrd="0" presId="urn:microsoft.com/office/officeart/2008/layout/LinedList"/>
    <dgm:cxn modelId="{2D8BBBE7-3248-467E-AA2C-00296C5645A5}" type="presParOf" srcId="{0F89F540-ED46-41A7-A234-F49B5AAD1223}" destId="{8D6D8EF1-5061-4881-9B6B-EA49BCA37E18}" srcOrd="3" destOrd="0" presId="urn:microsoft.com/office/officeart/2008/layout/LinedList"/>
    <dgm:cxn modelId="{7E38E1ED-09E6-4214-8468-452762EC8B65}" type="presParOf" srcId="{8D6D8EF1-5061-4881-9B6B-EA49BCA37E18}" destId="{EB1851EE-27B0-4C5B-8E1F-1F224021F331}" srcOrd="0" destOrd="0" presId="urn:microsoft.com/office/officeart/2008/layout/LinedList"/>
    <dgm:cxn modelId="{A00E8A22-FBBE-4B9E-9F3F-9B549E851396}" type="presParOf" srcId="{8D6D8EF1-5061-4881-9B6B-EA49BCA37E18}" destId="{9C3B89FF-E046-42EF-9EAA-E73BAA004AD8}" srcOrd="1" destOrd="0" presId="urn:microsoft.com/office/officeart/2008/layout/LinedList"/>
    <dgm:cxn modelId="{DAA1D262-2543-4DB5-B319-6D2EA10FAF93}" type="presParOf" srcId="{0F89F540-ED46-41A7-A234-F49B5AAD1223}" destId="{814D0C7E-99A2-48AF-8B4A-BA4BB0F021ED}" srcOrd="4" destOrd="0" presId="urn:microsoft.com/office/officeart/2008/layout/LinedList"/>
    <dgm:cxn modelId="{90F9CBA3-3BBC-4338-BF34-AEA6BB423E9E}" type="presParOf" srcId="{0F89F540-ED46-41A7-A234-F49B5AAD1223}" destId="{7EBE15CF-83E1-4CCF-8DBF-B436796C0274}" srcOrd="5" destOrd="0" presId="urn:microsoft.com/office/officeart/2008/layout/LinedList"/>
    <dgm:cxn modelId="{99EA06B6-33D2-49DF-9E10-6FC091C4189C}" type="presParOf" srcId="{7EBE15CF-83E1-4CCF-8DBF-B436796C0274}" destId="{1133A4D2-F863-49CA-AB4C-9199DCB0F0C8}" srcOrd="0" destOrd="0" presId="urn:microsoft.com/office/officeart/2008/layout/LinedList"/>
    <dgm:cxn modelId="{7D4149C4-A46C-49EE-815C-A21AB7FF27BF}" type="presParOf" srcId="{7EBE15CF-83E1-4CCF-8DBF-B436796C0274}" destId="{3F9B7513-BECE-4F0F-827B-6BD7C5F30570}" srcOrd="1" destOrd="0" presId="urn:microsoft.com/office/officeart/2008/layout/LinedList"/>
    <dgm:cxn modelId="{A26D0652-ABDE-4633-AF26-14E725B3D411}" type="presParOf" srcId="{0F89F540-ED46-41A7-A234-F49B5AAD1223}" destId="{48D7BB6E-8EE2-4E23-898A-5E5C8C8568C3}" srcOrd="6" destOrd="0" presId="urn:microsoft.com/office/officeart/2008/layout/LinedList"/>
    <dgm:cxn modelId="{D187D527-FFBB-40A9-B23B-AFA4E8C79354}" type="presParOf" srcId="{0F89F540-ED46-41A7-A234-F49B5AAD1223}" destId="{2A26A9DA-D9AC-421A-80F3-BA2FD03D6D78}" srcOrd="7" destOrd="0" presId="urn:microsoft.com/office/officeart/2008/layout/LinedList"/>
    <dgm:cxn modelId="{FFE9DB6E-07F1-4701-9B5A-3EB2EFE6EF9F}" type="presParOf" srcId="{2A26A9DA-D9AC-421A-80F3-BA2FD03D6D78}" destId="{CEAFB51D-DE7E-462F-8FD6-8D0A84A6DB80}" srcOrd="0" destOrd="0" presId="urn:microsoft.com/office/officeart/2008/layout/LinedList"/>
    <dgm:cxn modelId="{7F5F35F5-C1FC-4602-A56F-CFCADD1FB99D}" type="presParOf" srcId="{2A26A9DA-D9AC-421A-80F3-BA2FD03D6D78}" destId="{3FB4D330-C777-411E-B519-0C08EE253776}" srcOrd="1" destOrd="0" presId="urn:microsoft.com/office/officeart/2008/layout/LinedList"/>
    <dgm:cxn modelId="{79DCE228-A960-4547-AB3A-F556B445B76F}" type="presParOf" srcId="{0F89F540-ED46-41A7-A234-F49B5AAD1223}" destId="{7B8D9A75-CC66-497A-9BF8-B64D3673392C}" srcOrd="8" destOrd="0" presId="urn:microsoft.com/office/officeart/2008/layout/LinedList"/>
    <dgm:cxn modelId="{EF336947-0669-4E30-BA86-4EE667AA39E1}" type="presParOf" srcId="{0F89F540-ED46-41A7-A234-F49B5AAD1223}" destId="{CE7018D4-4DC1-44D1-A3B8-B337D6F5054E}" srcOrd="9" destOrd="0" presId="urn:microsoft.com/office/officeart/2008/layout/LinedList"/>
    <dgm:cxn modelId="{9F94B001-4428-47EE-8455-05895434F9E3}" type="presParOf" srcId="{CE7018D4-4DC1-44D1-A3B8-B337D6F5054E}" destId="{5B4A8E42-11C4-4D72-851E-806278FC8F23}" srcOrd="0" destOrd="0" presId="urn:microsoft.com/office/officeart/2008/layout/LinedList"/>
    <dgm:cxn modelId="{FD939E13-3EB3-4E39-A416-EE6F4FA8630A}" type="presParOf" srcId="{CE7018D4-4DC1-44D1-A3B8-B337D6F5054E}" destId="{D3FED63D-9908-42AD-A98C-2D864F988CA6}" srcOrd="1" destOrd="0" presId="urn:microsoft.com/office/officeart/2008/layout/LinedList"/>
    <dgm:cxn modelId="{742ACF3A-D008-4FB3-83DE-2726A44C01AA}" type="presParOf" srcId="{0F89F540-ED46-41A7-A234-F49B5AAD1223}" destId="{AD458042-4D15-456C-B977-19CB25BB9AC9}" srcOrd="10" destOrd="0" presId="urn:microsoft.com/office/officeart/2008/layout/LinedList"/>
    <dgm:cxn modelId="{8F5B614F-4C93-434E-AB3B-C7A9CAFC390D}" type="presParOf" srcId="{0F89F540-ED46-41A7-A234-F49B5AAD1223}" destId="{BF0F2BB9-8F3E-4E98-A43E-A7DE0B4EDF6C}" srcOrd="11" destOrd="0" presId="urn:microsoft.com/office/officeart/2008/layout/LinedList"/>
    <dgm:cxn modelId="{BDAA65FD-FC38-4054-AC90-EE27C9523762}" type="presParOf" srcId="{BF0F2BB9-8F3E-4E98-A43E-A7DE0B4EDF6C}" destId="{62990EFD-B05B-4E52-9581-852F5EEBEF46}" srcOrd="0" destOrd="0" presId="urn:microsoft.com/office/officeart/2008/layout/LinedList"/>
    <dgm:cxn modelId="{9BD0604E-3E3F-45BB-8DF5-36C05E0B3503}" type="presParOf" srcId="{BF0F2BB9-8F3E-4E98-A43E-A7DE0B4EDF6C}" destId="{D10D51AD-FA9C-4A66-A873-4B00521D8435}" srcOrd="1" destOrd="0" presId="urn:microsoft.com/office/officeart/2008/layout/LinedList"/>
    <dgm:cxn modelId="{9E5677A2-7B1C-4987-9CC0-173224DCFA35}" type="presParOf" srcId="{0F89F540-ED46-41A7-A234-F49B5AAD1223}" destId="{98DCCBB7-57EC-4889-91ED-27DEA9A2E69F}" srcOrd="12" destOrd="0" presId="urn:microsoft.com/office/officeart/2008/layout/LinedList"/>
    <dgm:cxn modelId="{F25F8B50-A422-4C6B-A5B0-2B449F462490}" type="presParOf" srcId="{0F89F540-ED46-41A7-A234-F49B5AAD1223}" destId="{94341D48-EB3F-4A0B-BEC2-37EE0CA87785}" srcOrd="13" destOrd="0" presId="urn:microsoft.com/office/officeart/2008/layout/LinedList"/>
    <dgm:cxn modelId="{AD7AF6BB-ED21-4368-8FC2-ECD4F9A6539E}" type="presParOf" srcId="{94341D48-EB3F-4A0B-BEC2-37EE0CA87785}" destId="{974AEEBF-C067-4202-86EE-6645B75E9671}" srcOrd="0" destOrd="0" presId="urn:microsoft.com/office/officeart/2008/layout/LinedList"/>
    <dgm:cxn modelId="{59272D3F-CE8D-4D20-A523-4BD4E7CC7300}" type="presParOf" srcId="{94341D48-EB3F-4A0B-BEC2-37EE0CA87785}" destId="{293D0CA4-9229-44D6-BAFC-A70F3DFF595E}" srcOrd="1" destOrd="0" presId="urn:microsoft.com/office/officeart/2008/layout/LinedList"/>
    <dgm:cxn modelId="{BE92F229-A464-4A5F-BCDB-121EC20DF2C2}" type="presParOf" srcId="{0F89F540-ED46-41A7-A234-F49B5AAD1223}" destId="{04CE05C1-A061-4E4D-9CFB-B63101AFF6BE}" srcOrd="14" destOrd="0" presId="urn:microsoft.com/office/officeart/2008/layout/LinedList"/>
    <dgm:cxn modelId="{6A707D50-60E3-41E9-B999-E883A54E36E4}" type="presParOf" srcId="{0F89F540-ED46-41A7-A234-F49B5AAD1223}" destId="{AA2733CA-8AEE-4A5C-AA31-EC38DB7B4F7D}" srcOrd="15" destOrd="0" presId="urn:microsoft.com/office/officeart/2008/layout/LinedList"/>
    <dgm:cxn modelId="{9DCAA03A-3F24-4FD9-849C-908CFA252CF3}" type="presParOf" srcId="{AA2733CA-8AEE-4A5C-AA31-EC38DB7B4F7D}" destId="{E1404F22-F724-4C67-A626-386E6AB65F62}" srcOrd="0" destOrd="0" presId="urn:microsoft.com/office/officeart/2008/layout/LinedList"/>
    <dgm:cxn modelId="{4A7AFC42-A907-4CD3-B328-05676B287941}" type="presParOf" srcId="{AA2733CA-8AEE-4A5C-AA31-EC38DB7B4F7D}" destId="{62E91611-E7E4-4C71-AA60-43E1C8C39E3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4AE2E6A-96AA-442E-A584-C290C30654E5}"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B62000FD-9818-4027-97E9-822AA587AACE}">
      <dgm:prSet custT="1"/>
      <dgm:spPr/>
      <dgm:t>
        <a:bodyPr/>
        <a:lstStyle/>
        <a:p>
          <a:r>
            <a:rPr lang="en-IN" sz="1500" b="1" dirty="0" err="1"/>
            <a:t>Saha</a:t>
          </a:r>
          <a:r>
            <a:rPr lang="en-IN" sz="1500" b="1" dirty="0"/>
            <a:t>, D.C. and Mandal, </a:t>
          </a:r>
          <a:r>
            <a:rPr lang="en-IN" sz="1500" b="1" dirty="0" err="1"/>
            <a:t>J.N</a:t>
          </a:r>
          <a:r>
            <a:rPr lang="en-IN" sz="1500" b="1" dirty="0"/>
            <a:t>., 2017.</a:t>
          </a:r>
          <a:r>
            <a:rPr lang="en-IN" sz="1500" dirty="0"/>
            <a:t> Laboratory investigations on Reclaimed Asphalt Pavement (RAP) for using it as base course of flexible pavement. </a:t>
          </a:r>
          <a:r>
            <a:rPr lang="en-IN" sz="1500" i="1" dirty="0"/>
            <a:t>Procedia engineering</a:t>
          </a:r>
          <a:r>
            <a:rPr lang="en-IN" sz="1500" dirty="0"/>
            <a:t>, </a:t>
          </a:r>
          <a:r>
            <a:rPr lang="en-IN" sz="1500" i="1" dirty="0"/>
            <a:t>189</a:t>
          </a:r>
          <a:r>
            <a:rPr lang="en-IN" sz="1500" dirty="0"/>
            <a:t>, pp.434-439.</a:t>
          </a:r>
          <a:endParaRPr lang="en-US" sz="1500" dirty="0"/>
        </a:p>
      </dgm:t>
    </dgm:pt>
    <dgm:pt modelId="{C969EA25-C905-483F-956A-3A03CE781B54}" type="parTrans" cxnId="{211618FA-FE3C-45F3-A1D9-ED6605A6D236}">
      <dgm:prSet/>
      <dgm:spPr/>
      <dgm:t>
        <a:bodyPr/>
        <a:lstStyle/>
        <a:p>
          <a:endParaRPr lang="en-US"/>
        </a:p>
      </dgm:t>
    </dgm:pt>
    <dgm:pt modelId="{3D361221-0014-42E1-B884-C149DDD4C681}" type="sibTrans" cxnId="{211618FA-FE3C-45F3-A1D9-ED6605A6D236}">
      <dgm:prSet/>
      <dgm:spPr/>
      <dgm:t>
        <a:bodyPr/>
        <a:lstStyle/>
        <a:p>
          <a:endParaRPr lang="en-US"/>
        </a:p>
      </dgm:t>
    </dgm:pt>
    <dgm:pt modelId="{ECA68CD1-04EB-470C-B59D-CD026800023F}">
      <dgm:prSet custT="1"/>
      <dgm:spPr/>
      <dgm:t>
        <a:bodyPr/>
        <a:lstStyle/>
        <a:p>
          <a:r>
            <a:rPr lang="en-IN" sz="1500" b="1" dirty="0" err="1"/>
            <a:t>Saride</a:t>
          </a:r>
          <a:r>
            <a:rPr lang="en-IN" sz="1500" b="1" dirty="0"/>
            <a:t>, S., </a:t>
          </a:r>
          <a:r>
            <a:rPr lang="en-IN" sz="1500" b="1" dirty="0" err="1"/>
            <a:t>Puppala</a:t>
          </a:r>
          <a:r>
            <a:rPr lang="en-IN" sz="1500" b="1" dirty="0"/>
            <a:t>, A.J. and </a:t>
          </a:r>
          <a:r>
            <a:rPr lang="en-IN" sz="1500" b="1" dirty="0" err="1"/>
            <a:t>Williammee</a:t>
          </a:r>
          <a:r>
            <a:rPr lang="en-IN" sz="1500" b="1" dirty="0"/>
            <a:t>, R., 2010.</a:t>
          </a:r>
          <a:r>
            <a:rPr lang="en-IN" sz="1500" dirty="0"/>
            <a:t> Assessing recycled/secondary materials as pavement bases. </a:t>
          </a:r>
          <a:r>
            <a:rPr lang="en-IN" sz="1500" i="1" dirty="0"/>
            <a:t>Proceedings of the Institution of Civil Engineers-Ground Improvement</a:t>
          </a:r>
          <a:r>
            <a:rPr lang="en-IN" sz="1500" dirty="0"/>
            <a:t>, </a:t>
          </a:r>
          <a:r>
            <a:rPr lang="en-IN" sz="1500" i="1" dirty="0"/>
            <a:t>163</a:t>
          </a:r>
          <a:r>
            <a:rPr lang="en-IN" sz="1500" dirty="0"/>
            <a:t>(1), pp.3-12.</a:t>
          </a:r>
          <a:endParaRPr lang="en-US" sz="1500" dirty="0"/>
        </a:p>
      </dgm:t>
    </dgm:pt>
    <dgm:pt modelId="{C0FB5977-9552-40DA-91F7-3DCAD53AA6B0}" type="parTrans" cxnId="{EC55408D-53A0-4117-9B7D-7F179FED1133}">
      <dgm:prSet/>
      <dgm:spPr/>
      <dgm:t>
        <a:bodyPr/>
        <a:lstStyle/>
        <a:p>
          <a:endParaRPr lang="en-US"/>
        </a:p>
      </dgm:t>
    </dgm:pt>
    <dgm:pt modelId="{E3FEFBB1-E847-4C7A-8830-91B84752A206}" type="sibTrans" cxnId="{EC55408D-53A0-4117-9B7D-7F179FED1133}">
      <dgm:prSet/>
      <dgm:spPr/>
      <dgm:t>
        <a:bodyPr/>
        <a:lstStyle/>
        <a:p>
          <a:endParaRPr lang="en-US"/>
        </a:p>
      </dgm:t>
    </dgm:pt>
    <dgm:pt modelId="{077723F9-9B97-4837-B3A7-1976266AD9E3}">
      <dgm:prSet custT="1"/>
      <dgm:spPr/>
      <dgm:t>
        <a:bodyPr/>
        <a:lstStyle/>
        <a:p>
          <a:r>
            <a:rPr lang="en-IN" sz="1500" b="1" dirty="0" err="1"/>
            <a:t>Saride</a:t>
          </a:r>
          <a:r>
            <a:rPr lang="en-IN" sz="1500" b="1" dirty="0"/>
            <a:t>, S., </a:t>
          </a:r>
          <a:r>
            <a:rPr lang="en-IN" sz="1500" b="1" dirty="0" err="1"/>
            <a:t>Avirneni</a:t>
          </a:r>
          <a:r>
            <a:rPr lang="en-IN" sz="1500" b="1" dirty="0"/>
            <a:t>, D., </a:t>
          </a:r>
          <a:r>
            <a:rPr lang="en-IN" sz="1500" b="1" dirty="0" err="1"/>
            <a:t>Javvadi</a:t>
          </a:r>
          <a:r>
            <a:rPr lang="en-IN" sz="1500" b="1" dirty="0"/>
            <a:t>, S.C.P., </a:t>
          </a:r>
          <a:r>
            <a:rPr lang="en-IN" sz="1500" b="1" dirty="0" err="1"/>
            <a:t>Puppala</a:t>
          </a:r>
          <a:r>
            <a:rPr lang="en-IN" sz="1500" b="1" dirty="0"/>
            <a:t>, A.J. and </a:t>
          </a:r>
          <a:r>
            <a:rPr lang="en-IN" sz="1500" b="1" dirty="0" err="1"/>
            <a:t>Hoyos</a:t>
          </a:r>
          <a:r>
            <a:rPr lang="en-IN" sz="1500" b="1" dirty="0"/>
            <a:t>, </a:t>
          </a:r>
          <a:r>
            <a:rPr lang="en-IN" sz="1500" b="1" dirty="0" err="1"/>
            <a:t>L.R</a:t>
          </a:r>
          <a:r>
            <a:rPr lang="en-IN" sz="1500" b="1" dirty="0"/>
            <a:t>., 2015.</a:t>
          </a:r>
          <a:r>
            <a:rPr lang="en-IN" sz="1500" dirty="0"/>
            <a:t> Evaluation of fly ash treated reclaimed asphalt pavement for base/subbase applications. </a:t>
          </a:r>
          <a:r>
            <a:rPr lang="en-IN" sz="1500" i="1" dirty="0"/>
            <a:t>Indian Geotechnical Journal</a:t>
          </a:r>
          <a:r>
            <a:rPr lang="en-IN" sz="1500" dirty="0"/>
            <a:t>, </a:t>
          </a:r>
          <a:r>
            <a:rPr lang="en-IN" sz="1500" i="1" dirty="0"/>
            <a:t>45</a:t>
          </a:r>
          <a:r>
            <a:rPr lang="en-IN" sz="1500" dirty="0"/>
            <a:t>, pp.401-411.</a:t>
          </a:r>
          <a:endParaRPr lang="en-US" sz="1500" dirty="0"/>
        </a:p>
      </dgm:t>
    </dgm:pt>
    <dgm:pt modelId="{23ACE1B1-5EC0-4E2F-BCFA-75349DA5412D}" type="parTrans" cxnId="{21D1559D-A9D5-48B4-A821-005BB41CF4C2}">
      <dgm:prSet/>
      <dgm:spPr/>
      <dgm:t>
        <a:bodyPr/>
        <a:lstStyle/>
        <a:p>
          <a:endParaRPr lang="en-US"/>
        </a:p>
      </dgm:t>
    </dgm:pt>
    <dgm:pt modelId="{8FF2A17A-7E13-4B57-A562-140F3CEE098F}" type="sibTrans" cxnId="{21D1559D-A9D5-48B4-A821-005BB41CF4C2}">
      <dgm:prSet/>
      <dgm:spPr/>
      <dgm:t>
        <a:bodyPr/>
        <a:lstStyle/>
        <a:p>
          <a:endParaRPr lang="en-US"/>
        </a:p>
      </dgm:t>
    </dgm:pt>
    <dgm:pt modelId="{BE755394-11FA-410D-BEA2-DF14F1615557}">
      <dgm:prSet custT="1"/>
      <dgm:spPr/>
      <dgm:t>
        <a:bodyPr/>
        <a:lstStyle/>
        <a:p>
          <a:r>
            <a:rPr lang="en-IN" sz="1500" b="1" dirty="0" err="1"/>
            <a:t>Saride</a:t>
          </a:r>
          <a:r>
            <a:rPr lang="en-IN" sz="1500" b="1" dirty="0"/>
            <a:t>, S., </a:t>
          </a:r>
          <a:r>
            <a:rPr lang="en-IN" sz="1500" b="1" dirty="0" err="1"/>
            <a:t>Avirneni</a:t>
          </a:r>
          <a:r>
            <a:rPr lang="en-IN" sz="1500" b="1" dirty="0"/>
            <a:t>, D. and </a:t>
          </a:r>
          <a:r>
            <a:rPr lang="en-IN" sz="1500" b="1" dirty="0" err="1"/>
            <a:t>Challapalli</a:t>
          </a:r>
          <a:r>
            <a:rPr lang="en-IN" sz="1500" b="1" dirty="0"/>
            <a:t>, S., 2016.</a:t>
          </a:r>
          <a:r>
            <a:rPr lang="en-IN" sz="1500" dirty="0"/>
            <a:t> Micro-mechanical interaction of activated fly ash mortar and reclaimed asphalt pavement materials. </a:t>
          </a:r>
          <a:r>
            <a:rPr lang="en-IN" sz="1500" i="1" dirty="0"/>
            <a:t>Construction and Building Materials</a:t>
          </a:r>
          <a:r>
            <a:rPr lang="en-IN" sz="1500" dirty="0"/>
            <a:t>, </a:t>
          </a:r>
          <a:r>
            <a:rPr lang="en-IN" sz="1500" i="1" dirty="0"/>
            <a:t>123</a:t>
          </a:r>
          <a:r>
            <a:rPr lang="en-IN" sz="1500" dirty="0"/>
            <a:t>, pp.424-435.</a:t>
          </a:r>
          <a:endParaRPr lang="en-US" sz="1500" dirty="0"/>
        </a:p>
      </dgm:t>
    </dgm:pt>
    <dgm:pt modelId="{DC55D4DD-7DA8-451B-A077-4A7B3A67E702}" type="parTrans" cxnId="{0AB5CE4C-FFD7-4992-9273-BB513AF4FBB8}">
      <dgm:prSet/>
      <dgm:spPr/>
      <dgm:t>
        <a:bodyPr/>
        <a:lstStyle/>
        <a:p>
          <a:endParaRPr lang="en-US"/>
        </a:p>
      </dgm:t>
    </dgm:pt>
    <dgm:pt modelId="{F1FCBFDF-6395-489C-80EC-D4A908C1F035}" type="sibTrans" cxnId="{0AB5CE4C-FFD7-4992-9273-BB513AF4FBB8}">
      <dgm:prSet/>
      <dgm:spPr/>
      <dgm:t>
        <a:bodyPr/>
        <a:lstStyle/>
        <a:p>
          <a:endParaRPr lang="en-US"/>
        </a:p>
      </dgm:t>
    </dgm:pt>
    <dgm:pt modelId="{D19E77EB-E841-4553-B771-4E7DA7E4A1E8}">
      <dgm:prSet custT="1"/>
      <dgm:spPr/>
      <dgm:t>
        <a:bodyPr/>
        <a:lstStyle/>
        <a:p>
          <a:r>
            <a:rPr lang="en-IN" sz="1500" b="1" dirty="0" err="1"/>
            <a:t>Spreadbury</a:t>
          </a:r>
          <a:r>
            <a:rPr lang="en-IN" sz="1500" b="1" dirty="0"/>
            <a:t>, C.J., Clavier, </a:t>
          </a:r>
          <a:r>
            <a:rPr lang="en-IN" sz="1500" b="1" dirty="0" err="1"/>
            <a:t>K.A</a:t>
          </a:r>
          <a:r>
            <a:rPr lang="en-IN" sz="1500" b="1" dirty="0"/>
            <a:t>., Lin, A.M. and Townsend, T.G., 2021.</a:t>
          </a:r>
          <a:r>
            <a:rPr lang="en-IN" sz="1500" dirty="0"/>
            <a:t> A critical analysis of leaching and environmental risk assessment for reclaimed asphalt pavement management. </a:t>
          </a:r>
          <a:r>
            <a:rPr lang="en-IN" sz="1500" i="1" dirty="0"/>
            <a:t>Science of the Total Environment</a:t>
          </a:r>
          <a:r>
            <a:rPr lang="en-IN" sz="1500" dirty="0"/>
            <a:t>, </a:t>
          </a:r>
          <a:r>
            <a:rPr lang="en-IN" sz="1500" i="1" dirty="0"/>
            <a:t>775</a:t>
          </a:r>
          <a:r>
            <a:rPr lang="en-IN" sz="1500" dirty="0"/>
            <a:t>, p.145741.</a:t>
          </a:r>
          <a:endParaRPr lang="en-US" sz="1500" dirty="0"/>
        </a:p>
      </dgm:t>
    </dgm:pt>
    <dgm:pt modelId="{64A4AECE-8018-4555-8D95-B9289365FA91}" type="parTrans" cxnId="{7668A21F-A816-42D6-986B-842056C3429B}">
      <dgm:prSet/>
      <dgm:spPr/>
      <dgm:t>
        <a:bodyPr/>
        <a:lstStyle/>
        <a:p>
          <a:endParaRPr lang="en-US"/>
        </a:p>
      </dgm:t>
    </dgm:pt>
    <dgm:pt modelId="{76556664-8EC2-4B0A-8F7D-9E025F4237AD}" type="sibTrans" cxnId="{7668A21F-A816-42D6-986B-842056C3429B}">
      <dgm:prSet/>
      <dgm:spPr/>
      <dgm:t>
        <a:bodyPr/>
        <a:lstStyle/>
        <a:p>
          <a:endParaRPr lang="en-US"/>
        </a:p>
      </dgm:t>
    </dgm:pt>
    <dgm:pt modelId="{BC74C151-13FC-462D-8427-1FD647F301A8}">
      <dgm:prSet custT="1"/>
      <dgm:spPr/>
      <dgm:t>
        <a:bodyPr/>
        <a:lstStyle/>
        <a:p>
          <a:r>
            <a:rPr lang="en-IN" sz="1500" b="1"/>
            <a:t>Tarsi, G., Tataranni, P. and Sangiorgi, C., 2020.</a:t>
          </a:r>
          <a:r>
            <a:rPr lang="en-IN" sz="1500"/>
            <a:t> The challenges of using reclaimed asphalt pavement for new asphalt mixtures: A review. Materials, 13(18), p.4052.</a:t>
          </a:r>
          <a:endParaRPr lang="en-US" sz="1500"/>
        </a:p>
      </dgm:t>
    </dgm:pt>
    <dgm:pt modelId="{42836FD3-E813-4E15-BD33-C68EC19C6D7A}" type="parTrans" cxnId="{5D58FD27-F064-4F7B-8B9E-80A55E5EDFD4}">
      <dgm:prSet/>
      <dgm:spPr/>
      <dgm:t>
        <a:bodyPr/>
        <a:lstStyle/>
        <a:p>
          <a:endParaRPr lang="en-US"/>
        </a:p>
      </dgm:t>
    </dgm:pt>
    <dgm:pt modelId="{8276E715-8DCF-41F8-ABBC-53453EE474C0}" type="sibTrans" cxnId="{5D58FD27-F064-4F7B-8B9E-80A55E5EDFD4}">
      <dgm:prSet/>
      <dgm:spPr/>
      <dgm:t>
        <a:bodyPr/>
        <a:lstStyle/>
        <a:p>
          <a:endParaRPr lang="en-US"/>
        </a:p>
      </dgm:t>
    </dgm:pt>
    <dgm:pt modelId="{A9F536D4-F1CA-4789-AC2C-3896E93808DA}">
      <dgm:prSet custT="1"/>
      <dgm:spPr/>
      <dgm:t>
        <a:bodyPr/>
        <a:lstStyle/>
        <a:p>
          <a:r>
            <a:rPr lang="en-IN" sz="1500" b="1" dirty="0"/>
            <a:t>Thakur, </a:t>
          </a:r>
          <a:r>
            <a:rPr lang="en-IN" sz="1500" b="1" dirty="0" err="1"/>
            <a:t>J.K</a:t>
          </a:r>
          <a:r>
            <a:rPr lang="en-IN" sz="1500" b="1" dirty="0"/>
            <a:t>. and Han, J., 2015.</a:t>
          </a:r>
          <a:r>
            <a:rPr lang="en-IN" sz="1500" dirty="0"/>
            <a:t> Recent development of recycled asphalt pavement (RAP) bases treated for roadway applications. Transportation Infrastructure Geotechnology, 2, pp.68-86.</a:t>
          </a:r>
          <a:endParaRPr lang="en-US" sz="1500" dirty="0"/>
        </a:p>
      </dgm:t>
    </dgm:pt>
    <dgm:pt modelId="{F41BC3BB-C0E6-4FC5-ABFB-CDCE9760694A}" type="parTrans" cxnId="{97F1965D-6945-4536-9B25-08FAFE8B44E9}">
      <dgm:prSet/>
      <dgm:spPr/>
      <dgm:t>
        <a:bodyPr/>
        <a:lstStyle/>
        <a:p>
          <a:endParaRPr lang="en-US"/>
        </a:p>
      </dgm:t>
    </dgm:pt>
    <dgm:pt modelId="{19F185E9-F5CB-4E57-93DC-4CDD56767AD0}" type="sibTrans" cxnId="{97F1965D-6945-4536-9B25-08FAFE8B44E9}">
      <dgm:prSet/>
      <dgm:spPr/>
      <dgm:t>
        <a:bodyPr/>
        <a:lstStyle/>
        <a:p>
          <a:endParaRPr lang="en-US"/>
        </a:p>
      </dgm:t>
    </dgm:pt>
    <dgm:pt modelId="{61703ABC-5CE5-445B-ADD2-9D94D804205E}" type="pres">
      <dgm:prSet presAssocID="{E4AE2E6A-96AA-442E-A584-C290C30654E5}" presName="vert0" presStyleCnt="0">
        <dgm:presLayoutVars>
          <dgm:dir/>
          <dgm:animOne val="branch"/>
          <dgm:animLvl val="lvl"/>
        </dgm:presLayoutVars>
      </dgm:prSet>
      <dgm:spPr/>
    </dgm:pt>
    <dgm:pt modelId="{E897A5D0-429A-4793-B78E-87529B4CED71}" type="pres">
      <dgm:prSet presAssocID="{B62000FD-9818-4027-97E9-822AA587AACE}" presName="thickLine" presStyleLbl="alignNode1" presStyleIdx="0" presStyleCnt="7"/>
      <dgm:spPr/>
    </dgm:pt>
    <dgm:pt modelId="{5DB0BFFA-4613-4351-ACEC-727B7D3194D1}" type="pres">
      <dgm:prSet presAssocID="{B62000FD-9818-4027-97E9-822AA587AACE}" presName="horz1" presStyleCnt="0"/>
      <dgm:spPr/>
    </dgm:pt>
    <dgm:pt modelId="{51FA0144-FCD3-400A-85B4-B149115A1901}" type="pres">
      <dgm:prSet presAssocID="{B62000FD-9818-4027-97E9-822AA587AACE}" presName="tx1" presStyleLbl="revTx" presStyleIdx="0" presStyleCnt="7"/>
      <dgm:spPr/>
    </dgm:pt>
    <dgm:pt modelId="{E47D526B-B902-4B94-AF4A-F433C14C8600}" type="pres">
      <dgm:prSet presAssocID="{B62000FD-9818-4027-97E9-822AA587AACE}" presName="vert1" presStyleCnt="0"/>
      <dgm:spPr/>
    </dgm:pt>
    <dgm:pt modelId="{8EF94C68-314C-4C9A-A633-ED7EB6A5A6B4}" type="pres">
      <dgm:prSet presAssocID="{ECA68CD1-04EB-470C-B59D-CD026800023F}" presName="thickLine" presStyleLbl="alignNode1" presStyleIdx="1" presStyleCnt="7"/>
      <dgm:spPr/>
    </dgm:pt>
    <dgm:pt modelId="{F7AE0953-3FBF-4FD6-9422-059FBC416E2C}" type="pres">
      <dgm:prSet presAssocID="{ECA68CD1-04EB-470C-B59D-CD026800023F}" presName="horz1" presStyleCnt="0"/>
      <dgm:spPr/>
    </dgm:pt>
    <dgm:pt modelId="{2E7BFBCA-5027-4DCD-9DC1-12D72F30E4F1}" type="pres">
      <dgm:prSet presAssocID="{ECA68CD1-04EB-470C-B59D-CD026800023F}" presName="tx1" presStyleLbl="revTx" presStyleIdx="1" presStyleCnt="7"/>
      <dgm:spPr/>
    </dgm:pt>
    <dgm:pt modelId="{D38D49DA-6202-437F-90AD-269CD24AAEEF}" type="pres">
      <dgm:prSet presAssocID="{ECA68CD1-04EB-470C-B59D-CD026800023F}" presName="vert1" presStyleCnt="0"/>
      <dgm:spPr/>
    </dgm:pt>
    <dgm:pt modelId="{12AEC739-4286-4341-9A55-DC97CF3B9DFB}" type="pres">
      <dgm:prSet presAssocID="{077723F9-9B97-4837-B3A7-1976266AD9E3}" presName="thickLine" presStyleLbl="alignNode1" presStyleIdx="2" presStyleCnt="7"/>
      <dgm:spPr/>
    </dgm:pt>
    <dgm:pt modelId="{6E46C02A-E202-4A6E-9806-76FA42E7C9C6}" type="pres">
      <dgm:prSet presAssocID="{077723F9-9B97-4837-B3A7-1976266AD9E3}" presName="horz1" presStyleCnt="0"/>
      <dgm:spPr/>
    </dgm:pt>
    <dgm:pt modelId="{B2536F44-C807-4EA3-BC36-4BA03C84D7A3}" type="pres">
      <dgm:prSet presAssocID="{077723F9-9B97-4837-B3A7-1976266AD9E3}" presName="tx1" presStyleLbl="revTx" presStyleIdx="2" presStyleCnt="7"/>
      <dgm:spPr/>
    </dgm:pt>
    <dgm:pt modelId="{74C086FA-5429-40A0-8B20-61CB184D927D}" type="pres">
      <dgm:prSet presAssocID="{077723F9-9B97-4837-B3A7-1976266AD9E3}" presName="vert1" presStyleCnt="0"/>
      <dgm:spPr/>
    </dgm:pt>
    <dgm:pt modelId="{08F3A72C-C4F7-49CB-AD87-28A9B50577E2}" type="pres">
      <dgm:prSet presAssocID="{BE755394-11FA-410D-BEA2-DF14F1615557}" presName="thickLine" presStyleLbl="alignNode1" presStyleIdx="3" presStyleCnt="7"/>
      <dgm:spPr/>
    </dgm:pt>
    <dgm:pt modelId="{8BAAE8D1-34EE-4405-AC95-F718A7516892}" type="pres">
      <dgm:prSet presAssocID="{BE755394-11FA-410D-BEA2-DF14F1615557}" presName="horz1" presStyleCnt="0"/>
      <dgm:spPr/>
    </dgm:pt>
    <dgm:pt modelId="{1F2E7F72-388F-477F-9203-2867FDE376B7}" type="pres">
      <dgm:prSet presAssocID="{BE755394-11FA-410D-BEA2-DF14F1615557}" presName="tx1" presStyleLbl="revTx" presStyleIdx="3" presStyleCnt="7"/>
      <dgm:spPr/>
    </dgm:pt>
    <dgm:pt modelId="{5AC830C0-51CA-42BD-992E-CACE1BC3C56E}" type="pres">
      <dgm:prSet presAssocID="{BE755394-11FA-410D-BEA2-DF14F1615557}" presName="vert1" presStyleCnt="0"/>
      <dgm:spPr/>
    </dgm:pt>
    <dgm:pt modelId="{BD1893BA-D445-44A0-9E33-FC314A3067E9}" type="pres">
      <dgm:prSet presAssocID="{D19E77EB-E841-4553-B771-4E7DA7E4A1E8}" presName="thickLine" presStyleLbl="alignNode1" presStyleIdx="4" presStyleCnt="7"/>
      <dgm:spPr/>
    </dgm:pt>
    <dgm:pt modelId="{62D9218C-50AE-424F-B1AD-B2C3FE62B6DE}" type="pres">
      <dgm:prSet presAssocID="{D19E77EB-E841-4553-B771-4E7DA7E4A1E8}" presName="horz1" presStyleCnt="0"/>
      <dgm:spPr/>
    </dgm:pt>
    <dgm:pt modelId="{DC6EFD8D-5FAB-486B-8FE6-09F52FD1EE84}" type="pres">
      <dgm:prSet presAssocID="{D19E77EB-E841-4553-B771-4E7DA7E4A1E8}" presName="tx1" presStyleLbl="revTx" presStyleIdx="4" presStyleCnt="7"/>
      <dgm:spPr/>
    </dgm:pt>
    <dgm:pt modelId="{F93835D2-CE19-4E64-BBA3-36322F2DAB7C}" type="pres">
      <dgm:prSet presAssocID="{D19E77EB-E841-4553-B771-4E7DA7E4A1E8}" presName="vert1" presStyleCnt="0"/>
      <dgm:spPr/>
    </dgm:pt>
    <dgm:pt modelId="{BBAE2B16-209F-4EFE-96B4-386B3866B1BE}" type="pres">
      <dgm:prSet presAssocID="{BC74C151-13FC-462D-8427-1FD647F301A8}" presName="thickLine" presStyleLbl="alignNode1" presStyleIdx="5" presStyleCnt="7"/>
      <dgm:spPr/>
    </dgm:pt>
    <dgm:pt modelId="{923A223F-74CF-4501-96C1-170EC9EA87D9}" type="pres">
      <dgm:prSet presAssocID="{BC74C151-13FC-462D-8427-1FD647F301A8}" presName="horz1" presStyleCnt="0"/>
      <dgm:spPr/>
    </dgm:pt>
    <dgm:pt modelId="{CF5F47A3-FE65-470B-818A-72B525E0FEFB}" type="pres">
      <dgm:prSet presAssocID="{BC74C151-13FC-462D-8427-1FD647F301A8}" presName="tx1" presStyleLbl="revTx" presStyleIdx="5" presStyleCnt="7"/>
      <dgm:spPr/>
    </dgm:pt>
    <dgm:pt modelId="{B11BB5F0-7269-4AC9-8B6F-71F58668572E}" type="pres">
      <dgm:prSet presAssocID="{BC74C151-13FC-462D-8427-1FD647F301A8}" presName="vert1" presStyleCnt="0"/>
      <dgm:spPr/>
    </dgm:pt>
    <dgm:pt modelId="{D20FE859-96B6-4D7D-94B2-1B742AD304A2}" type="pres">
      <dgm:prSet presAssocID="{A9F536D4-F1CA-4789-AC2C-3896E93808DA}" presName="thickLine" presStyleLbl="alignNode1" presStyleIdx="6" presStyleCnt="7"/>
      <dgm:spPr/>
    </dgm:pt>
    <dgm:pt modelId="{D95A952B-1FD2-4FF8-B996-25C84AA192F4}" type="pres">
      <dgm:prSet presAssocID="{A9F536D4-F1CA-4789-AC2C-3896E93808DA}" presName="horz1" presStyleCnt="0"/>
      <dgm:spPr/>
    </dgm:pt>
    <dgm:pt modelId="{19460EFF-AA36-4321-988A-E7FB8B95E604}" type="pres">
      <dgm:prSet presAssocID="{A9F536D4-F1CA-4789-AC2C-3896E93808DA}" presName="tx1" presStyleLbl="revTx" presStyleIdx="6" presStyleCnt="7"/>
      <dgm:spPr/>
    </dgm:pt>
    <dgm:pt modelId="{2AAF822D-B0EB-41E1-9D14-E31A1DFD11D3}" type="pres">
      <dgm:prSet presAssocID="{A9F536D4-F1CA-4789-AC2C-3896E93808DA}" presName="vert1" presStyleCnt="0"/>
      <dgm:spPr/>
    </dgm:pt>
  </dgm:ptLst>
  <dgm:cxnLst>
    <dgm:cxn modelId="{7668A21F-A816-42D6-986B-842056C3429B}" srcId="{E4AE2E6A-96AA-442E-A584-C290C30654E5}" destId="{D19E77EB-E841-4553-B771-4E7DA7E4A1E8}" srcOrd="4" destOrd="0" parTransId="{64A4AECE-8018-4555-8D95-B9289365FA91}" sibTransId="{76556664-8EC2-4B0A-8F7D-9E025F4237AD}"/>
    <dgm:cxn modelId="{5D58FD27-F064-4F7B-8B9E-80A55E5EDFD4}" srcId="{E4AE2E6A-96AA-442E-A584-C290C30654E5}" destId="{BC74C151-13FC-462D-8427-1FD647F301A8}" srcOrd="5" destOrd="0" parTransId="{42836FD3-E813-4E15-BD33-C68EC19C6D7A}" sibTransId="{8276E715-8DCF-41F8-ABBC-53453EE474C0}"/>
    <dgm:cxn modelId="{5E27EA3B-E310-4629-9274-C69E387A08B8}" type="presOf" srcId="{B62000FD-9818-4027-97E9-822AA587AACE}" destId="{51FA0144-FCD3-400A-85B4-B149115A1901}" srcOrd="0" destOrd="0" presId="urn:microsoft.com/office/officeart/2008/layout/LinedList"/>
    <dgm:cxn modelId="{97F1965D-6945-4536-9B25-08FAFE8B44E9}" srcId="{E4AE2E6A-96AA-442E-A584-C290C30654E5}" destId="{A9F536D4-F1CA-4789-AC2C-3896E93808DA}" srcOrd="6" destOrd="0" parTransId="{F41BC3BB-C0E6-4FC5-ABFB-CDCE9760694A}" sibTransId="{19F185E9-F5CB-4E57-93DC-4CDD56767AD0}"/>
    <dgm:cxn modelId="{0AB5CE4C-FFD7-4992-9273-BB513AF4FBB8}" srcId="{E4AE2E6A-96AA-442E-A584-C290C30654E5}" destId="{BE755394-11FA-410D-BEA2-DF14F1615557}" srcOrd="3" destOrd="0" parTransId="{DC55D4DD-7DA8-451B-A077-4A7B3A67E702}" sibTransId="{F1FCBFDF-6395-489C-80EC-D4A908C1F035}"/>
    <dgm:cxn modelId="{951E8354-AC41-4D4C-B5FC-6A4507D71600}" type="presOf" srcId="{D19E77EB-E841-4553-B771-4E7DA7E4A1E8}" destId="{DC6EFD8D-5FAB-486B-8FE6-09F52FD1EE84}" srcOrd="0" destOrd="0" presId="urn:microsoft.com/office/officeart/2008/layout/LinedList"/>
    <dgm:cxn modelId="{5B6E3A7F-70F1-4678-8CAD-608FCF2EC32E}" type="presOf" srcId="{ECA68CD1-04EB-470C-B59D-CD026800023F}" destId="{2E7BFBCA-5027-4DCD-9DC1-12D72F30E4F1}" srcOrd="0" destOrd="0" presId="urn:microsoft.com/office/officeart/2008/layout/LinedList"/>
    <dgm:cxn modelId="{FFA79487-AF53-40CD-BA91-43290EBB25F7}" type="presOf" srcId="{A9F536D4-F1CA-4789-AC2C-3896E93808DA}" destId="{19460EFF-AA36-4321-988A-E7FB8B95E604}" srcOrd="0" destOrd="0" presId="urn:microsoft.com/office/officeart/2008/layout/LinedList"/>
    <dgm:cxn modelId="{EC55408D-53A0-4117-9B7D-7F179FED1133}" srcId="{E4AE2E6A-96AA-442E-A584-C290C30654E5}" destId="{ECA68CD1-04EB-470C-B59D-CD026800023F}" srcOrd="1" destOrd="0" parTransId="{C0FB5977-9552-40DA-91F7-3DCAD53AA6B0}" sibTransId="{E3FEFBB1-E847-4C7A-8830-91B84752A206}"/>
    <dgm:cxn modelId="{96791C90-04DF-4525-A01D-E638CE3B44B1}" type="presOf" srcId="{077723F9-9B97-4837-B3A7-1976266AD9E3}" destId="{B2536F44-C807-4EA3-BC36-4BA03C84D7A3}" srcOrd="0" destOrd="0" presId="urn:microsoft.com/office/officeart/2008/layout/LinedList"/>
    <dgm:cxn modelId="{21D1559D-A9D5-48B4-A821-005BB41CF4C2}" srcId="{E4AE2E6A-96AA-442E-A584-C290C30654E5}" destId="{077723F9-9B97-4837-B3A7-1976266AD9E3}" srcOrd="2" destOrd="0" parTransId="{23ACE1B1-5EC0-4E2F-BCFA-75349DA5412D}" sibTransId="{8FF2A17A-7E13-4B57-A562-140F3CEE098F}"/>
    <dgm:cxn modelId="{05FAFCD0-61A3-48F8-BD7E-4D7D119E8D4E}" type="presOf" srcId="{E4AE2E6A-96AA-442E-A584-C290C30654E5}" destId="{61703ABC-5CE5-445B-ADD2-9D94D804205E}" srcOrd="0" destOrd="0" presId="urn:microsoft.com/office/officeart/2008/layout/LinedList"/>
    <dgm:cxn modelId="{9C0B55DB-6159-4AB2-9EB8-AF498A60355D}" type="presOf" srcId="{BC74C151-13FC-462D-8427-1FD647F301A8}" destId="{CF5F47A3-FE65-470B-818A-72B525E0FEFB}" srcOrd="0" destOrd="0" presId="urn:microsoft.com/office/officeart/2008/layout/LinedList"/>
    <dgm:cxn modelId="{211618FA-FE3C-45F3-A1D9-ED6605A6D236}" srcId="{E4AE2E6A-96AA-442E-A584-C290C30654E5}" destId="{B62000FD-9818-4027-97E9-822AA587AACE}" srcOrd="0" destOrd="0" parTransId="{C969EA25-C905-483F-956A-3A03CE781B54}" sibTransId="{3D361221-0014-42E1-B884-C149DDD4C681}"/>
    <dgm:cxn modelId="{1C0E0CFF-215C-4D1E-B08D-220FF0D874B0}" type="presOf" srcId="{BE755394-11FA-410D-BEA2-DF14F1615557}" destId="{1F2E7F72-388F-477F-9203-2867FDE376B7}" srcOrd="0" destOrd="0" presId="urn:microsoft.com/office/officeart/2008/layout/LinedList"/>
    <dgm:cxn modelId="{697BBE08-09C4-4B89-9CB2-274F67873B58}" type="presParOf" srcId="{61703ABC-5CE5-445B-ADD2-9D94D804205E}" destId="{E897A5D0-429A-4793-B78E-87529B4CED71}" srcOrd="0" destOrd="0" presId="urn:microsoft.com/office/officeart/2008/layout/LinedList"/>
    <dgm:cxn modelId="{43349EA8-2C98-4846-A416-BE9D2697A0F5}" type="presParOf" srcId="{61703ABC-5CE5-445B-ADD2-9D94D804205E}" destId="{5DB0BFFA-4613-4351-ACEC-727B7D3194D1}" srcOrd="1" destOrd="0" presId="urn:microsoft.com/office/officeart/2008/layout/LinedList"/>
    <dgm:cxn modelId="{A7D51968-F70A-4E6A-9D48-8D5077EE5CAA}" type="presParOf" srcId="{5DB0BFFA-4613-4351-ACEC-727B7D3194D1}" destId="{51FA0144-FCD3-400A-85B4-B149115A1901}" srcOrd="0" destOrd="0" presId="urn:microsoft.com/office/officeart/2008/layout/LinedList"/>
    <dgm:cxn modelId="{BC648F0A-45C4-4897-897A-1335295FEDBA}" type="presParOf" srcId="{5DB0BFFA-4613-4351-ACEC-727B7D3194D1}" destId="{E47D526B-B902-4B94-AF4A-F433C14C8600}" srcOrd="1" destOrd="0" presId="urn:microsoft.com/office/officeart/2008/layout/LinedList"/>
    <dgm:cxn modelId="{B67D6EF8-D76F-401A-ADF6-C56A0E531A1F}" type="presParOf" srcId="{61703ABC-5CE5-445B-ADD2-9D94D804205E}" destId="{8EF94C68-314C-4C9A-A633-ED7EB6A5A6B4}" srcOrd="2" destOrd="0" presId="urn:microsoft.com/office/officeart/2008/layout/LinedList"/>
    <dgm:cxn modelId="{87C047A1-4C43-48C9-BC9F-E11BBB4871FE}" type="presParOf" srcId="{61703ABC-5CE5-445B-ADD2-9D94D804205E}" destId="{F7AE0953-3FBF-4FD6-9422-059FBC416E2C}" srcOrd="3" destOrd="0" presId="urn:microsoft.com/office/officeart/2008/layout/LinedList"/>
    <dgm:cxn modelId="{35E3722F-4C03-4BE7-AD74-E823A8539553}" type="presParOf" srcId="{F7AE0953-3FBF-4FD6-9422-059FBC416E2C}" destId="{2E7BFBCA-5027-4DCD-9DC1-12D72F30E4F1}" srcOrd="0" destOrd="0" presId="urn:microsoft.com/office/officeart/2008/layout/LinedList"/>
    <dgm:cxn modelId="{8D782D0C-04DA-42FC-BCD0-27AB1DC5E8A2}" type="presParOf" srcId="{F7AE0953-3FBF-4FD6-9422-059FBC416E2C}" destId="{D38D49DA-6202-437F-90AD-269CD24AAEEF}" srcOrd="1" destOrd="0" presId="urn:microsoft.com/office/officeart/2008/layout/LinedList"/>
    <dgm:cxn modelId="{5741366C-F55E-4B73-A291-4F65449473EB}" type="presParOf" srcId="{61703ABC-5CE5-445B-ADD2-9D94D804205E}" destId="{12AEC739-4286-4341-9A55-DC97CF3B9DFB}" srcOrd="4" destOrd="0" presId="urn:microsoft.com/office/officeart/2008/layout/LinedList"/>
    <dgm:cxn modelId="{82F36D37-B42A-4C83-BF9D-E5E89F16810B}" type="presParOf" srcId="{61703ABC-5CE5-445B-ADD2-9D94D804205E}" destId="{6E46C02A-E202-4A6E-9806-76FA42E7C9C6}" srcOrd="5" destOrd="0" presId="urn:microsoft.com/office/officeart/2008/layout/LinedList"/>
    <dgm:cxn modelId="{E835D520-4D98-4C50-89FA-19406BDE6895}" type="presParOf" srcId="{6E46C02A-E202-4A6E-9806-76FA42E7C9C6}" destId="{B2536F44-C807-4EA3-BC36-4BA03C84D7A3}" srcOrd="0" destOrd="0" presId="urn:microsoft.com/office/officeart/2008/layout/LinedList"/>
    <dgm:cxn modelId="{C60A205C-C5E5-4A73-8D92-D4C1BF568E03}" type="presParOf" srcId="{6E46C02A-E202-4A6E-9806-76FA42E7C9C6}" destId="{74C086FA-5429-40A0-8B20-61CB184D927D}" srcOrd="1" destOrd="0" presId="urn:microsoft.com/office/officeart/2008/layout/LinedList"/>
    <dgm:cxn modelId="{16FB2314-181C-428F-8769-9D421D121874}" type="presParOf" srcId="{61703ABC-5CE5-445B-ADD2-9D94D804205E}" destId="{08F3A72C-C4F7-49CB-AD87-28A9B50577E2}" srcOrd="6" destOrd="0" presId="urn:microsoft.com/office/officeart/2008/layout/LinedList"/>
    <dgm:cxn modelId="{738940E9-DA48-47B3-B3F3-52E5A40853EF}" type="presParOf" srcId="{61703ABC-5CE5-445B-ADD2-9D94D804205E}" destId="{8BAAE8D1-34EE-4405-AC95-F718A7516892}" srcOrd="7" destOrd="0" presId="urn:microsoft.com/office/officeart/2008/layout/LinedList"/>
    <dgm:cxn modelId="{C02B8D3F-50BF-4129-B8BC-30AF3820C4A2}" type="presParOf" srcId="{8BAAE8D1-34EE-4405-AC95-F718A7516892}" destId="{1F2E7F72-388F-477F-9203-2867FDE376B7}" srcOrd="0" destOrd="0" presId="urn:microsoft.com/office/officeart/2008/layout/LinedList"/>
    <dgm:cxn modelId="{FB3E35D5-3BF2-4FA5-8855-6B196945F0A7}" type="presParOf" srcId="{8BAAE8D1-34EE-4405-AC95-F718A7516892}" destId="{5AC830C0-51CA-42BD-992E-CACE1BC3C56E}" srcOrd="1" destOrd="0" presId="urn:microsoft.com/office/officeart/2008/layout/LinedList"/>
    <dgm:cxn modelId="{50D96A24-2043-4F10-8C13-CA78ACA560F6}" type="presParOf" srcId="{61703ABC-5CE5-445B-ADD2-9D94D804205E}" destId="{BD1893BA-D445-44A0-9E33-FC314A3067E9}" srcOrd="8" destOrd="0" presId="urn:microsoft.com/office/officeart/2008/layout/LinedList"/>
    <dgm:cxn modelId="{566F8F58-92D2-464F-85B6-F0C12E367A2A}" type="presParOf" srcId="{61703ABC-5CE5-445B-ADD2-9D94D804205E}" destId="{62D9218C-50AE-424F-B1AD-B2C3FE62B6DE}" srcOrd="9" destOrd="0" presId="urn:microsoft.com/office/officeart/2008/layout/LinedList"/>
    <dgm:cxn modelId="{5533D9E7-3D50-4CBD-A2EA-3E61D703E82C}" type="presParOf" srcId="{62D9218C-50AE-424F-B1AD-B2C3FE62B6DE}" destId="{DC6EFD8D-5FAB-486B-8FE6-09F52FD1EE84}" srcOrd="0" destOrd="0" presId="urn:microsoft.com/office/officeart/2008/layout/LinedList"/>
    <dgm:cxn modelId="{88601528-6C0E-46E5-961E-725B839B1297}" type="presParOf" srcId="{62D9218C-50AE-424F-B1AD-B2C3FE62B6DE}" destId="{F93835D2-CE19-4E64-BBA3-36322F2DAB7C}" srcOrd="1" destOrd="0" presId="urn:microsoft.com/office/officeart/2008/layout/LinedList"/>
    <dgm:cxn modelId="{AF6F68FD-A0C8-4228-818A-649BF9ACD38C}" type="presParOf" srcId="{61703ABC-5CE5-445B-ADD2-9D94D804205E}" destId="{BBAE2B16-209F-4EFE-96B4-386B3866B1BE}" srcOrd="10" destOrd="0" presId="urn:microsoft.com/office/officeart/2008/layout/LinedList"/>
    <dgm:cxn modelId="{05BA9F65-1E7B-4C21-AE06-2E8CD7F5D8B0}" type="presParOf" srcId="{61703ABC-5CE5-445B-ADD2-9D94D804205E}" destId="{923A223F-74CF-4501-96C1-170EC9EA87D9}" srcOrd="11" destOrd="0" presId="urn:microsoft.com/office/officeart/2008/layout/LinedList"/>
    <dgm:cxn modelId="{91EA48B9-43F7-42D8-A9C5-15C475A334A8}" type="presParOf" srcId="{923A223F-74CF-4501-96C1-170EC9EA87D9}" destId="{CF5F47A3-FE65-470B-818A-72B525E0FEFB}" srcOrd="0" destOrd="0" presId="urn:microsoft.com/office/officeart/2008/layout/LinedList"/>
    <dgm:cxn modelId="{CA725943-BEB7-4A18-BC19-9E31D9C2C4CB}" type="presParOf" srcId="{923A223F-74CF-4501-96C1-170EC9EA87D9}" destId="{B11BB5F0-7269-4AC9-8B6F-71F58668572E}" srcOrd="1" destOrd="0" presId="urn:microsoft.com/office/officeart/2008/layout/LinedList"/>
    <dgm:cxn modelId="{A9C4838C-712A-42AC-A37B-9FB347824A41}" type="presParOf" srcId="{61703ABC-5CE5-445B-ADD2-9D94D804205E}" destId="{D20FE859-96B6-4D7D-94B2-1B742AD304A2}" srcOrd="12" destOrd="0" presId="urn:microsoft.com/office/officeart/2008/layout/LinedList"/>
    <dgm:cxn modelId="{418AB1BD-A973-4640-BA59-970C64EFCA1E}" type="presParOf" srcId="{61703ABC-5CE5-445B-ADD2-9D94D804205E}" destId="{D95A952B-1FD2-4FF8-B996-25C84AA192F4}" srcOrd="13" destOrd="0" presId="urn:microsoft.com/office/officeart/2008/layout/LinedList"/>
    <dgm:cxn modelId="{92D4EFAA-203F-4B35-98A2-0EE42890DE9F}" type="presParOf" srcId="{D95A952B-1FD2-4FF8-B996-25C84AA192F4}" destId="{19460EFF-AA36-4321-988A-E7FB8B95E604}" srcOrd="0" destOrd="0" presId="urn:microsoft.com/office/officeart/2008/layout/LinedList"/>
    <dgm:cxn modelId="{C862D604-9D8D-410C-A7CB-877AB030F9F4}" type="presParOf" srcId="{D95A952B-1FD2-4FF8-B996-25C84AA192F4}" destId="{2AAF822D-B0EB-41E1-9D14-E31A1DFD11D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4AE2E6A-96AA-442E-A584-C290C30654E5}"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B62000FD-9818-4027-97E9-822AA587AACE}">
      <dgm:prSet custT="1"/>
      <dgm:spPr/>
      <dgm:t>
        <a:bodyPr/>
        <a:lstStyle/>
        <a:p>
          <a:r>
            <a:rPr lang="en-IN" sz="1500" b="1" dirty="0">
              <a:effectLst/>
              <a:latin typeface="Times New Roman" panose="02020603050405020304" pitchFamily="18" charset="0"/>
              <a:ea typeface="Calibri" panose="020F0502020204030204" pitchFamily="34" charset="0"/>
              <a:cs typeface="Times New Roman" panose="02020603050405020304" pitchFamily="18" charset="0"/>
            </a:rPr>
            <a:t>Valdés, G., Pérez-Jiménez, F., Miró, R., Martínez, A. and </a:t>
          </a:r>
          <a:r>
            <a:rPr lang="en-IN" sz="1500" b="1" dirty="0" err="1">
              <a:effectLst/>
              <a:latin typeface="Times New Roman" panose="02020603050405020304" pitchFamily="18" charset="0"/>
              <a:ea typeface="Calibri" panose="020F0502020204030204" pitchFamily="34" charset="0"/>
              <a:cs typeface="Times New Roman" panose="02020603050405020304" pitchFamily="18" charset="0"/>
            </a:rPr>
            <a:t>Botella</a:t>
          </a:r>
          <a:r>
            <a:rPr lang="en-IN" sz="1500" b="1" dirty="0">
              <a:effectLst/>
              <a:latin typeface="Times New Roman" panose="02020603050405020304" pitchFamily="18" charset="0"/>
              <a:ea typeface="Calibri" panose="020F0502020204030204" pitchFamily="34" charset="0"/>
              <a:cs typeface="Times New Roman" panose="02020603050405020304" pitchFamily="18" charset="0"/>
            </a:rPr>
            <a:t>, R., 2011. </a:t>
          </a:r>
          <a:r>
            <a:rPr lang="en-IN" sz="1500" dirty="0">
              <a:effectLst/>
              <a:latin typeface="Times New Roman" panose="02020603050405020304" pitchFamily="18" charset="0"/>
              <a:ea typeface="Calibri" panose="020F0502020204030204" pitchFamily="34" charset="0"/>
              <a:cs typeface="Times New Roman" panose="02020603050405020304" pitchFamily="18" charset="0"/>
            </a:rPr>
            <a:t>Experimental study of recycled asphalt mixtures with high percentages of reclaimed asphalt pavement (RAP). </a:t>
          </a:r>
          <a:r>
            <a:rPr lang="en-IN" sz="1500" i="1" dirty="0">
              <a:effectLst/>
              <a:latin typeface="Times New Roman" panose="02020603050405020304" pitchFamily="18" charset="0"/>
              <a:ea typeface="Calibri" panose="020F0502020204030204" pitchFamily="34" charset="0"/>
              <a:cs typeface="Times New Roman" panose="02020603050405020304" pitchFamily="18" charset="0"/>
            </a:rPr>
            <a:t>Construction and Building Materials</a:t>
          </a:r>
          <a:r>
            <a:rPr lang="en-IN" sz="15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500" i="1" dirty="0">
              <a:effectLst/>
              <a:latin typeface="Times New Roman" panose="02020603050405020304" pitchFamily="18" charset="0"/>
              <a:ea typeface="Calibri" panose="020F0502020204030204" pitchFamily="34" charset="0"/>
              <a:cs typeface="Times New Roman" panose="02020603050405020304" pitchFamily="18" charset="0"/>
            </a:rPr>
            <a:t>25</a:t>
          </a:r>
          <a:r>
            <a:rPr lang="en-IN" sz="1500" dirty="0">
              <a:effectLst/>
              <a:latin typeface="Times New Roman" panose="02020603050405020304" pitchFamily="18" charset="0"/>
              <a:ea typeface="Calibri" panose="020F0502020204030204" pitchFamily="34" charset="0"/>
              <a:cs typeface="Times New Roman" panose="02020603050405020304" pitchFamily="18" charset="0"/>
            </a:rPr>
            <a:t>(3), pp.1289-1297.</a:t>
          </a:r>
          <a:endParaRPr lang="en-US" sz="1500" dirty="0"/>
        </a:p>
      </dgm:t>
    </dgm:pt>
    <dgm:pt modelId="{C969EA25-C905-483F-956A-3A03CE781B54}" type="parTrans" cxnId="{211618FA-FE3C-45F3-A1D9-ED6605A6D236}">
      <dgm:prSet/>
      <dgm:spPr/>
      <dgm:t>
        <a:bodyPr/>
        <a:lstStyle/>
        <a:p>
          <a:endParaRPr lang="en-US"/>
        </a:p>
      </dgm:t>
    </dgm:pt>
    <dgm:pt modelId="{3D361221-0014-42E1-B884-C149DDD4C681}" type="sibTrans" cxnId="{211618FA-FE3C-45F3-A1D9-ED6605A6D236}">
      <dgm:prSet/>
      <dgm:spPr/>
      <dgm:t>
        <a:bodyPr/>
        <a:lstStyle/>
        <a:p>
          <a:endParaRPr lang="en-US"/>
        </a:p>
      </dgm:t>
    </dgm:pt>
    <dgm:pt modelId="{ECA68CD1-04EB-470C-B59D-CD026800023F}">
      <dgm:prSet custT="1"/>
      <dgm:spPr/>
      <dgm:t>
        <a:bodyPr/>
        <a:lstStyle/>
        <a:p>
          <a:r>
            <a:rPr lang="en-IN" sz="1500" b="1" dirty="0">
              <a:effectLst/>
              <a:latin typeface="Times New Roman" panose="02020603050405020304" pitchFamily="18" charset="0"/>
              <a:ea typeface="Calibri" panose="020F0502020204030204" pitchFamily="34" charset="0"/>
              <a:cs typeface="Times New Roman" panose="02020603050405020304" pitchFamily="18" charset="0"/>
            </a:rPr>
            <a:t>Zhang, J., Sesay, T., You, Q. and Jing, H., 2022</a:t>
          </a:r>
          <a:r>
            <a:rPr lang="en-IN" sz="1500" dirty="0">
              <a:effectLst/>
              <a:latin typeface="Times New Roman" panose="02020603050405020304" pitchFamily="18" charset="0"/>
              <a:ea typeface="Calibri" panose="020F0502020204030204" pitchFamily="34" charset="0"/>
              <a:cs typeface="Times New Roman" panose="02020603050405020304" pitchFamily="18" charset="0"/>
            </a:rPr>
            <a:t>. Maximizing the Application of RAP in Asphalt Concrete Pavements and Its Long-Term Performance: A Review. </a:t>
          </a:r>
          <a:r>
            <a:rPr lang="en-IN" sz="1500" i="1" dirty="0">
              <a:effectLst/>
              <a:latin typeface="Times New Roman" panose="02020603050405020304" pitchFamily="18" charset="0"/>
              <a:ea typeface="Calibri" panose="020F0502020204030204" pitchFamily="34" charset="0"/>
              <a:cs typeface="Times New Roman" panose="02020603050405020304" pitchFamily="18" charset="0"/>
            </a:rPr>
            <a:t>Polymers</a:t>
          </a:r>
          <a:r>
            <a:rPr lang="en-IN" sz="15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500" i="1" dirty="0">
              <a:effectLst/>
              <a:latin typeface="Times New Roman" panose="02020603050405020304" pitchFamily="18" charset="0"/>
              <a:ea typeface="Calibri" panose="020F0502020204030204" pitchFamily="34" charset="0"/>
              <a:cs typeface="Times New Roman" panose="02020603050405020304" pitchFamily="18" charset="0"/>
            </a:rPr>
            <a:t>14</a:t>
          </a:r>
          <a:r>
            <a:rPr lang="en-IN" sz="1500" dirty="0">
              <a:effectLst/>
              <a:latin typeface="Times New Roman" panose="02020603050405020304" pitchFamily="18" charset="0"/>
              <a:ea typeface="Calibri" panose="020F0502020204030204" pitchFamily="34" charset="0"/>
              <a:cs typeface="Times New Roman" panose="02020603050405020304" pitchFamily="18" charset="0"/>
            </a:rPr>
            <a:t>(21), p.4736.</a:t>
          </a:r>
          <a:endParaRPr lang="en-US" sz="1500" dirty="0"/>
        </a:p>
      </dgm:t>
    </dgm:pt>
    <dgm:pt modelId="{C0FB5977-9552-40DA-91F7-3DCAD53AA6B0}" type="parTrans" cxnId="{EC55408D-53A0-4117-9B7D-7F179FED1133}">
      <dgm:prSet/>
      <dgm:spPr/>
      <dgm:t>
        <a:bodyPr/>
        <a:lstStyle/>
        <a:p>
          <a:endParaRPr lang="en-US"/>
        </a:p>
      </dgm:t>
    </dgm:pt>
    <dgm:pt modelId="{E3FEFBB1-E847-4C7A-8830-91B84752A206}" type="sibTrans" cxnId="{EC55408D-53A0-4117-9B7D-7F179FED1133}">
      <dgm:prSet/>
      <dgm:spPr/>
      <dgm:t>
        <a:bodyPr/>
        <a:lstStyle/>
        <a:p>
          <a:endParaRPr lang="en-US"/>
        </a:p>
      </dgm:t>
    </dgm:pt>
    <dgm:pt modelId="{077723F9-9B97-4837-B3A7-1976266AD9E3}">
      <dgm:prSet custT="1"/>
      <dgm:spPr/>
      <dgm:t>
        <a:bodyPr/>
        <a:lstStyle/>
        <a:p>
          <a:r>
            <a:rPr lang="en-IN" sz="1500" b="1" dirty="0">
              <a:effectLst/>
              <a:latin typeface="Times New Roman" panose="02020603050405020304" pitchFamily="18" charset="0"/>
              <a:ea typeface="Calibri" panose="020F0502020204030204" pitchFamily="34" charset="0"/>
              <a:cs typeface="Times New Roman" panose="02020603050405020304" pitchFamily="18" charset="0"/>
            </a:rPr>
            <a:t>Zhao, Z., Xiao, F. and Amirkhanian, S., 2020.</a:t>
          </a:r>
          <a:r>
            <a:rPr lang="en-IN" sz="1500" dirty="0">
              <a:effectLst/>
              <a:latin typeface="Times New Roman" panose="02020603050405020304" pitchFamily="18" charset="0"/>
              <a:ea typeface="Calibri" panose="020F0502020204030204" pitchFamily="34" charset="0"/>
              <a:cs typeface="Times New Roman" panose="02020603050405020304" pitchFamily="18" charset="0"/>
            </a:rPr>
            <a:t> Recent applications of waste solid materials in pavement engineering. </a:t>
          </a:r>
          <a:r>
            <a:rPr lang="en-IN" sz="1500" i="1" dirty="0">
              <a:effectLst/>
              <a:latin typeface="Times New Roman" panose="02020603050405020304" pitchFamily="18" charset="0"/>
              <a:ea typeface="Calibri" panose="020F0502020204030204" pitchFamily="34" charset="0"/>
              <a:cs typeface="Times New Roman" panose="02020603050405020304" pitchFamily="18" charset="0"/>
            </a:rPr>
            <a:t>Waste management</a:t>
          </a:r>
          <a:r>
            <a:rPr lang="en-IN" sz="15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500" i="1" dirty="0">
              <a:effectLst/>
              <a:latin typeface="Times New Roman" panose="02020603050405020304" pitchFamily="18" charset="0"/>
              <a:ea typeface="Calibri" panose="020F0502020204030204" pitchFamily="34" charset="0"/>
              <a:cs typeface="Times New Roman" panose="02020603050405020304" pitchFamily="18" charset="0"/>
            </a:rPr>
            <a:t>108</a:t>
          </a:r>
          <a:r>
            <a:rPr lang="en-IN" sz="1500" dirty="0">
              <a:effectLst/>
              <a:latin typeface="Times New Roman" panose="02020603050405020304" pitchFamily="18" charset="0"/>
              <a:ea typeface="Calibri" panose="020F0502020204030204" pitchFamily="34" charset="0"/>
              <a:cs typeface="Times New Roman" panose="02020603050405020304" pitchFamily="18" charset="0"/>
            </a:rPr>
            <a:t>, pp.78-105.</a:t>
          </a:r>
          <a:endParaRPr lang="en-US" sz="1500" dirty="0"/>
        </a:p>
      </dgm:t>
    </dgm:pt>
    <dgm:pt modelId="{23ACE1B1-5EC0-4E2F-BCFA-75349DA5412D}" type="parTrans" cxnId="{21D1559D-A9D5-48B4-A821-005BB41CF4C2}">
      <dgm:prSet/>
      <dgm:spPr/>
      <dgm:t>
        <a:bodyPr/>
        <a:lstStyle/>
        <a:p>
          <a:endParaRPr lang="en-US"/>
        </a:p>
      </dgm:t>
    </dgm:pt>
    <dgm:pt modelId="{8FF2A17A-7E13-4B57-A562-140F3CEE098F}" type="sibTrans" cxnId="{21D1559D-A9D5-48B4-A821-005BB41CF4C2}">
      <dgm:prSet/>
      <dgm:spPr/>
      <dgm:t>
        <a:bodyPr/>
        <a:lstStyle/>
        <a:p>
          <a:endParaRPr lang="en-US"/>
        </a:p>
      </dgm:t>
    </dgm:pt>
    <dgm:pt modelId="{61703ABC-5CE5-445B-ADD2-9D94D804205E}" type="pres">
      <dgm:prSet presAssocID="{E4AE2E6A-96AA-442E-A584-C290C30654E5}" presName="vert0" presStyleCnt="0">
        <dgm:presLayoutVars>
          <dgm:dir/>
          <dgm:animOne val="branch"/>
          <dgm:animLvl val="lvl"/>
        </dgm:presLayoutVars>
      </dgm:prSet>
      <dgm:spPr/>
    </dgm:pt>
    <dgm:pt modelId="{E897A5D0-429A-4793-B78E-87529B4CED71}" type="pres">
      <dgm:prSet presAssocID="{B62000FD-9818-4027-97E9-822AA587AACE}" presName="thickLine" presStyleLbl="alignNode1" presStyleIdx="0" presStyleCnt="3"/>
      <dgm:spPr/>
    </dgm:pt>
    <dgm:pt modelId="{5DB0BFFA-4613-4351-ACEC-727B7D3194D1}" type="pres">
      <dgm:prSet presAssocID="{B62000FD-9818-4027-97E9-822AA587AACE}" presName="horz1" presStyleCnt="0"/>
      <dgm:spPr/>
    </dgm:pt>
    <dgm:pt modelId="{51FA0144-FCD3-400A-85B4-B149115A1901}" type="pres">
      <dgm:prSet presAssocID="{B62000FD-9818-4027-97E9-822AA587AACE}" presName="tx1" presStyleLbl="revTx" presStyleIdx="0" presStyleCnt="3" custScaleY="153306"/>
      <dgm:spPr/>
    </dgm:pt>
    <dgm:pt modelId="{E47D526B-B902-4B94-AF4A-F433C14C8600}" type="pres">
      <dgm:prSet presAssocID="{B62000FD-9818-4027-97E9-822AA587AACE}" presName="vert1" presStyleCnt="0"/>
      <dgm:spPr/>
    </dgm:pt>
    <dgm:pt modelId="{8EF94C68-314C-4C9A-A633-ED7EB6A5A6B4}" type="pres">
      <dgm:prSet presAssocID="{ECA68CD1-04EB-470C-B59D-CD026800023F}" presName="thickLine" presStyleLbl="alignNode1" presStyleIdx="1" presStyleCnt="3"/>
      <dgm:spPr/>
    </dgm:pt>
    <dgm:pt modelId="{F7AE0953-3FBF-4FD6-9422-059FBC416E2C}" type="pres">
      <dgm:prSet presAssocID="{ECA68CD1-04EB-470C-B59D-CD026800023F}" presName="horz1" presStyleCnt="0"/>
      <dgm:spPr/>
    </dgm:pt>
    <dgm:pt modelId="{2E7BFBCA-5027-4DCD-9DC1-12D72F30E4F1}" type="pres">
      <dgm:prSet presAssocID="{ECA68CD1-04EB-470C-B59D-CD026800023F}" presName="tx1" presStyleLbl="revTx" presStyleIdx="1" presStyleCnt="3" custScaleY="132424"/>
      <dgm:spPr/>
    </dgm:pt>
    <dgm:pt modelId="{D38D49DA-6202-437F-90AD-269CD24AAEEF}" type="pres">
      <dgm:prSet presAssocID="{ECA68CD1-04EB-470C-B59D-CD026800023F}" presName="vert1" presStyleCnt="0"/>
      <dgm:spPr/>
    </dgm:pt>
    <dgm:pt modelId="{12AEC739-4286-4341-9A55-DC97CF3B9DFB}" type="pres">
      <dgm:prSet presAssocID="{077723F9-9B97-4837-B3A7-1976266AD9E3}" presName="thickLine" presStyleLbl="alignNode1" presStyleIdx="2" presStyleCnt="3"/>
      <dgm:spPr/>
    </dgm:pt>
    <dgm:pt modelId="{6E46C02A-E202-4A6E-9806-76FA42E7C9C6}" type="pres">
      <dgm:prSet presAssocID="{077723F9-9B97-4837-B3A7-1976266AD9E3}" presName="horz1" presStyleCnt="0"/>
      <dgm:spPr/>
    </dgm:pt>
    <dgm:pt modelId="{B2536F44-C807-4EA3-BC36-4BA03C84D7A3}" type="pres">
      <dgm:prSet presAssocID="{077723F9-9B97-4837-B3A7-1976266AD9E3}" presName="tx1" presStyleLbl="revTx" presStyleIdx="2" presStyleCnt="3" custScaleY="825806"/>
      <dgm:spPr/>
    </dgm:pt>
    <dgm:pt modelId="{74C086FA-5429-40A0-8B20-61CB184D927D}" type="pres">
      <dgm:prSet presAssocID="{077723F9-9B97-4837-B3A7-1976266AD9E3}" presName="vert1" presStyleCnt="0"/>
      <dgm:spPr/>
    </dgm:pt>
  </dgm:ptLst>
  <dgm:cxnLst>
    <dgm:cxn modelId="{5E27EA3B-E310-4629-9274-C69E387A08B8}" type="presOf" srcId="{B62000FD-9818-4027-97E9-822AA587AACE}" destId="{51FA0144-FCD3-400A-85B4-B149115A1901}" srcOrd="0" destOrd="0" presId="urn:microsoft.com/office/officeart/2008/layout/LinedList"/>
    <dgm:cxn modelId="{5B6E3A7F-70F1-4678-8CAD-608FCF2EC32E}" type="presOf" srcId="{ECA68CD1-04EB-470C-B59D-CD026800023F}" destId="{2E7BFBCA-5027-4DCD-9DC1-12D72F30E4F1}" srcOrd="0" destOrd="0" presId="urn:microsoft.com/office/officeart/2008/layout/LinedList"/>
    <dgm:cxn modelId="{EC55408D-53A0-4117-9B7D-7F179FED1133}" srcId="{E4AE2E6A-96AA-442E-A584-C290C30654E5}" destId="{ECA68CD1-04EB-470C-B59D-CD026800023F}" srcOrd="1" destOrd="0" parTransId="{C0FB5977-9552-40DA-91F7-3DCAD53AA6B0}" sibTransId="{E3FEFBB1-E847-4C7A-8830-91B84752A206}"/>
    <dgm:cxn modelId="{96791C90-04DF-4525-A01D-E638CE3B44B1}" type="presOf" srcId="{077723F9-9B97-4837-B3A7-1976266AD9E3}" destId="{B2536F44-C807-4EA3-BC36-4BA03C84D7A3}" srcOrd="0" destOrd="0" presId="urn:microsoft.com/office/officeart/2008/layout/LinedList"/>
    <dgm:cxn modelId="{21D1559D-A9D5-48B4-A821-005BB41CF4C2}" srcId="{E4AE2E6A-96AA-442E-A584-C290C30654E5}" destId="{077723F9-9B97-4837-B3A7-1976266AD9E3}" srcOrd="2" destOrd="0" parTransId="{23ACE1B1-5EC0-4E2F-BCFA-75349DA5412D}" sibTransId="{8FF2A17A-7E13-4B57-A562-140F3CEE098F}"/>
    <dgm:cxn modelId="{05FAFCD0-61A3-48F8-BD7E-4D7D119E8D4E}" type="presOf" srcId="{E4AE2E6A-96AA-442E-A584-C290C30654E5}" destId="{61703ABC-5CE5-445B-ADD2-9D94D804205E}" srcOrd="0" destOrd="0" presId="urn:microsoft.com/office/officeart/2008/layout/LinedList"/>
    <dgm:cxn modelId="{211618FA-FE3C-45F3-A1D9-ED6605A6D236}" srcId="{E4AE2E6A-96AA-442E-A584-C290C30654E5}" destId="{B62000FD-9818-4027-97E9-822AA587AACE}" srcOrd="0" destOrd="0" parTransId="{C969EA25-C905-483F-956A-3A03CE781B54}" sibTransId="{3D361221-0014-42E1-B884-C149DDD4C681}"/>
    <dgm:cxn modelId="{697BBE08-09C4-4B89-9CB2-274F67873B58}" type="presParOf" srcId="{61703ABC-5CE5-445B-ADD2-9D94D804205E}" destId="{E897A5D0-429A-4793-B78E-87529B4CED71}" srcOrd="0" destOrd="0" presId="urn:microsoft.com/office/officeart/2008/layout/LinedList"/>
    <dgm:cxn modelId="{43349EA8-2C98-4846-A416-BE9D2697A0F5}" type="presParOf" srcId="{61703ABC-5CE5-445B-ADD2-9D94D804205E}" destId="{5DB0BFFA-4613-4351-ACEC-727B7D3194D1}" srcOrd="1" destOrd="0" presId="urn:microsoft.com/office/officeart/2008/layout/LinedList"/>
    <dgm:cxn modelId="{A7D51968-F70A-4E6A-9D48-8D5077EE5CAA}" type="presParOf" srcId="{5DB0BFFA-4613-4351-ACEC-727B7D3194D1}" destId="{51FA0144-FCD3-400A-85B4-B149115A1901}" srcOrd="0" destOrd="0" presId="urn:microsoft.com/office/officeart/2008/layout/LinedList"/>
    <dgm:cxn modelId="{BC648F0A-45C4-4897-897A-1335295FEDBA}" type="presParOf" srcId="{5DB0BFFA-4613-4351-ACEC-727B7D3194D1}" destId="{E47D526B-B902-4B94-AF4A-F433C14C8600}" srcOrd="1" destOrd="0" presId="urn:microsoft.com/office/officeart/2008/layout/LinedList"/>
    <dgm:cxn modelId="{B67D6EF8-D76F-401A-ADF6-C56A0E531A1F}" type="presParOf" srcId="{61703ABC-5CE5-445B-ADD2-9D94D804205E}" destId="{8EF94C68-314C-4C9A-A633-ED7EB6A5A6B4}" srcOrd="2" destOrd="0" presId="urn:microsoft.com/office/officeart/2008/layout/LinedList"/>
    <dgm:cxn modelId="{87C047A1-4C43-48C9-BC9F-E11BBB4871FE}" type="presParOf" srcId="{61703ABC-5CE5-445B-ADD2-9D94D804205E}" destId="{F7AE0953-3FBF-4FD6-9422-059FBC416E2C}" srcOrd="3" destOrd="0" presId="urn:microsoft.com/office/officeart/2008/layout/LinedList"/>
    <dgm:cxn modelId="{35E3722F-4C03-4BE7-AD74-E823A8539553}" type="presParOf" srcId="{F7AE0953-3FBF-4FD6-9422-059FBC416E2C}" destId="{2E7BFBCA-5027-4DCD-9DC1-12D72F30E4F1}" srcOrd="0" destOrd="0" presId="urn:microsoft.com/office/officeart/2008/layout/LinedList"/>
    <dgm:cxn modelId="{8D782D0C-04DA-42FC-BCD0-27AB1DC5E8A2}" type="presParOf" srcId="{F7AE0953-3FBF-4FD6-9422-059FBC416E2C}" destId="{D38D49DA-6202-437F-90AD-269CD24AAEEF}" srcOrd="1" destOrd="0" presId="urn:microsoft.com/office/officeart/2008/layout/LinedList"/>
    <dgm:cxn modelId="{5741366C-F55E-4B73-A291-4F65449473EB}" type="presParOf" srcId="{61703ABC-5CE5-445B-ADD2-9D94D804205E}" destId="{12AEC739-4286-4341-9A55-DC97CF3B9DFB}" srcOrd="4" destOrd="0" presId="urn:microsoft.com/office/officeart/2008/layout/LinedList"/>
    <dgm:cxn modelId="{82F36D37-B42A-4C83-BF9D-E5E89F16810B}" type="presParOf" srcId="{61703ABC-5CE5-445B-ADD2-9D94D804205E}" destId="{6E46C02A-E202-4A6E-9806-76FA42E7C9C6}" srcOrd="5" destOrd="0" presId="urn:microsoft.com/office/officeart/2008/layout/LinedList"/>
    <dgm:cxn modelId="{E835D520-4D98-4C50-89FA-19406BDE6895}" type="presParOf" srcId="{6E46C02A-E202-4A6E-9806-76FA42E7C9C6}" destId="{B2536F44-C807-4EA3-BC36-4BA03C84D7A3}" srcOrd="0" destOrd="0" presId="urn:microsoft.com/office/officeart/2008/layout/LinedList"/>
    <dgm:cxn modelId="{C60A205C-C5E5-4A73-8D92-D4C1BF568E03}" type="presParOf" srcId="{6E46C02A-E202-4A6E-9806-76FA42E7C9C6}" destId="{74C086FA-5429-40A0-8B20-61CB184D927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081787-C0B4-4587-B0D0-F5B132DF1184}">
      <dsp:nvSpPr>
        <dsp:cNvPr id="0" name=""/>
        <dsp:cNvSpPr/>
      </dsp:nvSpPr>
      <dsp:spPr>
        <a:xfrm>
          <a:off x="0" y="1420"/>
          <a:ext cx="10515600" cy="7201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F3E531-B9B4-4886-9F56-D4B12FBD1C3B}">
      <dsp:nvSpPr>
        <dsp:cNvPr id="0" name=""/>
        <dsp:cNvSpPr/>
      </dsp:nvSpPr>
      <dsp:spPr>
        <a:xfrm>
          <a:off x="217832" y="163444"/>
          <a:ext cx="396058" cy="39605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EE6263-A141-4E4B-B099-2E4A482BFE5D}">
      <dsp:nvSpPr>
        <dsp:cNvPr id="0" name=""/>
        <dsp:cNvSpPr/>
      </dsp:nvSpPr>
      <dsp:spPr>
        <a:xfrm>
          <a:off x="831722" y="1420"/>
          <a:ext cx="9683877" cy="7201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11" tIns="76211" rIns="76211" bIns="76211" numCol="1" spcCol="1270" anchor="ctr" anchorCtr="0">
          <a:noAutofit/>
        </a:bodyPr>
        <a:lstStyle/>
        <a:p>
          <a:pPr marL="0" lvl="0" indent="0" algn="l" defTabSz="755650">
            <a:lnSpc>
              <a:spcPct val="100000"/>
            </a:lnSpc>
            <a:spcBef>
              <a:spcPct val="0"/>
            </a:spcBef>
            <a:spcAft>
              <a:spcPct val="35000"/>
            </a:spcAft>
            <a:buNone/>
          </a:pPr>
          <a:r>
            <a:rPr lang="en-US" sz="1700" kern="1200" dirty="0"/>
            <a:t>Future studies could assess the long-term durability of pavement mixes under various climatic and load conditions, expanding on the initial strength and compatibility findings of this research.</a:t>
          </a:r>
        </a:p>
      </dsp:txBody>
      <dsp:txXfrm>
        <a:off x="831722" y="1420"/>
        <a:ext cx="9683877" cy="720106"/>
      </dsp:txXfrm>
    </dsp:sp>
    <dsp:sp modelId="{91F0DE7A-F673-4526-AF78-09D17A675DC2}">
      <dsp:nvSpPr>
        <dsp:cNvPr id="0" name=""/>
        <dsp:cNvSpPr/>
      </dsp:nvSpPr>
      <dsp:spPr>
        <a:xfrm>
          <a:off x="0" y="901553"/>
          <a:ext cx="10515600" cy="7201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51C5BD-F7D4-4878-9409-58C20B15A0A0}">
      <dsp:nvSpPr>
        <dsp:cNvPr id="0" name=""/>
        <dsp:cNvSpPr/>
      </dsp:nvSpPr>
      <dsp:spPr>
        <a:xfrm>
          <a:off x="217832" y="1063577"/>
          <a:ext cx="396058" cy="39605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E7AA8C-03A7-4AD7-9891-6F6DBF0F98F5}">
      <dsp:nvSpPr>
        <dsp:cNvPr id="0" name=""/>
        <dsp:cNvSpPr/>
      </dsp:nvSpPr>
      <dsp:spPr>
        <a:xfrm>
          <a:off x="831722" y="901553"/>
          <a:ext cx="9683877" cy="7201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11" tIns="76211" rIns="76211" bIns="76211" numCol="1" spcCol="1270" anchor="ctr" anchorCtr="0">
          <a:noAutofit/>
        </a:bodyPr>
        <a:lstStyle/>
        <a:p>
          <a:pPr marL="0" lvl="0" indent="0" algn="l" defTabSz="755650">
            <a:lnSpc>
              <a:spcPct val="100000"/>
            </a:lnSpc>
            <a:spcBef>
              <a:spcPct val="0"/>
            </a:spcBef>
            <a:spcAft>
              <a:spcPct val="35000"/>
            </a:spcAft>
            <a:buNone/>
          </a:pPr>
          <a:r>
            <a:rPr lang="en-US" sz="1700" kern="1200" dirty="0"/>
            <a:t>A comprehensive environmental lifecycle analysis would deepen the understanding of the ecological impacts of using recycled materials, evaluating factors like </a:t>
          </a:r>
          <a:r>
            <a:rPr lang="en-IN" sz="1700" kern="1200" dirty="0"/>
            <a:t>CO</a:t>
          </a:r>
          <a:r>
            <a:rPr lang="en-IN" sz="1700" kern="1200" baseline="-25000" dirty="0"/>
            <a:t>2</a:t>
          </a:r>
          <a:r>
            <a:rPr lang="en-US" sz="1700" kern="1200" dirty="0"/>
            <a:t> emissions and energy use.</a:t>
          </a:r>
        </a:p>
      </dsp:txBody>
      <dsp:txXfrm>
        <a:off x="831722" y="901553"/>
        <a:ext cx="9683877" cy="720106"/>
      </dsp:txXfrm>
    </dsp:sp>
    <dsp:sp modelId="{60B94FF8-27AC-4516-955B-290FFD53FCB7}">
      <dsp:nvSpPr>
        <dsp:cNvPr id="0" name=""/>
        <dsp:cNvSpPr/>
      </dsp:nvSpPr>
      <dsp:spPr>
        <a:xfrm>
          <a:off x="0" y="1801686"/>
          <a:ext cx="10515600" cy="7201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7902C2-FE46-4F20-9A87-CC625CFFB9DE}">
      <dsp:nvSpPr>
        <dsp:cNvPr id="0" name=""/>
        <dsp:cNvSpPr/>
      </dsp:nvSpPr>
      <dsp:spPr>
        <a:xfrm>
          <a:off x="217832" y="1963710"/>
          <a:ext cx="396058" cy="396058"/>
        </a:xfrm>
        <a:prstGeom prst="rect">
          <a:avLst/>
        </a:prstGeom>
        <a:blipFill rotWithShape="1">
          <a:blip xmlns:r="http://schemas.openxmlformats.org/officeDocument/2006/relationships" r:embed="rId5"/>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3A6F37-609F-469C-8D9B-788AF532E1A0}">
      <dsp:nvSpPr>
        <dsp:cNvPr id="0" name=""/>
        <dsp:cNvSpPr/>
      </dsp:nvSpPr>
      <dsp:spPr>
        <a:xfrm>
          <a:off x="831722" y="1801686"/>
          <a:ext cx="9683877" cy="7201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11" tIns="76211" rIns="76211" bIns="76211" numCol="1" spcCol="1270" anchor="ctr" anchorCtr="0">
          <a:noAutofit/>
        </a:bodyPr>
        <a:lstStyle/>
        <a:p>
          <a:pPr marL="0" lvl="0" indent="0" algn="l" defTabSz="755650">
            <a:lnSpc>
              <a:spcPct val="100000"/>
            </a:lnSpc>
            <a:spcBef>
              <a:spcPct val="0"/>
            </a:spcBef>
            <a:spcAft>
              <a:spcPct val="35000"/>
            </a:spcAft>
            <a:buNone/>
          </a:pPr>
          <a:r>
            <a:rPr lang="en-US" sz="1700" kern="1200" dirty="0"/>
            <a:t>Subsequent studies might examine the </a:t>
          </a:r>
          <a:r>
            <a:rPr lang="en-US" sz="1700" kern="1200" dirty="0" err="1"/>
            <a:t>behaviour</a:t>
          </a:r>
          <a:r>
            <a:rPr lang="en-US" sz="1700" kern="1200" dirty="0"/>
            <a:t> of these pavement combinations under real-world stressors, such as freeze-thaw cycles and chemical spills.</a:t>
          </a:r>
        </a:p>
      </dsp:txBody>
      <dsp:txXfrm>
        <a:off x="831722" y="1801686"/>
        <a:ext cx="9683877" cy="720106"/>
      </dsp:txXfrm>
    </dsp:sp>
    <dsp:sp modelId="{30FC4A95-FA79-488B-9ADD-AEEFA0A4A98B}">
      <dsp:nvSpPr>
        <dsp:cNvPr id="0" name=""/>
        <dsp:cNvSpPr/>
      </dsp:nvSpPr>
      <dsp:spPr>
        <a:xfrm>
          <a:off x="0" y="2701819"/>
          <a:ext cx="10515600" cy="7201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D685CC-895C-4B5C-843D-B49C54FA2235}">
      <dsp:nvSpPr>
        <dsp:cNvPr id="0" name=""/>
        <dsp:cNvSpPr/>
      </dsp:nvSpPr>
      <dsp:spPr>
        <a:xfrm>
          <a:off x="217832" y="2863843"/>
          <a:ext cx="396058" cy="396058"/>
        </a:xfrm>
        <a:prstGeom prst="rect">
          <a:avLst/>
        </a:prstGeom>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344B20-5B2D-48C2-9741-2BC0D53C78EB}">
      <dsp:nvSpPr>
        <dsp:cNvPr id="0" name=""/>
        <dsp:cNvSpPr/>
      </dsp:nvSpPr>
      <dsp:spPr>
        <a:xfrm>
          <a:off x="831722" y="2701819"/>
          <a:ext cx="9683877" cy="7201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11" tIns="76211" rIns="76211" bIns="76211" numCol="1" spcCol="1270" anchor="ctr" anchorCtr="0">
          <a:noAutofit/>
        </a:bodyPr>
        <a:lstStyle/>
        <a:p>
          <a:pPr marL="0" lvl="0" indent="0" algn="l" defTabSz="755650">
            <a:lnSpc>
              <a:spcPct val="100000"/>
            </a:lnSpc>
            <a:spcBef>
              <a:spcPct val="0"/>
            </a:spcBef>
            <a:spcAft>
              <a:spcPct val="35000"/>
            </a:spcAft>
            <a:buNone/>
          </a:pPr>
          <a:r>
            <a:rPr lang="en-US" sz="1700" kern="1200" dirty="0"/>
            <a:t>Exploring alternative binders and recycled materials beyond the RAP, FA, and cement used in this study could offer additional sustainable solutions for pavement construction.</a:t>
          </a:r>
        </a:p>
      </dsp:txBody>
      <dsp:txXfrm>
        <a:off x="831722" y="2701819"/>
        <a:ext cx="9683877" cy="7201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7EF03A-EE4E-4A75-A1D2-A046969EDA51}">
      <dsp:nvSpPr>
        <dsp:cNvPr id="0" name=""/>
        <dsp:cNvSpPr/>
      </dsp:nvSpPr>
      <dsp:spPr>
        <a:xfrm>
          <a:off x="0" y="63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E57032-A817-42DD-9A45-02E06CC09DC1}">
      <dsp:nvSpPr>
        <dsp:cNvPr id="0" name=""/>
        <dsp:cNvSpPr/>
      </dsp:nvSpPr>
      <dsp:spPr>
        <a:xfrm>
          <a:off x="0" y="636"/>
          <a:ext cx="10515600" cy="579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kern="1200" dirty="0"/>
            <a:t>Al-</a:t>
          </a:r>
          <a:r>
            <a:rPr lang="en-US" sz="1500" b="1" kern="1200" dirty="0" err="1"/>
            <a:t>Saffar</a:t>
          </a:r>
          <a:r>
            <a:rPr lang="en-US" sz="1500" b="1" kern="1200" dirty="0"/>
            <a:t>, </a:t>
          </a:r>
          <a:r>
            <a:rPr lang="en-US" sz="1500" b="1" kern="1200" dirty="0" err="1"/>
            <a:t>Z.H</a:t>
          </a:r>
          <a:r>
            <a:rPr lang="en-US" sz="1500" b="1" kern="1200" dirty="0"/>
            <a:t>., Yaacob, H., </a:t>
          </a:r>
          <a:r>
            <a:rPr lang="en-US" sz="1500" b="1" kern="1200" dirty="0" err="1"/>
            <a:t>Satar</a:t>
          </a:r>
          <a:r>
            <a:rPr lang="en-US" sz="1500" b="1" kern="1200" dirty="0"/>
            <a:t>, </a:t>
          </a:r>
          <a:r>
            <a:rPr lang="en-US" sz="1500" b="1" kern="1200" dirty="0" err="1"/>
            <a:t>M.K.I.M</a:t>
          </a:r>
          <a:r>
            <a:rPr lang="en-US" sz="1500" b="1" kern="1200" dirty="0"/>
            <a:t>., Saleem, </a:t>
          </a:r>
          <a:r>
            <a:rPr lang="en-US" sz="1500" b="1" kern="1200" dirty="0" err="1"/>
            <a:t>M.K</a:t>
          </a:r>
          <a:r>
            <a:rPr lang="en-US" sz="1500" b="1" kern="1200" dirty="0"/>
            <a:t>., Lai, J.C. and Putra Jaya, R., 2021. </a:t>
          </a:r>
          <a:r>
            <a:rPr lang="en-US" sz="1500" kern="1200" dirty="0"/>
            <a:t>A review on rejuvenating materials used with reclaimed hot mix asphalt. Canadian Journal of Civil Engineering, 48(3), pp.233-249.</a:t>
          </a:r>
        </a:p>
      </dsp:txBody>
      <dsp:txXfrm>
        <a:off x="0" y="636"/>
        <a:ext cx="10515600" cy="579157"/>
      </dsp:txXfrm>
    </dsp:sp>
    <dsp:sp modelId="{79DD7EC2-1EC7-4B7E-8508-CB8874D63298}">
      <dsp:nvSpPr>
        <dsp:cNvPr id="0" name=""/>
        <dsp:cNvSpPr/>
      </dsp:nvSpPr>
      <dsp:spPr>
        <a:xfrm>
          <a:off x="0" y="57979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B50DF6-4988-4C2B-A745-3F34A961B97D}">
      <dsp:nvSpPr>
        <dsp:cNvPr id="0" name=""/>
        <dsp:cNvSpPr/>
      </dsp:nvSpPr>
      <dsp:spPr>
        <a:xfrm>
          <a:off x="0" y="579793"/>
          <a:ext cx="10515600" cy="579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kern="1200" dirty="0" err="1"/>
            <a:t>Athanasopoulou</a:t>
          </a:r>
          <a:r>
            <a:rPr lang="en-US" sz="1500" b="1" kern="1200" dirty="0"/>
            <a:t>, A., 2014. </a:t>
          </a:r>
          <a:r>
            <a:rPr lang="en-US" sz="1500" kern="1200" dirty="0"/>
            <a:t>Addition of lime and fly ash to improve highway subgrade soils. Journal of Materials in Civil Engineering, 26(4), pp.773-775.</a:t>
          </a:r>
        </a:p>
      </dsp:txBody>
      <dsp:txXfrm>
        <a:off x="0" y="579793"/>
        <a:ext cx="10515600" cy="579157"/>
      </dsp:txXfrm>
    </dsp:sp>
    <dsp:sp modelId="{9C5CBB6E-1BE5-4B9B-950C-DBDBCBC1DBAC}">
      <dsp:nvSpPr>
        <dsp:cNvPr id="0" name=""/>
        <dsp:cNvSpPr/>
      </dsp:nvSpPr>
      <dsp:spPr>
        <a:xfrm>
          <a:off x="0" y="115895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5E0D4C-93B9-46C9-84BB-D85E9AA707F2}">
      <dsp:nvSpPr>
        <dsp:cNvPr id="0" name=""/>
        <dsp:cNvSpPr/>
      </dsp:nvSpPr>
      <dsp:spPr>
        <a:xfrm>
          <a:off x="0" y="1158950"/>
          <a:ext cx="10515600" cy="579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kern="1200" dirty="0"/>
            <a:t>Cooley, D.A., 2005. </a:t>
          </a:r>
          <a:r>
            <a:rPr lang="en-US" sz="1500" kern="1200" dirty="0"/>
            <a:t>Effects of reclaimed asphalt pavement on mechanical properties of base materials. Brigham Young University.</a:t>
          </a:r>
        </a:p>
      </dsp:txBody>
      <dsp:txXfrm>
        <a:off x="0" y="1158950"/>
        <a:ext cx="10515600" cy="579157"/>
      </dsp:txXfrm>
    </dsp:sp>
    <dsp:sp modelId="{D4234F50-0127-4DBF-99CB-B1FA5D0980BE}">
      <dsp:nvSpPr>
        <dsp:cNvPr id="0" name=""/>
        <dsp:cNvSpPr/>
      </dsp:nvSpPr>
      <dsp:spPr>
        <a:xfrm>
          <a:off x="0" y="173810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73B37F-AD43-4576-87A8-A07BC5DC33ED}">
      <dsp:nvSpPr>
        <dsp:cNvPr id="0" name=""/>
        <dsp:cNvSpPr/>
      </dsp:nvSpPr>
      <dsp:spPr>
        <a:xfrm>
          <a:off x="0" y="1738107"/>
          <a:ext cx="10515600" cy="579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kern="1200" dirty="0" err="1"/>
            <a:t>Edeh</a:t>
          </a:r>
          <a:r>
            <a:rPr lang="en-US" sz="1500" b="1" kern="1200" dirty="0"/>
            <a:t>, J.E., Joel, M. and </a:t>
          </a:r>
          <a:r>
            <a:rPr lang="en-US" sz="1500" b="1" kern="1200" dirty="0" err="1"/>
            <a:t>Aburabul</a:t>
          </a:r>
          <a:r>
            <a:rPr lang="en-US" sz="1500" b="1" kern="1200" dirty="0"/>
            <a:t>, J.M., 2013. </a:t>
          </a:r>
          <a:r>
            <a:rPr lang="en-US" sz="1500" kern="1200" dirty="0"/>
            <a:t>Groundnut shell ash stabilized reclaimed asphalt pavement, as pavement material. </a:t>
          </a:r>
          <a:r>
            <a:rPr lang="en-US" sz="1500" kern="1200"/>
            <a:t>Advanced Materials Research, 824, pp.3-11.</a:t>
          </a:r>
        </a:p>
      </dsp:txBody>
      <dsp:txXfrm>
        <a:off x="0" y="1738107"/>
        <a:ext cx="10515600" cy="579157"/>
      </dsp:txXfrm>
    </dsp:sp>
    <dsp:sp modelId="{2C999267-1A76-4966-AFF3-9E2FF8B2DA9C}">
      <dsp:nvSpPr>
        <dsp:cNvPr id="0" name=""/>
        <dsp:cNvSpPr/>
      </dsp:nvSpPr>
      <dsp:spPr>
        <a:xfrm>
          <a:off x="0" y="231726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8F96DD-F39F-472D-89CF-375A22EBA9B7}">
      <dsp:nvSpPr>
        <dsp:cNvPr id="0" name=""/>
        <dsp:cNvSpPr/>
      </dsp:nvSpPr>
      <dsp:spPr>
        <a:xfrm>
          <a:off x="0" y="2317264"/>
          <a:ext cx="10515600" cy="579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IN" sz="1500" b="1" kern="1200"/>
            <a:t>FHWA-RD-97–148 (2008)</a:t>
          </a:r>
          <a:r>
            <a:rPr lang="en-IN" sz="1500" kern="1200"/>
            <a:t> User guidelines for waste and byproduct materials in pavement construction. Washington, DC.</a:t>
          </a:r>
          <a:endParaRPr lang="en-US" sz="1500" kern="1200"/>
        </a:p>
      </dsp:txBody>
      <dsp:txXfrm>
        <a:off x="0" y="2317264"/>
        <a:ext cx="10515600" cy="579157"/>
      </dsp:txXfrm>
    </dsp:sp>
    <dsp:sp modelId="{9871F2C7-7AAF-4BDA-9C78-B3A8D277D37C}">
      <dsp:nvSpPr>
        <dsp:cNvPr id="0" name=""/>
        <dsp:cNvSpPr/>
      </dsp:nvSpPr>
      <dsp:spPr>
        <a:xfrm>
          <a:off x="0" y="2896422"/>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BD8DC7-CAF2-4511-A98D-7A4659815881}">
      <dsp:nvSpPr>
        <dsp:cNvPr id="0" name=""/>
        <dsp:cNvSpPr/>
      </dsp:nvSpPr>
      <dsp:spPr>
        <a:xfrm>
          <a:off x="0" y="2896422"/>
          <a:ext cx="10515600" cy="579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IN" sz="1500" b="1" kern="1200" dirty="0"/>
            <a:t>Hoppe, E.J., Lane, D.S., Fitch, G.M. and Shetty, S., 2015.</a:t>
          </a:r>
          <a:r>
            <a:rPr lang="en-IN" sz="1500" kern="1200" dirty="0"/>
            <a:t> Feasibility of reclaimed asphalt pavement (RAP) use as road base and subbase material.</a:t>
          </a:r>
          <a:endParaRPr lang="en-US" sz="1500" kern="1200" dirty="0"/>
        </a:p>
      </dsp:txBody>
      <dsp:txXfrm>
        <a:off x="0" y="2896422"/>
        <a:ext cx="10515600" cy="579157"/>
      </dsp:txXfrm>
    </dsp:sp>
    <dsp:sp modelId="{419B1E76-AEF1-4527-9FDF-A5578BD3D229}">
      <dsp:nvSpPr>
        <dsp:cNvPr id="0" name=""/>
        <dsp:cNvSpPr/>
      </dsp:nvSpPr>
      <dsp:spPr>
        <a:xfrm>
          <a:off x="0" y="347557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147806-1CA3-4C23-AC6A-29F774248502}">
      <dsp:nvSpPr>
        <dsp:cNvPr id="0" name=""/>
        <dsp:cNvSpPr/>
      </dsp:nvSpPr>
      <dsp:spPr>
        <a:xfrm>
          <a:off x="0" y="3475579"/>
          <a:ext cx="10515600" cy="579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IN" sz="1500" b="1" kern="1200"/>
            <a:t>Huang, Y., Bird, R. and Heidrich, O., 2009.</a:t>
          </a:r>
          <a:r>
            <a:rPr lang="en-IN" sz="1500" kern="1200"/>
            <a:t> Development of a life cycle assessment tool for construction and maintenance of asphalt pavements. </a:t>
          </a:r>
          <a:r>
            <a:rPr lang="en-IN" sz="1500" i="1" kern="1200"/>
            <a:t>Journal of Cleaner Production</a:t>
          </a:r>
          <a:r>
            <a:rPr lang="en-IN" sz="1500" kern="1200"/>
            <a:t>, </a:t>
          </a:r>
          <a:r>
            <a:rPr lang="en-IN" sz="1500" i="1" kern="1200"/>
            <a:t>17</a:t>
          </a:r>
          <a:r>
            <a:rPr lang="en-IN" sz="1500" kern="1200"/>
            <a:t>(2), pp.283-296.</a:t>
          </a:r>
          <a:endParaRPr lang="en-US" sz="1500" kern="1200"/>
        </a:p>
      </dsp:txBody>
      <dsp:txXfrm>
        <a:off x="0" y="3475579"/>
        <a:ext cx="10515600" cy="579157"/>
      </dsp:txXfrm>
    </dsp:sp>
    <dsp:sp modelId="{6CCFCD3B-AF84-42EF-8387-2CB06940FB7C}">
      <dsp:nvSpPr>
        <dsp:cNvPr id="0" name=""/>
        <dsp:cNvSpPr/>
      </dsp:nvSpPr>
      <dsp:spPr>
        <a:xfrm>
          <a:off x="0" y="405473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3586B1-6A4B-442A-9AFB-1C6BC9D5DAB3}">
      <dsp:nvSpPr>
        <dsp:cNvPr id="0" name=""/>
        <dsp:cNvSpPr/>
      </dsp:nvSpPr>
      <dsp:spPr>
        <a:xfrm>
          <a:off x="0" y="4054736"/>
          <a:ext cx="10515600" cy="579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IN" sz="1500" b="1" kern="1200"/>
            <a:t>Hoy, M., Horpibulsuk, S., Rachan, R., Chinkulkijniwat, A. and Arulrajah, A., 2016.</a:t>
          </a:r>
          <a:r>
            <a:rPr lang="en-IN" sz="1500" kern="1200"/>
            <a:t> Recycled asphalt pavement–fly ash geopolymers as a sustainable pavement base material: Strength and toxic leaching investigations. </a:t>
          </a:r>
          <a:r>
            <a:rPr lang="en-IN" sz="1500" i="1" kern="1200"/>
            <a:t>Science of the Total Environment</a:t>
          </a:r>
          <a:r>
            <a:rPr lang="en-IN" sz="1500" kern="1200"/>
            <a:t>, </a:t>
          </a:r>
          <a:r>
            <a:rPr lang="en-IN" sz="1500" i="1" kern="1200"/>
            <a:t>573</a:t>
          </a:r>
          <a:r>
            <a:rPr lang="en-IN" sz="1500" kern="1200"/>
            <a:t>, pp.19-26.</a:t>
          </a:r>
          <a:endParaRPr lang="en-US" sz="1500" kern="1200"/>
        </a:p>
      </dsp:txBody>
      <dsp:txXfrm>
        <a:off x="0" y="4054736"/>
        <a:ext cx="10515600" cy="579157"/>
      </dsp:txXfrm>
    </dsp:sp>
    <dsp:sp modelId="{D0B9797C-8A77-4B53-9877-D148FB718D17}">
      <dsp:nvSpPr>
        <dsp:cNvPr id="0" name=""/>
        <dsp:cNvSpPr/>
      </dsp:nvSpPr>
      <dsp:spPr>
        <a:xfrm>
          <a:off x="0" y="463389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A3CE8A-2C0D-4DFB-9489-E8493CF22D5A}">
      <dsp:nvSpPr>
        <dsp:cNvPr id="0" name=""/>
        <dsp:cNvSpPr/>
      </dsp:nvSpPr>
      <dsp:spPr>
        <a:xfrm>
          <a:off x="0" y="4633893"/>
          <a:ext cx="10515600" cy="579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IN" sz="1500" b="1" kern="1200"/>
            <a:t>IS 2720-8 (1983).</a:t>
          </a:r>
          <a:r>
            <a:rPr lang="en-IN" sz="1500" kern="1200"/>
            <a:t> Methods of test for soils, Part 8. https://law.resource.org/pub/in/bis/S03/is.2720.8.1983.pdf</a:t>
          </a:r>
          <a:endParaRPr lang="en-US" sz="1500" kern="1200"/>
        </a:p>
      </dsp:txBody>
      <dsp:txXfrm>
        <a:off x="0" y="4633893"/>
        <a:ext cx="10515600" cy="5791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94ACDC-6246-4F5D-9D0B-516A8FCBDC9B}">
      <dsp:nvSpPr>
        <dsp:cNvPr id="0" name=""/>
        <dsp:cNvSpPr/>
      </dsp:nvSpPr>
      <dsp:spPr>
        <a:xfrm>
          <a:off x="0" y="475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7D2B23-1100-470E-A167-64D8770260CE}">
      <dsp:nvSpPr>
        <dsp:cNvPr id="0" name=""/>
        <dsp:cNvSpPr/>
      </dsp:nvSpPr>
      <dsp:spPr>
        <a:xfrm>
          <a:off x="0" y="4753"/>
          <a:ext cx="10515600" cy="699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IN" sz="1500" b="1" kern="1200" dirty="0"/>
            <a:t>IS 2720-16 (1987).</a:t>
          </a:r>
          <a:r>
            <a:rPr lang="en-IN" sz="1500" kern="1200" dirty="0"/>
            <a:t> Methods of test for soils, Part 16.  https://civilengineer.co.in/</a:t>
          </a:r>
          <a:r>
            <a:rPr lang="en-IN" sz="1500" kern="1200" dirty="0" err="1"/>
            <a:t>wp</a:t>
          </a:r>
          <a:r>
            <a:rPr lang="en-IN" sz="1500" kern="1200" dirty="0"/>
            <a:t>-content/uploads/2017/03/IS-2720-PART-16-1987-INDIAN-STANDARD-METHODS-OF-TEST-FOR-SOIL-LABORATORY-DETERMINATION-OF-CBRSECOND-REVISION..pdf </a:t>
          </a:r>
          <a:endParaRPr lang="en-US" sz="1500" kern="1200" dirty="0"/>
        </a:p>
      </dsp:txBody>
      <dsp:txXfrm>
        <a:off x="0" y="4753"/>
        <a:ext cx="10515600" cy="699113"/>
      </dsp:txXfrm>
    </dsp:sp>
    <dsp:sp modelId="{30CA6360-3EDB-489B-A82E-7C146E4D01BD}">
      <dsp:nvSpPr>
        <dsp:cNvPr id="0" name=""/>
        <dsp:cNvSpPr/>
      </dsp:nvSpPr>
      <dsp:spPr>
        <a:xfrm>
          <a:off x="0" y="70386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1851EE-27B0-4C5B-8E1F-1F224021F331}">
      <dsp:nvSpPr>
        <dsp:cNvPr id="0" name=""/>
        <dsp:cNvSpPr/>
      </dsp:nvSpPr>
      <dsp:spPr>
        <a:xfrm>
          <a:off x="0" y="703866"/>
          <a:ext cx="10515600" cy="3703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IN" sz="1500" b="1" kern="1200" dirty="0"/>
            <a:t>IS 2720-10 (1991). </a:t>
          </a:r>
          <a:r>
            <a:rPr lang="en-IN" sz="1500" kern="1200" dirty="0"/>
            <a:t>Methods of test for soils, Part 10. https://law.resource.org/pub/in/bis/S03/is.2720.10.1991.pdf </a:t>
          </a:r>
          <a:endParaRPr lang="en-US" sz="1500" kern="1200" dirty="0"/>
        </a:p>
      </dsp:txBody>
      <dsp:txXfrm>
        <a:off x="0" y="703866"/>
        <a:ext cx="10515600" cy="370306"/>
      </dsp:txXfrm>
    </dsp:sp>
    <dsp:sp modelId="{814D0C7E-99A2-48AF-8B4A-BA4BB0F021ED}">
      <dsp:nvSpPr>
        <dsp:cNvPr id="0" name=""/>
        <dsp:cNvSpPr/>
      </dsp:nvSpPr>
      <dsp:spPr>
        <a:xfrm>
          <a:off x="0" y="107417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33A4D2-F863-49CA-AB4C-9199DCB0F0C8}">
      <dsp:nvSpPr>
        <dsp:cNvPr id="0" name=""/>
        <dsp:cNvSpPr/>
      </dsp:nvSpPr>
      <dsp:spPr>
        <a:xfrm>
          <a:off x="0" y="1074173"/>
          <a:ext cx="10515600" cy="699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IN" sz="1500" b="1" kern="1200" dirty="0"/>
            <a:t>Liu, Z., Sun, L., </a:t>
          </a:r>
          <a:r>
            <a:rPr lang="en-IN" sz="1500" b="1" kern="1200" dirty="0" err="1"/>
            <a:t>Zhai</a:t>
          </a:r>
          <a:r>
            <a:rPr lang="en-IN" sz="1500" b="1" kern="1200" dirty="0"/>
            <a:t>, J. and Huang, W., 2022.</a:t>
          </a:r>
          <a:r>
            <a:rPr lang="en-IN" sz="1500" kern="1200" dirty="0"/>
            <a:t> A review of design methods for cold in-place recycling asphalt mixtures: Design processes, key parameters, and evaluation. </a:t>
          </a:r>
          <a:r>
            <a:rPr lang="en-IN" sz="1500" i="1" kern="1200" dirty="0"/>
            <a:t>Journal of Cleaner Production</a:t>
          </a:r>
          <a:r>
            <a:rPr lang="en-IN" sz="1500" kern="1200" dirty="0"/>
            <a:t>, p.133530.</a:t>
          </a:r>
          <a:endParaRPr lang="en-US" sz="1500" kern="1200" dirty="0"/>
        </a:p>
      </dsp:txBody>
      <dsp:txXfrm>
        <a:off x="0" y="1074173"/>
        <a:ext cx="10515600" cy="699113"/>
      </dsp:txXfrm>
    </dsp:sp>
    <dsp:sp modelId="{48D7BB6E-8EE2-4E23-898A-5E5C8C8568C3}">
      <dsp:nvSpPr>
        <dsp:cNvPr id="0" name=""/>
        <dsp:cNvSpPr/>
      </dsp:nvSpPr>
      <dsp:spPr>
        <a:xfrm>
          <a:off x="0" y="177328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AFB51D-DE7E-462F-8FD6-8D0A84A6DB80}">
      <dsp:nvSpPr>
        <dsp:cNvPr id="0" name=""/>
        <dsp:cNvSpPr/>
      </dsp:nvSpPr>
      <dsp:spPr>
        <a:xfrm>
          <a:off x="0" y="1773287"/>
          <a:ext cx="10515600" cy="699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IN" sz="1500" b="1" kern="1200" dirty="0"/>
            <a:t>Milad, A., </a:t>
          </a:r>
          <a:r>
            <a:rPr lang="en-IN" sz="1500" b="1" kern="1200" dirty="0" err="1"/>
            <a:t>Taib</a:t>
          </a:r>
          <a:r>
            <a:rPr lang="en-IN" sz="1500" b="1" kern="1200" dirty="0"/>
            <a:t>, A.M., </a:t>
          </a:r>
          <a:r>
            <a:rPr lang="en-IN" sz="1500" b="1" kern="1200" dirty="0" err="1"/>
            <a:t>Ahmeda</a:t>
          </a:r>
          <a:r>
            <a:rPr lang="en-IN" sz="1500" b="1" kern="1200" dirty="0"/>
            <a:t>, A.G., </a:t>
          </a:r>
          <a:r>
            <a:rPr lang="en-IN" sz="1500" b="1" kern="1200" dirty="0" err="1"/>
            <a:t>Solla</a:t>
          </a:r>
          <a:r>
            <a:rPr lang="en-IN" sz="1500" b="1" kern="1200" dirty="0"/>
            <a:t>, M. and </a:t>
          </a:r>
          <a:r>
            <a:rPr lang="en-IN" sz="1500" b="1" kern="1200" dirty="0" err="1"/>
            <a:t>Yusoff</a:t>
          </a:r>
          <a:r>
            <a:rPr lang="en-IN" sz="1500" b="1" kern="1200" dirty="0"/>
            <a:t>, </a:t>
          </a:r>
          <a:r>
            <a:rPr lang="en-IN" sz="1500" b="1" kern="1200" dirty="0" err="1"/>
            <a:t>N.I.M</a:t>
          </a:r>
          <a:r>
            <a:rPr lang="en-IN" sz="1500" b="1" kern="1200" dirty="0"/>
            <a:t>., 2020.</a:t>
          </a:r>
          <a:r>
            <a:rPr lang="en-IN" sz="1500" kern="1200" dirty="0"/>
            <a:t> A review of the use of reclaimed asphalt pavement for road paving applications. </a:t>
          </a:r>
          <a:r>
            <a:rPr lang="en-IN" sz="1500" i="1" kern="1200" dirty="0"/>
            <a:t>J. </a:t>
          </a:r>
          <a:r>
            <a:rPr lang="en-IN" sz="1500" i="1" kern="1200" dirty="0" err="1"/>
            <a:t>Teknol</a:t>
          </a:r>
          <a:r>
            <a:rPr lang="en-IN" sz="1500" kern="1200" dirty="0"/>
            <a:t>, </a:t>
          </a:r>
          <a:r>
            <a:rPr lang="en-IN" sz="1500" i="1" kern="1200" dirty="0"/>
            <a:t>82</a:t>
          </a:r>
          <a:r>
            <a:rPr lang="en-IN" sz="1500" kern="1200" dirty="0"/>
            <a:t>(3), pp.35-44.</a:t>
          </a:r>
          <a:endParaRPr lang="en-US" sz="1500" kern="1200" dirty="0"/>
        </a:p>
      </dsp:txBody>
      <dsp:txXfrm>
        <a:off x="0" y="1773287"/>
        <a:ext cx="10515600" cy="699113"/>
      </dsp:txXfrm>
    </dsp:sp>
    <dsp:sp modelId="{7B8D9A75-CC66-497A-9BF8-B64D3673392C}">
      <dsp:nvSpPr>
        <dsp:cNvPr id="0" name=""/>
        <dsp:cNvSpPr/>
      </dsp:nvSpPr>
      <dsp:spPr>
        <a:xfrm>
          <a:off x="0" y="247240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4A8E42-11C4-4D72-851E-806278FC8F23}">
      <dsp:nvSpPr>
        <dsp:cNvPr id="0" name=""/>
        <dsp:cNvSpPr/>
      </dsp:nvSpPr>
      <dsp:spPr>
        <a:xfrm>
          <a:off x="0" y="2472400"/>
          <a:ext cx="10515600" cy="699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IN" sz="1500" b="1" kern="1200" dirty="0" err="1"/>
            <a:t>Mohammadinia</a:t>
          </a:r>
          <a:r>
            <a:rPr lang="en-IN" sz="1500" b="1" kern="1200" dirty="0"/>
            <a:t>, A., </a:t>
          </a:r>
          <a:r>
            <a:rPr lang="en-IN" sz="1500" b="1" kern="1200" dirty="0" err="1"/>
            <a:t>Arulrajah</a:t>
          </a:r>
          <a:r>
            <a:rPr lang="en-IN" sz="1500" b="1" kern="1200" dirty="0"/>
            <a:t>, A., </a:t>
          </a:r>
          <a:r>
            <a:rPr lang="en-IN" sz="1500" b="1" kern="1200" dirty="0" err="1"/>
            <a:t>Sanjayan</a:t>
          </a:r>
          <a:r>
            <a:rPr lang="en-IN" sz="1500" b="1" kern="1200" dirty="0"/>
            <a:t>, J., </a:t>
          </a:r>
          <a:r>
            <a:rPr lang="en-IN" sz="1500" b="1" kern="1200" dirty="0" err="1"/>
            <a:t>Disfani</a:t>
          </a:r>
          <a:r>
            <a:rPr lang="en-IN" sz="1500" b="1" kern="1200" dirty="0"/>
            <a:t>, M.M., Bo, </a:t>
          </a:r>
          <a:r>
            <a:rPr lang="en-IN" sz="1500" b="1" kern="1200" dirty="0" err="1"/>
            <a:t>M.W</a:t>
          </a:r>
          <a:r>
            <a:rPr lang="en-IN" sz="1500" b="1" kern="1200" dirty="0"/>
            <a:t>. and </a:t>
          </a:r>
          <a:r>
            <a:rPr lang="en-IN" sz="1500" b="1" kern="1200" dirty="0" err="1"/>
            <a:t>Darmawan</a:t>
          </a:r>
          <a:r>
            <a:rPr lang="en-IN" sz="1500" b="1" kern="1200" dirty="0"/>
            <a:t>, S., 2016.</a:t>
          </a:r>
          <a:r>
            <a:rPr lang="en-IN" sz="1500" kern="1200" dirty="0"/>
            <a:t> Strength development and microfabric structure of construction and demolition aggregates stabilized with fly ash–based geopolymers. </a:t>
          </a:r>
          <a:r>
            <a:rPr lang="en-IN" sz="1500" i="1" kern="1200" dirty="0"/>
            <a:t>Journal of Materials in Civil Engineering</a:t>
          </a:r>
          <a:r>
            <a:rPr lang="en-IN" sz="1500" kern="1200" dirty="0"/>
            <a:t>, </a:t>
          </a:r>
          <a:r>
            <a:rPr lang="en-IN" sz="1500" i="1" kern="1200" dirty="0"/>
            <a:t>28</a:t>
          </a:r>
          <a:r>
            <a:rPr lang="en-IN" sz="1500" kern="1200" dirty="0"/>
            <a:t>(11), p.04016141.</a:t>
          </a:r>
          <a:endParaRPr lang="en-US" sz="1500" kern="1200" dirty="0"/>
        </a:p>
      </dsp:txBody>
      <dsp:txXfrm>
        <a:off x="0" y="2472400"/>
        <a:ext cx="10515600" cy="699113"/>
      </dsp:txXfrm>
    </dsp:sp>
    <dsp:sp modelId="{AD458042-4D15-456C-B977-19CB25BB9AC9}">
      <dsp:nvSpPr>
        <dsp:cNvPr id="0" name=""/>
        <dsp:cNvSpPr/>
      </dsp:nvSpPr>
      <dsp:spPr>
        <a:xfrm>
          <a:off x="0" y="317151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990EFD-B05B-4E52-9581-852F5EEBEF46}">
      <dsp:nvSpPr>
        <dsp:cNvPr id="0" name=""/>
        <dsp:cNvSpPr/>
      </dsp:nvSpPr>
      <dsp:spPr>
        <a:xfrm>
          <a:off x="0" y="3171514"/>
          <a:ext cx="10515600" cy="699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IN" sz="1500" b="1" kern="1200"/>
            <a:t>Nassar, K. and Nassar, W., 2006.</a:t>
          </a:r>
          <a:r>
            <a:rPr lang="en-IN" sz="1500" kern="1200"/>
            <a:t> Reclaimed asphalt pavement detection and quantity determination. </a:t>
          </a:r>
          <a:r>
            <a:rPr lang="en-IN" sz="1500" i="1" kern="1200"/>
            <a:t>Practice Periodical on Structural Design and Construction</a:t>
          </a:r>
          <a:r>
            <a:rPr lang="en-IN" sz="1500" kern="1200"/>
            <a:t>, </a:t>
          </a:r>
          <a:r>
            <a:rPr lang="en-IN" sz="1500" i="1" kern="1200"/>
            <a:t>11</a:t>
          </a:r>
          <a:r>
            <a:rPr lang="en-IN" sz="1500" kern="1200"/>
            <a:t>(3), pp.171-176.</a:t>
          </a:r>
          <a:endParaRPr lang="en-US" sz="1500" kern="1200"/>
        </a:p>
      </dsp:txBody>
      <dsp:txXfrm>
        <a:off x="0" y="3171514"/>
        <a:ext cx="10515600" cy="699113"/>
      </dsp:txXfrm>
    </dsp:sp>
    <dsp:sp modelId="{98DCCBB7-57EC-4889-91ED-27DEA9A2E69F}">
      <dsp:nvSpPr>
        <dsp:cNvPr id="0" name=""/>
        <dsp:cNvSpPr/>
      </dsp:nvSpPr>
      <dsp:spPr>
        <a:xfrm>
          <a:off x="0" y="387062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4AEEBF-C067-4202-86EE-6645B75E9671}">
      <dsp:nvSpPr>
        <dsp:cNvPr id="0" name=""/>
        <dsp:cNvSpPr/>
      </dsp:nvSpPr>
      <dsp:spPr>
        <a:xfrm>
          <a:off x="0" y="3870628"/>
          <a:ext cx="10515600" cy="699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IN" sz="1500" b="1" kern="1200" dirty="0" err="1"/>
            <a:t>NHAI</a:t>
          </a:r>
          <a:r>
            <a:rPr lang="en-IN" sz="1500" b="1" kern="1200" dirty="0"/>
            <a:t> Report, 2023.</a:t>
          </a:r>
          <a:r>
            <a:rPr lang="en-IN" sz="1500" kern="1200" dirty="0"/>
            <a:t> National Highway Authority of India report. Road Network in India: Current Status and Future Prospects. https://morth.nic.in/sites/default/files/MoRTH%20Annual%20Report%20for%20the%20Year%202022-23%20in%20English.pdf</a:t>
          </a:r>
          <a:endParaRPr lang="en-US" sz="1500" kern="1200" dirty="0"/>
        </a:p>
      </dsp:txBody>
      <dsp:txXfrm>
        <a:off x="0" y="3870628"/>
        <a:ext cx="10515600" cy="699113"/>
      </dsp:txXfrm>
    </dsp:sp>
    <dsp:sp modelId="{04CE05C1-A061-4E4D-9CFB-B63101AFF6BE}">
      <dsp:nvSpPr>
        <dsp:cNvPr id="0" name=""/>
        <dsp:cNvSpPr/>
      </dsp:nvSpPr>
      <dsp:spPr>
        <a:xfrm>
          <a:off x="0" y="4569742"/>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404F22-F724-4C67-A626-386E6AB65F62}">
      <dsp:nvSpPr>
        <dsp:cNvPr id="0" name=""/>
        <dsp:cNvSpPr/>
      </dsp:nvSpPr>
      <dsp:spPr>
        <a:xfrm>
          <a:off x="0" y="4569742"/>
          <a:ext cx="10515600" cy="699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IN" sz="1500" b="1" kern="1200"/>
            <a:t>Ong, J.K., Gungat, L. and Hamzah, M.O., 2020.</a:t>
          </a:r>
          <a:r>
            <a:rPr lang="en-IN" sz="1500" kern="1200"/>
            <a:t> Fracture properties of reclaimed asphalt pavement mixtures with rejuvenator. </a:t>
          </a:r>
          <a:r>
            <a:rPr lang="en-IN" sz="1500" i="1" kern="1200"/>
            <a:t>Construction and Building Materials</a:t>
          </a:r>
          <a:r>
            <a:rPr lang="en-IN" sz="1500" kern="1200"/>
            <a:t>, </a:t>
          </a:r>
          <a:r>
            <a:rPr lang="en-IN" sz="1500" i="1" kern="1200"/>
            <a:t>259</a:t>
          </a:r>
          <a:r>
            <a:rPr lang="en-IN" sz="1500" kern="1200"/>
            <a:t>, p.119679.</a:t>
          </a:r>
          <a:endParaRPr lang="en-US" sz="1500" kern="1200"/>
        </a:p>
      </dsp:txBody>
      <dsp:txXfrm>
        <a:off x="0" y="4569742"/>
        <a:ext cx="10515600" cy="69911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97A5D0-429A-4793-B78E-87529B4CED71}">
      <dsp:nvSpPr>
        <dsp:cNvPr id="0" name=""/>
        <dsp:cNvSpPr/>
      </dsp:nvSpPr>
      <dsp:spPr>
        <a:xfrm>
          <a:off x="0" y="652"/>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FA0144-FCD3-400A-85B4-B149115A1901}">
      <dsp:nvSpPr>
        <dsp:cNvPr id="0" name=""/>
        <dsp:cNvSpPr/>
      </dsp:nvSpPr>
      <dsp:spPr>
        <a:xfrm>
          <a:off x="0" y="652"/>
          <a:ext cx="10515600" cy="763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IN" sz="1500" b="1" kern="1200" dirty="0" err="1"/>
            <a:t>Saha</a:t>
          </a:r>
          <a:r>
            <a:rPr lang="en-IN" sz="1500" b="1" kern="1200" dirty="0"/>
            <a:t>, D.C. and Mandal, </a:t>
          </a:r>
          <a:r>
            <a:rPr lang="en-IN" sz="1500" b="1" kern="1200" dirty="0" err="1"/>
            <a:t>J.N</a:t>
          </a:r>
          <a:r>
            <a:rPr lang="en-IN" sz="1500" b="1" kern="1200" dirty="0"/>
            <a:t>., 2017.</a:t>
          </a:r>
          <a:r>
            <a:rPr lang="en-IN" sz="1500" kern="1200" dirty="0"/>
            <a:t> Laboratory investigations on Reclaimed Asphalt Pavement (RAP) for using it as base course of flexible pavement. </a:t>
          </a:r>
          <a:r>
            <a:rPr lang="en-IN" sz="1500" i="1" kern="1200" dirty="0"/>
            <a:t>Procedia engineering</a:t>
          </a:r>
          <a:r>
            <a:rPr lang="en-IN" sz="1500" kern="1200" dirty="0"/>
            <a:t>, </a:t>
          </a:r>
          <a:r>
            <a:rPr lang="en-IN" sz="1500" i="1" kern="1200" dirty="0"/>
            <a:t>189</a:t>
          </a:r>
          <a:r>
            <a:rPr lang="en-IN" sz="1500" kern="1200" dirty="0"/>
            <a:t>, pp.434-439.</a:t>
          </a:r>
          <a:endParaRPr lang="en-US" sz="1500" kern="1200" dirty="0"/>
        </a:p>
      </dsp:txBody>
      <dsp:txXfrm>
        <a:off x="0" y="652"/>
        <a:ext cx="10515600" cy="763484"/>
      </dsp:txXfrm>
    </dsp:sp>
    <dsp:sp modelId="{8EF94C68-314C-4C9A-A633-ED7EB6A5A6B4}">
      <dsp:nvSpPr>
        <dsp:cNvPr id="0" name=""/>
        <dsp:cNvSpPr/>
      </dsp:nvSpPr>
      <dsp:spPr>
        <a:xfrm>
          <a:off x="0" y="76413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7BFBCA-5027-4DCD-9DC1-12D72F30E4F1}">
      <dsp:nvSpPr>
        <dsp:cNvPr id="0" name=""/>
        <dsp:cNvSpPr/>
      </dsp:nvSpPr>
      <dsp:spPr>
        <a:xfrm>
          <a:off x="0" y="764137"/>
          <a:ext cx="10515600" cy="763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IN" sz="1500" b="1" kern="1200" dirty="0" err="1"/>
            <a:t>Saride</a:t>
          </a:r>
          <a:r>
            <a:rPr lang="en-IN" sz="1500" b="1" kern="1200" dirty="0"/>
            <a:t>, S., </a:t>
          </a:r>
          <a:r>
            <a:rPr lang="en-IN" sz="1500" b="1" kern="1200" dirty="0" err="1"/>
            <a:t>Puppala</a:t>
          </a:r>
          <a:r>
            <a:rPr lang="en-IN" sz="1500" b="1" kern="1200" dirty="0"/>
            <a:t>, A.J. and </a:t>
          </a:r>
          <a:r>
            <a:rPr lang="en-IN" sz="1500" b="1" kern="1200" dirty="0" err="1"/>
            <a:t>Williammee</a:t>
          </a:r>
          <a:r>
            <a:rPr lang="en-IN" sz="1500" b="1" kern="1200" dirty="0"/>
            <a:t>, R., 2010.</a:t>
          </a:r>
          <a:r>
            <a:rPr lang="en-IN" sz="1500" kern="1200" dirty="0"/>
            <a:t> Assessing recycled/secondary materials as pavement bases. </a:t>
          </a:r>
          <a:r>
            <a:rPr lang="en-IN" sz="1500" i="1" kern="1200" dirty="0"/>
            <a:t>Proceedings of the Institution of Civil Engineers-Ground Improvement</a:t>
          </a:r>
          <a:r>
            <a:rPr lang="en-IN" sz="1500" kern="1200" dirty="0"/>
            <a:t>, </a:t>
          </a:r>
          <a:r>
            <a:rPr lang="en-IN" sz="1500" i="1" kern="1200" dirty="0"/>
            <a:t>163</a:t>
          </a:r>
          <a:r>
            <a:rPr lang="en-IN" sz="1500" kern="1200" dirty="0"/>
            <a:t>(1), pp.3-12.</a:t>
          </a:r>
          <a:endParaRPr lang="en-US" sz="1500" kern="1200" dirty="0"/>
        </a:p>
      </dsp:txBody>
      <dsp:txXfrm>
        <a:off x="0" y="764137"/>
        <a:ext cx="10515600" cy="763484"/>
      </dsp:txXfrm>
    </dsp:sp>
    <dsp:sp modelId="{12AEC739-4286-4341-9A55-DC97CF3B9DFB}">
      <dsp:nvSpPr>
        <dsp:cNvPr id="0" name=""/>
        <dsp:cNvSpPr/>
      </dsp:nvSpPr>
      <dsp:spPr>
        <a:xfrm>
          <a:off x="0" y="1527622"/>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536F44-C807-4EA3-BC36-4BA03C84D7A3}">
      <dsp:nvSpPr>
        <dsp:cNvPr id="0" name=""/>
        <dsp:cNvSpPr/>
      </dsp:nvSpPr>
      <dsp:spPr>
        <a:xfrm>
          <a:off x="0" y="1527622"/>
          <a:ext cx="10515600" cy="763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IN" sz="1500" b="1" kern="1200" dirty="0" err="1"/>
            <a:t>Saride</a:t>
          </a:r>
          <a:r>
            <a:rPr lang="en-IN" sz="1500" b="1" kern="1200" dirty="0"/>
            <a:t>, S., </a:t>
          </a:r>
          <a:r>
            <a:rPr lang="en-IN" sz="1500" b="1" kern="1200" dirty="0" err="1"/>
            <a:t>Avirneni</a:t>
          </a:r>
          <a:r>
            <a:rPr lang="en-IN" sz="1500" b="1" kern="1200" dirty="0"/>
            <a:t>, D., </a:t>
          </a:r>
          <a:r>
            <a:rPr lang="en-IN" sz="1500" b="1" kern="1200" dirty="0" err="1"/>
            <a:t>Javvadi</a:t>
          </a:r>
          <a:r>
            <a:rPr lang="en-IN" sz="1500" b="1" kern="1200" dirty="0"/>
            <a:t>, S.C.P., </a:t>
          </a:r>
          <a:r>
            <a:rPr lang="en-IN" sz="1500" b="1" kern="1200" dirty="0" err="1"/>
            <a:t>Puppala</a:t>
          </a:r>
          <a:r>
            <a:rPr lang="en-IN" sz="1500" b="1" kern="1200" dirty="0"/>
            <a:t>, A.J. and </a:t>
          </a:r>
          <a:r>
            <a:rPr lang="en-IN" sz="1500" b="1" kern="1200" dirty="0" err="1"/>
            <a:t>Hoyos</a:t>
          </a:r>
          <a:r>
            <a:rPr lang="en-IN" sz="1500" b="1" kern="1200" dirty="0"/>
            <a:t>, </a:t>
          </a:r>
          <a:r>
            <a:rPr lang="en-IN" sz="1500" b="1" kern="1200" dirty="0" err="1"/>
            <a:t>L.R</a:t>
          </a:r>
          <a:r>
            <a:rPr lang="en-IN" sz="1500" b="1" kern="1200" dirty="0"/>
            <a:t>., 2015.</a:t>
          </a:r>
          <a:r>
            <a:rPr lang="en-IN" sz="1500" kern="1200" dirty="0"/>
            <a:t> Evaluation of fly ash treated reclaimed asphalt pavement for base/subbase applications. </a:t>
          </a:r>
          <a:r>
            <a:rPr lang="en-IN" sz="1500" i="1" kern="1200" dirty="0"/>
            <a:t>Indian Geotechnical Journal</a:t>
          </a:r>
          <a:r>
            <a:rPr lang="en-IN" sz="1500" kern="1200" dirty="0"/>
            <a:t>, </a:t>
          </a:r>
          <a:r>
            <a:rPr lang="en-IN" sz="1500" i="1" kern="1200" dirty="0"/>
            <a:t>45</a:t>
          </a:r>
          <a:r>
            <a:rPr lang="en-IN" sz="1500" kern="1200" dirty="0"/>
            <a:t>, pp.401-411.</a:t>
          </a:r>
          <a:endParaRPr lang="en-US" sz="1500" kern="1200" dirty="0"/>
        </a:p>
      </dsp:txBody>
      <dsp:txXfrm>
        <a:off x="0" y="1527622"/>
        <a:ext cx="10515600" cy="763484"/>
      </dsp:txXfrm>
    </dsp:sp>
    <dsp:sp modelId="{08F3A72C-C4F7-49CB-AD87-28A9B50577E2}">
      <dsp:nvSpPr>
        <dsp:cNvPr id="0" name=""/>
        <dsp:cNvSpPr/>
      </dsp:nvSpPr>
      <dsp:spPr>
        <a:xfrm>
          <a:off x="0" y="229110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2E7F72-388F-477F-9203-2867FDE376B7}">
      <dsp:nvSpPr>
        <dsp:cNvPr id="0" name=""/>
        <dsp:cNvSpPr/>
      </dsp:nvSpPr>
      <dsp:spPr>
        <a:xfrm>
          <a:off x="0" y="2291107"/>
          <a:ext cx="10515600" cy="763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IN" sz="1500" b="1" kern="1200" dirty="0" err="1"/>
            <a:t>Saride</a:t>
          </a:r>
          <a:r>
            <a:rPr lang="en-IN" sz="1500" b="1" kern="1200" dirty="0"/>
            <a:t>, S., </a:t>
          </a:r>
          <a:r>
            <a:rPr lang="en-IN" sz="1500" b="1" kern="1200" dirty="0" err="1"/>
            <a:t>Avirneni</a:t>
          </a:r>
          <a:r>
            <a:rPr lang="en-IN" sz="1500" b="1" kern="1200" dirty="0"/>
            <a:t>, D. and </a:t>
          </a:r>
          <a:r>
            <a:rPr lang="en-IN" sz="1500" b="1" kern="1200" dirty="0" err="1"/>
            <a:t>Challapalli</a:t>
          </a:r>
          <a:r>
            <a:rPr lang="en-IN" sz="1500" b="1" kern="1200" dirty="0"/>
            <a:t>, S., 2016.</a:t>
          </a:r>
          <a:r>
            <a:rPr lang="en-IN" sz="1500" kern="1200" dirty="0"/>
            <a:t> Micro-mechanical interaction of activated fly ash mortar and reclaimed asphalt pavement materials. </a:t>
          </a:r>
          <a:r>
            <a:rPr lang="en-IN" sz="1500" i="1" kern="1200" dirty="0"/>
            <a:t>Construction and Building Materials</a:t>
          </a:r>
          <a:r>
            <a:rPr lang="en-IN" sz="1500" kern="1200" dirty="0"/>
            <a:t>, </a:t>
          </a:r>
          <a:r>
            <a:rPr lang="en-IN" sz="1500" i="1" kern="1200" dirty="0"/>
            <a:t>123</a:t>
          </a:r>
          <a:r>
            <a:rPr lang="en-IN" sz="1500" kern="1200" dirty="0"/>
            <a:t>, pp.424-435.</a:t>
          </a:r>
          <a:endParaRPr lang="en-US" sz="1500" kern="1200" dirty="0"/>
        </a:p>
      </dsp:txBody>
      <dsp:txXfrm>
        <a:off x="0" y="2291107"/>
        <a:ext cx="10515600" cy="763484"/>
      </dsp:txXfrm>
    </dsp:sp>
    <dsp:sp modelId="{BD1893BA-D445-44A0-9E33-FC314A3067E9}">
      <dsp:nvSpPr>
        <dsp:cNvPr id="0" name=""/>
        <dsp:cNvSpPr/>
      </dsp:nvSpPr>
      <dsp:spPr>
        <a:xfrm>
          <a:off x="0" y="3054592"/>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6EFD8D-5FAB-486B-8FE6-09F52FD1EE84}">
      <dsp:nvSpPr>
        <dsp:cNvPr id="0" name=""/>
        <dsp:cNvSpPr/>
      </dsp:nvSpPr>
      <dsp:spPr>
        <a:xfrm>
          <a:off x="0" y="3054592"/>
          <a:ext cx="10515600" cy="763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IN" sz="1500" b="1" kern="1200" dirty="0" err="1"/>
            <a:t>Spreadbury</a:t>
          </a:r>
          <a:r>
            <a:rPr lang="en-IN" sz="1500" b="1" kern="1200" dirty="0"/>
            <a:t>, C.J., Clavier, </a:t>
          </a:r>
          <a:r>
            <a:rPr lang="en-IN" sz="1500" b="1" kern="1200" dirty="0" err="1"/>
            <a:t>K.A</a:t>
          </a:r>
          <a:r>
            <a:rPr lang="en-IN" sz="1500" b="1" kern="1200" dirty="0"/>
            <a:t>., Lin, A.M. and Townsend, T.G., 2021.</a:t>
          </a:r>
          <a:r>
            <a:rPr lang="en-IN" sz="1500" kern="1200" dirty="0"/>
            <a:t> A critical analysis of leaching and environmental risk assessment for reclaimed asphalt pavement management. </a:t>
          </a:r>
          <a:r>
            <a:rPr lang="en-IN" sz="1500" i="1" kern="1200" dirty="0"/>
            <a:t>Science of the Total Environment</a:t>
          </a:r>
          <a:r>
            <a:rPr lang="en-IN" sz="1500" kern="1200" dirty="0"/>
            <a:t>, </a:t>
          </a:r>
          <a:r>
            <a:rPr lang="en-IN" sz="1500" i="1" kern="1200" dirty="0"/>
            <a:t>775</a:t>
          </a:r>
          <a:r>
            <a:rPr lang="en-IN" sz="1500" kern="1200" dirty="0"/>
            <a:t>, p.145741.</a:t>
          </a:r>
          <a:endParaRPr lang="en-US" sz="1500" kern="1200" dirty="0"/>
        </a:p>
      </dsp:txBody>
      <dsp:txXfrm>
        <a:off x="0" y="3054592"/>
        <a:ext cx="10515600" cy="763484"/>
      </dsp:txXfrm>
    </dsp:sp>
    <dsp:sp modelId="{BBAE2B16-209F-4EFE-96B4-386B3866B1BE}">
      <dsp:nvSpPr>
        <dsp:cNvPr id="0" name=""/>
        <dsp:cNvSpPr/>
      </dsp:nvSpPr>
      <dsp:spPr>
        <a:xfrm>
          <a:off x="0" y="381807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5F47A3-FE65-470B-818A-72B525E0FEFB}">
      <dsp:nvSpPr>
        <dsp:cNvPr id="0" name=""/>
        <dsp:cNvSpPr/>
      </dsp:nvSpPr>
      <dsp:spPr>
        <a:xfrm>
          <a:off x="0" y="3818077"/>
          <a:ext cx="10515600" cy="763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IN" sz="1500" b="1" kern="1200"/>
            <a:t>Tarsi, G., Tataranni, P. and Sangiorgi, C., 2020.</a:t>
          </a:r>
          <a:r>
            <a:rPr lang="en-IN" sz="1500" kern="1200"/>
            <a:t> The challenges of using reclaimed asphalt pavement for new asphalt mixtures: A review. Materials, 13(18), p.4052.</a:t>
          </a:r>
          <a:endParaRPr lang="en-US" sz="1500" kern="1200"/>
        </a:p>
      </dsp:txBody>
      <dsp:txXfrm>
        <a:off x="0" y="3818077"/>
        <a:ext cx="10515600" cy="763484"/>
      </dsp:txXfrm>
    </dsp:sp>
    <dsp:sp modelId="{D20FE859-96B6-4D7D-94B2-1B742AD304A2}">
      <dsp:nvSpPr>
        <dsp:cNvPr id="0" name=""/>
        <dsp:cNvSpPr/>
      </dsp:nvSpPr>
      <dsp:spPr>
        <a:xfrm>
          <a:off x="0" y="4581562"/>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460EFF-AA36-4321-988A-E7FB8B95E604}">
      <dsp:nvSpPr>
        <dsp:cNvPr id="0" name=""/>
        <dsp:cNvSpPr/>
      </dsp:nvSpPr>
      <dsp:spPr>
        <a:xfrm>
          <a:off x="0" y="4581562"/>
          <a:ext cx="10515600" cy="763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IN" sz="1500" b="1" kern="1200" dirty="0"/>
            <a:t>Thakur, </a:t>
          </a:r>
          <a:r>
            <a:rPr lang="en-IN" sz="1500" b="1" kern="1200" dirty="0" err="1"/>
            <a:t>J.K</a:t>
          </a:r>
          <a:r>
            <a:rPr lang="en-IN" sz="1500" b="1" kern="1200" dirty="0"/>
            <a:t>. and Han, J., 2015.</a:t>
          </a:r>
          <a:r>
            <a:rPr lang="en-IN" sz="1500" kern="1200" dirty="0"/>
            <a:t> Recent development of recycled asphalt pavement (RAP) bases treated for roadway applications. Transportation Infrastructure Geotechnology, 2, pp.68-86.</a:t>
          </a:r>
          <a:endParaRPr lang="en-US" sz="1500" kern="1200" dirty="0"/>
        </a:p>
      </dsp:txBody>
      <dsp:txXfrm>
        <a:off x="0" y="4581562"/>
        <a:ext cx="10515600" cy="7634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97A5D0-429A-4793-B78E-87529B4CED71}">
      <dsp:nvSpPr>
        <dsp:cNvPr id="0" name=""/>
        <dsp:cNvSpPr/>
      </dsp:nvSpPr>
      <dsp:spPr>
        <a:xfrm>
          <a:off x="0" y="362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FA0144-FCD3-400A-85B4-B149115A1901}">
      <dsp:nvSpPr>
        <dsp:cNvPr id="0" name=""/>
        <dsp:cNvSpPr/>
      </dsp:nvSpPr>
      <dsp:spPr>
        <a:xfrm>
          <a:off x="0" y="3620"/>
          <a:ext cx="10505330" cy="736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IN" sz="1500" b="1" kern="1200" dirty="0">
              <a:effectLst/>
              <a:latin typeface="Times New Roman" panose="02020603050405020304" pitchFamily="18" charset="0"/>
              <a:ea typeface="Calibri" panose="020F0502020204030204" pitchFamily="34" charset="0"/>
              <a:cs typeface="Times New Roman" panose="02020603050405020304" pitchFamily="18" charset="0"/>
            </a:rPr>
            <a:t>Valdés, G., Pérez-Jiménez, F., Miró, R., Martínez, A. and </a:t>
          </a:r>
          <a:r>
            <a:rPr lang="en-IN" sz="1500" b="1" kern="1200" dirty="0" err="1">
              <a:effectLst/>
              <a:latin typeface="Times New Roman" panose="02020603050405020304" pitchFamily="18" charset="0"/>
              <a:ea typeface="Calibri" panose="020F0502020204030204" pitchFamily="34" charset="0"/>
              <a:cs typeface="Times New Roman" panose="02020603050405020304" pitchFamily="18" charset="0"/>
            </a:rPr>
            <a:t>Botella</a:t>
          </a:r>
          <a:r>
            <a:rPr lang="en-IN" sz="1500" b="1" kern="1200" dirty="0">
              <a:effectLst/>
              <a:latin typeface="Times New Roman" panose="02020603050405020304" pitchFamily="18" charset="0"/>
              <a:ea typeface="Calibri" panose="020F0502020204030204" pitchFamily="34" charset="0"/>
              <a:cs typeface="Times New Roman" panose="02020603050405020304" pitchFamily="18" charset="0"/>
            </a:rPr>
            <a:t>, R., 2011. </a:t>
          </a:r>
          <a:r>
            <a:rPr lang="en-IN" sz="1500" kern="1200" dirty="0">
              <a:effectLst/>
              <a:latin typeface="Times New Roman" panose="02020603050405020304" pitchFamily="18" charset="0"/>
              <a:ea typeface="Calibri" panose="020F0502020204030204" pitchFamily="34" charset="0"/>
              <a:cs typeface="Times New Roman" panose="02020603050405020304" pitchFamily="18" charset="0"/>
            </a:rPr>
            <a:t>Experimental study of recycled asphalt mixtures with high percentages of reclaimed asphalt pavement (RAP). </a:t>
          </a:r>
          <a:r>
            <a:rPr lang="en-IN" sz="1500" i="1" kern="1200" dirty="0">
              <a:effectLst/>
              <a:latin typeface="Times New Roman" panose="02020603050405020304" pitchFamily="18" charset="0"/>
              <a:ea typeface="Calibri" panose="020F0502020204030204" pitchFamily="34" charset="0"/>
              <a:cs typeface="Times New Roman" panose="02020603050405020304" pitchFamily="18" charset="0"/>
            </a:rPr>
            <a:t>Construction and Building Materials</a:t>
          </a:r>
          <a:r>
            <a:rPr lang="en-IN" sz="1500" kern="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500" i="1" kern="1200" dirty="0">
              <a:effectLst/>
              <a:latin typeface="Times New Roman" panose="02020603050405020304" pitchFamily="18" charset="0"/>
              <a:ea typeface="Calibri" panose="020F0502020204030204" pitchFamily="34" charset="0"/>
              <a:cs typeface="Times New Roman" panose="02020603050405020304" pitchFamily="18" charset="0"/>
            </a:rPr>
            <a:t>25</a:t>
          </a:r>
          <a:r>
            <a:rPr lang="en-IN" sz="1500" kern="1200" dirty="0">
              <a:effectLst/>
              <a:latin typeface="Times New Roman" panose="02020603050405020304" pitchFamily="18" charset="0"/>
              <a:ea typeface="Calibri" panose="020F0502020204030204" pitchFamily="34" charset="0"/>
              <a:cs typeface="Times New Roman" panose="02020603050405020304" pitchFamily="18" charset="0"/>
            </a:rPr>
            <a:t>(3), pp.1289-1297.</a:t>
          </a:r>
          <a:endParaRPr lang="en-US" sz="1500" kern="1200" dirty="0"/>
        </a:p>
      </dsp:txBody>
      <dsp:txXfrm>
        <a:off x="0" y="3620"/>
        <a:ext cx="10505330" cy="736294"/>
      </dsp:txXfrm>
    </dsp:sp>
    <dsp:sp modelId="{8EF94C68-314C-4C9A-A633-ED7EB6A5A6B4}">
      <dsp:nvSpPr>
        <dsp:cNvPr id="0" name=""/>
        <dsp:cNvSpPr/>
      </dsp:nvSpPr>
      <dsp:spPr>
        <a:xfrm>
          <a:off x="0" y="73991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7BFBCA-5027-4DCD-9DC1-12D72F30E4F1}">
      <dsp:nvSpPr>
        <dsp:cNvPr id="0" name=""/>
        <dsp:cNvSpPr/>
      </dsp:nvSpPr>
      <dsp:spPr>
        <a:xfrm>
          <a:off x="0" y="739914"/>
          <a:ext cx="10505330" cy="6360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IN" sz="1500" b="1" kern="1200" dirty="0">
              <a:effectLst/>
              <a:latin typeface="Times New Roman" panose="02020603050405020304" pitchFamily="18" charset="0"/>
              <a:ea typeface="Calibri" panose="020F0502020204030204" pitchFamily="34" charset="0"/>
              <a:cs typeface="Times New Roman" panose="02020603050405020304" pitchFamily="18" charset="0"/>
            </a:rPr>
            <a:t>Zhang, J., Sesay, T., You, Q. and Jing, H., 2022</a:t>
          </a:r>
          <a:r>
            <a:rPr lang="en-IN" sz="1500" kern="1200" dirty="0">
              <a:effectLst/>
              <a:latin typeface="Times New Roman" panose="02020603050405020304" pitchFamily="18" charset="0"/>
              <a:ea typeface="Calibri" panose="020F0502020204030204" pitchFamily="34" charset="0"/>
              <a:cs typeface="Times New Roman" panose="02020603050405020304" pitchFamily="18" charset="0"/>
            </a:rPr>
            <a:t>. Maximizing the Application of RAP in Asphalt Concrete Pavements and Its Long-Term Performance: A Review. </a:t>
          </a:r>
          <a:r>
            <a:rPr lang="en-IN" sz="1500" i="1" kern="1200" dirty="0">
              <a:effectLst/>
              <a:latin typeface="Times New Roman" panose="02020603050405020304" pitchFamily="18" charset="0"/>
              <a:ea typeface="Calibri" panose="020F0502020204030204" pitchFamily="34" charset="0"/>
              <a:cs typeface="Times New Roman" panose="02020603050405020304" pitchFamily="18" charset="0"/>
            </a:rPr>
            <a:t>Polymers</a:t>
          </a:r>
          <a:r>
            <a:rPr lang="en-IN" sz="1500" kern="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500" i="1" kern="1200" dirty="0">
              <a:effectLst/>
              <a:latin typeface="Times New Roman" panose="02020603050405020304" pitchFamily="18" charset="0"/>
              <a:ea typeface="Calibri" panose="020F0502020204030204" pitchFamily="34" charset="0"/>
              <a:cs typeface="Times New Roman" panose="02020603050405020304" pitchFamily="18" charset="0"/>
            </a:rPr>
            <a:t>14</a:t>
          </a:r>
          <a:r>
            <a:rPr lang="en-IN" sz="1500" kern="1200" dirty="0">
              <a:effectLst/>
              <a:latin typeface="Times New Roman" panose="02020603050405020304" pitchFamily="18" charset="0"/>
              <a:ea typeface="Calibri" panose="020F0502020204030204" pitchFamily="34" charset="0"/>
              <a:cs typeface="Times New Roman" panose="02020603050405020304" pitchFamily="18" charset="0"/>
            </a:rPr>
            <a:t>(21), p.4736.</a:t>
          </a:r>
          <a:endParaRPr lang="en-US" sz="1500" kern="1200" dirty="0"/>
        </a:p>
      </dsp:txBody>
      <dsp:txXfrm>
        <a:off x="0" y="739914"/>
        <a:ext cx="10505330" cy="636002"/>
      </dsp:txXfrm>
    </dsp:sp>
    <dsp:sp modelId="{12AEC739-4286-4341-9A55-DC97CF3B9DFB}">
      <dsp:nvSpPr>
        <dsp:cNvPr id="0" name=""/>
        <dsp:cNvSpPr/>
      </dsp:nvSpPr>
      <dsp:spPr>
        <a:xfrm>
          <a:off x="0" y="137591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536F44-C807-4EA3-BC36-4BA03C84D7A3}">
      <dsp:nvSpPr>
        <dsp:cNvPr id="0" name=""/>
        <dsp:cNvSpPr/>
      </dsp:nvSpPr>
      <dsp:spPr>
        <a:xfrm>
          <a:off x="0" y="1375917"/>
          <a:ext cx="10505330" cy="39661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IN" sz="1500" b="1" kern="1200" dirty="0">
              <a:effectLst/>
              <a:latin typeface="Times New Roman" panose="02020603050405020304" pitchFamily="18" charset="0"/>
              <a:ea typeface="Calibri" panose="020F0502020204030204" pitchFamily="34" charset="0"/>
              <a:cs typeface="Times New Roman" panose="02020603050405020304" pitchFamily="18" charset="0"/>
            </a:rPr>
            <a:t>Zhao, Z., Xiao, F. and Amirkhanian, S., 2020.</a:t>
          </a:r>
          <a:r>
            <a:rPr lang="en-IN" sz="1500" kern="1200" dirty="0">
              <a:effectLst/>
              <a:latin typeface="Times New Roman" panose="02020603050405020304" pitchFamily="18" charset="0"/>
              <a:ea typeface="Calibri" panose="020F0502020204030204" pitchFamily="34" charset="0"/>
              <a:cs typeface="Times New Roman" panose="02020603050405020304" pitchFamily="18" charset="0"/>
            </a:rPr>
            <a:t> Recent applications of waste solid materials in pavement engineering. </a:t>
          </a:r>
          <a:r>
            <a:rPr lang="en-IN" sz="1500" i="1" kern="1200" dirty="0">
              <a:effectLst/>
              <a:latin typeface="Times New Roman" panose="02020603050405020304" pitchFamily="18" charset="0"/>
              <a:ea typeface="Calibri" panose="020F0502020204030204" pitchFamily="34" charset="0"/>
              <a:cs typeface="Times New Roman" panose="02020603050405020304" pitchFamily="18" charset="0"/>
            </a:rPr>
            <a:t>Waste management</a:t>
          </a:r>
          <a:r>
            <a:rPr lang="en-IN" sz="1500" kern="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500" i="1" kern="1200" dirty="0">
              <a:effectLst/>
              <a:latin typeface="Times New Roman" panose="02020603050405020304" pitchFamily="18" charset="0"/>
              <a:ea typeface="Calibri" panose="020F0502020204030204" pitchFamily="34" charset="0"/>
              <a:cs typeface="Times New Roman" panose="02020603050405020304" pitchFamily="18" charset="0"/>
            </a:rPr>
            <a:t>108</a:t>
          </a:r>
          <a:r>
            <a:rPr lang="en-IN" sz="1500" kern="1200" dirty="0">
              <a:effectLst/>
              <a:latin typeface="Times New Roman" panose="02020603050405020304" pitchFamily="18" charset="0"/>
              <a:ea typeface="Calibri" panose="020F0502020204030204" pitchFamily="34" charset="0"/>
              <a:cs typeface="Times New Roman" panose="02020603050405020304" pitchFamily="18" charset="0"/>
            </a:rPr>
            <a:t>, pp.78-105.</a:t>
          </a:r>
          <a:endParaRPr lang="en-US" sz="1500" kern="1200" dirty="0"/>
        </a:p>
      </dsp:txBody>
      <dsp:txXfrm>
        <a:off x="0" y="1375917"/>
        <a:ext cx="10505330" cy="396616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B36CB1-0774-4EAF-889D-D9D51B7666C5}" type="datetimeFigureOut">
              <a:rPr lang="en-IN" smtClean="0"/>
              <a:t>12-11-2023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E02C87-6E0B-4CE6-B344-1B6DE8C85CD9}" type="slidenum">
              <a:rPr lang="en-IN" smtClean="0"/>
              <a:t>‹#›</a:t>
            </a:fld>
            <a:endParaRPr lang="en-IN"/>
          </a:p>
        </p:txBody>
      </p:sp>
    </p:spTree>
    <p:extLst>
      <p:ext uri="{BB962C8B-B14F-4D97-AF65-F5344CB8AC3E}">
        <p14:creationId xmlns:p14="http://schemas.microsoft.com/office/powerpoint/2010/main" val="14613665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0E02C87-6E0B-4CE6-B344-1B6DE8C85CD9}" type="slidenum">
              <a:rPr lang="en-IN" smtClean="0"/>
              <a:t>4</a:t>
            </a:fld>
            <a:endParaRPr lang="en-IN"/>
          </a:p>
        </p:txBody>
      </p:sp>
    </p:spTree>
    <p:extLst>
      <p:ext uri="{BB962C8B-B14F-4D97-AF65-F5344CB8AC3E}">
        <p14:creationId xmlns:p14="http://schemas.microsoft.com/office/powerpoint/2010/main" val="36757057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0E02C87-6E0B-4CE6-B344-1B6DE8C85CD9}" type="slidenum">
              <a:rPr lang="en-IN" smtClean="0"/>
              <a:t>5</a:t>
            </a:fld>
            <a:endParaRPr lang="en-IN"/>
          </a:p>
        </p:txBody>
      </p:sp>
    </p:spTree>
    <p:extLst>
      <p:ext uri="{BB962C8B-B14F-4D97-AF65-F5344CB8AC3E}">
        <p14:creationId xmlns:p14="http://schemas.microsoft.com/office/powerpoint/2010/main" val="197446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0E02C87-6E0B-4CE6-B344-1B6DE8C85CD9}" type="slidenum">
              <a:rPr lang="en-IN" smtClean="0"/>
              <a:t>6</a:t>
            </a:fld>
            <a:endParaRPr lang="en-IN"/>
          </a:p>
        </p:txBody>
      </p:sp>
    </p:spTree>
    <p:extLst>
      <p:ext uri="{BB962C8B-B14F-4D97-AF65-F5344CB8AC3E}">
        <p14:creationId xmlns:p14="http://schemas.microsoft.com/office/powerpoint/2010/main" val="12698540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0E02C87-6E0B-4CE6-B344-1B6DE8C85CD9}" type="slidenum">
              <a:rPr lang="en-IN" smtClean="0"/>
              <a:t>8</a:t>
            </a:fld>
            <a:endParaRPr lang="en-IN"/>
          </a:p>
        </p:txBody>
      </p:sp>
    </p:spTree>
    <p:extLst>
      <p:ext uri="{BB962C8B-B14F-4D97-AF65-F5344CB8AC3E}">
        <p14:creationId xmlns:p14="http://schemas.microsoft.com/office/powerpoint/2010/main" val="20188714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0E02C87-6E0B-4CE6-B344-1B6DE8C85CD9}" type="slidenum">
              <a:rPr lang="en-IN" smtClean="0"/>
              <a:t>9</a:t>
            </a:fld>
            <a:endParaRPr lang="en-IN"/>
          </a:p>
        </p:txBody>
      </p:sp>
    </p:spTree>
    <p:extLst>
      <p:ext uri="{BB962C8B-B14F-4D97-AF65-F5344CB8AC3E}">
        <p14:creationId xmlns:p14="http://schemas.microsoft.com/office/powerpoint/2010/main" val="23858638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0E02C87-6E0B-4CE6-B344-1B6DE8C85CD9}" type="slidenum">
              <a:rPr lang="en-IN" smtClean="0"/>
              <a:t>11</a:t>
            </a:fld>
            <a:endParaRPr lang="en-IN"/>
          </a:p>
        </p:txBody>
      </p:sp>
    </p:spTree>
    <p:extLst>
      <p:ext uri="{BB962C8B-B14F-4D97-AF65-F5344CB8AC3E}">
        <p14:creationId xmlns:p14="http://schemas.microsoft.com/office/powerpoint/2010/main" val="10385424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0E02C87-6E0B-4CE6-B344-1B6DE8C85CD9}" type="slidenum">
              <a:rPr lang="en-IN" smtClean="0"/>
              <a:t>13</a:t>
            </a:fld>
            <a:endParaRPr lang="en-IN"/>
          </a:p>
        </p:txBody>
      </p:sp>
    </p:spTree>
    <p:extLst>
      <p:ext uri="{BB962C8B-B14F-4D97-AF65-F5344CB8AC3E}">
        <p14:creationId xmlns:p14="http://schemas.microsoft.com/office/powerpoint/2010/main" val="12756065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0E02C87-6E0B-4CE6-B344-1B6DE8C85CD9}" type="slidenum">
              <a:rPr lang="en-IN" smtClean="0"/>
              <a:t>14</a:t>
            </a:fld>
            <a:endParaRPr lang="en-IN"/>
          </a:p>
        </p:txBody>
      </p:sp>
    </p:spTree>
    <p:extLst>
      <p:ext uri="{BB962C8B-B14F-4D97-AF65-F5344CB8AC3E}">
        <p14:creationId xmlns:p14="http://schemas.microsoft.com/office/powerpoint/2010/main" val="30946143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0E02C87-6E0B-4CE6-B344-1B6DE8C85CD9}" type="slidenum">
              <a:rPr lang="en-IN" smtClean="0"/>
              <a:t>15</a:t>
            </a:fld>
            <a:endParaRPr lang="en-IN"/>
          </a:p>
        </p:txBody>
      </p:sp>
    </p:spTree>
    <p:extLst>
      <p:ext uri="{BB962C8B-B14F-4D97-AF65-F5344CB8AC3E}">
        <p14:creationId xmlns:p14="http://schemas.microsoft.com/office/powerpoint/2010/main" val="11661673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0E02C87-6E0B-4CE6-B344-1B6DE8C85CD9}" type="slidenum">
              <a:rPr lang="en-IN" smtClean="0"/>
              <a:t>16</a:t>
            </a:fld>
            <a:endParaRPr lang="en-IN"/>
          </a:p>
        </p:txBody>
      </p:sp>
    </p:spTree>
    <p:extLst>
      <p:ext uri="{BB962C8B-B14F-4D97-AF65-F5344CB8AC3E}">
        <p14:creationId xmlns:p14="http://schemas.microsoft.com/office/powerpoint/2010/main" val="41212934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0E02C87-6E0B-4CE6-B344-1B6DE8C85CD9}" type="slidenum">
              <a:rPr lang="en-IN" smtClean="0"/>
              <a:t>17</a:t>
            </a:fld>
            <a:endParaRPr lang="en-IN"/>
          </a:p>
        </p:txBody>
      </p:sp>
    </p:spTree>
    <p:extLst>
      <p:ext uri="{BB962C8B-B14F-4D97-AF65-F5344CB8AC3E}">
        <p14:creationId xmlns:p14="http://schemas.microsoft.com/office/powerpoint/2010/main" val="40997942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0E02C87-6E0B-4CE6-B344-1B6DE8C85CD9}" type="slidenum">
              <a:rPr lang="en-IN" smtClean="0"/>
              <a:t>18</a:t>
            </a:fld>
            <a:endParaRPr lang="en-IN"/>
          </a:p>
        </p:txBody>
      </p:sp>
    </p:spTree>
    <p:extLst>
      <p:ext uri="{BB962C8B-B14F-4D97-AF65-F5344CB8AC3E}">
        <p14:creationId xmlns:p14="http://schemas.microsoft.com/office/powerpoint/2010/main" val="25418621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0E02C87-6E0B-4CE6-B344-1B6DE8C85CD9}" type="slidenum">
              <a:rPr lang="en-IN" smtClean="0"/>
              <a:t>19</a:t>
            </a:fld>
            <a:endParaRPr lang="en-IN"/>
          </a:p>
        </p:txBody>
      </p:sp>
    </p:spTree>
    <p:extLst>
      <p:ext uri="{BB962C8B-B14F-4D97-AF65-F5344CB8AC3E}">
        <p14:creationId xmlns:p14="http://schemas.microsoft.com/office/powerpoint/2010/main" val="14677727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0E02C87-6E0B-4CE6-B344-1B6DE8C85CD9}" type="slidenum">
              <a:rPr lang="en-IN" smtClean="0"/>
              <a:t>20</a:t>
            </a:fld>
            <a:endParaRPr lang="en-IN"/>
          </a:p>
        </p:txBody>
      </p:sp>
    </p:spTree>
    <p:extLst>
      <p:ext uri="{BB962C8B-B14F-4D97-AF65-F5344CB8AC3E}">
        <p14:creationId xmlns:p14="http://schemas.microsoft.com/office/powerpoint/2010/main" val="34647697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0E02C87-6E0B-4CE6-B344-1B6DE8C85CD9}" type="slidenum">
              <a:rPr lang="en-IN" smtClean="0"/>
              <a:t>22</a:t>
            </a:fld>
            <a:endParaRPr lang="en-IN"/>
          </a:p>
        </p:txBody>
      </p:sp>
    </p:spTree>
    <p:extLst>
      <p:ext uri="{BB962C8B-B14F-4D97-AF65-F5344CB8AC3E}">
        <p14:creationId xmlns:p14="http://schemas.microsoft.com/office/powerpoint/2010/main" val="31303116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0E02C87-6E0B-4CE6-B344-1B6DE8C85CD9}" type="slidenum">
              <a:rPr lang="en-IN" smtClean="0"/>
              <a:t>24</a:t>
            </a:fld>
            <a:endParaRPr lang="en-IN"/>
          </a:p>
        </p:txBody>
      </p:sp>
    </p:spTree>
    <p:extLst>
      <p:ext uri="{BB962C8B-B14F-4D97-AF65-F5344CB8AC3E}">
        <p14:creationId xmlns:p14="http://schemas.microsoft.com/office/powerpoint/2010/main" val="74352171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0E02C87-6E0B-4CE6-B344-1B6DE8C85CD9}" type="slidenum">
              <a:rPr lang="en-IN" smtClean="0"/>
              <a:t>26</a:t>
            </a:fld>
            <a:endParaRPr lang="en-IN"/>
          </a:p>
        </p:txBody>
      </p:sp>
    </p:spTree>
    <p:extLst>
      <p:ext uri="{BB962C8B-B14F-4D97-AF65-F5344CB8AC3E}">
        <p14:creationId xmlns:p14="http://schemas.microsoft.com/office/powerpoint/2010/main" val="36325991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0E02C87-6E0B-4CE6-B344-1B6DE8C85CD9}" type="slidenum">
              <a:rPr lang="en-IN" smtClean="0"/>
              <a:t>28</a:t>
            </a:fld>
            <a:endParaRPr lang="en-IN"/>
          </a:p>
        </p:txBody>
      </p:sp>
    </p:spTree>
    <p:extLst>
      <p:ext uri="{BB962C8B-B14F-4D97-AF65-F5344CB8AC3E}">
        <p14:creationId xmlns:p14="http://schemas.microsoft.com/office/powerpoint/2010/main" val="178081968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0E02C87-6E0B-4CE6-B344-1B6DE8C85CD9}" type="slidenum">
              <a:rPr lang="en-IN" smtClean="0"/>
              <a:t>29</a:t>
            </a:fld>
            <a:endParaRPr lang="en-IN"/>
          </a:p>
        </p:txBody>
      </p:sp>
    </p:spTree>
    <p:extLst>
      <p:ext uri="{BB962C8B-B14F-4D97-AF65-F5344CB8AC3E}">
        <p14:creationId xmlns:p14="http://schemas.microsoft.com/office/powerpoint/2010/main" val="196432086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0E02C87-6E0B-4CE6-B344-1B6DE8C85CD9}" type="slidenum">
              <a:rPr lang="en-IN" smtClean="0"/>
              <a:t>30</a:t>
            </a:fld>
            <a:endParaRPr lang="en-IN"/>
          </a:p>
        </p:txBody>
      </p:sp>
    </p:spTree>
    <p:extLst>
      <p:ext uri="{BB962C8B-B14F-4D97-AF65-F5344CB8AC3E}">
        <p14:creationId xmlns:p14="http://schemas.microsoft.com/office/powerpoint/2010/main" val="337820740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0E02C87-6E0B-4CE6-B344-1B6DE8C85CD9}" type="slidenum">
              <a:rPr lang="en-IN" smtClean="0"/>
              <a:t>31</a:t>
            </a:fld>
            <a:endParaRPr lang="en-IN"/>
          </a:p>
        </p:txBody>
      </p:sp>
    </p:spTree>
    <p:extLst>
      <p:ext uri="{BB962C8B-B14F-4D97-AF65-F5344CB8AC3E}">
        <p14:creationId xmlns:p14="http://schemas.microsoft.com/office/powerpoint/2010/main" val="38964126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D2ED0-B59E-4C33-8CDC-4124AB33AE3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28E1C82A-2B83-467A-904D-A629238FC78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AC15A709-5F78-410F-B0A3-6B574267291C}"/>
              </a:ext>
            </a:extLst>
          </p:cNvPr>
          <p:cNvSpPr>
            <a:spLocks noGrp="1"/>
          </p:cNvSpPr>
          <p:nvPr>
            <p:ph type="dt" sz="half" idx="10"/>
          </p:nvPr>
        </p:nvSpPr>
        <p:spPr/>
        <p:txBody>
          <a:bodyPr/>
          <a:lstStyle/>
          <a:p>
            <a:fld id="{9BB5ED07-B681-48FF-A47F-7747C4551C82}" type="datetime1">
              <a:rPr lang="en-IN" smtClean="0"/>
              <a:t>12-11-2023</a:t>
            </a:fld>
            <a:endParaRPr lang="en-IN"/>
          </a:p>
        </p:txBody>
      </p:sp>
      <p:sp>
        <p:nvSpPr>
          <p:cNvPr id="5" name="Footer Placeholder 4">
            <a:extLst>
              <a:ext uri="{FF2B5EF4-FFF2-40B4-BE49-F238E27FC236}">
                <a16:creationId xmlns:a16="http://schemas.microsoft.com/office/drawing/2014/main" id="{77DA378D-27CE-4C14-8F8B-7403A2563FF3}"/>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69C5B90-4BED-4F25-9044-2386977CAAE3}"/>
              </a:ext>
            </a:extLst>
          </p:cNvPr>
          <p:cNvSpPr>
            <a:spLocks noGrp="1"/>
          </p:cNvSpPr>
          <p:nvPr>
            <p:ph type="sldNum" sz="quarter" idx="12"/>
          </p:nvPr>
        </p:nvSpPr>
        <p:spPr/>
        <p:txBody>
          <a:bodyPr/>
          <a:lstStyle/>
          <a:p>
            <a:fld id="{19C3CFBE-B804-4550-B12F-7A9DB4F9F9D8}" type="slidenum">
              <a:rPr lang="en-IN" smtClean="0"/>
              <a:t>‹#›</a:t>
            </a:fld>
            <a:endParaRPr lang="en-IN"/>
          </a:p>
        </p:txBody>
      </p:sp>
    </p:spTree>
    <p:extLst>
      <p:ext uri="{BB962C8B-B14F-4D97-AF65-F5344CB8AC3E}">
        <p14:creationId xmlns:p14="http://schemas.microsoft.com/office/powerpoint/2010/main" val="4869786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4FF6F-FFFF-4B4E-8FB0-0785E8F68C48}"/>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AE3A1A56-C30A-4622-892B-50914DC9E7E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94924A5E-202A-4374-BB9E-C04273DCACCF}"/>
              </a:ext>
            </a:extLst>
          </p:cNvPr>
          <p:cNvSpPr>
            <a:spLocks noGrp="1"/>
          </p:cNvSpPr>
          <p:nvPr>
            <p:ph type="dt" sz="half" idx="10"/>
          </p:nvPr>
        </p:nvSpPr>
        <p:spPr/>
        <p:txBody>
          <a:bodyPr/>
          <a:lstStyle/>
          <a:p>
            <a:fld id="{883F0820-05DF-4972-996D-5B7CB478DEB1}" type="datetime1">
              <a:rPr lang="en-IN" smtClean="0"/>
              <a:t>12-11-2023</a:t>
            </a:fld>
            <a:endParaRPr lang="en-IN"/>
          </a:p>
        </p:txBody>
      </p:sp>
      <p:sp>
        <p:nvSpPr>
          <p:cNvPr id="5" name="Footer Placeholder 4">
            <a:extLst>
              <a:ext uri="{FF2B5EF4-FFF2-40B4-BE49-F238E27FC236}">
                <a16:creationId xmlns:a16="http://schemas.microsoft.com/office/drawing/2014/main" id="{76A360D5-C869-4369-99C4-7B10501BFCB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80EF569-240C-4CBA-B96C-05316C812CA2}"/>
              </a:ext>
            </a:extLst>
          </p:cNvPr>
          <p:cNvSpPr>
            <a:spLocks noGrp="1"/>
          </p:cNvSpPr>
          <p:nvPr>
            <p:ph type="sldNum" sz="quarter" idx="12"/>
          </p:nvPr>
        </p:nvSpPr>
        <p:spPr/>
        <p:txBody>
          <a:bodyPr/>
          <a:lstStyle/>
          <a:p>
            <a:fld id="{19C3CFBE-B804-4550-B12F-7A9DB4F9F9D8}" type="slidenum">
              <a:rPr lang="en-IN" smtClean="0"/>
              <a:t>‹#›</a:t>
            </a:fld>
            <a:endParaRPr lang="en-IN"/>
          </a:p>
        </p:txBody>
      </p:sp>
    </p:spTree>
    <p:extLst>
      <p:ext uri="{BB962C8B-B14F-4D97-AF65-F5344CB8AC3E}">
        <p14:creationId xmlns:p14="http://schemas.microsoft.com/office/powerpoint/2010/main" val="24724607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8CEDA-0B09-44ED-AD18-1C9EED0142D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DDBD3F40-CB3F-4D9C-A45E-B726A289D2C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D26DBE-9764-4159-BBEB-138622738296}"/>
              </a:ext>
            </a:extLst>
          </p:cNvPr>
          <p:cNvSpPr>
            <a:spLocks noGrp="1"/>
          </p:cNvSpPr>
          <p:nvPr>
            <p:ph type="dt" sz="half" idx="10"/>
          </p:nvPr>
        </p:nvSpPr>
        <p:spPr/>
        <p:txBody>
          <a:bodyPr/>
          <a:lstStyle/>
          <a:p>
            <a:fld id="{A9D1D453-FDC4-4B13-BCBC-4A1C8A481646}" type="datetime1">
              <a:rPr lang="en-IN" smtClean="0"/>
              <a:t>12-11-2023</a:t>
            </a:fld>
            <a:endParaRPr lang="en-IN"/>
          </a:p>
        </p:txBody>
      </p:sp>
      <p:sp>
        <p:nvSpPr>
          <p:cNvPr id="5" name="Footer Placeholder 4">
            <a:extLst>
              <a:ext uri="{FF2B5EF4-FFF2-40B4-BE49-F238E27FC236}">
                <a16:creationId xmlns:a16="http://schemas.microsoft.com/office/drawing/2014/main" id="{666A585B-0F78-473B-931C-1F038C1CEEE3}"/>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54E94A8E-7E33-4225-8F01-BE6A33C5EF1A}"/>
              </a:ext>
            </a:extLst>
          </p:cNvPr>
          <p:cNvSpPr>
            <a:spLocks noGrp="1"/>
          </p:cNvSpPr>
          <p:nvPr>
            <p:ph type="sldNum" sz="quarter" idx="12"/>
          </p:nvPr>
        </p:nvSpPr>
        <p:spPr/>
        <p:txBody>
          <a:bodyPr/>
          <a:lstStyle/>
          <a:p>
            <a:fld id="{19C3CFBE-B804-4550-B12F-7A9DB4F9F9D8}" type="slidenum">
              <a:rPr lang="en-IN" smtClean="0"/>
              <a:t>‹#›</a:t>
            </a:fld>
            <a:endParaRPr lang="en-IN"/>
          </a:p>
        </p:txBody>
      </p:sp>
    </p:spTree>
    <p:extLst>
      <p:ext uri="{BB962C8B-B14F-4D97-AF65-F5344CB8AC3E}">
        <p14:creationId xmlns:p14="http://schemas.microsoft.com/office/powerpoint/2010/main" val="39478783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6DA83-C9F6-4004-8F49-BA153FDF3D1B}"/>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176E0B87-0F18-4DF7-8CA3-F7786B85AA5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560C1D20-6956-431D-A593-0E4EF39EB4D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64ABB288-73E2-4E0C-9A81-810913717F35}"/>
              </a:ext>
            </a:extLst>
          </p:cNvPr>
          <p:cNvSpPr>
            <a:spLocks noGrp="1"/>
          </p:cNvSpPr>
          <p:nvPr>
            <p:ph type="dt" sz="half" idx="10"/>
          </p:nvPr>
        </p:nvSpPr>
        <p:spPr/>
        <p:txBody>
          <a:bodyPr/>
          <a:lstStyle/>
          <a:p>
            <a:fld id="{2F4C5EDC-2780-4CB8-955A-8AA6E2B27C73}" type="datetime1">
              <a:rPr lang="en-IN" smtClean="0"/>
              <a:t>12-11-2023</a:t>
            </a:fld>
            <a:endParaRPr lang="en-IN"/>
          </a:p>
        </p:txBody>
      </p:sp>
      <p:sp>
        <p:nvSpPr>
          <p:cNvPr id="6" name="Footer Placeholder 5">
            <a:extLst>
              <a:ext uri="{FF2B5EF4-FFF2-40B4-BE49-F238E27FC236}">
                <a16:creationId xmlns:a16="http://schemas.microsoft.com/office/drawing/2014/main" id="{8896F35F-0B34-4440-9402-E49E370A3625}"/>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CA395F56-C806-43E7-ACB0-0A4F814CD64B}"/>
              </a:ext>
            </a:extLst>
          </p:cNvPr>
          <p:cNvSpPr>
            <a:spLocks noGrp="1"/>
          </p:cNvSpPr>
          <p:nvPr>
            <p:ph type="sldNum" sz="quarter" idx="12"/>
          </p:nvPr>
        </p:nvSpPr>
        <p:spPr/>
        <p:txBody>
          <a:bodyPr/>
          <a:lstStyle/>
          <a:p>
            <a:fld id="{19C3CFBE-B804-4550-B12F-7A9DB4F9F9D8}" type="slidenum">
              <a:rPr lang="en-IN" smtClean="0"/>
              <a:t>‹#›</a:t>
            </a:fld>
            <a:endParaRPr lang="en-IN"/>
          </a:p>
        </p:txBody>
      </p:sp>
    </p:spTree>
    <p:extLst>
      <p:ext uri="{BB962C8B-B14F-4D97-AF65-F5344CB8AC3E}">
        <p14:creationId xmlns:p14="http://schemas.microsoft.com/office/powerpoint/2010/main" val="1726567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3512A-BF8F-4DD5-8483-8B968CA44FA4}"/>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1440D5D6-EB2B-4682-A0C5-7AA8150D41E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96E57F6-3054-4E14-9184-DC32A8ACB37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9A920991-1367-48A6-945E-8EB9A64AF22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8F16F83-7B8C-4562-AC1C-AEE88BFFA3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D80F971B-AE55-4745-A380-C6A0CFA7825B}"/>
              </a:ext>
            </a:extLst>
          </p:cNvPr>
          <p:cNvSpPr>
            <a:spLocks noGrp="1"/>
          </p:cNvSpPr>
          <p:nvPr>
            <p:ph type="dt" sz="half" idx="10"/>
          </p:nvPr>
        </p:nvSpPr>
        <p:spPr/>
        <p:txBody>
          <a:bodyPr/>
          <a:lstStyle/>
          <a:p>
            <a:fld id="{EC28ED7E-CFC5-4313-8242-A41C5FC1CF90}" type="datetime1">
              <a:rPr lang="en-IN" smtClean="0"/>
              <a:t>12-11-2023</a:t>
            </a:fld>
            <a:endParaRPr lang="en-IN"/>
          </a:p>
        </p:txBody>
      </p:sp>
      <p:sp>
        <p:nvSpPr>
          <p:cNvPr id="8" name="Footer Placeholder 7">
            <a:extLst>
              <a:ext uri="{FF2B5EF4-FFF2-40B4-BE49-F238E27FC236}">
                <a16:creationId xmlns:a16="http://schemas.microsoft.com/office/drawing/2014/main" id="{35864A0E-9CB9-4F58-9D90-6F6E39C8A57F}"/>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521EF522-2823-47F1-B920-BF2CA1D7BFCC}"/>
              </a:ext>
            </a:extLst>
          </p:cNvPr>
          <p:cNvSpPr>
            <a:spLocks noGrp="1"/>
          </p:cNvSpPr>
          <p:nvPr>
            <p:ph type="sldNum" sz="quarter" idx="12"/>
          </p:nvPr>
        </p:nvSpPr>
        <p:spPr/>
        <p:txBody>
          <a:bodyPr/>
          <a:lstStyle/>
          <a:p>
            <a:fld id="{19C3CFBE-B804-4550-B12F-7A9DB4F9F9D8}" type="slidenum">
              <a:rPr lang="en-IN" smtClean="0"/>
              <a:t>‹#›</a:t>
            </a:fld>
            <a:endParaRPr lang="en-IN"/>
          </a:p>
        </p:txBody>
      </p:sp>
    </p:spTree>
    <p:extLst>
      <p:ext uri="{BB962C8B-B14F-4D97-AF65-F5344CB8AC3E}">
        <p14:creationId xmlns:p14="http://schemas.microsoft.com/office/powerpoint/2010/main" val="18815663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D8073-AAC0-493D-A797-E6794177F784}"/>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20758B68-F47A-4BC5-BA88-91EE8CF68507}"/>
              </a:ext>
            </a:extLst>
          </p:cNvPr>
          <p:cNvSpPr>
            <a:spLocks noGrp="1"/>
          </p:cNvSpPr>
          <p:nvPr>
            <p:ph type="dt" sz="half" idx="10"/>
          </p:nvPr>
        </p:nvSpPr>
        <p:spPr/>
        <p:txBody>
          <a:bodyPr/>
          <a:lstStyle/>
          <a:p>
            <a:fld id="{BA0194BE-7F88-4118-810C-469FB597862E}" type="datetime1">
              <a:rPr lang="en-IN" smtClean="0"/>
              <a:t>12-11-2023</a:t>
            </a:fld>
            <a:endParaRPr lang="en-IN"/>
          </a:p>
        </p:txBody>
      </p:sp>
      <p:sp>
        <p:nvSpPr>
          <p:cNvPr id="4" name="Footer Placeholder 3">
            <a:extLst>
              <a:ext uri="{FF2B5EF4-FFF2-40B4-BE49-F238E27FC236}">
                <a16:creationId xmlns:a16="http://schemas.microsoft.com/office/drawing/2014/main" id="{1D51318F-DE08-4740-AEC0-1B55A1B0394E}"/>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9510989A-6CD5-4D84-A0D5-FA12344C11EF}"/>
              </a:ext>
            </a:extLst>
          </p:cNvPr>
          <p:cNvSpPr>
            <a:spLocks noGrp="1"/>
          </p:cNvSpPr>
          <p:nvPr>
            <p:ph type="sldNum" sz="quarter" idx="12"/>
          </p:nvPr>
        </p:nvSpPr>
        <p:spPr/>
        <p:txBody>
          <a:bodyPr/>
          <a:lstStyle/>
          <a:p>
            <a:fld id="{19C3CFBE-B804-4550-B12F-7A9DB4F9F9D8}" type="slidenum">
              <a:rPr lang="en-IN" smtClean="0"/>
              <a:t>‹#›</a:t>
            </a:fld>
            <a:endParaRPr lang="en-IN"/>
          </a:p>
        </p:txBody>
      </p:sp>
    </p:spTree>
    <p:extLst>
      <p:ext uri="{BB962C8B-B14F-4D97-AF65-F5344CB8AC3E}">
        <p14:creationId xmlns:p14="http://schemas.microsoft.com/office/powerpoint/2010/main" val="21289584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2E95F91-E1D9-4936-A961-78B7D129F2AD}"/>
              </a:ext>
            </a:extLst>
          </p:cNvPr>
          <p:cNvSpPr>
            <a:spLocks noGrp="1"/>
          </p:cNvSpPr>
          <p:nvPr>
            <p:ph type="dt" sz="half" idx="10"/>
          </p:nvPr>
        </p:nvSpPr>
        <p:spPr/>
        <p:txBody>
          <a:bodyPr/>
          <a:lstStyle/>
          <a:p>
            <a:fld id="{11CF3891-B5F3-46DC-80E0-847BC2F1CE30}" type="datetime1">
              <a:rPr lang="en-IN" smtClean="0"/>
              <a:t>12-11-2023</a:t>
            </a:fld>
            <a:endParaRPr lang="en-IN"/>
          </a:p>
        </p:txBody>
      </p:sp>
      <p:sp>
        <p:nvSpPr>
          <p:cNvPr id="3" name="Footer Placeholder 2">
            <a:extLst>
              <a:ext uri="{FF2B5EF4-FFF2-40B4-BE49-F238E27FC236}">
                <a16:creationId xmlns:a16="http://schemas.microsoft.com/office/drawing/2014/main" id="{AE02D1F9-C039-4504-AB5A-6829821220B1}"/>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C48F8C38-A239-41DF-8B4C-D109946F279C}"/>
              </a:ext>
            </a:extLst>
          </p:cNvPr>
          <p:cNvSpPr>
            <a:spLocks noGrp="1"/>
          </p:cNvSpPr>
          <p:nvPr>
            <p:ph type="sldNum" sz="quarter" idx="12"/>
          </p:nvPr>
        </p:nvSpPr>
        <p:spPr/>
        <p:txBody>
          <a:bodyPr/>
          <a:lstStyle/>
          <a:p>
            <a:fld id="{19C3CFBE-B804-4550-B12F-7A9DB4F9F9D8}" type="slidenum">
              <a:rPr lang="en-IN" smtClean="0"/>
              <a:t>‹#›</a:t>
            </a:fld>
            <a:endParaRPr lang="en-IN"/>
          </a:p>
        </p:txBody>
      </p:sp>
    </p:spTree>
    <p:extLst>
      <p:ext uri="{BB962C8B-B14F-4D97-AF65-F5344CB8AC3E}">
        <p14:creationId xmlns:p14="http://schemas.microsoft.com/office/powerpoint/2010/main" val="4278575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829B2-1376-465F-B552-0A6A12A443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A956DB36-7E4C-43B6-B628-F321A23DF64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BA52B76C-9832-408F-9184-56FD4686F8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B19E17-06F2-4CD3-B19F-F00E356A7760}"/>
              </a:ext>
            </a:extLst>
          </p:cNvPr>
          <p:cNvSpPr>
            <a:spLocks noGrp="1"/>
          </p:cNvSpPr>
          <p:nvPr>
            <p:ph type="dt" sz="half" idx="10"/>
          </p:nvPr>
        </p:nvSpPr>
        <p:spPr/>
        <p:txBody>
          <a:bodyPr/>
          <a:lstStyle/>
          <a:p>
            <a:fld id="{860E27F1-CCA2-4D37-85C7-1C03FC824AA3}" type="datetime1">
              <a:rPr lang="en-IN" smtClean="0"/>
              <a:t>12-11-2023</a:t>
            </a:fld>
            <a:endParaRPr lang="en-IN"/>
          </a:p>
        </p:txBody>
      </p:sp>
      <p:sp>
        <p:nvSpPr>
          <p:cNvPr id="6" name="Footer Placeholder 5">
            <a:extLst>
              <a:ext uri="{FF2B5EF4-FFF2-40B4-BE49-F238E27FC236}">
                <a16:creationId xmlns:a16="http://schemas.microsoft.com/office/drawing/2014/main" id="{18349ECF-5AE3-4C0C-81C1-00F2CF5DDEE9}"/>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7532DFE8-F43B-4203-B0E3-1CC1512B9AA2}"/>
              </a:ext>
            </a:extLst>
          </p:cNvPr>
          <p:cNvSpPr>
            <a:spLocks noGrp="1"/>
          </p:cNvSpPr>
          <p:nvPr>
            <p:ph type="sldNum" sz="quarter" idx="12"/>
          </p:nvPr>
        </p:nvSpPr>
        <p:spPr/>
        <p:txBody>
          <a:bodyPr/>
          <a:lstStyle/>
          <a:p>
            <a:fld id="{19C3CFBE-B804-4550-B12F-7A9DB4F9F9D8}" type="slidenum">
              <a:rPr lang="en-IN" smtClean="0"/>
              <a:t>‹#›</a:t>
            </a:fld>
            <a:endParaRPr lang="en-IN"/>
          </a:p>
        </p:txBody>
      </p:sp>
    </p:spTree>
    <p:extLst>
      <p:ext uri="{BB962C8B-B14F-4D97-AF65-F5344CB8AC3E}">
        <p14:creationId xmlns:p14="http://schemas.microsoft.com/office/powerpoint/2010/main" val="3745145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DAB3D-60A7-422F-9459-570DD609F21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C991B40D-67C6-40DC-91FD-D3B0D6AA22A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451C1855-EFA3-4E3B-8C6B-17318F554AE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3F6DBCF-FA03-472F-9EFA-3A48614ED86D}"/>
              </a:ext>
            </a:extLst>
          </p:cNvPr>
          <p:cNvSpPr>
            <a:spLocks noGrp="1"/>
          </p:cNvSpPr>
          <p:nvPr>
            <p:ph type="dt" sz="half" idx="10"/>
          </p:nvPr>
        </p:nvSpPr>
        <p:spPr/>
        <p:txBody>
          <a:bodyPr/>
          <a:lstStyle/>
          <a:p>
            <a:fld id="{DC499A3F-3FB9-4E5A-916A-FEF9BA9FE189}" type="datetime1">
              <a:rPr lang="en-IN" smtClean="0"/>
              <a:t>12-11-2023</a:t>
            </a:fld>
            <a:endParaRPr lang="en-IN"/>
          </a:p>
        </p:txBody>
      </p:sp>
      <p:sp>
        <p:nvSpPr>
          <p:cNvPr id="6" name="Footer Placeholder 5">
            <a:extLst>
              <a:ext uri="{FF2B5EF4-FFF2-40B4-BE49-F238E27FC236}">
                <a16:creationId xmlns:a16="http://schemas.microsoft.com/office/drawing/2014/main" id="{A5341BD2-8A2A-4D8D-B92B-FC061749E1A6}"/>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08530F89-7421-4810-BD80-53E2976BC27E}"/>
              </a:ext>
            </a:extLst>
          </p:cNvPr>
          <p:cNvSpPr>
            <a:spLocks noGrp="1"/>
          </p:cNvSpPr>
          <p:nvPr>
            <p:ph type="sldNum" sz="quarter" idx="12"/>
          </p:nvPr>
        </p:nvSpPr>
        <p:spPr/>
        <p:txBody>
          <a:bodyPr/>
          <a:lstStyle/>
          <a:p>
            <a:fld id="{19C3CFBE-B804-4550-B12F-7A9DB4F9F9D8}" type="slidenum">
              <a:rPr lang="en-IN" smtClean="0"/>
              <a:t>‹#›</a:t>
            </a:fld>
            <a:endParaRPr lang="en-IN"/>
          </a:p>
        </p:txBody>
      </p:sp>
    </p:spTree>
    <p:extLst>
      <p:ext uri="{BB962C8B-B14F-4D97-AF65-F5344CB8AC3E}">
        <p14:creationId xmlns:p14="http://schemas.microsoft.com/office/powerpoint/2010/main" val="41571330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A534C-08C5-40D3-978D-1D446B4998D2}"/>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0AF5AEDB-0882-45EB-9502-B1D23E9BECD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473054DE-ED20-4511-A1A4-165F7D7D8C82}"/>
              </a:ext>
            </a:extLst>
          </p:cNvPr>
          <p:cNvSpPr>
            <a:spLocks noGrp="1"/>
          </p:cNvSpPr>
          <p:nvPr>
            <p:ph type="dt" sz="half" idx="10"/>
          </p:nvPr>
        </p:nvSpPr>
        <p:spPr/>
        <p:txBody>
          <a:bodyPr/>
          <a:lstStyle/>
          <a:p>
            <a:fld id="{191B03BF-5430-4393-8EB1-A5B9225E742F}" type="datetime1">
              <a:rPr lang="en-IN" smtClean="0"/>
              <a:t>12-11-2023</a:t>
            </a:fld>
            <a:endParaRPr lang="en-IN"/>
          </a:p>
        </p:txBody>
      </p:sp>
      <p:sp>
        <p:nvSpPr>
          <p:cNvPr id="5" name="Footer Placeholder 4">
            <a:extLst>
              <a:ext uri="{FF2B5EF4-FFF2-40B4-BE49-F238E27FC236}">
                <a16:creationId xmlns:a16="http://schemas.microsoft.com/office/drawing/2014/main" id="{2401A0D9-3D8D-45D7-86EF-DDC603031A0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4CB10E39-2F54-4651-8A80-41F6B46366E7}"/>
              </a:ext>
            </a:extLst>
          </p:cNvPr>
          <p:cNvSpPr>
            <a:spLocks noGrp="1"/>
          </p:cNvSpPr>
          <p:nvPr>
            <p:ph type="sldNum" sz="quarter" idx="12"/>
          </p:nvPr>
        </p:nvSpPr>
        <p:spPr/>
        <p:txBody>
          <a:bodyPr/>
          <a:lstStyle/>
          <a:p>
            <a:fld id="{19C3CFBE-B804-4550-B12F-7A9DB4F9F9D8}" type="slidenum">
              <a:rPr lang="en-IN" smtClean="0"/>
              <a:t>‹#›</a:t>
            </a:fld>
            <a:endParaRPr lang="en-IN"/>
          </a:p>
        </p:txBody>
      </p:sp>
    </p:spTree>
    <p:extLst>
      <p:ext uri="{BB962C8B-B14F-4D97-AF65-F5344CB8AC3E}">
        <p14:creationId xmlns:p14="http://schemas.microsoft.com/office/powerpoint/2010/main" val="37714223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FDC4D7A-8FE0-45AC-9FF4-4F3668CCFAB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9080BF03-F020-44A2-B219-C0C8B75533E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9F6C57EB-B5DD-416C-B776-D0D4ED15BF96}"/>
              </a:ext>
            </a:extLst>
          </p:cNvPr>
          <p:cNvSpPr>
            <a:spLocks noGrp="1"/>
          </p:cNvSpPr>
          <p:nvPr>
            <p:ph type="dt" sz="half" idx="10"/>
          </p:nvPr>
        </p:nvSpPr>
        <p:spPr/>
        <p:txBody>
          <a:bodyPr/>
          <a:lstStyle/>
          <a:p>
            <a:fld id="{18DEA4C9-1603-4DD1-8956-79DF2F24D2A7}" type="datetime1">
              <a:rPr lang="en-IN" smtClean="0"/>
              <a:t>12-11-2023</a:t>
            </a:fld>
            <a:endParaRPr lang="en-IN"/>
          </a:p>
        </p:txBody>
      </p:sp>
      <p:sp>
        <p:nvSpPr>
          <p:cNvPr id="5" name="Footer Placeholder 4">
            <a:extLst>
              <a:ext uri="{FF2B5EF4-FFF2-40B4-BE49-F238E27FC236}">
                <a16:creationId xmlns:a16="http://schemas.microsoft.com/office/drawing/2014/main" id="{3265D4A6-A135-434A-A008-E01FD9CFD45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56C24E5-4419-4288-A5C3-098BE7F4B824}"/>
              </a:ext>
            </a:extLst>
          </p:cNvPr>
          <p:cNvSpPr>
            <a:spLocks noGrp="1"/>
          </p:cNvSpPr>
          <p:nvPr>
            <p:ph type="sldNum" sz="quarter" idx="12"/>
          </p:nvPr>
        </p:nvSpPr>
        <p:spPr/>
        <p:txBody>
          <a:bodyPr/>
          <a:lstStyle/>
          <a:p>
            <a:fld id="{19C3CFBE-B804-4550-B12F-7A9DB4F9F9D8}" type="slidenum">
              <a:rPr lang="en-IN" smtClean="0"/>
              <a:t>‹#›</a:t>
            </a:fld>
            <a:endParaRPr lang="en-IN"/>
          </a:p>
        </p:txBody>
      </p:sp>
    </p:spTree>
    <p:extLst>
      <p:ext uri="{BB962C8B-B14F-4D97-AF65-F5344CB8AC3E}">
        <p14:creationId xmlns:p14="http://schemas.microsoft.com/office/powerpoint/2010/main" val="31066883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D49BAB9-629F-41C9-93C1-39E2BC44796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34ADB530-50DC-4465-99F7-23BC859F7D7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26594D2-4A86-42F2-9351-EE527C51192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5D7095-5623-4BCE-87C0-12EA8551A4C9}" type="datetime1">
              <a:rPr lang="en-IN" smtClean="0"/>
              <a:t>12-11-2023</a:t>
            </a:fld>
            <a:endParaRPr lang="en-IN"/>
          </a:p>
        </p:txBody>
      </p:sp>
      <p:sp>
        <p:nvSpPr>
          <p:cNvPr id="5" name="Footer Placeholder 4">
            <a:extLst>
              <a:ext uri="{FF2B5EF4-FFF2-40B4-BE49-F238E27FC236}">
                <a16:creationId xmlns:a16="http://schemas.microsoft.com/office/drawing/2014/main" id="{0B4023D8-A39E-4DD1-964A-D194F952025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407E6528-2558-4590-9597-E4B2DCA192B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9C3CFBE-B804-4550-B12F-7A9DB4F9F9D8}" type="slidenum">
              <a:rPr lang="en-IN" smtClean="0"/>
              <a:t>‹#›</a:t>
            </a:fld>
            <a:endParaRPr lang="en-IN"/>
          </a:p>
        </p:txBody>
      </p:sp>
    </p:spTree>
    <p:extLst>
      <p:ext uri="{BB962C8B-B14F-4D97-AF65-F5344CB8AC3E}">
        <p14:creationId xmlns:p14="http://schemas.microsoft.com/office/powerpoint/2010/main" val="16033188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818DD1C9-CA77-4A18-908D-77DBCB94C3F2}"/>
              </a:ext>
            </a:extLst>
          </p:cNvPr>
          <p:cNvSpPr txBox="1"/>
          <p:nvPr/>
        </p:nvSpPr>
        <p:spPr>
          <a:xfrm>
            <a:off x="3047999" y="496027"/>
            <a:ext cx="6096000" cy="2017860"/>
          </a:xfrm>
          <a:prstGeom prst="rect">
            <a:avLst/>
          </a:prstGeom>
          <a:noFill/>
        </p:spPr>
        <p:txBody>
          <a:bodyPr wrap="square">
            <a:spAutoFit/>
          </a:bodyPr>
          <a:lstStyle/>
          <a:p>
            <a:pPr algn="ctr">
              <a:lnSpc>
                <a:spcPct val="107000"/>
              </a:lnSpc>
              <a:spcAft>
                <a:spcPts val="800"/>
              </a:spcAft>
            </a:pPr>
            <a:r>
              <a:rPr lang="en-GB" sz="3400" b="1">
                <a:effectLst/>
                <a:latin typeface="Times New Roman" panose="02020603050405020304" pitchFamily="18" charset="0"/>
                <a:ea typeface="Calibri" panose="020F0502020204030204" pitchFamily="34" charset="0"/>
                <a:cs typeface="Times New Roman" panose="02020603050405020304" pitchFamily="18" charset="0"/>
              </a:rPr>
              <a:t>University of Wales</a:t>
            </a:r>
            <a:endParaRPr lang="en-IN" sz="340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07000"/>
              </a:lnSpc>
              <a:spcAft>
                <a:spcPts val="800"/>
              </a:spcAft>
            </a:pPr>
            <a:r>
              <a:rPr lang="en-GB" sz="2800" b="1">
                <a:effectLst/>
                <a:latin typeface="Times New Roman" panose="02020603050405020304" pitchFamily="18" charset="0"/>
                <a:ea typeface="Calibri" panose="020F0502020204030204" pitchFamily="34" charset="0"/>
                <a:cs typeface="Times New Roman" panose="02020603050405020304" pitchFamily="18" charset="0"/>
              </a:rPr>
              <a:t>Trinity Saint David</a:t>
            </a:r>
            <a:endParaRPr lang="en-IN" sz="280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15000"/>
              </a:lnSpc>
              <a:spcAft>
                <a:spcPts val="300"/>
              </a:spcAft>
              <a:tabLst>
                <a:tab pos="4387215" algn="l"/>
              </a:tabLst>
            </a:pPr>
            <a:r>
              <a:rPr lang="en-GB" sz="2000" b="1">
                <a:effectLst/>
                <a:latin typeface="Times New Roman" panose="02020603050405020304" pitchFamily="18" charset="0"/>
                <a:ea typeface="Arial" panose="020B0604020202020204" pitchFamily="34" charset="0"/>
                <a:cs typeface="Times New Roman" panose="02020603050405020304" pitchFamily="18" charset="0"/>
              </a:rPr>
              <a:t>School of Engineering</a:t>
            </a:r>
            <a:endParaRPr lang="en-IN" sz="2000">
              <a:effectLst/>
              <a:latin typeface="Times New Roman" panose="02020603050405020304" pitchFamily="18" charset="0"/>
              <a:ea typeface="Arial" panose="020B0604020202020204" pitchFamily="34" charset="0"/>
              <a:cs typeface="Times New Roman" panose="02020603050405020304" pitchFamily="18" charset="0"/>
            </a:endParaRPr>
          </a:p>
          <a:p>
            <a:pPr algn="ctr">
              <a:lnSpc>
                <a:spcPct val="107000"/>
              </a:lnSpc>
              <a:spcAft>
                <a:spcPts val="800"/>
              </a:spcAft>
            </a:pPr>
            <a:r>
              <a:rPr lang="en-IN" sz="2000" b="1">
                <a:effectLst/>
                <a:latin typeface="Times New Roman" panose="02020603050405020304" pitchFamily="18" charset="0"/>
                <a:ea typeface="Calibri" panose="020F0502020204030204" pitchFamily="34" charset="0"/>
                <a:cs typeface="Times New Roman" panose="02020603050405020304" pitchFamily="18" charset="0"/>
              </a:rPr>
              <a:t>MSc in Sustainable construction</a:t>
            </a: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15" name="Picture 14" descr="The University of Wales Trinity Saint David (UWTSD) - Logistics Education">
            <a:extLst>
              <a:ext uri="{FF2B5EF4-FFF2-40B4-BE49-F238E27FC236}">
                <a16:creationId xmlns:a16="http://schemas.microsoft.com/office/drawing/2014/main" id="{11F6B2FA-5CB3-4BC5-A140-C8BD4EB422FA}"/>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5014276" y="2513888"/>
            <a:ext cx="2163445" cy="2048742"/>
          </a:xfrm>
          <a:prstGeom prst="rect">
            <a:avLst/>
          </a:prstGeom>
          <a:noFill/>
          <a:ln>
            <a:noFill/>
          </a:ln>
        </p:spPr>
      </p:pic>
      <p:sp>
        <p:nvSpPr>
          <p:cNvPr id="17" name="TextBox 16">
            <a:extLst>
              <a:ext uri="{FF2B5EF4-FFF2-40B4-BE49-F238E27FC236}">
                <a16:creationId xmlns:a16="http://schemas.microsoft.com/office/drawing/2014/main" id="{CBDE8AFA-F9C1-4EA8-BD72-4D373B26562D}"/>
              </a:ext>
            </a:extLst>
          </p:cNvPr>
          <p:cNvSpPr txBox="1"/>
          <p:nvPr/>
        </p:nvSpPr>
        <p:spPr>
          <a:xfrm>
            <a:off x="493059" y="4562629"/>
            <a:ext cx="11205882" cy="1790170"/>
          </a:xfrm>
          <a:prstGeom prst="rect">
            <a:avLst/>
          </a:prstGeom>
          <a:noFill/>
        </p:spPr>
        <p:txBody>
          <a:bodyPr wrap="square">
            <a:spAutoFit/>
          </a:bodyPr>
          <a:lstStyle/>
          <a:p>
            <a:pPr algn="ctr">
              <a:lnSpc>
                <a:spcPct val="107000"/>
              </a:lnSpc>
              <a:spcAft>
                <a:spcPts val="800"/>
              </a:spcAft>
            </a:pPr>
            <a:r>
              <a:rPr lang="en-US" sz="2600" b="1">
                <a:effectLst/>
                <a:latin typeface="Times New Roman" panose="02020603050405020304" pitchFamily="18" charset="0"/>
                <a:ea typeface="Calibri" panose="020F0502020204030204" pitchFamily="34" charset="0"/>
                <a:cs typeface="Times New Roman" panose="02020603050405020304" pitchFamily="18" charset="0"/>
              </a:rPr>
              <a:t>Title: Use of Reclaimed Asphalt Pavement and Fly Ash as A Sustainable Alternative for Pavement Construction in India.</a:t>
            </a:r>
            <a:endParaRPr lang="en-IN" sz="260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07000"/>
              </a:lnSpc>
              <a:spcAft>
                <a:spcPts val="800"/>
              </a:spcAft>
            </a:pPr>
            <a:r>
              <a:rPr lang="en-US" sz="1800" b="1">
                <a:effectLst/>
                <a:latin typeface="Times New Roman" panose="02020603050405020304" pitchFamily="18" charset="0"/>
                <a:ea typeface="Calibri" panose="020F0502020204030204" pitchFamily="34" charset="0"/>
                <a:cs typeface="Times New Roman" panose="02020603050405020304" pitchFamily="18" charset="0"/>
              </a:rPr>
              <a:t> </a:t>
            </a:r>
            <a:r>
              <a:rPr lang="en-US" sz="2000" b="1">
                <a:effectLst/>
                <a:latin typeface="Times New Roman" panose="02020603050405020304" pitchFamily="18" charset="0"/>
                <a:ea typeface="Calibri" panose="020F0502020204030204" pitchFamily="34" charset="0"/>
                <a:cs typeface="Times New Roman" panose="02020603050405020304" pitchFamily="18" charset="0"/>
              </a:rPr>
              <a:t>Name: Deepak Yandamuri</a:t>
            </a:r>
            <a:endParaRPr lang="en-IN" sz="200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07000"/>
              </a:lnSpc>
              <a:spcAft>
                <a:spcPts val="800"/>
              </a:spcAft>
            </a:pPr>
            <a:r>
              <a:rPr lang="en-US" sz="2000" b="1">
                <a:effectLst/>
                <a:latin typeface="Times New Roman" panose="02020603050405020304" pitchFamily="18" charset="0"/>
                <a:ea typeface="Calibri" panose="020F0502020204030204" pitchFamily="34" charset="0"/>
                <a:cs typeface="Times New Roman" panose="02020603050405020304" pitchFamily="18" charset="0"/>
              </a:rPr>
              <a:t>Student ID Number: 2209422</a:t>
            </a: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8866682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0DE5B419-CD0E-49B9-9A1A-8771D0441434}"/>
              </a:ext>
            </a:extLst>
          </p:cNvPr>
          <p:cNvSpPr>
            <a:spLocks noGrp="1"/>
          </p:cNvSpPr>
          <p:nvPr>
            <p:ph type="ctrTitle"/>
          </p:nvPr>
        </p:nvSpPr>
        <p:spPr>
          <a:xfrm>
            <a:off x="1371599" y="294538"/>
            <a:ext cx="9895951" cy="1033669"/>
          </a:xfrm>
        </p:spPr>
        <p:txBody>
          <a:bodyPr vert="horz" lIns="91440" tIns="45720" rIns="91440" bIns="45720" rtlCol="0" anchor="ctr">
            <a:normAutofit/>
          </a:bodyPr>
          <a:lstStyle/>
          <a:p>
            <a:pPr algn="l"/>
            <a:r>
              <a:rPr lang="en-US" sz="4000" kern="1200">
                <a:solidFill>
                  <a:srgbClr val="FFFFFF"/>
                </a:solidFill>
                <a:latin typeface="+mj-lt"/>
                <a:ea typeface="+mj-ea"/>
                <a:cs typeface="+mj-cs"/>
              </a:rPr>
              <a:t>Structure of presentation</a:t>
            </a:r>
          </a:p>
        </p:txBody>
      </p:sp>
      <p:sp>
        <p:nvSpPr>
          <p:cNvPr id="9" name="Subtitle 8">
            <a:extLst>
              <a:ext uri="{FF2B5EF4-FFF2-40B4-BE49-F238E27FC236}">
                <a16:creationId xmlns:a16="http://schemas.microsoft.com/office/drawing/2014/main" id="{73BCBC9C-CBF9-471D-9CD3-D19183008212}"/>
              </a:ext>
            </a:extLst>
          </p:cNvPr>
          <p:cNvSpPr>
            <a:spLocks noGrp="1"/>
          </p:cNvSpPr>
          <p:nvPr>
            <p:ph type="subTitle" idx="1"/>
          </p:nvPr>
        </p:nvSpPr>
        <p:spPr>
          <a:xfrm>
            <a:off x="1371599" y="1885279"/>
            <a:ext cx="9724031" cy="4116276"/>
          </a:xfrm>
        </p:spPr>
        <p:txBody>
          <a:bodyPr vert="horz" lIns="91440" tIns="45720" rIns="91440" bIns="45720" rtlCol="0" anchor="ctr">
            <a:normAutofit/>
          </a:bodyPr>
          <a:lstStyle/>
          <a:p>
            <a:pPr marL="457200" indent="-228600" algn="l">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Introduction</a:t>
            </a:r>
          </a:p>
          <a:p>
            <a:pPr marL="457200" indent="-228600" algn="l">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Literature review</a:t>
            </a:r>
          </a:p>
          <a:p>
            <a:pPr marL="457200" indent="-228600" algn="l">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Methodological review</a:t>
            </a:r>
          </a:p>
          <a:p>
            <a:pPr marL="457200" indent="-228600" algn="l">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Results and findings </a:t>
            </a:r>
          </a:p>
          <a:p>
            <a:pPr marL="457200" indent="-228600" algn="l">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Contribution to the literature </a:t>
            </a:r>
          </a:p>
          <a:p>
            <a:pPr marL="457200" indent="-228600" algn="l">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Potential contributions to the academia/professional practice</a:t>
            </a:r>
          </a:p>
          <a:p>
            <a:pPr marL="457200" indent="-228600" algn="l">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Limitations, future research and reflections</a:t>
            </a:r>
          </a:p>
          <a:p>
            <a:pPr marL="457200" indent="-228600" algn="l">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Lessons learnt about the research process </a:t>
            </a:r>
          </a:p>
          <a:p>
            <a:pPr marL="457200" indent="-228600" algn="l">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Reference list </a:t>
            </a:r>
          </a:p>
          <a:p>
            <a:pPr marL="457200" indent="-228600" algn="l">
              <a:buFont typeface="Arial" panose="020B0604020202020204" pitchFamily="34" charset="0"/>
              <a:buChar char="•"/>
            </a:pPr>
            <a:endParaRPr lang="en-US"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264842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43">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45">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47">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49">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1">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50F78C5-1EA1-4BB5-A391-71A3747E4932}"/>
              </a:ext>
            </a:extLst>
          </p:cNvPr>
          <p:cNvSpPr>
            <a:spLocks noGrp="1"/>
          </p:cNvSpPr>
          <p:nvPr>
            <p:ph type="title"/>
          </p:nvPr>
        </p:nvSpPr>
        <p:spPr>
          <a:xfrm>
            <a:off x="1314824" y="735106"/>
            <a:ext cx="10053763" cy="2928470"/>
          </a:xfrm>
        </p:spPr>
        <p:txBody>
          <a:bodyPr vert="horz" lIns="91440" tIns="45720" rIns="91440" bIns="45720" rtlCol="0" anchor="b">
            <a:normAutofit/>
          </a:bodyPr>
          <a:lstStyle/>
          <a:p>
            <a:r>
              <a:rPr lang="en-US" sz="4800" b="1" kern="1200">
                <a:solidFill>
                  <a:srgbClr val="FFFFFF"/>
                </a:solidFill>
                <a:latin typeface="+mj-lt"/>
                <a:ea typeface="+mj-ea"/>
                <a:cs typeface="+mj-cs"/>
              </a:rPr>
              <a:t>1. Introduction</a:t>
            </a:r>
          </a:p>
        </p:txBody>
      </p:sp>
      <p:sp>
        <p:nvSpPr>
          <p:cNvPr id="3" name="Slide Number Placeholder 2">
            <a:extLst>
              <a:ext uri="{FF2B5EF4-FFF2-40B4-BE49-F238E27FC236}">
                <a16:creationId xmlns:a16="http://schemas.microsoft.com/office/drawing/2014/main" id="{3BA0E30B-40AF-41FE-A700-3BA05175A587}"/>
              </a:ext>
            </a:extLst>
          </p:cNvPr>
          <p:cNvSpPr>
            <a:spLocks noGrp="1"/>
          </p:cNvSpPr>
          <p:nvPr>
            <p:ph type="sldNum" sz="quarter" idx="12"/>
          </p:nvPr>
        </p:nvSpPr>
        <p:spPr/>
        <p:txBody>
          <a:bodyPr/>
          <a:lstStyle/>
          <a:p>
            <a:fld id="{19C3CFBE-B804-4550-B12F-7A9DB4F9F9D8}" type="slidenum">
              <a:rPr lang="en-IN" smtClean="0"/>
              <a:t>3</a:t>
            </a:fld>
            <a:endParaRPr lang="en-IN"/>
          </a:p>
        </p:txBody>
      </p:sp>
    </p:spTree>
    <p:extLst>
      <p:ext uri="{BB962C8B-B14F-4D97-AF65-F5344CB8AC3E}">
        <p14:creationId xmlns:p14="http://schemas.microsoft.com/office/powerpoint/2010/main" val="262483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0F78C5-1EA1-4BB5-A391-71A3747E4932}"/>
              </a:ext>
            </a:extLst>
          </p:cNvPr>
          <p:cNvSpPr>
            <a:spLocks noGrp="1"/>
          </p:cNvSpPr>
          <p:nvPr>
            <p:ph type="title"/>
          </p:nvPr>
        </p:nvSpPr>
        <p:spPr>
          <a:xfrm>
            <a:off x="1371599" y="294538"/>
            <a:ext cx="9895951" cy="1033669"/>
          </a:xfrm>
        </p:spPr>
        <p:txBody>
          <a:bodyPr>
            <a:normAutofit/>
          </a:bodyPr>
          <a:lstStyle/>
          <a:p>
            <a:r>
              <a:rPr lang="en-US" sz="4000">
                <a:solidFill>
                  <a:srgbClr val="FFFFFF"/>
                </a:solidFill>
                <a:latin typeface="Times New Roman" panose="02020603050405020304" pitchFamily="18" charset="0"/>
                <a:cs typeface="Times New Roman" panose="02020603050405020304" pitchFamily="18" charset="0"/>
              </a:rPr>
              <a:t>Why sustainable road construction? </a:t>
            </a:r>
            <a:endParaRPr lang="en-IN" sz="400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3FE7847-48AD-4A7F-A9F4-9B2B45529011}"/>
              </a:ext>
            </a:extLst>
          </p:cNvPr>
          <p:cNvSpPr>
            <a:spLocks noGrp="1"/>
          </p:cNvSpPr>
          <p:nvPr>
            <p:ph idx="1"/>
          </p:nvPr>
        </p:nvSpPr>
        <p:spPr>
          <a:xfrm>
            <a:off x="941294" y="1885279"/>
            <a:ext cx="10412505" cy="4471071"/>
          </a:xfrm>
        </p:spPr>
        <p:txBody>
          <a:bodyPr anchor="ctr">
            <a:noAutofit/>
          </a:bodyPr>
          <a:lstStyle/>
          <a:p>
            <a:pPr algn="just">
              <a:lnSpc>
                <a:spcPct val="100000"/>
              </a:lnSpc>
            </a:pPr>
            <a:r>
              <a:rPr lang="en-US" sz="1800" dirty="0">
                <a:latin typeface="Times New Roman" panose="02020603050405020304" pitchFamily="18" charset="0"/>
                <a:cs typeface="Times New Roman" panose="02020603050405020304" pitchFamily="18" charset="0"/>
              </a:rPr>
              <a:t>The development of road infrastructure is crucial for the socioeconomic progress of countries.</a:t>
            </a:r>
          </a:p>
          <a:p>
            <a:pPr algn="just">
              <a:lnSpc>
                <a:spcPct val="100000"/>
              </a:lnSpc>
            </a:pPr>
            <a:r>
              <a:rPr lang="en-US" sz="1800" dirty="0">
                <a:latin typeface="Times New Roman" panose="02020603050405020304" pitchFamily="18" charset="0"/>
                <a:cs typeface="Times New Roman" panose="02020603050405020304" pitchFamily="18" charset="0"/>
              </a:rPr>
              <a:t>Conventional road construction methods, are highly carbon-intensive, resource-depleting, and are increasingly unsustainable (Zhang et al 2022).</a:t>
            </a:r>
          </a:p>
          <a:p>
            <a:pPr algn="just">
              <a:lnSpc>
                <a:spcPct val="100000"/>
              </a:lnSpc>
            </a:pPr>
            <a:r>
              <a:rPr lang="en-US" sz="1800" dirty="0">
                <a:latin typeface="Times New Roman" panose="02020603050405020304" pitchFamily="18" charset="0"/>
                <a:cs typeface="Times New Roman" panose="02020603050405020304" pitchFamily="18" charset="0"/>
              </a:rPr>
              <a:t>Recycled materials like reclaimed asphalt pavement (RAP) offer a cost-effective and environmentally friendly solution despite some trade-offs in material properties (Valdes et al 2011; Liu et al 2022).</a:t>
            </a:r>
          </a:p>
          <a:p>
            <a:pPr algn="just">
              <a:lnSpc>
                <a:spcPct val="100000"/>
              </a:lnSpc>
            </a:pPr>
            <a:r>
              <a:rPr lang="en-US" sz="1800" dirty="0">
                <a:latin typeface="Times New Roman" panose="02020603050405020304" pitchFamily="18" charset="0"/>
                <a:cs typeface="Times New Roman" panose="02020603050405020304" pitchFamily="18" charset="0"/>
              </a:rPr>
              <a:t>Investigating alternative waste materials and geosynthetics could lead to innovative approaches in road construction, enhancing sustainability and longevity (Al-</a:t>
            </a:r>
            <a:r>
              <a:rPr lang="en-US" sz="1800" dirty="0" err="1">
                <a:latin typeface="Times New Roman" panose="02020603050405020304" pitchFamily="18" charset="0"/>
                <a:cs typeface="Times New Roman" panose="02020603050405020304" pitchFamily="18" charset="0"/>
              </a:rPr>
              <a:t>Saffar</a:t>
            </a:r>
            <a:r>
              <a:rPr lang="en-US" sz="1800" dirty="0">
                <a:latin typeface="Times New Roman" panose="02020603050405020304" pitchFamily="18" charset="0"/>
                <a:cs typeface="Times New Roman" panose="02020603050405020304" pitchFamily="18" charset="0"/>
              </a:rPr>
              <a:t> et al 2021).</a:t>
            </a:r>
          </a:p>
          <a:p>
            <a:pPr algn="just">
              <a:lnSpc>
                <a:spcPct val="100000"/>
              </a:lnSpc>
            </a:pPr>
            <a:r>
              <a:rPr lang="en-US" sz="1800" dirty="0">
                <a:latin typeface="Times New Roman" panose="02020603050405020304" pitchFamily="18" charset="0"/>
                <a:cs typeface="Times New Roman" panose="02020603050405020304" pitchFamily="18" charset="0"/>
              </a:rPr>
              <a:t> Adopting sustainable practices in road construction is essential to balance infrastructure development needs with environmental protection (Zhao et al 2020).</a:t>
            </a:r>
            <a:endParaRPr lang="en-IN" sz="1800" dirty="0">
              <a:latin typeface="Times New Roman" panose="02020603050405020304" pitchFamily="18" charset="0"/>
              <a:cs typeface="Times New Roman" panose="02020603050405020304" pitchFamily="18" charset="0"/>
            </a:endParaRPr>
          </a:p>
        </p:txBody>
      </p:sp>
      <p:sp>
        <p:nvSpPr>
          <p:cNvPr id="5" name="Slide Number Placeholder 4">
            <a:extLst>
              <a:ext uri="{FF2B5EF4-FFF2-40B4-BE49-F238E27FC236}">
                <a16:creationId xmlns:a16="http://schemas.microsoft.com/office/drawing/2014/main" id="{9C2E1FCE-9437-4E04-B2A6-FA365850204D}"/>
              </a:ext>
            </a:extLst>
          </p:cNvPr>
          <p:cNvSpPr>
            <a:spLocks noGrp="1"/>
          </p:cNvSpPr>
          <p:nvPr>
            <p:ph type="sldNum" sz="quarter" idx="12"/>
          </p:nvPr>
        </p:nvSpPr>
        <p:spPr/>
        <p:txBody>
          <a:bodyPr/>
          <a:lstStyle/>
          <a:p>
            <a:fld id="{19C3CFBE-B804-4550-B12F-7A9DB4F9F9D8}" type="slidenum">
              <a:rPr lang="en-IN" smtClean="0"/>
              <a:t>4</a:t>
            </a:fld>
            <a:endParaRPr lang="en-IN"/>
          </a:p>
        </p:txBody>
      </p:sp>
    </p:spTree>
    <p:extLst>
      <p:ext uri="{BB962C8B-B14F-4D97-AF65-F5344CB8AC3E}">
        <p14:creationId xmlns:p14="http://schemas.microsoft.com/office/powerpoint/2010/main" val="29472464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0F78C5-1EA1-4BB5-A391-71A3747E4932}"/>
              </a:ext>
            </a:extLst>
          </p:cNvPr>
          <p:cNvSpPr>
            <a:spLocks noGrp="1"/>
          </p:cNvSpPr>
          <p:nvPr>
            <p:ph type="title"/>
          </p:nvPr>
        </p:nvSpPr>
        <p:spPr>
          <a:xfrm>
            <a:off x="1371599" y="294538"/>
            <a:ext cx="9895951" cy="1033669"/>
          </a:xfrm>
        </p:spPr>
        <p:txBody>
          <a:bodyPr>
            <a:normAutofit/>
          </a:bodyPr>
          <a:lstStyle/>
          <a:p>
            <a:r>
              <a:rPr lang="en-US" sz="4000">
                <a:solidFill>
                  <a:srgbClr val="FFFFFF"/>
                </a:solidFill>
                <a:latin typeface="Times New Roman" panose="02020603050405020304" pitchFamily="18" charset="0"/>
                <a:cs typeface="Times New Roman" panose="02020603050405020304" pitchFamily="18" charset="0"/>
              </a:rPr>
              <a:t>Research aims and objectives </a:t>
            </a:r>
            <a:endParaRPr lang="en-IN" sz="400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3FE7847-48AD-4A7F-A9F4-9B2B45529011}"/>
              </a:ext>
            </a:extLst>
          </p:cNvPr>
          <p:cNvSpPr>
            <a:spLocks noGrp="1"/>
          </p:cNvSpPr>
          <p:nvPr>
            <p:ph idx="1"/>
          </p:nvPr>
        </p:nvSpPr>
        <p:spPr>
          <a:xfrm>
            <a:off x="1250302" y="1782147"/>
            <a:ext cx="9675845" cy="4437678"/>
          </a:xfrm>
        </p:spPr>
        <p:txBody>
          <a:bodyPr anchor="ctr">
            <a:noAutofit/>
          </a:bodyPr>
          <a:lstStyle/>
          <a:p>
            <a:pPr marL="0" indent="0" algn="just">
              <a:lnSpc>
                <a:spcPct val="100000"/>
              </a:lnSpc>
              <a:buNone/>
            </a:pPr>
            <a:r>
              <a:rPr lang="en-US" sz="1800" dirty="0">
                <a:latin typeface="Times New Roman" panose="02020603050405020304" pitchFamily="18" charset="0"/>
                <a:cs typeface="Times New Roman" panose="02020603050405020304" pitchFamily="18" charset="0"/>
              </a:rPr>
              <a:t>	</a:t>
            </a:r>
            <a:r>
              <a:rPr lang="en-US" sz="1800" dirty="0" err="1">
                <a:latin typeface="Times New Roman" panose="02020603050405020304" pitchFamily="18" charset="0"/>
                <a:cs typeface="Times New Roman" panose="02020603050405020304" pitchFamily="18" charset="0"/>
              </a:rPr>
              <a:t>Recognising</a:t>
            </a:r>
            <a:r>
              <a:rPr lang="en-US" sz="1800" dirty="0">
                <a:latin typeface="Times New Roman" panose="02020603050405020304" pitchFamily="18" charset="0"/>
                <a:cs typeface="Times New Roman" panose="02020603050405020304" pitchFamily="18" charset="0"/>
              </a:rPr>
              <a:t> the demanding need to discover and develop more environmentally friendly techniques, this study aims to provide significant insights into the effectiveness of combining RAP, FA, and a 3% cement </a:t>
            </a:r>
            <a:r>
              <a:rPr lang="en-US" sz="1800" dirty="0" err="1">
                <a:latin typeface="Times New Roman" panose="02020603050405020304" pitchFamily="18" charset="0"/>
                <a:cs typeface="Times New Roman" panose="02020603050405020304" pitchFamily="18" charset="0"/>
              </a:rPr>
              <a:t>stabiliser</a:t>
            </a:r>
            <a:r>
              <a:rPr lang="en-US" sz="1800" dirty="0">
                <a:latin typeface="Times New Roman" panose="02020603050405020304" pitchFamily="18" charset="0"/>
                <a:cs typeface="Times New Roman" panose="02020603050405020304" pitchFamily="18" charset="0"/>
              </a:rPr>
              <a:t> for pavement sub-base constructions in India.</a:t>
            </a:r>
          </a:p>
          <a:p>
            <a:pPr marL="0" indent="0" algn="just">
              <a:lnSpc>
                <a:spcPct val="100000"/>
              </a:lnSpc>
              <a:buNone/>
            </a:pPr>
            <a:r>
              <a:rPr lang="en-US" sz="1800" b="1" u="sng" dirty="0">
                <a:latin typeface="Times New Roman" panose="02020603050405020304" pitchFamily="18" charset="0"/>
                <a:cs typeface="Times New Roman" panose="02020603050405020304" pitchFamily="18" charset="0"/>
              </a:rPr>
              <a:t>Aims:</a:t>
            </a:r>
          </a:p>
          <a:p>
            <a:pPr marL="342900" indent="-342900" algn="just">
              <a:lnSpc>
                <a:spcPct val="100000"/>
              </a:lnSpc>
              <a:buFont typeface="+mj-lt"/>
              <a:buAutoNum type="arabicPeriod"/>
            </a:pPr>
            <a:r>
              <a:rPr lang="en-US" sz="1800" dirty="0">
                <a:latin typeface="Times New Roman" panose="02020603050405020304" pitchFamily="18" charset="0"/>
                <a:cs typeface="Times New Roman" panose="02020603050405020304" pitchFamily="18" charset="0"/>
              </a:rPr>
              <a:t>The aim is to identify the optimal ratio of RAP and Fly ash in sustainable highway construction in India.</a:t>
            </a:r>
          </a:p>
          <a:p>
            <a:pPr marL="0" indent="0" algn="just">
              <a:lnSpc>
                <a:spcPct val="100000"/>
              </a:lnSpc>
              <a:buNone/>
            </a:pPr>
            <a:r>
              <a:rPr lang="en-US" sz="1800" b="1" u="sng" dirty="0">
                <a:latin typeface="Times New Roman" panose="02020603050405020304" pitchFamily="18" charset="0"/>
                <a:cs typeface="Times New Roman" panose="02020603050405020304" pitchFamily="18" charset="0"/>
              </a:rPr>
              <a:t>Objectives:</a:t>
            </a:r>
          </a:p>
          <a:p>
            <a:pPr marL="342900" indent="-342900" algn="just">
              <a:lnSpc>
                <a:spcPct val="100000"/>
              </a:lnSpc>
              <a:buFont typeface="+mj-lt"/>
              <a:buAutoNum type="arabicPeriod"/>
            </a:pPr>
            <a:r>
              <a:rPr lang="en-US" sz="1800" dirty="0">
                <a:latin typeface="Times New Roman" panose="02020603050405020304" pitchFamily="18" charset="0"/>
                <a:cs typeface="Times New Roman" panose="02020603050405020304" pitchFamily="18" charset="0"/>
              </a:rPr>
              <a:t>To determine the suitability of RAP and fly ash combinations.</a:t>
            </a:r>
          </a:p>
          <a:p>
            <a:pPr marL="342900" indent="-342900" algn="just">
              <a:lnSpc>
                <a:spcPct val="100000"/>
              </a:lnSpc>
              <a:buFont typeface="+mj-lt"/>
              <a:buAutoNum type="arabicPeriod"/>
            </a:pPr>
            <a:r>
              <a:rPr lang="en-US" sz="1800" dirty="0">
                <a:latin typeface="Times New Roman" panose="02020603050405020304" pitchFamily="18" charset="0"/>
                <a:cs typeface="Times New Roman" panose="02020603050405020304" pitchFamily="18" charset="0"/>
              </a:rPr>
              <a:t>To identify the optimal combination of materials which offers the best balance of strength, stability and durability.</a:t>
            </a:r>
          </a:p>
          <a:p>
            <a:pPr marL="342900" indent="-342900" algn="just">
              <a:lnSpc>
                <a:spcPct val="100000"/>
              </a:lnSpc>
              <a:buFont typeface="+mj-lt"/>
              <a:buAutoNum type="arabicPeriod"/>
            </a:pPr>
            <a:r>
              <a:rPr lang="en-US" sz="1800" dirty="0">
                <a:latin typeface="Times New Roman" panose="02020603050405020304" pitchFamily="18" charset="0"/>
                <a:cs typeface="Times New Roman" panose="02020603050405020304" pitchFamily="18" charset="0"/>
              </a:rPr>
              <a:t>To evaluate the practical applicability of such combinations as effective pavement sub-base materials.</a:t>
            </a:r>
          </a:p>
          <a:p>
            <a:pPr marL="0" indent="0" algn="just">
              <a:lnSpc>
                <a:spcPct val="100000"/>
              </a:lnSpc>
              <a:buNone/>
            </a:pPr>
            <a:endParaRPr lang="en-IN" sz="1800" dirty="0">
              <a:latin typeface="Times New Roman" panose="02020603050405020304" pitchFamily="18" charset="0"/>
              <a:cs typeface="Times New Roman" panose="02020603050405020304" pitchFamily="18" charset="0"/>
            </a:endParaRPr>
          </a:p>
        </p:txBody>
      </p:sp>
      <p:sp>
        <p:nvSpPr>
          <p:cNvPr id="5" name="Slide Number Placeholder 4">
            <a:extLst>
              <a:ext uri="{FF2B5EF4-FFF2-40B4-BE49-F238E27FC236}">
                <a16:creationId xmlns:a16="http://schemas.microsoft.com/office/drawing/2014/main" id="{90036E0B-0110-4AD5-87FB-22C3C8A01E52}"/>
              </a:ext>
            </a:extLst>
          </p:cNvPr>
          <p:cNvSpPr>
            <a:spLocks noGrp="1"/>
          </p:cNvSpPr>
          <p:nvPr>
            <p:ph type="sldNum" sz="quarter" idx="12"/>
          </p:nvPr>
        </p:nvSpPr>
        <p:spPr/>
        <p:txBody>
          <a:bodyPr/>
          <a:lstStyle/>
          <a:p>
            <a:fld id="{19C3CFBE-B804-4550-B12F-7A9DB4F9F9D8}" type="slidenum">
              <a:rPr lang="en-IN" smtClean="0"/>
              <a:t>5</a:t>
            </a:fld>
            <a:endParaRPr lang="en-IN"/>
          </a:p>
        </p:txBody>
      </p:sp>
    </p:spTree>
    <p:extLst>
      <p:ext uri="{BB962C8B-B14F-4D97-AF65-F5344CB8AC3E}">
        <p14:creationId xmlns:p14="http://schemas.microsoft.com/office/powerpoint/2010/main" val="26348111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0F78C5-1EA1-4BB5-A391-71A3747E4932}"/>
              </a:ext>
            </a:extLst>
          </p:cNvPr>
          <p:cNvSpPr>
            <a:spLocks noGrp="1"/>
          </p:cNvSpPr>
          <p:nvPr>
            <p:ph type="title"/>
          </p:nvPr>
        </p:nvSpPr>
        <p:spPr>
          <a:xfrm>
            <a:off x="1371599" y="294538"/>
            <a:ext cx="9895951" cy="1033669"/>
          </a:xfrm>
        </p:spPr>
        <p:txBody>
          <a:bodyPr>
            <a:normAutofit/>
          </a:bodyPr>
          <a:lstStyle/>
          <a:p>
            <a:r>
              <a:rPr lang="en-US" sz="4000">
                <a:solidFill>
                  <a:srgbClr val="FFFFFF"/>
                </a:solidFill>
                <a:latin typeface="Times New Roman" panose="02020603050405020304" pitchFamily="18" charset="0"/>
                <a:cs typeface="Times New Roman" panose="02020603050405020304" pitchFamily="18" charset="0"/>
              </a:rPr>
              <a:t>Why India?</a:t>
            </a:r>
            <a:endParaRPr lang="en-IN" sz="400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3FE7847-48AD-4A7F-A9F4-9B2B45529011}"/>
              </a:ext>
            </a:extLst>
          </p:cNvPr>
          <p:cNvSpPr>
            <a:spLocks noGrp="1"/>
          </p:cNvSpPr>
          <p:nvPr>
            <p:ph idx="1"/>
          </p:nvPr>
        </p:nvSpPr>
        <p:spPr>
          <a:xfrm>
            <a:off x="1371599" y="2318197"/>
            <a:ext cx="9724031" cy="3683358"/>
          </a:xfrm>
        </p:spPr>
        <p:txBody>
          <a:bodyPr anchor="ctr">
            <a:normAutofit/>
          </a:bodyPr>
          <a:lstStyle/>
          <a:p>
            <a:pPr marL="0" indent="0" algn="just">
              <a:lnSpc>
                <a:spcPct val="100000"/>
              </a:lnSpc>
              <a:buNone/>
            </a:pPr>
            <a:r>
              <a:rPr lang="en-US" sz="1800" dirty="0">
                <a:latin typeface="Times New Roman" panose="02020603050405020304" pitchFamily="18" charset="0"/>
                <a:cs typeface="Times New Roman" panose="02020603050405020304" pitchFamily="18" charset="0"/>
              </a:rPr>
              <a:t>This research focuses on the Indian context due to the following reasons:</a:t>
            </a:r>
          </a:p>
          <a:p>
            <a:pPr lvl="1" algn="just">
              <a:lnSpc>
                <a:spcPct val="100000"/>
              </a:lnSpc>
            </a:pPr>
            <a:r>
              <a:rPr lang="en-US" sz="1800" dirty="0">
                <a:latin typeface="Times New Roman" panose="02020603050405020304" pitchFamily="18" charset="0"/>
                <a:cs typeface="Times New Roman" panose="02020603050405020304" pitchFamily="18" charset="0"/>
              </a:rPr>
              <a:t>India's road network is almost 63,31,791 km long, most of which are flexible pavements with bituminous surfacing (NHAI Report 2023). </a:t>
            </a:r>
          </a:p>
          <a:p>
            <a:pPr lvl="1" algn="just">
              <a:lnSpc>
                <a:spcPct val="100000"/>
              </a:lnSpc>
            </a:pPr>
            <a:r>
              <a:rPr lang="en-US" sz="1800" dirty="0">
                <a:latin typeface="Times New Roman" panose="02020603050405020304" pitchFamily="18" charset="0"/>
                <a:cs typeface="Times New Roman" panose="02020603050405020304" pitchFamily="18" charset="0"/>
              </a:rPr>
              <a:t>Such an expansive network needs massive quantities of construction materials, which is becoming increasingly challenging due to natural resources’ scarcity and rapidly rising costs.</a:t>
            </a:r>
          </a:p>
          <a:p>
            <a:pPr lvl="1" algn="just">
              <a:lnSpc>
                <a:spcPct val="100000"/>
              </a:lnSpc>
            </a:pPr>
            <a:r>
              <a:rPr lang="en-US" sz="1800" dirty="0">
                <a:latin typeface="Times New Roman" panose="02020603050405020304" pitchFamily="18" charset="0"/>
                <a:cs typeface="Times New Roman" panose="02020603050405020304" pitchFamily="18" charset="0"/>
              </a:rPr>
              <a:t>Due to its diverse geographical terrains and rapidly expanding </a:t>
            </a:r>
            <a:r>
              <a:rPr lang="en-US" sz="1800" dirty="0" err="1">
                <a:latin typeface="Times New Roman" panose="02020603050405020304" pitchFamily="18" charset="0"/>
                <a:cs typeface="Times New Roman" panose="02020603050405020304" pitchFamily="18" charset="0"/>
              </a:rPr>
              <a:t>urbanisation</a:t>
            </a:r>
            <a:r>
              <a:rPr lang="en-US" sz="1800" dirty="0">
                <a:latin typeface="Times New Roman" panose="02020603050405020304" pitchFamily="18" charset="0"/>
                <a:cs typeface="Times New Roman" panose="02020603050405020304" pitchFamily="18" charset="0"/>
              </a:rPr>
              <a:t>.</a:t>
            </a:r>
          </a:p>
          <a:p>
            <a:pPr lvl="1" algn="just">
              <a:lnSpc>
                <a:spcPct val="100000"/>
              </a:lnSpc>
            </a:pPr>
            <a:r>
              <a:rPr lang="en-US" sz="1800" dirty="0">
                <a:latin typeface="Times New Roman" panose="02020603050405020304" pitchFamily="18" charset="0"/>
                <a:cs typeface="Times New Roman" panose="02020603050405020304" pitchFamily="18" charset="0"/>
              </a:rPr>
              <a:t>India may provide a unique platform to assess the efficacy of novel construction techniques due to its various climatic conditions. </a:t>
            </a:r>
          </a:p>
        </p:txBody>
      </p:sp>
      <p:sp>
        <p:nvSpPr>
          <p:cNvPr id="5" name="Slide Number Placeholder 4">
            <a:extLst>
              <a:ext uri="{FF2B5EF4-FFF2-40B4-BE49-F238E27FC236}">
                <a16:creationId xmlns:a16="http://schemas.microsoft.com/office/drawing/2014/main" id="{5C45FC63-6D7B-450A-9332-CB917D2145AC}"/>
              </a:ext>
            </a:extLst>
          </p:cNvPr>
          <p:cNvSpPr>
            <a:spLocks noGrp="1"/>
          </p:cNvSpPr>
          <p:nvPr>
            <p:ph type="sldNum" sz="quarter" idx="12"/>
          </p:nvPr>
        </p:nvSpPr>
        <p:spPr/>
        <p:txBody>
          <a:bodyPr/>
          <a:lstStyle/>
          <a:p>
            <a:fld id="{19C3CFBE-B804-4550-B12F-7A9DB4F9F9D8}" type="slidenum">
              <a:rPr lang="en-IN" smtClean="0"/>
              <a:t>6</a:t>
            </a:fld>
            <a:endParaRPr lang="en-IN"/>
          </a:p>
        </p:txBody>
      </p:sp>
    </p:spTree>
    <p:extLst>
      <p:ext uri="{BB962C8B-B14F-4D97-AF65-F5344CB8AC3E}">
        <p14:creationId xmlns:p14="http://schemas.microsoft.com/office/powerpoint/2010/main" val="36566611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50F78C5-1EA1-4BB5-A391-71A3747E4932}"/>
              </a:ext>
            </a:extLst>
          </p:cNvPr>
          <p:cNvSpPr>
            <a:spLocks noGrp="1"/>
          </p:cNvSpPr>
          <p:nvPr>
            <p:ph type="title"/>
          </p:nvPr>
        </p:nvSpPr>
        <p:spPr>
          <a:xfrm>
            <a:off x="1314824" y="735106"/>
            <a:ext cx="10053763" cy="2928470"/>
          </a:xfrm>
        </p:spPr>
        <p:txBody>
          <a:bodyPr vert="horz" lIns="91440" tIns="45720" rIns="91440" bIns="45720" rtlCol="0" anchor="b">
            <a:normAutofit/>
          </a:bodyPr>
          <a:lstStyle/>
          <a:p>
            <a:r>
              <a:rPr lang="en-US" sz="4800" b="1" kern="1200">
                <a:solidFill>
                  <a:srgbClr val="FFFFFF"/>
                </a:solidFill>
                <a:latin typeface="+mj-lt"/>
                <a:ea typeface="+mj-ea"/>
                <a:cs typeface="+mj-cs"/>
              </a:rPr>
              <a:t>2. Literature Review</a:t>
            </a:r>
          </a:p>
        </p:txBody>
      </p:sp>
      <p:sp>
        <p:nvSpPr>
          <p:cNvPr id="3" name="Slide Number Placeholder 2">
            <a:extLst>
              <a:ext uri="{FF2B5EF4-FFF2-40B4-BE49-F238E27FC236}">
                <a16:creationId xmlns:a16="http://schemas.microsoft.com/office/drawing/2014/main" id="{AC3841C3-25C0-4D29-9B4A-3263A2AEA371}"/>
              </a:ext>
            </a:extLst>
          </p:cNvPr>
          <p:cNvSpPr>
            <a:spLocks noGrp="1"/>
          </p:cNvSpPr>
          <p:nvPr>
            <p:ph type="sldNum" sz="quarter" idx="12"/>
          </p:nvPr>
        </p:nvSpPr>
        <p:spPr/>
        <p:txBody>
          <a:bodyPr/>
          <a:lstStyle/>
          <a:p>
            <a:fld id="{19C3CFBE-B804-4550-B12F-7A9DB4F9F9D8}" type="slidenum">
              <a:rPr lang="en-IN" smtClean="0"/>
              <a:t>7</a:t>
            </a:fld>
            <a:endParaRPr lang="en-IN"/>
          </a:p>
        </p:txBody>
      </p:sp>
    </p:spTree>
    <p:extLst>
      <p:ext uri="{BB962C8B-B14F-4D97-AF65-F5344CB8AC3E}">
        <p14:creationId xmlns:p14="http://schemas.microsoft.com/office/powerpoint/2010/main" val="2009568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0F78C5-1EA1-4BB5-A391-71A3747E4932}"/>
              </a:ext>
            </a:extLst>
          </p:cNvPr>
          <p:cNvSpPr>
            <a:spLocks noGrp="1"/>
          </p:cNvSpPr>
          <p:nvPr>
            <p:ph type="title"/>
          </p:nvPr>
        </p:nvSpPr>
        <p:spPr>
          <a:xfrm>
            <a:off x="1371599" y="294538"/>
            <a:ext cx="9895951" cy="1033669"/>
          </a:xfrm>
        </p:spPr>
        <p:txBody>
          <a:bodyPr>
            <a:normAutofit/>
          </a:bodyPr>
          <a:lstStyle/>
          <a:p>
            <a:r>
              <a:rPr lang="en-US" sz="4000" dirty="0">
                <a:solidFill>
                  <a:srgbClr val="FFFFFF"/>
                </a:solidFill>
                <a:latin typeface="Times New Roman" panose="02020603050405020304" pitchFamily="18" charset="0"/>
                <a:cs typeface="Times New Roman" panose="02020603050405020304" pitchFamily="18" charset="0"/>
              </a:rPr>
              <a:t>Summary of review of Literature</a:t>
            </a:r>
            <a:endParaRPr lang="en-IN" sz="4000" dirty="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3FE7847-48AD-4A7F-A9F4-9B2B45529011}"/>
              </a:ext>
            </a:extLst>
          </p:cNvPr>
          <p:cNvSpPr>
            <a:spLocks noGrp="1"/>
          </p:cNvSpPr>
          <p:nvPr>
            <p:ph idx="1"/>
          </p:nvPr>
        </p:nvSpPr>
        <p:spPr>
          <a:xfrm>
            <a:off x="1045029" y="1735494"/>
            <a:ext cx="10308771" cy="4827968"/>
          </a:xfrm>
        </p:spPr>
        <p:txBody>
          <a:bodyPr anchor="ctr">
            <a:noAutofit/>
          </a:bodyPr>
          <a:lstStyle/>
          <a:p>
            <a:pPr algn="just">
              <a:lnSpc>
                <a:spcPct val="100000"/>
              </a:lnSpc>
            </a:pPr>
            <a:r>
              <a:rPr lang="en-US" sz="1800" dirty="0">
                <a:latin typeface="Times New Roman" panose="02020603050405020304" pitchFamily="18" charset="0"/>
                <a:cs typeface="Times New Roman" panose="02020603050405020304" pitchFamily="18" charset="0"/>
              </a:rPr>
              <a:t>Reclaimed Asphalt Pavement (RAP) reduces the need for over 15,000 tons of virgin aggregate per </a:t>
            </a:r>
            <a:r>
              <a:rPr lang="en-US" sz="1800" dirty="0" err="1">
                <a:latin typeface="Times New Roman" panose="02020603050405020304" pitchFamily="18" charset="0"/>
                <a:cs typeface="Times New Roman" panose="02020603050405020304" pitchFamily="18" charset="0"/>
              </a:rPr>
              <a:t>kilometre</a:t>
            </a:r>
            <a:r>
              <a:rPr lang="en-US" sz="1800" dirty="0">
                <a:latin typeface="Times New Roman" panose="02020603050405020304" pitchFamily="18" charset="0"/>
                <a:cs typeface="Times New Roman" panose="02020603050405020304" pitchFamily="18" charset="0"/>
              </a:rPr>
              <a:t> of the highway, enhancing sustainability, pavement's structural integrity and lessening resource depletion (Hoy et al 2016; Tarsi et al 2020; FHWA-RD-97–148 2008; Hoppe et al 2015; </a:t>
            </a:r>
            <a:r>
              <a:rPr lang="en-US" sz="1800" dirty="0" err="1">
                <a:latin typeface="Times New Roman" panose="02020603050405020304" pitchFamily="18" charset="0"/>
                <a:cs typeface="Times New Roman" panose="02020603050405020304" pitchFamily="18" charset="0"/>
              </a:rPr>
              <a:t>Saride</a:t>
            </a:r>
            <a:r>
              <a:rPr lang="en-US" sz="1800" dirty="0">
                <a:latin typeface="Times New Roman" panose="02020603050405020304" pitchFamily="18" charset="0"/>
                <a:cs typeface="Times New Roman" panose="02020603050405020304" pitchFamily="18" charset="0"/>
              </a:rPr>
              <a:t> et al 2016).</a:t>
            </a:r>
          </a:p>
          <a:p>
            <a:pPr algn="just">
              <a:lnSpc>
                <a:spcPct val="100000"/>
              </a:lnSpc>
            </a:pPr>
            <a:r>
              <a:rPr lang="en-US" sz="1800" dirty="0">
                <a:latin typeface="Times New Roman" panose="02020603050405020304" pitchFamily="18" charset="0"/>
                <a:cs typeface="Times New Roman" panose="02020603050405020304" pitchFamily="18" charset="0"/>
              </a:rPr>
              <a:t>The addition of 10% to 40% Fly Ash (FA) to RAP increases the California Bearing Ratio (CBR) by about 35%, improving resistance to penetration and load-bearing capacity (</a:t>
            </a:r>
            <a:r>
              <a:rPr lang="en-US" sz="1800" dirty="0" err="1">
                <a:latin typeface="Times New Roman" panose="02020603050405020304" pitchFamily="18" charset="0"/>
                <a:cs typeface="Times New Roman" panose="02020603050405020304" pitchFamily="18" charset="0"/>
              </a:rPr>
              <a:t>Athanasopoulou</a:t>
            </a:r>
            <a:r>
              <a:rPr lang="en-US" sz="1800" dirty="0">
                <a:latin typeface="Times New Roman" panose="02020603050405020304" pitchFamily="18" charset="0"/>
                <a:cs typeface="Times New Roman" panose="02020603050405020304" pitchFamily="18" charset="0"/>
              </a:rPr>
              <a:t> 2014; Hoy et al 2016; </a:t>
            </a:r>
            <a:r>
              <a:rPr lang="en-US" sz="1800" dirty="0" err="1">
                <a:latin typeface="Times New Roman" panose="02020603050405020304" pitchFamily="18" charset="0"/>
                <a:cs typeface="Times New Roman" panose="02020603050405020304" pitchFamily="18" charset="0"/>
              </a:rPr>
              <a:t>Mohammadinia</a:t>
            </a:r>
            <a:r>
              <a:rPr lang="en-US" sz="1800" dirty="0">
                <a:latin typeface="Times New Roman" panose="02020603050405020304" pitchFamily="18" charset="0"/>
                <a:cs typeface="Times New Roman" panose="02020603050405020304" pitchFamily="18" charset="0"/>
              </a:rPr>
              <a:t> et al 2016; </a:t>
            </a:r>
            <a:r>
              <a:rPr lang="en-US" sz="1800" dirty="0" err="1">
                <a:latin typeface="Times New Roman" panose="02020603050405020304" pitchFamily="18" charset="0"/>
                <a:cs typeface="Times New Roman" panose="02020603050405020304" pitchFamily="18" charset="0"/>
              </a:rPr>
              <a:t>Saride</a:t>
            </a:r>
            <a:r>
              <a:rPr lang="en-US" sz="1800" dirty="0">
                <a:latin typeface="Times New Roman" panose="02020603050405020304" pitchFamily="18" charset="0"/>
                <a:cs typeface="Times New Roman" panose="02020603050405020304" pitchFamily="18" charset="0"/>
              </a:rPr>
              <a:t> et al 2015).</a:t>
            </a:r>
          </a:p>
          <a:p>
            <a:pPr algn="just">
              <a:lnSpc>
                <a:spcPct val="100000"/>
              </a:lnSpc>
            </a:pPr>
            <a:r>
              <a:rPr lang="en-US" sz="1800" dirty="0">
                <a:latin typeface="Times New Roman" panose="02020603050405020304" pitchFamily="18" charset="0"/>
                <a:cs typeface="Times New Roman" panose="02020603050405020304" pitchFamily="18" charset="0"/>
              </a:rPr>
              <a:t>However, FA's fine particles can increase water absorption and decrease the bituminous binder's viscosity, impacting aggregate stability under pressure (Cooley 2005; </a:t>
            </a:r>
            <a:r>
              <a:rPr lang="en-US" sz="1800" dirty="0" err="1">
                <a:latin typeface="Times New Roman" panose="02020603050405020304" pitchFamily="18" charset="0"/>
                <a:cs typeface="Times New Roman" panose="02020603050405020304" pitchFamily="18" charset="0"/>
              </a:rPr>
              <a:t>Saride</a:t>
            </a:r>
            <a:r>
              <a:rPr lang="en-US" sz="1800" dirty="0">
                <a:latin typeface="Times New Roman" panose="02020603050405020304" pitchFamily="18" charset="0"/>
                <a:cs typeface="Times New Roman" panose="02020603050405020304" pitchFamily="18" charset="0"/>
              </a:rPr>
              <a:t> et al 2016).</a:t>
            </a:r>
          </a:p>
          <a:p>
            <a:pPr algn="just">
              <a:lnSpc>
                <a:spcPct val="100000"/>
              </a:lnSpc>
            </a:pPr>
            <a:r>
              <a:rPr lang="en-US" sz="1800" dirty="0">
                <a:latin typeface="Times New Roman" panose="02020603050405020304" pitchFamily="18" charset="0"/>
                <a:cs typeface="Times New Roman" panose="02020603050405020304" pitchFamily="18" charset="0"/>
              </a:rPr>
              <a:t>Cement addition to RAP and virgin aggregate mixtures significantly enhances pavement sub-base strength, with higher CBR values indicating improved load-bearing capacity (</a:t>
            </a:r>
            <a:r>
              <a:rPr lang="en-US" sz="1800" dirty="0" err="1">
                <a:latin typeface="Times New Roman" panose="02020603050405020304" pitchFamily="18" charset="0"/>
                <a:cs typeface="Times New Roman" panose="02020603050405020304" pitchFamily="18" charset="0"/>
              </a:rPr>
              <a:t>Saha</a:t>
            </a:r>
            <a:r>
              <a:rPr lang="en-US" sz="1800" dirty="0">
                <a:latin typeface="Times New Roman" panose="02020603050405020304" pitchFamily="18" charset="0"/>
                <a:cs typeface="Times New Roman" panose="02020603050405020304" pitchFamily="18" charset="0"/>
              </a:rPr>
              <a:t> and Mandal 2017).</a:t>
            </a:r>
          </a:p>
          <a:p>
            <a:pPr algn="just">
              <a:lnSpc>
                <a:spcPct val="100000"/>
              </a:lnSpc>
            </a:pPr>
            <a:r>
              <a:rPr lang="en-US" sz="1800" dirty="0">
                <a:latin typeface="Times New Roman" panose="02020603050405020304" pitchFamily="18" charset="0"/>
                <a:cs typeface="Times New Roman" panose="02020603050405020304" pitchFamily="18" charset="0"/>
              </a:rPr>
              <a:t>The optimal mix of RAP, FA, and cement balances recyclability, pozzolanic effects, and binding capacity, ensuring structural integrity and durability of pavements (</a:t>
            </a:r>
            <a:r>
              <a:rPr lang="en-US" sz="1800" dirty="0" err="1">
                <a:latin typeface="Times New Roman" panose="02020603050405020304" pitchFamily="18" charset="0"/>
                <a:cs typeface="Times New Roman" panose="02020603050405020304" pitchFamily="18" charset="0"/>
              </a:rPr>
              <a:t>Saride</a:t>
            </a:r>
            <a:r>
              <a:rPr lang="en-US" sz="1800" dirty="0">
                <a:latin typeface="Times New Roman" panose="02020603050405020304" pitchFamily="18" charset="0"/>
                <a:cs typeface="Times New Roman" panose="02020603050405020304" pitchFamily="18" charset="0"/>
              </a:rPr>
              <a:t> et al 2010; </a:t>
            </a:r>
            <a:r>
              <a:rPr lang="en-US" sz="1800" dirty="0" err="1">
                <a:latin typeface="Times New Roman" panose="02020603050405020304" pitchFamily="18" charset="0"/>
                <a:cs typeface="Times New Roman" panose="02020603050405020304" pitchFamily="18" charset="0"/>
              </a:rPr>
              <a:t>Saha</a:t>
            </a:r>
            <a:r>
              <a:rPr lang="en-US" sz="1800" dirty="0">
                <a:latin typeface="Times New Roman" panose="02020603050405020304" pitchFamily="18" charset="0"/>
                <a:cs typeface="Times New Roman" panose="02020603050405020304" pitchFamily="18" charset="0"/>
              </a:rPr>
              <a:t> and Mandal 2017; </a:t>
            </a:r>
            <a:r>
              <a:rPr lang="en-US" sz="1800" dirty="0" err="1">
                <a:latin typeface="Times New Roman" panose="02020603050405020304" pitchFamily="18" charset="0"/>
                <a:cs typeface="Times New Roman" panose="02020603050405020304" pitchFamily="18" charset="0"/>
              </a:rPr>
              <a:t>Edeh</a:t>
            </a:r>
            <a:r>
              <a:rPr lang="en-US" sz="1800" dirty="0">
                <a:latin typeface="Times New Roman" panose="02020603050405020304" pitchFamily="18" charset="0"/>
                <a:cs typeface="Times New Roman" panose="02020603050405020304" pitchFamily="18" charset="0"/>
              </a:rPr>
              <a:t> et al 2013).</a:t>
            </a:r>
          </a:p>
        </p:txBody>
      </p:sp>
      <p:sp>
        <p:nvSpPr>
          <p:cNvPr id="5" name="Slide Number Placeholder 4">
            <a:extLst>
              <a:ext uri="{FF2B5EF4-FFF2-40B4-BE49-F238E27FC236}">
                <a16:creationId xmlns:a16="http://schemas.microsoft.com/office/drawing/2014/main" id="{5BBE2D81-6F07-4E05-8B19-556E58798220}"/>
              </a:ext>
            </a:extLst>
          </p:cNvPr>
          <p:cNvSpPr>
            <a:spLocks noGrp="1"/>
          </p:cNvSpPr>
          <p:nvPr>
            <p:ph type="sldNum" sz="quarter" idx="12"/>
          </p:nvPr>
        </p:nvSpPr>
        <p:spPr/>
        <p:txBody>
          <a:bodyPr/>
          <a:lstStyle/>
          <a:p>
            <a:fld id="{19C3CFBE-B804-4550-B12F-7A9DB4F9F9D8}" type="slidenum">
              <a:rPr lang="en-IN" smtClean="0"/>
              <a:t>8</a:t>
            </a:fld>
            <a:endParaRPr lang="en-IN"/>
          </a:p>
        </p:txBody>
      </p:sp>
    </p:spTree>
    <p:extLst>
      <p:ext uri="{BB962C8B-B14F-4D97-AF65-F5344CB8AC3E}">
        <p14:creationId xmlns:p14="http://schemas.microsoft.com/office/powerpoint/2010/main" val="34610266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0F78C5-1EA1-4BB5-A391-71A3747E4932}"/>
              </a:ext>
            </a:extLst>
          </p:cNvPr>
          <p:cNvSpPr>
            <a:spLocks noGrp="1"/>
          </p:cNvSpPr>
          <p:nvPr>
            <p:ph type="title"/>
          </p:nvPr>
        </p:nvSpPr>
        <p:spPr>
          <a:xfrm>
            <a:off x="1371599" y="294538"/>
            <a:ext cx="9895951" cy="1033669"/>
          </a:xfrm>
        </p:spPr>
        <p:txBody>
          <a:bodyPr>
            <a:normAutofit/>
          </a:bodyPr>
          <a:lstStyle/>
          <a:p>
            <a:r>
              <a:rPr lang="en-US" sz="4000">
                <a:solidFill>
                  <a:srgbClr val="FFFFFF"/>
                </a:solidFill>
                <a:latin typeface="Times New Roman" panose="02020603050405020304" pitchFamily="18" charset="0"/>
                <a:cs typeface="Times New Roman" panose="02020603050405020304" pitchFamily="18" charset="0"/>
              </a:rPr>
              <a:t>Gaps in literature</a:t>
            </a:r>
            <a:endParaRPr lang="en-IN" sz="400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3FE7847-48AD-4A7F-A9F4-9B2B45529011}"/>
              </a:ext>
            </a:extLst>
          </p:cNvPr>
          <p:cNvSpPr>
            <a:spLocks noGrp="1"/>
          </p:cNvSpPr>
          <p:nvPr>
            <p:ph idx="1"/>
          </p:nvPr>
        </p:nvSpPr>
        <p:spPr>
          <a:xfrm>
            <a:off x="516292" y="1720343"/>
            <a:ext cx="11159412" cy="4151539"/>
          </a:xfrm>
        </p:spPr>
        <p:txBody>
          <a:bodyPr anchor="ctr">
            <a:noAutofit/>
          </a:bodyPr>
          <a:lstStyle/>
          <a:p>
            <a:pPr marL="0" indent="0" algn="just">
              <a:lnSpc>
                <a:spcPct val="100000"/>
              </a:lnSpc>
              <a:buNone/>
            </a:pPr>
            <a:r>
              <a:rPr lang="en-US" sz="1800" dirty="0">
                <a:latin typeface="Times New Roman" panose="02020603050405020304" pitchFamily="18" charset="0"/>
                <a:cs typeface="Times New Roman" panose="02020603050405020304" pitchFamily="18" charset="0"/>
              </a:rPr>
              <a:t>Integrating RAP, FA, and cement in the construction of pavement sub-bases is a developing area of research. However, a careful review of the existing literature indicates some evident gaps that need to be addressed:</a:t>
            </a:r>
          </a:p>
          <a:p>
            <a:pPr lvl="1" algn="just">
              <a:lnSpc>
                <a:spcPct val="100000"/>
              </a:lnSpc>
            </a:pPr>
            <a:r>
              <a:rPr lang="en-US" sz="1800" dirty="0">
                <a:latin typeface="Times New Roman" panose="02020603050405020304" pitchFamily="18" charset="0"/>
                <a:cs typeface="Times New Roman" panose="02020603050405020304" pitchFamily="18" charset="0"/>
              </a:rPr>
              <a:t>The effectiveness of RAP and FA combinations has been studied globally, but specific data for Indian subcontinental conditions, considering its unique climate, traffic, and road standards, is limited (</a:t>
            </a:r>
            <a:r>
              <a:rPr lang="en-US" sz="1800" dirty="0" err="1">
                <a:latin typeface="Times New Roman" panose="02020603050405020304" pitchFamily="18" charset="0"/>
                <a:cs typeface="Times New Roman" panose="02020603050405020304" pitchFamily="18" charset="0"/>
              </a:rPr>
              <a:t>Saride</a:t>
            </a:r>
            <a:r>
              <a:rPr lang="en-US" sz="1800" dirty="0">
                <a:latin typeface="Times New Roman" panose="02020603050405020304" pitchFamily="18" charset="0"/>
                <a:cs typeface="Times New Roman" panose="02020603050405020304" pitchFamily="18" charset="0"/>
              </a:rPr>
              <a:t> et al 2010).</a:t>
            </a:r>
          </a:p>
          <a:p>
            <a:pPr lvl="1" algn="just">
              <a:lnSpc>
                <a:spcPct val="100000"/>
              </a:lnSpc>
            </a:pPr>
            <a:r>
              <a:rPr lang="en-US" sz="1800" dirty="0">
                <a:latin typeface="Times New Roman" panose="02020603050405020304" pitchFamily="18" charset="0"/>
                <a:cs typeface="Times New Roman" panose="02020603050405020304" pitchFamily="18" charset="0"/>
              </a:rPr>
              <a:t>Current research lacks comprehensive guidance on the optimal mix of RAP, FA, and cement for achieving ideal strength, durability, and stability in road construction (Thakur and Han 2015).</a:t>
            </a:r>
          </a:p>
          <a:p>
            <a:pPr lvl="1" algn="just">
              <a:lnSpc>
                <a:spcPct val="100000"/>
              </a:lnSpc>
            </a:pPr>
            <a:r>
              <a:rPr lang="en-US" sz="1800" dirty="0">
                <a:latin typeface="Times New Roman" panose="02020603050405020304" pitchFamily="18" charset="0"/>
                <a:cs typeface="Times New Roman" panose="02020603050405020304" pitchFamily="18" charset="0"/>
              </a:rPr>
              <a:t>Laboratory-based studies show promising results, like improved CBR values, but there's a gap in understanding these findings' real-world applicability and scalability (</a:t>
            </a:r>
            <a:r>
              <a:rPr lang="en-US" sz="1800" dirty="0" err="1">
                <a:latin typeface="Times New Roman" panose="02020603050405020304" pitchFamily="18" charset="0"/>
                <a:cs typeface="Times New Roman" panose="02020603050405020304" pitchFamily="18" charset="0"/>
              </a:rPr>
              <a:t>Edeh</a:t>
            </a:r>
            <a:r>
              <a:rPr lang="en-US" sz="1800" dirty="0">
                <a:latin typeface="Times New Roman" panose="02020603050405020304" pitchFamily="18" charset="0"/>
                <a:cs typeface="Times New Roman" panose="02020603050405020304" pitchFamily="18" charset="0"/>
              </a:rPr>
              <a:t> et al 2013).</a:t>
            </a:r>
          </a:p>
        </p:txBody>
      </p:sp>
      <p:sp>
        <p:nvSpPr>
          <p:cNvPr id="5" name="Slide Number Placeholder 4">
            <a:extLst>
              <a:ext uri="{FF2B5EF4-FFF2-40B4-BE49-F238E27FC236}">
                <a16:creationId xmlns:a16="http://schemas.microsoft.com/office/drawing/2014/main" id="{898E57A8-79EB-4148-BCFB-0F6F105E816C}"/>
              </a:ext>
            </a:extLst>
          </p:cNvPr>
          <p:cNvSpPr>
            <a:spLocks noGrp="1"/>
          </p:cNvSpPr>
          <p:nvPr>
            <p:ph type="sldNum" sz="quarter" idx="12"/>
          </p:nvPr>
        </p:nvSpPr>
        <p:spPr/>
        <p:txBody>
          <a:bodyPr/>
          <a:lstStyle/>
          <a:p>
            <a:fld id="{19C3CFBE-B804-4550-B12F-7A9DB4F9F9D8}" type="slidenum">
              <a:rPr lang="en-IN" smtClean="0"/>
              <a:t>9</a:t>
            </a:fld>
            <a:endParaRPr lang="en-IN"/>
          </a:p>
        </p:txBody>
      </p:sp>
    </p:spTree>
    <p:extLst>
      <p:ext uri="{BB962C8B-B14F-4D97-AF65-F5344CB8AC3E}">
        <p14:creationId xmlns:p14="http://schemas.microsoft.com/office/powerpoint/2010/main" val="2428983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0">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2">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4">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18">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50F78C5-1EA1-4BB5-A391-71A3747E4932}"/>
              </a:ext>
            </a:extLst>
          </p:cNvPr>
          <p:cNvSpPr>
            <a:spLocks noGrp="1"/>
          </p:cNvSpPr>
          <p:nvPr>
            <p:ph type="title"/>
          </p:nvPr>
        </p:nvSpPr>
        <p:spPr>
          <a:xfrm>
            <a:off x="1314824" y="735106"/>
            <a:ext cx="10053763" cy="2928470"/>
          </a:xfrm>
        </p:spPr>
        <p:txBody>
          <a:bodyPr vert="horz" lIns="91440" tIns="45720" rIns="91440" bIns="45720" rtlCol="0" anchor="b">
            <a:normAutofit/>
          </a:bodyPr>
          <a:lstStyle/>
          <a:p>
            <a:r>
              <a:rPr lang="en-US" sz="4800" b="1" kern="1200">
                <a:solidFill>
                  <a:srgbClr val="FFFFFF"/>
                </a:solidFill>
                <a:latin typeface="+mj-lt"/>
                <a:ea typeface="+mj-ea"/>
                <a:cs typeface="+mj-cs"/>
              </a:rPr>
              <a:t>3. Methodological review</a:t>
            </a:r>
          </a:p>
        </p:txBody>
      </p:sp>
      <p:sp>
        <p:nvSpPr>
          <p:cNvPr id="3" name="Slide Number Placeholder 2">
            <a:extLst>
              <a:ext uri="{FF2B5EF4-FFF2-40B4-BE49-F238E27FC236}">
                <a16:creationId xmlns:a16="http://schemas.microsoft.com/office/drawing/2014/main" id="{A6C2B71D-DB86-4E5F-9AE0-1D5EC35E477D}"/>
              </a:ext>
            </a:extLst>
          </p:cNvPr>
          <p:cNvSpPr>
            <a:spLocks noGrp="1"/>
          </p:cNvSpPr>
          <p:nvPr>
            <p:ph type="sldNum" sz="quarter" idx="12"/>
          </p:nvPr>
        </p:nvSpPr>
        <p:spPr/>
        <p:txBody>
          <a:bodyPr/>
          <a:lstStyle/>
          <a:p>
            <a:fld id="{19C3CFBE-B804-4550-B12F-7A9DB4F9F9D8}" type="slidenum">
              <a:rPr lang="en-IN" smtClean="0"/>
              <a:t>10</a:t>
            </a:fld>
            <a:endParaRPr lang="en-IN"/>
          </a:p>
        </p:txBody>
      </p:sp>
    </p:spTree>
    <p:extLst>
      <p:ext uri="{BB962C8B-B14F-4D97-AF65-F5344CB8AC3E}">
        <p14:creationId xmlns:p14="http://schemas.microsoft.com/office/powerpoint/2010/main" val="2320404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0F78C5-1EA1-4BB5-A391-71A3747E4932}"/>
              </a:ext>
            </a:extLst>
          </p:cNvPr>
          <p:cNvSpPr>
            <a:spLocks noGrp="1"/>
          </p:cNvSpPr>
          <p:nvPr>
            <p:ph type="title"/>
          </p:nvPr>
        </p:nvSpPr>
        <p:spPr>
          <a:xfrm>
            <a:off x="1371599" y="294538"/>
            <a:ext cx="9895951" cy="1033669"/>
          </a:xfrm>
        </p:spPr>
        <p:txBody>
          <a:bodyPr>
            <a:normAutofit/>
          </a:bodyPr>
          <a:lstStyle/>
          <a:p>
            <a:r>
              <a:rPr lang="en-US" sz="4000">
                <a:solidFill>
                  <a:srgbClr val="FFFFFF"/>
                </a:solidFill>
                <a:latin typeface="Times New Roman" panose="02020603050405020304" pitchFamily="18" charset="0"/>
                <a:cs typeface="Times New Roman" panose="02020603050405020304" pitchFamily="18" charset="0"/>
              </a:rPr>
              <a:t>Summary of methodology</a:t>
            </a:r>
            <a:endParaRPr lang="en-IN" sz="400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3FE7847-48AD-4A7F-A9F4-9B2B45529011}"/>
              </a:ext>
            </a:extLst>
          </p:cNvPr>
          <p:cNvSpPr>
            <a:spLocks noGrp="1"/>
          </p:cNvSpPr>
          <p:nvPr>
            <p:ph idx="1"/>
          </p:nvPr>
        </p:nvSpPr>
        <p:spPr>
          <a:xfrm>
            <a:off x="506961" y="1759773"/>
            <a:ext cx="11178073" cy="4079553"/>
          </a:xfrm>
        </p:spPr>
        <p:txBody>
          <a:bodyPr anchor="ctr">
            <a:noAutofit/>
          </a:bodyPr>
          <a:lstStyle/>
          <a:p>
            <a:pPr algn="just">
              <a:lnSpc>
                <a:spcPct val="100000"/>
              </a:lnSpc>
            </a:pPr>
            <a:r>
              <a:rPr lang="en-US" sz="1800" dirty="0">
                <a:latin typeface="Times New Roman" panose="02020603050405020304" pitchFamily="18" charset="0"/>
                <a:cs typeface="Times New Roman" panose="02020603050405020304" pitchFamily="18" charset="0"/>
              </a:rPr>
              <a:t>The study employed a systematic approach, including a comprehensive literature review using Google Scholar and ScienceDirect, and consultations with professionals in Andhra Pradesh, India, focusing on Full Depth Reclamation (FDR) and Hot In-Place Recycling (HIPR) technologies (</a:t>
            </a:r>
            <a:r>
              <a:rPr lang="en-US" sz="1800" dirty="0" err="1">
                <a:latin typeface="Times New Roman" panose="02020603050405020304" pitchFamily="18" charset="0"/>
                <a:cs typeface="Times New Roman" panose="02020603050405020304" pitchFamily="18" charset="0"/>
              </a:rPr>
              <a:t>Saride</a:t>
            </a:r>
            <a:r>
              <a:rPr lang="en-US" sz="1800" dirty="0">
                <a:latin typeface="Times New Roman" panose="02020603050405020304" pitchFamily="18" charset="0"/>
                <a:cs typeface="Times New Roman" panose="02020603050405020304" pitchFamily="18" charset="0"/>
              </a:rPr>
              <a:t> et al 2010; </a:t>
            </a:r>
            <a:r>
              <a:rPr lang="en-US" sz="1800" dirty="0" err="1">
                <a:latin typeface="Times New Roman" panose="02020603050405020304" pitchFamily="18" charset="0"/>
                <a:cs typeface="Times New Roman" panose="02020603050405020304" pitchFamily="18" charset="0"/>
              </a:rPr>
              <a:t>Saha</a:t>
            </a:r>
            <a:r>
              <a:rPr lang="en-US" sz="1800" dirty="0">
                <a:latin typeface="Times New Roman" panose="02020603050405020304" pitchFamily="18" charset="0"/>
                <a:cs typeface="Times New Roman" panose="02020603050405020304" pitchFamily="18" charset="0"/>
              </a:rPr>
              <a:t> and Mandal 2017).</a:t>
            </a:r>
          </a:p>
          <a:p>
            <a:pPr algn="just">
              <a:lnSpc>
                <a:spcPct val="100000"/>
              </a:lnSpc>
            </a:pPr>
            <a:r>
              <a:rPr lang="en-US" sz="1800" dirty="0">
                <a:latin typeface="Times New Roman" panose="02020603050405020304" pitchFamily="18" charset="0"/>
                <a:cs typeface="Times New Roman" panose="02020603050405020304" pitchFamily="18" charset="0"/>
              </a:rPr>
              <a:t>Empirical testing adhered to standard Indian Standard (IS) tests for Compaction (IS 2720-8, 1983), CBR (IS 2720-16, 1987), and Unconfined Compressive Strength (UCS) (IS 2720-10, 1991) to evaluate various RAP, FA, and cement mixtures.</a:t>
            </a:r>
          </a:p>
          <a:p>
            <a:pPr algn="just">
              <a:lnSpc>
                <a:spcPct val="100000"/>
              </a:lnSpc>
            </a:pPr>
            <a:r>
              <a:rPr lang="en-US" sz="1800" dirty="0">
                <a:latin typeface="Times New Roman" panose="02020603050405020304" pitchFamily="18" charset="0"/>
                <a:cs typeface="Times New Roman" panose="02020603050405020304" pitchFamily="18" charset="0"/>
              </a:rPr>
              <a:t>Interviews with industry professionals supplemented the literature, using a detailed questionnaire to gather insights on sustainable construction materials.</a:t>
            </a:r>
          </a:p>
          <a:p>
            <a:pPr algn="just">
              <a:lnSpc>
                <a:spcPct val="100000"/>
              </a:lnSpc>
            </a:pPr>
            <a:r>
              <a:rPr lang="en-US" sz="1800" dirty="0">
                <a:latin typeface="Times New Roman" panose="02020603050405020304" pitchFamily="18" charset="0"/>
                <a:cs typeface="Times New Roman" panose="02020603050405020304" pitchFamily="18" charset="0"/>
              </a:rPr>
              <a:t>The research aimed to identify the optimal mix proportions for RAP-FA-cement in pavement sub-bases, focusing on quantitative data like CBR improvements and load-bearing capacity (</a:t>
            </a:r>
            <a:r>
              <a:rPr lang="en-US" sz="1800" dirty="0" err="1">
                <a:latin typeface="Times New Roman" panose="02020603050405020304" pitchFamily="18" charset="0"/>
                <a:cs typeface="Times New Roman" panose="02020603050405020304" pitchFamily="18" charset="0"/>
              </a:rPr>
              <a:t>Edeh</a:t>
            </a:r>
            <a:r>
              <a:rPr lang="en-US" sz="1800" dirty="0">
                <a:latin typeface="Times New Roman" panose="02020603050405020304" pitchFamily="18" charset="0"/>
                <a:cs typeface="Times New Roman" panose="02020603050405020304" pitchFamily="18" charset="0"/>
              </a:rPr>
              <a:t> </a:t>
            </a:r>
            <a:r>
              <a:rPr lang="en-US" sz="1800">
                <a:latin typeface="Times New Roman" panose="02020603050405020304" pitchFamily="18" charset="0"/>
                <a:cs typeface="Times New Roman" panose="02020603050405020304" pitchFamily="18" charset="0"/>
              </a:rPr>
              <a:t>et al </a:t>
            </a:r>
            <a:r>
              <a:rPr lang="en-US" sz="1800" dirty="0">
                <a:latin typeface="Times New Roman" panose="02020603050405020304" pitchFamily="18" charset="0"/>
                <a:cs typeface="Times New Roman" panose="02020603050405020304" pitchFamily="18" charset="0"/>
              </a:rPr>
              <a:t>2013; Thakur and Han 2015).</a:t>
            </a:r>
          </a:p>
        </p:txBody>
      </p:sp>
      <p:sp>
        <p:nvSpPr>
          <p:cNvPr id="5" name="Slide Number Placeholder 4">
            <a:extLst>
              <a:ext uri="{FF2B5EF4-FFF2-40B4-BE49-F238E27FC236}">
                <a16:creationId xmlns:a16="http://schemas.microsoft.com/office/drawing/2014/main" id="{764917B0-7983-43EE-B986-698ED1E85288}"/>
              </a:ext>
            </a:extLst>
          </p:cNvPr>
          <p:cNvSpPr>
            <a:spLocks noGrp="1"/>
          </p:cNvSpPr>
          <p:nvPr>
            <p:ph type="sldNum" sz="quarter" idx="12"/>
          </p:nvPr>
        </p:nvSpPr>
        <p:spPr/>
        <p:txBody>
          <a:bodyPr/>
          <a:lstStyle/>
          <a:p>
            <a:fld id="{19C3CFBE-B804-4550-B12F-7A9DB4F9F9D8}" type="slidenum">
              <a:rPr lang="en-IN" smtClean="0"/>
              <a:t>11</a:t>
            </a:fld>
            <a:endParaRPr lang="en-IN"/>
          </a:p>
        </p:txBody>
      </p:sp>
    </p:spTree>
    <p:extLst>
      <p:ext uri="{BB962C8B-B14F-4D97-AF65-F5344CB8AC3E}">
        <p14:creationId xmlns:p14="http://schemas.microsoft.com/office/powerpoint/2010/main" val="11059910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50F78C5-1EA1-4BB5-A391-71A3747E4932}"/>
              </a:ext>
            </a:extLst>
          </p:cNvPr>
          <p:cNvSpPr>
            <a:spLocks noGrp="1"/>
          </p:cNvSpPr>
          <p:nvPr>
            <p:ph type="title"/>
          </p:nvPr>
        </p:nvSpPr>
        <p:spPr>
          <a:xfrm>
            <a:off x="1314824" y="735106"/>
            <a:ext cx="10053763" cy="2928470"/>
          </a:xfrm>
        </p:spPr>
        <p:txBody>
          <a:bodyPr vert="horz" lIns="91440" tIns="45720" rIns="91440" bIns="45720" rtlCol="0" anchor="b">
            <a:normAutofit/>
          </a:bodyPr>
          <a:lstStyle/>
          <a:p>
            <a:r>
              <a:rPr lang="en-US" sz="4800" b="1" kern="1200">
                <a:solidFill>
                  <a:srgbClr val="FFFFFF"/>
                </a:solidFill>
                <a:latin typeface="+mj-lt"/>
                <a:ea typeface="+mj-ea"/>
                <a:cs typeface="+mj-cs"/>
              </a:rPr>
              <a:t>4. Results and findings </a:t>
            </a:r>
          </a:p>
        </p:txBody>
      </p:sp>
      <p:sp>
        <p:nvSpPr>
          <p:cNvPr id="3" name="Slide Number Placeholder 2">
            <a:extLst>
              <a:ext uri="{FF2B5EF4-FFF2-40B4-BE49-F238E27FC236}">
                <a16:creationId xmlns:a16="http://schemas.microsoft.com/office/drawing/2014/main" id="{C7AD3765-65F7-476F-A2CC-0B78B2F39F78}"/>
              </a:ext>
            </a:extLst>
          </p:cNvPr>
          <p:cNvSpPr>
            <a:spLocks noGrp="1"/>
          </p:cNvSpPr>
          <p:nvPr>
            <p:ph type="sldNum" sz="quarter" idx="12"/>
          </p:nvPr>
        </p:nvSpPr>
        <p:spPr/>
        <p:txBody>
          <a:bodyPr/>
          <a:lstStyle/>
          <a:p>
            <a:fld id="{19C3CFBE-B804-4550-B12F-7A9DB4F9F9D8}" type="slidenum">
              <a:rPr lang="en-IN" smtClean="0"/>
              <a:t>12</a:t>
            </a:fld>
            <a:endParaRPr lang="en-IN"/>
          </a:p>
        </p:txBody>
      </p:sp>
    </p:spTree>
    <p:extLst>
      <p:ext uri="{BB962C8B-B14F-4D97-AF65-F5344CB8AC3E}">
        <p14:creationId xmlns:p14="http://schemas.microsoft.com/office/powerpoint/2010/main" val="647488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50F78C5-1EA1-4BB5-A391-71A3747E4932}"/>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latin typeface="Times New Roman" panose="02020603050405020304" pitchFamily="18" charset="0"/>
                <a:cs typeface="Times New Roman" panose="02020603050405020304" pitchFamily="18" charset="0"/>
              </a:rPr>
              <a:t>Laboratory results</a:t>
            </a:r>
            <a:endParaRPr lang="en-IN" sz="400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3FE7847-48AD-4A7F-A9F4-9B2B45529011}"/>
              </a:ext>
            </a:extLst>
          </p:cNvPr>
          <p:cNvSpPr>
            <a:spLocks noGrp="1"/>
          </p:cNvSpPr>
          <p:nvPr>
            <p:ph idx="1"/>
          </p:nvPr>
        </p:nvSpPr>
        <p:spPr>
          <a:xfrm>
            <a:off x="526539" y="2248972"/>
            <a:ext cx="4741246" cy="3920018"/>
          </a:xfrm>
        </p:spPr>
        <p:txBody>
          <a:bodyPr>
            <a:noAutofit/>
          </a:bodyPr>
          <a:lstStyle/>
          <a:p>
            <a:pPr marL="0" indent="0" algn="just" defTabSz="676656">
              <a:lnSpc>
                <a:spcPct val="150000"/>
              </a:lnSpc>
              <a:spcBef>
                <a:spcPts val="740"/>
              </a:spcBef>
              <a:buNone/>
            </a:pPr>
            <a:r>
              <a:rPr lang="en-US" sz="1600" b="1" u="sng" kern="1200" dirty="0">
                <a:solidFill>
                  <a:schemeClr val="tx1"/>
                </a:solidFill>
                <a:latin typeface="Times New Roman" panose="02020603050405020304" pitchFamily="18" charset="0"/>
                <a:ea typeface="+mn-ea"/>
                <a:cs typeface="Times New Roman" panose="02020603050405020304" pitchFamily="18" charset="0"/>
              </a:rPr>
              <a:t>Material combinations:</a:t>
            </a:r>
          </a:p>
          <a:p>
            <a:pPr algn="just" defTabSz="676656">
              <a:lnSpc>
                <a:spcPct val="150000"/>
              </a:lnSpc>
              <a:spcBef>
                <a:spcPts val="740"/>
              </a:spcBef>
            </a:pPr>
            <a:r>
              <a:rPr lang="en-US" sz="1600" kern="1200" dirty="0">
                <a:solidFill>
                  <a:schemeClr val="tx1"/>
                </a:solidFill>
                <a:latin typeface="Times New Roman" panose="02020603050405020304" pitchFamily="18" charset="0"/>
                <a:ea typeface="+mn-ea"/>
                <a:cs typeface="Times New Roman" panose="02020603050405020304" pitchFamily="18" charset="0"/>
              </a:rPr>
              <a:t> A combination of Recycled Asphalt Pavement (RAP) and Fly ash (FA) was formulated, using a constant 3% cement as a </a:t>
            </a:r>
            <a:r>
              <a:rPr lang="en-US" sz="1600" kern="1200" dirty="0" err="1">
                <a:solidFill>
                  <a:schemeClr val="tx1"/>
                </a:solidFill>
                <a:latin typeface="Times New Roman" panose="02020603050405020304" pitchFamily="18" charset="0"/>
                <a:ea typeface="+mn-ea"/>
                <a:cs typeface="Times New Roman" panose="02020603050405020304" pitchFamily="18" charset="0"/>
              </a:rPr>
              <a:t>stabiliser</a:t>
            </a:r>
            <a:r>
              <a:rPr lang="en-US" sz="1600" kern="1200" dirty="0">
                <a:solidFill>
                  <a:schemeClr val="tx1"/>
                </a:solidFill>
                <a:latin typeface="Times New Roman" panose="02020603050405020304" pitchFamily="18" charset="0"/>
                <a:ea typeface="+mn-ea"/>
                <a:cs typeface="Times New Roman" panose="02020603050405020304" pitchFamily="18" charset="0"/>
              </a:rPr>
              <a:t>. </a:t>
            </a:r>
          </a:p>
          <a:p>
            <a:pPr algn="just" defTabSz="676656">
              <a:lnSpc>
                <a:spcPct val="150000"/>
              </a:lnSpc>
              <a:spcBef>
                <a:spcPts val="740"/>
              </a:spcBef>
            </a:pPr>
            <a:r>
              <a:rPr lang="en-US" sz="1600" kern="1200" dirty="0">
                <a:solidFill>
                  <a:schemeClr val="tx1"/>
                </a:solidFill>
                <a:latin typeface="Times New Roman" panose="02020603050405020304" pitchFamily="18" charset="0"/>
                <a:ea typeface="+mn-ea"/>
                <a:cs typeface="Times New Roman" panose="02020603050405020304" pitchFamily="18" charset="0"/>
              </a:rPr>
              <a:t>A weight-by-weight mixing approach was employed to maintain consistency across all the different combinations, as depicted in Table 1</a:t>
            </a:r>
          </a:p>
          <a:p>
            <a:pPr marL="0" indent="0" algn="just" defTabSz="676656">
              <a:lnSpc>
                <a:spcPct val="150000"/>
              </a:lnSpc>
              <a:spcBef>
                <a:spcPts val="740"/>
              </a:spcBef>
              <a:buNone/>
            </a:pPr>
            <a:r>
              <a:rPr lang="en-US" sz="1600" kern="1200" dirty="0">
                <a:solidFill>
                  <a:schemeClr val="tx1"/>
                </a:solidFill>
                <a:latin typeface="Times New Roman" panose="02020603050405020304" pitchFamily="18" charset="0"/>
                <a:ea typeface="+mn-ea"/>
                <a:cs typeface="Times New Roman" panose="02020603050405020304" pitchFamily="18" charset="0"/>
              </a:rPr>
              <a:t>	</a:t>
            </a:r>
          </a:p>
          <a:p>
            <a:pPr marL="0" indent="0" algn="just">
              <a:lnSpc>
                <a:spcPct val="150000"/>
              </a:lnSpc>
              <a:buNone/>
            </a:pPr>
            <a:endParaRPr lang="en-US" sz="1600" dirty="0">
              <a:latin typeface="Times New Roman" panose="02020603050405020304" pitchFamily="18" charset="0"/>
              <a:cs typeface="Times New Roman" panose="02020603050405020304" pitchFamily="18" charset="0"/>
            </a:endParaRPr>
          </a:p>
        </p:txBody>
      </p:sp>
      <p:graphicFrame>
        <p:nvGraphicFramePr>
          <p:cNvPr id="6" name="Table 5">
            <a:extLst>
              <a:ext uri="{FF2B5EF4-FFF2-40B4-BE49-F238E27FC236}">
                <a16:creationId xmlns:a16="http://schemas.microsoft.com/office/drawing/2014/main" id="{30D0F6E8-9FE4-4647-9364-0DB77FE1B5E1}"/>
              </a:ext>
            </a:extLst>
          </p:cNvPr>
          <p:cNvGraphicFramePr>
            <a:graphicFrameLocks noGrp="1"/>
          </p:cNvGraphicFramePr>
          <p:nvPr>
            <p:extLst>
              <p:ext uri="{D42A27DB-BD31-4B8C-83A1-F6EECF244321}">
                <p14:modId xmlns:p14="http://schemas.microsoft.com/office/powerpoint/2010/main" val="3993114422"/>
              </p:ext>
            </p:extLst>
          </p:nvPr>
        </p:nvGraphicFramePr>
        <p:xfrm>
          <a:off x="5625744" y="2761025"/>
          <a:ext cx="5921189" cy="3114591"/>
        </p:xfrm>
        <a:graphic>
          <a:graphicData uri="http://schemas.openxmlformats.org/drawingml/2006/table">
            <a:tbl>
              <a:tblPr firstRow="1" firstCol="1" bandRow="1"/>
              <a:tblGrid>
                <a:gridCol w="1184238">
                  <a:extLst>
                    <a:ext uri="{9D8B030D-6E8A-4147-A177-3AD203B41FA5}">
                      <a16:colId xmlns:a16="http://schemas.microsoft.com/office/drawing/2014/main" val="2990088609"/>
                    </a:ext>
                  </a:extLst>
                </a:gridCol>
                <a:gridCol w="1184238">
                  <a:extLst>
                    <a:ext uri="{9D8B030D-6E8A-4147-A177-3AD203B41FA5}">
                      <a16:colId xmlns:a16="http://schemas.microsoft.com/office/drawing/2014/main" val="2955146212"/>
                    </a:ext>
                  </a:extLst>
                </a:gridCol>
                <a:gridCol w="1184238">
                  <a:extLst>
                    <a:ext uri="{9D8B030D-6E8A-4147-A177-3AD203B41FA5}">
                      <a16:colId xmlns:a16="http://schemas.microsoft.com/office/drawing/2014/main" val="454262044"/>
                    </a:ext>
                  </a:extLst>
                </a:gridCol>
                <a:gridCol w="1020265">
                  <a:extLst>
                    <a:ext uri="{9D8B030D-6E8A-4147-A177-3AD203B41FA5}">
                      <a16:colId xmlns:a16="http://schemas.microsoft.com/office/drawing/2014/main" val="265033480"/>
                    </a:ext>
                  </a:extLst>
                </a:gridCol>
                <a:gridCol w="1348210">
                  <a:extLst>
                    <a:ext uri="{9D8B030D-6E8A-4147-A177-3AD203B41FA5}">
                      <a16:colId xmlns:a16="http://schemas.microsoft.com/office/drawing/2014/main" val="2080858101"/>
                    </a:ext>
                  </a:extLst>
                </a:gridCol>
              </a:tblGrid>
              <a:tr h="813099">
                <a:tc>
                  <a:txBody>
                    <a:bodyPr/>
                    <a:lstStyle/>
                    <a:p>
                      <a:pPr algn="ctr">
                        <a:lnSpc>
                          <a:spcPct val="150000"/>
                        </a:lnSpc>
                        <a:spcAft>
                          <a:spcPts val="800"/>
                        </a:spcAft>
                      </a:pPr>
                      <a:r>
                        <a:rPr lang="en-IN" sz="1600" b="1" dirty="0">
                          <a:effectLst/>
                          <a:latin typeface="Times New Roman" panose="02020603050405020304" pitchFamily="18" charset="0"/>
                          <a:ea typeface="Times New Roman" panose="02020603050405020304" pitchFamily="18" charset="0"/>
                          <a:cs typeface="Gautami" panose="020B0502040204020203" pitchFamily="34" charset="0"/>
                        </a:rPr>
                        <a:t>Sr. No.</a:t>
                      </a:r>
                      <a:endParaRPr lang="en-IN" sz="16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800"/>
                        </a:spcAft>
                      </a:pPr>
                      <a:r>
                        <a:rPr lang="en-IN" sz="1600" b="1" dirty="0">
                          <a:effectLst/>
                          <a:latin typeface="Times New Roman" panose="02020603050405020304" pitchFamily="18" charset="0"/>
                          <a:ea typeface="Times New Roman" panose="02020603050405020304" pitchFamily="18" charset="0"/>
                          <a:cs typeface="Gautami" panose="020B0502040204020203" pitchFamily="34" charset="0"/>
                        </a:rPr>
                        <a:t>RAP (%)</a:t>
                      </a:r>
                      <a:endParaRPr lang="en-IN" sz="16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800"/>
                        </a:spcAft>
                      </a:pPr>
                      <a:r>
                        <a:rPr lang="en-IN" sz="1600" b="1" dirty="0">
                          <a:effectLst/>
                          <a:latin typeface="Times New Roman" panose="02020603050405020304" pitchFamily="18" charset="0"/>
                          <a:ea typeface="Times New Roman" panose="02020603050405020304" pitchFamily="18" charset="0"/>
                          <a:cs typeface="Gautami" panose="020B0502040204020203" pitchFamily="34" charset="0"/>
                        </a:rPr>
                        <a:t>FA (%)</a:t>
                      </a:r>
                      <a:endParaRPr lang="en-IN" sz="16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800"/>
                        </a:spcAft>
                      </a:pPr>
                      <a:r>
                        <a:rPr lang="en-IN" sz="1600" b="1" dirty="0">
                          <a:effectLst/>
                          <a:latin typeface="Times New Roman" panose="02020603050405020304" pitchFamily="18" charset="0"/>
                          <a:ea typeface="Times New Roman" panose="02020603050405020304" pitchFamily="18" charset="0"/>
                          <a:cs typeface="Gautami" panose="020B0502040204020203" pitchFamily="34" charset="0"/>
                        </a:rPr>
                        <a:t>Cement (%)</a:t>
                      </a:r>
                      <a:endParaRPr lang="en-IN" sz="16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800"/>
                        </a:spcAft>
                      </a:pPr>
                      <a:r>
                        <a:rPr lang="en-IN" sz="1600" b="1" dirty="0">
                          <a:effectLst/>
                          <a:latin typeface="Times New Roman" panose="02020603050405020304" pitchFamily="18" charset="0"/>
                          <a:ea typeface="Times New Roman" panose="02020603050405020304" pitchFamily="18" charset="0"/>
                          <a:cs typeface="Gautami" panose="020B0502040204020203" pitchFamily="34" charset="0"/>
                        </a:rPr>
                        <a:t>Combination Code</a:t>
                      </a:r>
                      <a:endParaRPr lang="en-IN" sz="16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06903590"/>
                  </a:ext>
                </a:extLst>
              </a:tr>
              <a:tr h="383582">
                <a:tc>
                  <a:txBody>
                    <a:bodyPr/>
                    <a:lstStyle/>
                    <a:p>
                      <a:pPr algn="ctr">
                        <a:lnSpc>
                          <a:spcPct val="150000"/>
                        </a:lnSpc>
                        <a:spcAft>
                          <a:spcPts val="800"/>
                        </a:spcAft>
                      </a:pPr>
                      <a:r>
                        <a:rPr lang="en-IN" sz="1600" dirty="0">
                          <a:effectLst/>
                          <a:latin typeface="Times New Roman" panose="02020603050405020304" pitchFamily="18" charset="0"/>
                          <a:ea typeface="Times New Roman" panose="02020603050405020304" pitchFamily="18" charset="0"/>
                          <a:cs typeface="Gautami" panose="020B0502040204020203" pitchFamily="34" charset="0"/>
                        </a:rPr>
                        <a:t>1</a:t>
                      </a:r>
                      <a:endParaRPr lang="en-IN" sz="16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a:noFill/>
                    </a:lnB>
                  </a:tcPr>
                </a:tc>
                <a:tc>
                  <a:txBody>
                    <a:bodyPr/>
                    <a:lstStyle/>
                    <a:p>
                      <a:pPr algn="ctr">
                        <a:lnSpc>
                          <a:spcPct val="150000"/>
                        </a:lnSpc>
                        <a:spcAft>
                          <a:spcPts val="800"/>
                        </a:spcAft>
                      </a:pPr>
                      <a:r>
                        <a:rPr lang="en-IN" sz="1600">
                          <a:effectLst/>
                          <a:latin typeface="Times New Roman" panose="02020603050405020304" pitchFamily="18" charset="0"/>
                          <a:ea typeface="Times New Roman" panose="02020603050405020304" pitchFamily="18" charset="0"/>
                          <a:cs typeface="Gautami" panose="020B0502040204020203" pitchFamily="34" charset="0"/>
                        </a:rPr>
                        <a:t>100</a:t>
                      </a:r>
                      <a:endParaRPr lang="en-IN" sz="16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a:noFill/>
                    </a:lnB>
                  </a:tcPr>
                </a:tc>
                <a:tc>
                  <a:txBody>
                    <a:bodyPr/>
                    <a:lstStyle/>
                    <a:p>
                      <a:pPr algn="ctr">
                        <a:lnSpc>
                          <a:spcPct val="150000"/>
                        </a:lnSpc>
                        <a:spcAft>
                          <a:spcPts val="800"/>
                        </a:spcAft>
                      </a:pPr>
                      <a:r>
                        <a:rPr lang="en-IN" sz="1600">
                          <a:effectLst/>
                          <a:latin typeface="Times New Roman" panose="02020603050405020304" pitchFamily="18" charset="0"/>
                          <a:ea typeface="Times New Roman" panose="02020603050405020304" pitchFamily="18" charset="0"/>
                          <a:cs typeface="Gautami" panose="020B0502040204020203" pitchFamily="34" charset="0"/>
                        </a:rPr>
                        <a:t>0</a:t>
                      </a:r>
                      <a:endParaRPr lang="en-IN" sz="16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a:noFill/>
                    </a:lnB>
                  </a:tcPr>
                </a:tc>
                <a:tc>
                  <a:txBody>
                    <a:bodyPr/>
                    <a:lstStyle/>
                    <a:p>
                      <a:pPr algn="ctr">
                        <a:lnSpc>
                          <a:spcPct val="150000"/>
                        </a:lnSpc>
                        <a:spcAft>
                          <a:spcPts val="800"/>
                        </a:spcAft>
                      </a:pPr>
                      <a:r>
                        <a:rPr lang="en-IN" sz="1600">
                          <a:effectLst/>
                          <a:latin typeface="Times New Roman" panose="02020603050405020304" pitchFamily="18" charset="0"/>
                          <a:ea typeface="Times New Roman" panose="02020603050405020304" pitchFamily="18" charset="0"/>
                          <a:cs typeface="Gautami" panose="020B0502040204020203" pitchFamily="34" charset="0"/>
                        </a:rPr>
                        <a:t>3</a:t>
                      </a:r>
                      <a:endParaRPr lang="en-IN" sz="16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a:noFill/>
                    </a:lnB>
                  </a:tcPr>
                </a:tc>
                <a:tc>
                  <a:txBody>
                    <a:bodyPr/>
                    <a:lstStyle/>
                    <a:p>
                      <a:pPr algn="ctr">
                        <a:lnSpc>
                          <a:spcPct val="150000"/>
                        </a:lnSpc>
                        <a:spcAft>
                          <a:spcPts val="800"/>
                        </a:spcAft>
                      </a:pPr>
                      <a:r>
                        <a:rPr lang="en-IN" sz="1600">
                          <a:effectLst/>
                          <a:latin typeface="Times New Roman" panose="02020603050405020304" pitchFamily="18" charset="0"/>
                          <a:ea typeface="Times New Roman" panose="02020603050405020304" pitchFamily="18" charset="0"/>
                          <a:cs typeface="Gautami" panose="020B0502040204020203" pitchFamily="34" charset="0"/>
                        </a:rPr>
                        <a:t>T1</a:t>
                      </a:r>
                      <a:endParaRPr lang="en-IN" sz="16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a:noFill/>
                    </a:lnB>
                  </a:tcPr>
                </a:tc>
                <a:extLst>
                  <a:ext uri="{0D108BD9-81ED-4DB2-BD59-A6C34878D82A}">
                    <a16:rowId xmlns:a16="http://schemas.microsoft.com/office/drawing/2014/main" val="2164845840"/>
                  </a:ext>
                </a:extLst>
              </a:tr>
              <a:tr h="383582">
                <a:tc>
                  <a:txBody>
                    <a:bodyPr/>
                    <a:lstStyle/>
                    <a:p>
                      <a:pPr algn="ctr">
                        <a:lnSpc>
                          <a:spcPct val="150000"/>
                        </a:lnSpc>
                        <a:spcAft>
                          <a:spcPts val="800"/>
                        </a:spcAft>
                      </a:pPr>
                      <a:r>
                        <a:rPr lang="en-IN" sz="1600" dirty="0">
                          <a:effectLst/>
                          <a:latin typeface="Times New Roman" panose="02020603050405020304" pitchFamily="18" charset="0"/>
                          <a:ea typeface="Times New Roman" panose="02020603050405020304" pitchFamily="18" charset="0"/>
                          <a:cs typeface="Gautami" panose="020B0502040204020203" pitchFamily="34" charset="0"/>
                        </a:rPr>
                        <a:t>2</a:t>
                      </a:r>
                      <a:endParaRPr lang="en-IN" sz="16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Aft>
                          <a:spcPts val="800"/>
                        </a:spcAft>
                      </a:pPr>
                      <a:r>
                        <a:rPr lang="en-IN" sz="1600" dirty="0">
                          <a:effectLst/>
                          <a:latin typeface="Times New Roman" panose="02020603050405020304" pitchFamily="18" charset="0"/>
                          <a:ea typeface="Times New Roman" panose="02020603050405020304" pitchFamily="18" charset="0"/>
                          <a:cs typeface="Gautami" panose="020B0502040204020203" pitchFamily="34" charset="0"/>
                        </a:rPr>
                        <a:t>90</a:t>
                      </a:r>
                      <a:endParaRPr lang="en-IN" sz="16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Aft>
                          <a:spcPts val="800"/>
                        </a:spcAft>
                      </a:pPr>
                      <a:r>
                        <a:rPr lang="en-IN" sz="1600" dirty="0">
                          <a:effectLst/>
                          <a:latin typeface="Times New Roman" panose="02020603050405020304" pitchFamily="18" charset="0"/>
                          <a:ea typeface="Times New Roman" panose="02020603050405020304" pitchFamily="18" charset="0"/>
                          <a:cs typeface="Gautami" panose="020B0502040204020203" pitchFamily="34" charset="0"/>
                        </a:rPr>
                        <a:t>10</a:t>
                      </a:r>
                      <a:endParaRPr lang="en-IN" sz="16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Aft>
                          <a:spcPts val="800"/>
                        </a:spcAft>
                      </a:pPr>
                      <a:r>
                        <a:rPr lang="en-IN" sz="1600" dirty="0">
                          <a:effectLst/>
                          <a:latin typeface="Times New Roman" panose="02020603050405020304" pitchFamily="18" charset="0"/>
                          <a:ea typeface="Times New Roman" panose="02020603050405020304" pitchFamily="18" charset="0"/>
                          <a:cs typeface="Gautami" panose="020B0502040204020203" pitchFamily="34" charset="0"/>
                        </a:rPr>
                        <a:t>3</a:t>
                      </a:r>
                      <a:endParaRPr lang="en-IN" sz="16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Aft>
                          <a:spcPts val="800"/>
                        </a:spcAft>
                      </a:pPr>
                      <a:r>
                        <a:rPr lang="en-IN" sz="1600">
                          <a:effectLst/>
                          <a:latin typeface="Times New Roman" panose="02020603050405020304" pitchFamily="18" charset="0"/>
                          <a:ea typeface="Times New Roman" panose="02020603050405020304" pitchFamily="18" charset="0"/>
                          <a:cs typeface="Gautami" panose="020B0502040204020203" pitchFamily="34" charset="0"/>
                        </a:rPr>
                        <a:t>T2</a:t>
                      </a:r>
                      <a:endParaRPr lang="en-IN" sz="16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extLst>
                  <a:ext uri="{0D108BD9-81ED-4DB2-BD59-A6C34878D82A}">
                    <a16:rowId xmlns:a16="http://schemas.microsoft.com/office/drawing/2014/main" val="3984796434"/>
                  </a:ext>
                </a:extLst>
              </a:tr>
              <a:tr h="383582">
                <a:tc>
                  <a:txBody>
                    <a:bodyPr/>
                    <a:lstStyle/>
                    <a:p>
                      <a:pPr algn="ctr">
                        <a:lnSpc>
                          <a:spcPct val="150000"/>
                        </a:lnSpc>
                        <a:spcAft>
                          <a:spcPts val="800"/>
                        </a:spcAft>
                      </a:pPr>
                      <a:r>
                        <a:rPr lang="en-IN" sz="1600">
                          <a:effectLst/>
                          <a:latin typeface="Times New Roman" panose="02020603050405020304" pitchFamily="18" charset="0"/>
                          <a:ea typeface="Times New Roman" panose="02020603050405020304" pitchFamily="18" charset="0"/>
                          <a:cs typeface="Gautami" panose="020B0502040204020203" pitchFamily="34" charset="0"/>
                        </a:rPr>
                        <a:t>3</a:t>
                      </a:r>
                      <a:endParaRPr lang="en-IN" sz="16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Aft>
                          <a:spcPts val="800"/>
                        </a:spcAft>
                      </a:pPr>
                      <a:r>
                        <a:rPr lang="en-IN" sz="1600" dirty="0">
                          <a:effectLst/>
                          <a:latin typeface="Times New Roman" panose="02020603050405020304" pitchFamily="18" charset="0"/>
                          <a:ea typeface="Times New Roman" panose="02020603050405020304" pitchFamily="18" charset="0"/>
                          <a:cs typeface="Gautami" panose="020B0502040204020203" pitchFamily="34" charset="0"/>
                        </a:rPr>
                        <a:t>80</a:t>
                      </a:r>
                      <a:endParaRPr lang="en-IN" sz="16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Aft>
                          <a:spcPts val="800"/>
                        </a:spcAft>
                      </a:pPr>
                      <a:r>
                        <a:rPr lang="en-IN" sz="1600" dirty="0">
                          <a:effectLst/>
                          <a:latin typeface="Times New Roman" panose="02020603050405020304" pitchFamily="18" charset="0"/>
                          <a:ea typeface="Times New Roman" panose="02020603050405020304" pitchFamily="18" charset="0"/>
                          <a:cs typeface="Gautami" panose="020B0502040204020203" pitchFamily="34" charset="0"/>
                        </a:rPr>
                        <a:t>20</a:t>
                      </a:r>
                      <a:endParaRPr lang="en-IN" sz="16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Aft>
                          <a:spcPts val="800"/>
                        </a:spcAft>
                      </a:pPr>
                      <a:r>
                        <a:rPr lang="en-IN" sz="1600">
                          <a:effectLst/>
                          <a:latin typeface="Times New Roman" panose="02020603050405020304" pitchFamily="18" charset="0"/>
                          <a:ea typeface="Times New Roman" panose="02020603050405020304" pitchFamily="18" charset="0"/>
                          <a:cs typeface="Gautami" panose="020B0502040204020203" pitchFamily="34" charset="0"/>
                        </a:rPr>
                        <a:t>3</a:t>
                      </a:r>
                      <a:endParaRPr lang="en-IN" sz="16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Aft>
                          <a:spcPts val="800"/>
                        </a:spcAft>
                      </a:pPr>
                      <a:r>
                        <a:rPr lang="en-IN" sz="1600">
                          <a:effectLst/>
                          <a:latin typeface="Times New Roman" panose="02020603050405020304" pitchFamily="18" charset="0"/>
                          <a:ea typeface="Times New Roman" panose="02020603050405020304" pitchFamily="18" charset="0"/>
                          <a:cs typeface="Gautami" panose="020B0502040204020203" pitchFamily="34" charset="0"/>
                        </a:rPr>
                        <a:t>T3</a:t>
                      </a:r>
                      <a:endParaRPr lang="en-IN" sz="16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extLst>
                  <a:ext uri="{0D108BD9-81ED-4DB2-BD59-A6C34878D82A}">
                    <a16:rowId xmlns:a16="http://schemas.microsoft.com/office/drawing/2014/main" val="1272906445"/>
                  </a:ext>
                </a:extLst>
              </a:tr>
              <a:tr h="383582">
                <a:tc>
                  <a:txBody>
                    <a:bodyPr/>
                    <a:lstStyle/>
                    <a:p>
                      <a:pPr algn="ctr">
                        <a:lnSpc>
                          <a:spcPct val="150000"/>
                        </a:lnSpc>
                        <a:spcAft>
                          <a:spcPts val="800"/>
                        </a:spcAft>
                      </a:pPr>
                      <a:r>
                        <a:rPr lang="en-IN" sz="1600">
                          <a:effectLst/>
                          <a:latin typeface="Times New Roman" panose="02020603050405020304" pitchFamily="18" charset="0"/>
                          <a:ea typeface="Times New Roman" panose="02020603050405020304" pitchFamily="18" charset="0"/>
                          <a:cs typeface="Gautami" panose="020B0502040204020203" pitchFamily="34" charset="0"/>
                        </a:rPr>
                        <a:t>4</a:t>
                      </a:r>
                      <a:endParaRPr lang="en-IN" sz="16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Aft>
                          <a:spcPts val="800"/>
                        </a:spcAft>
                      </a:pPr>
                      <a:r>
                        <a:rPr lang="en-IN" sz="1600">
                          <a:effectLst/>
                          <a:latin typeface="Times New Roman" panose="02020603050405020304" pitchFamily="18" charset="0"/>
                          <a:ea typeface="Times New Roman" panose="02020603050405020304" pitchFamily="18" charset="0"/>
                          <a:cs typeface="Gautami" panose="020B0502040204020203" pitchFamily="34" charset="0"/>
                        </a:rPr>
                        <a:t>70</a:t>
                      </a:r>
                      <a:endParaRPr lang="en-IN" sz="16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Aft>
                          <a:spcPts val="800"/>
                        </a:spcAft>
                      </a:pPr>
                      <a:r>
                        <a:rPr lang="en-IN" sz="1600">
                          <a:effectLst/>
                          <a:latin typeface="Times New Roman" panose="02020603050405020304" pitchFamily="18" charset="0"/>
                          <a:ea typeface="Times New Roman" panose="02020603050405020304" pitchFamily="18" charset="0"/>
                          <a:cs typeface="Gautami" panose="020B0502040204020203" pitchFamily="34" charset="0"/>
                        </a:rPr>
                        <a:t>30</a:t>
                      </a:r>
                      <a:endParaRPr lang="en-IN" sz="16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Aft>
                          <a:spcPts val="800"/>
                        </a:spcAft>
                      </a:pPr>
                      <a:r>
                        <a:rPr lang="en-IN" sz="1600" dirty="0">
                          <a:effectLst/>
                          <a:latin typeface="Times New Roman" panose="02020603050405020304" pitchFamily="18" charset="0"/>
                          <a:ea typeface="Times New Roman" panose="02020603050405020304" pitchFamily="18" charset="0"/>
                          <a:cs typeface="Gautami" panose="020B0502040204020203" pitchFamily="34" charset="0"/>
                        </a:rPr>
                        <a:t>3</a:t>
                      </a:r>
                      <a:endParaRPr lang="en-IN" sz="16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Aft>
                          <a:spcPts val="800"/>
                        </a:spcAft>
                      </a:pPr>
                      <a:r>
                        <a:rPr lang="en-IN" sz="1600">
                          <a:effectLst/>
                          <a:latin typeface="Times New Roman" panose="02020603050405020304" pitchFamily="18" charset="0"/>
                          <a:ea typeface="Times New Roman" panose="02020603050405020304" pitchFamily="18" charset="0"/>
                          <a:cs typeface="Gautami" panose="020B0502040204020203" pitchFamily="34" charset="0"/>
                        </a:rPr>
                        <a:t>T4</a:t>
                      </a:r>
                      <a:endParaRPr lang="en-IN" sz="16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extLst>
                  <a:ext uri="{0D108BD9-81ED-4DB2-BD59-A6C34878D82A}">
                    <a16:rowId xmlns:a16="http://schemas.microsoft.com/office/drawing/2014/main" val="500613186"/>
                  </a:ext>
                </a:extLst>
              </a:tr>
              <a:tr h="383582">
                <a:tc>
                  <a:txBody>
                    <a:bodyPr/>
                    <a:lstStyle/>
                    <a:p>
                      <a:pPr algn="ctr">
                        <a:lnSpc>
                          <a:spcPct val="150000"/>
                        </a:lnSpc>
                        <a:spcAft>
                          <a:spcPts val="800"/>
                        </a:spcAft>
                      </a:pPr>
                      <a:r>
                        <a:rPr lang="en-IN" sz="1600">
                          <a:effectLst/>
                          <a:latin typeface="Times New Roman" panose="02020603050405020304" pitchFamily="18" charset="0"/>
                          <a:ea typeface="Times New Roman" panose="02020603050405020304" pitchFamily="18" charset="0"/>
                          <a:cs typeface="Gautami" panose="020B0502040204020203" pitchFamily="34" charset="0"/>
                        </a:rPr>
                        <a:t>5</a:t>
                      </a:r>
                      <a:endParaRPr lang="en-IN" sz="16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Aft>
                          <a:spcPts val="800"/>
                        </a:spcAft>
                      </a:pPr>
                      <a:r>
                        <a:rPr lang="en-IN" sz="1600" dirty="0">
                          <a:effectLst/>
                          <a:latin typeface="Times New Roman" panose="02020603050405020304" pitchFamily="18" charset="0"/>
                          <a:ea typeface="Times New Roman" panose="02020603050405020304" pitchFamily="18" charset="0"/>
                          <a:cs typeface="Gautami" panose="020B0502040204020203" pitchFamily="34" charset="0"/>
                        </a:rPr>
                        <a:t>60</a:t>
                      </a:r>
                      <a:endParaRPr lang="en-IN" sz="16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Aft>
                          <a:spcPts val="800"/>
                        </a:spcAft>
                      </a:pPr>
                      <a:r>
                        <a:rPr lang="en-IN" sz="1600">
                          <a:effectLst/>
                          <a:latin typeface="Times New Roman" panose="02020603050405020304" pitchFamily="18" charset="0"/>
                          <a:ea typeface="Times New Roman" panose="02020603050405020304" pitchFamily="18" charset="0"/>
                          <a:cs typeface="Gautami" panose="020B0502040204020203" pitchFamily="34" charset="0"/>
                        </a:rPr>
                        <a:t>40</a:t>
                      </a:r>
                      <a:endParaRPr lang="en-IN" sz="16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Aft>
                          <a:spcPts val="800"/>
                        </a:spcAft>
                      </a:pPr>
                      <a:r>
                        <a:rPr lang="en-IN" sz="1600" dirty="0">
                          <a:effectLst/>
                          <a:latin typeface="Times New Roman" panose="02020603050405020304" pitchFamily="18" charset="0"/>
                          <a:ea typeface="Times New Roman" panose="02020603050405020304" pitchFamily="18" charset="0"/>
                          <a:cs typeface="Gautami" panose="020B0502040204020203" pitchFamily="34" charset="0"/>
                        </a:rPr>
                        <a:t>3</a:t>
                      </a:r>
                      <a:endParaRPr lang="en-IN" sz="16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Aft>
                          <a:spcPts val="800"/>
                        </a:spcAft>
                      </a:pPr>
                      <a:r>
                        <a:rPr lang="en-IN" sz="1600" dirty="0">
                          <a:effectLst/>
                          <a:latin typeface="Times New Roman" panose="02020603050405020304" pitchFamily="18" charset="0"/>
                          <a:ea typeface="Times New Roman" panose="02020603050405020304" pitchFamily="18" charset="0"/>
                          <a:cs typeface="Gautami" panose="020B0502040204020203" pitchFamily="34" charset="0"/>
                        </a:rPr>
                        <a:t>T5</a:t>
                      </a:r>
                      <a:endParaRPr lang="en-IN" sz="16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extLst>
                  <a:ext uri="{0D108BD9-81ED-4DB2-BD59-A6C34878D82A}">
                    <a16:rowId xmlns:a16="http://schemas.microsoft.com/office/drawing/2014/main" val="2469498261"/>
                  </a:ext>
                </a:extLst>
              </a:tr>
              <a:tr h="383582">
                <a:tc>
                  <a:txBody>
                    <a:bodyPr/>
                    <a:lstStyle/>
                    <a:p>
                      <a:pPr algn="ctr">
                        <a:lnSpc>
                          <a:spcPct val="150000"/>
                        </a:lnSpc>
                        <a:spcAft>
                          <a:spcPts val="800"/>
                        </a:spcAft>
                      </a:pPr>
                      <a:r>
                        <a:rPr lang="en-IN" sz="1600">
                          <a:effectLst/>
                          <a:latin typeface="Times New Roman" panose="02020603050405020304" pitchFamily="18" charset="0"/>
                          <a:ea typeface="Times New Roman" panose="02020603050405020304" pitchFamily="18" charset="0"/>
                          <a:cs typeface="Gautami" panose="020B0502040204020203" pitchFamily="34" charset="0"/>
                        </a:rPr>
                        <a:t>6</a:t>
                      </a:r>
                      <a:endParaRPr lang="en-IN" sz="16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800"/>
                        </a:spcAft>
                      </a:pPr>
                      <a:r>
                        <a:rPr lang="en-IN" sz="1600">
                          <a:effectLst/>
                          <a:latin typeface="Times New Roman" panose="02020603050405020304" pitchFamily="18" charset="0"/>
                          <a:ea typeface="Times New Roman" panose="02020603050405020304" pitchFamily="18" charset="0"/>
                          <a:cs typeface="Gautami" panose="020B0502040204020203" pitchFamily="34" charset="0"/>
                        </a:rPr>
                        <a:t>50</a:t>
                      </a:r>
                      <a:endParaRPr lang="en-IN" sz="16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800"/>
                        </a:spcAft>
                      </a:pPr>
                      <a:r>
                        <a:rPr lang="en-IN" sz="1600">
                          <a:effectLst/>
                          <a:latin typeface="Times New Roman" panose="02020603050405020304" pitchFamily="18" charset="0"/>
                          <a:ea typeface="Times New Roman" panose="02020603050405020304" pitchFamily="18" charset="0"/>
                          <a:cs typeface="Gautami" panose="020B0502040204020203" pitchFamily="34" charset="0"/>
                        </a:rPr>
                        <a:t>50</a:t>
                      </a:r>
                      <a:endParaRPr lang="en-IN" sz="16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800"/>
                        </a:spcAft>
                      </a:pPr>
                      <a:r>
                        <a:rPr lang="en-IN" sz="1600">
                          <a:effectLst/>
                          <a:latin typeface="Times New Roman" panose="02020603050405020304" pitchFamily="18" charset="0"/>
                          <a:ea typeface="Times New Roman" panose="02020603050405020304" pitchFamily="18" charset="0"/>
                          <a:cs typeface="Gautami" panose="020B0502040204020203" pitchFamily="34" charset="0"/>
                        </a:rPr>
                        <a:t>3</a:t>
                      </a:r>
                      <a:endParaRPr lang="en-IN" sz="16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800"/>
                        </a:spcAft>
                      </a:pPr>
                      <a:r>
                        <a:rPr lang="en-IN" sz="1600" dirty="0">
                          <a:effectLst/>
                          <a:latin typeface="Times New Roman" panose="02020603050405020304" pitchFamily="18" charset="0"/>
                          <a:ea typeface="Times New Roman" panose="02020603050405020304" pitchFamily="18" charset="0"/>
                          <a:cs typeface="Gautami" panose="020B0502040204020203" pitchFamily="34" charset="0"/>
                        </a:rPr>
                        <a:t>T6</a:t>
                      </a:r>
                      <a:endParaRPr lang="en-IN" sz="16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3048088"/>
                  </a:ext>
                </a:extLst>
              </a:tr>
            </a:tbl>
          </a:graphicData>
        </a:graphic>
      </p:graphicFrame>
      <p:sp>
        <p:nvSpPr>
          <p:cNvPr id="8" name="TextBox 7">
            <a:extLst>
              <a:ext uri="{FF2B5EF4-FFF2-40B4-BE49-F238E27FC236}">
                <a16:creationId xmlns:a16="http://schemas.microsoft.com/office/drawing/2014/main" id="{A2C1912B-D41E-4906-B67B-23F156C1F293}"/>
              </a:ext>
            </a:extLst>
          </p:cNvPr>
          <p:cNvSpPr txBox="1"/>
          <p:nvPr/>
        </p:nvSpPr>
        <p:spPr>
          <a:xfrm>
            <a:off x="5507215" y="2434767"/>
            <a:ext cx="6158246" cy="338554"/>
          </a:xfrm>
          <a:prstGeom prst="rect">
            <a:avLst/>
          </a:prstGeom>
          <a:noFill/>
        </p:spPr>
        <p:txBody>
          <a:bodyPr wrap="square">
            <a:spAutoFit/>
          </a:bodyPr>
          <a:lstStyle/>
          <a:p>
            <a:pPr algn="ctr" defTabSz="676656">
              <a:spcAft>
                <a:spcPts val="740"/>
              </a:spcAft>
            </a:pPr>
            <a:r>
              <a:rPr lang="en-IN" sz="1600" b="1" kern="1200" dirty="0">
                <a:solidFill>
                  <a:schemeClr val="tx1"/>
                </a:solidFill>
                <a:latin typeface="Times New Roman" panose="02020603050405020304" pitchFamily="18" charset="0"/>
                <a:ea typeface="+mn-ea"/>
                <a:cs typeface="Times New Roman" panose="02020603050405020304" pitchFamily="18" charset="0"/>
              </a:rPr>
              <a:t>Table 1. </a:t>
            </a:r>
            <a:r>
              <a:rPr lang="en-US" sz="1600" kern="1200" dirty="0">
                <a:solidFill>
                  <a:schemeClr val="tx1"/>
                </a:solidFill>
                <a:latin typeface="Times New Roman" panose="02020603050405020304" pitchFamily="18" charset="0"/>
                <a:ea typeface="+mn-ea"/>
                <a:cs typeface="Times New Roman" panose="02020603050405020304" pitchFamily="18" charset="0"/>
              </a:rPr>
              <a:t>Combinations of RAP and FA, cement </a:t>
            </a:r>
            <a:r>
              <a:rPr lang="en-US" sz="1600" kern="1200" dirty="0" err="1">
                <a:solidFill>
                  <a:schemeClr val="tx1"/>
                </a:solidFill>
                <a:latin typeface="Times New Roman" panose="02020603050405020304" pitchFamily="18" charset="0"/>
                <a:ea typeface="+mn-ea"/>
                <a:cs typeface="Times New Roman" panose="02020603050405020304" pitchFamily="18" charset="0"/>
              </a:rPr>
              <a:t>stabiliser</a:t>
            </a:r>
            <a:r>
              <a:rPr lang="en-US" sz="1600" kern="1200" dirty="0">
                <a:solidFill>
                  <a:schemeClr val="tx1"/>
                </a:solidFill>
                <a:latin typeface="Times New Roman" panose="02020603050405020304" pitchFamily="18" charset="0"/>
                <a:ea typeface="+mn-ea"/>
                <a:cs typeface="Times New Roman" panose="02020603050405020304" pitchFamily="18" charset="0"/>
              </a:rPr>
              <a:t> in percentage</a:t>
            </a:r>
            <a:endParaRPr lang="en-IN" sz="1600" b="1" dirty="0">
              <a:effectLst/>
              <a:latin typeface="Times New Roman" panose="02020603050405020304" pitchFamily="18" charset="0"/>
              <a:ea typeface="Calibri" panose="020F0502020204030204" pitchFamily="34" charset="0"/>
              <a:cs typeface="Gautami" panose="020B0502040204020203" pitchFamily="34" charset="0"/>
            </a:endParaRPr>
          </a:p>
        </p:txBody>
      </p:sp>
      <p:sp>
        <p:nvSpPr>
          <p:cNvPr id="5" name="Slide Number Placeholder 4">
            <a:extLst>
              <a:ext uri="{FF2B5EF4-FFF2-40B4-BE49-F238E27FC236}">
                <a16:creationId xmlns:a16="http://schemas.microsoft.com/office/drawing/2014/main" id="{51FD8C5B-2F31-4540-BC84-97FDDA714504}"/>
              </a:ext>
            </a:extLst>
          </p:cNvPr>
          <p:cNvSpPr>
            <a:spLocks noGrp="1"/>
          </p:cNvSpPr>
          <p:nvPr>
            <p:ph type="sldNum" sz="quarter" idx="12"/>
          </p:nvPr>
        </p:nvSpPr>
        <p:spPr/>
        <p:txBody>
          <a:bodyPr/>
          <a:lstStyle/>
          <a:p>
            <a:fld id="{19C3CFBE-B804-4550-B12F-7A9DB4F9F9D8}" type="slidenum">
              <a:rPr lang="en-IN" smtClean="0"/>
              <a:t>13</a:t>
            </a:fld>
            <a:endParaRPr lang="en-IN"/>
          </a:p>
        </p:txBody>
      </p:sp>
    </p:spTree>
    <p:extLst>
      <p:ext uri="{BB962C8B-B14F-4D97-AF65-F5344CB8AC3E}">
        <p14:creationId xmlns:p14="http://schemas.microsoft.com/office/powerpoint/2010/main" val="37466553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50F78C5-1EA1-4BB5-A391-71A3747E4932}"/>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latin typeface="Times New Roman" panose="02020603050405020304" pitchFamily="18" charset="0"/>
                <a:cs typeface="Times New Roman" panose="02020603050405020304" pitchFamily="18" charset="0"/>
              </a:rPr>
              <a:t>Laboratory results continued</a:t>
            </a:r>
            <a:endParaRPr lang="en-IN" sz="400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3FE7847-48AD-4A7F-A9F4-9B2B45529011}"/>
              </a:ext>
            </a:extLst>
          </p:cNvPr>
          <p:cNvSpPr>
            <a:spLocks noGrp="1"/>
          </p:cNvSpPr>
          <p:nvPr>
            <p:ph idx="1"/>
          </p:nvPr>
        </p:nvSpPr>
        <p:spPr>
          <a:xfrm>
            <a:off x="564776" y="2112579"/>
            <a:ext cx="10927976" cy="3920018"/>
          </a:xfrm>
        </p:spPr>
        <p:txBody>
          <a:bodyPr>
            <a:noAutofit/>
          </a:bodyPr>
          <a:lstStyle/>
          <a:p>
            <a:pPr marL="0" indent="0" algn="just" defTabSz="676656">
              <a:lnSpc>
                <a:spcPct val="150000"/>
              </a:lnSpc>
              <a:spcBef>
                <a:spcPts val="740"/>
              </a:spcBef>
              <a:buNone/>
            </a:pPr>
            <a:r>
              <a:rPr lang="en-US" sz="1600" b="1" u="sng" kern="1200" dirty="0">
                <a:solidFill>
                  <a:schemeClr val="tx1"/>
                </a:solidFill>
                <a:latin typeface="Times New Roman" panose="02020603050405020304" pitchFamily="18" charset="0"/>
                <a:ea typeface="+mn-ea"/>
                <a:cs typeface="Times New Roman" panose="02020603050405020304" pitchFamily="18" charset="0"/>
              </a:rPr>
              <a:t>Testing Standards:</a:t>
            </a:r>
          </a:p>
          <a:p>
            <a:pPr marL="342900" indent="-342900" algn="just" defTabSz="676656">
              <a:lnSpc>
                <a:spcPct val="150000"/>
              </a:lnSpc>
              <a:spcBef>
                <a:spcPts val="740"/>
              </a:spcBef>
              <a:buFont typeface="+mj-lt"/>
              <a:buAutoNum type="arabicPeriod"/>
            </a:pPr>
            <a:r>
              <a:rPr lang="en-US" sz="1600" kern="1200" dirty="0">
                <a:solidFill>
                  <a:schemeClr val="tx1"/>
                </a:solidFill>
                <a:latin typeface="Times New Roman" panose="02020603050405020304" pitchFamily="18" charset="0"/>
                <a:ea typeface="+mn-ea"/>
                <a:cs typeface="Times New Roman" panose="02020603050405020304" pitchFamily="18" charset="0"/>
              </a:rPr>
              <a:t>The compaction test is done by modified proctor test while considering IS 2720-8 (1983): Methods of test for soils, Part 8 (IS 2720-8 (1983)). </a:t>
            </a:r>
          </a:p>
          <a:p>
            <a:pPr marL="342900" indent="-342900" algn="just" defTabSz="676656">
              <a:lnSpc>
                <a:spcPct val="150000"/>
              </a:lnSpc>
              <a:spcBef>
                <a:spcPts val="740"/>
              </a:spcBef>
              <a:buFont typeface="+mj-lt"/>
              <a:buAutoNum type="arabicPeriod"/>
            </a:pPr>
            <a:r>
              <a:rPr lang="en-US" sz="1600" kern="1200" dirty="0">
                <a:solidFill>
                  <a:schemeClr val="tx1"/>
                </a:solidFill>
                <a:latin typeface="Times New Roman" panose="02020603050405020304" pitchFamily="18" charset="0"/>
                <a:ea typeface="+mn-ea"/>
                <a:cs typeface="Times New Roman" panose="02020603050405020304" pitchFamily="18" charset="0"/>
              </a:rPr>
              <a:t>The CBR test is done for the penetrations of 2.5 mm and 5.0 mm while considering IS 2720-16 (1987): Methods of test for soils, Part 16 (IS 2720-16 (1987)).</a:t>
            </a:r>
          </a:p>
          <a:p>
            <a:pPr marL="342900" indent="-342900" algn="just" defTabSz="676656">
              <a:lnSpc>
                <a:spcPct val="150000"/>
              </a:lnSpc>
              <a:spcBef>
                <a:spcPts val="740"/>
              </a:spcBef>
              <a:buFont typeface="+mj-lt"/>
              <a:buAutoNum type="arabicPeriod"/>
            </a:pPr>
            <a:r>
              <a:rPr lang="en-US" sz="1600" kern="1200" dirty="0">
                <a:solidFill>
                  <a:schemeClr val="tx1"/>
                </a:solidFill>
                <a:latin typeface="Times New Roman" panose="02020603050405020304" pitchFamily="18" charset="0"/>
                <a:ea typeface="+mn-ea"/>
                <a:cs typeface="Times New Roman" panose="02020603050405020304" pitchFamily="18" charset="0"/>
              </a:rPr>
              <a:t>The UCS test is done considering IS 2720-10 (1991): Methods of test for soils, Part 10 (IS 2720-10 (1991)). </a:t>
            </a:r>
          </a:p>
          <a:p>
            <a:pPr marL="0" indent="0" algn="just" defTabSz="676656">
              <a:lnSpc>
                <a:spcPct val="150000"/>
              </a:lnSpc>
              <a:spcBef>
                <a:spcPts val="740"/>
              </a:spcBef>
              <a:buNone/>
            </a:pPr>
            <a:endParaRPr lang="en-US" sz="1600" dirty="0">
              <a:latin typeface="Times New Roman" panose="02020603050405020304" pitchFamily="18" charset="0"/>
              <a:cs typeface="Times New Roman" panose="02020603050405020304" pitchFamily="18" charset="0"/>
            </a:endParaRPr>
          </a:p>
        </p:txBody>
      </p:sp>
      <p:sp>
        <p:nvSpPr>
          <p:cNvPr id="6" name="Slide Number Placeholder 5">
            <a:extLst>
              <a:ext uri="{FF2B5EF4-FFF2-40B4-BE49-F238E27FC236}">
                <a16:creationId xmlns:a16="http://schemas.microsoft.com/office/drawing/2014/main" id="{F93F1534-DD58-4C2A-B0B8-29B9F4462E92}"/>
              </a:ext>
            </a:extLst>
          </p:cNvPr>
          <p:cNvSpPr>
            <a:spLocks noGrp="1"/>
          </p:cNvSpPr>
          <p:nvPr>
            <p:ph type="sldNum" sz="quarter" idx="12"/>
          </p:nvPr>
        </p:nvSpPr>
        <p:spPr/>
        <p:txBody>
          <a:bodyPr/>
          <a:lstStyle/>
          <a:p>
            <a:fld id="{19C3CFBE-B804-4550-B12F-7A9DB4F9F9D8}" type="slidenum">
              <a:rPr lang="en-IN" smtClean="0"/>
              <a:t>14</a:t>
            </a:fld>
            <a:endParaRPr lang="en-IN"/>
          </a:p>
        </p:txBody>
      </p:sp>
    </p:spTree>
    <p:extLst>
      <p:ext uri="{BB962C8B-B14F-4D97-AF65-F5344CB8AC3E}">
        <p14:creationId xmlns:p14="http://schemas.microsoft.com/office/powerpoint/2010/main" val="41407396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50F78C5-1EA1-4BB5-A391-71A3747E4932}"/>
              </a:ext>
            </a:extLst>
          </p:cNvPr>
          <p:cNvSpPr>
            <a:spLocks noGrp="1"/>
          </p:cNvSpPr>
          <p:nvPr>
            <p:ph type="title"/>
          </p:nvPr>
        </p:nvSpPr>
        <p:spPr>
          <a:xfrm>
            <a:off x="1371597" y="348865"/>
            <a:ext cx="10044023" cy="877729"/>
          </a:xfrm>
        </p:spPr>
        <p:txBody>
          <a:bodyPr anchor="ctr">
            <a:normAutofit/>
          </a:bodyPr>
          <a:lstStyle/>
          <a:p>
            <a:r>
              <a:rPr lang="en-US" sz="4000" dirty="0">
                <a:solidFill>
                  <a:srgbClr val="FFFFFF"/>
                </a:solidFill>
                <a:latin typeface="Times New Roman" panose="02020603050405020304" pitchFamily="18" charset="0"/>
                <a:cs typeface="Times New Roman" panose="02020603050405020304" pitchFamily="18" charset="0"/>
              </a:rPr>
              <a:t>Laboratory results continued</a:t>
            </a:r>
            <a:endParaRPr lang="en-IN" sz="4000" dirty="0">
              <a:solidFill>
                <a:srgbClr val="FFFFFF"/>
              </a:solidFill>
              <a:latin typeface="Times New Roman" panose="02020603050405020304" pitchFamily="18" charset="0"/>
              <a:cs typeface="Times New Roman" panose="02020603050405020304" pitchFamily="18" charset="0"/>
            </a:endParaRPr>
          </a:p>
        </p:txBody>
      </p:sp>
      <p:pic>
        <p:nvPicPr>
          <p:cNvPr id="9" name="Picture 8">
            <a:extLst>
              <a:ext uri="{FF2B5EF4-FFF2-40B4-BE49-F238E27FC236}">
                <a16:creationId xmlns:a16="http://schemas.microsoft.com/office/drawing/2014/main" id="{4055DEDA-AF23-44B7-BD2C-C2F7127B808E}"/>
              </a:ext>
            </a:extLst>
          </p:cNvPr>
          <p:cNvPicPr>
            <a:picLocks noChangeAspect="1"/>
          </p:cNvPicPr>
          <p:nvPr/>
        </p:nvPicPr>
        <p:blipFill>
          <a:blip r:embed="rId3"/>
          <a:stretch>
            <a:fillRect/>
          </a:stretch>
        </p:blipFill>
        <p:spPr>
          <a:xfrm>
            <a:off x="7234518" y="1632761"/>
            <a:ext cx="4085876" cy="4448640"/>
          </a:xfrm>
          <a:prstGeom prst="rect">
            <a:avLst/>
          </a:prstGeom>
        </p:spPr>
      </p:pic>
      <p:sp>
        <p:nvSpPr>
          <p:cNvPr id="3" name="Content Placeholder 2">
            <a:extLst>
              <a:ext uri="{FF2B5EF4-FFF2-40B4-BE49-F238E27FC236}">
                <a16:creationId xmlns:a16="http://schemas.microsoft.com/office/drawing/2014/main" id="{83FE7847-48AD-4A7F-A9F4-9B2B45529011}"/>
              </a:ext>
            </a:extLst>
          </p:cNvPr>
          <p:cNvSpPr>
            <a:spLocks noGrp="1"/>
          </p:cNvSpPr>
          <p:nvPr>
            <p:ph idx="1"/>
          </p:nvPr>
        </p:nvSpPr>
        <p:spPr>
          <a:xfrm>
            <a:off x="645459" y="1660679"/>
            <a:ext cx="6128502" cy="584776"/>
          </a:xfrm>
        </p:spPr>
        <p:txBody>
          <a:bodyPr>
            <a:noAutofit/>
          </a:bodyPr>
          <a:lstStyle/>
          <a:p>
            <a:pPr marL="0" indent="0" algn="just" defTabSz="649224">
              <a:lnSpc>
                <a:spcPct val="150000"/>
              </a:lnSpc>
              <a:spcBef>
                <a:spcPts val="710"/>
              </a:spcBef>
              <a:buNone/>
            </a:pPr>
            <a:r>
              <a:rPr lang="en-US" sz="1600" b="1" u="sng" kern="1200" dirty="0">
                <a:solidFill>
                  <a:schemeClr val="tx1"/>
                </a:solidFill>
                <a:latin typeface="Times New Roman" panose="02020603050405020304" pitchFamily="18" charset="0"/>
                <a:ea typeface="+mn-ea"/>
                <a:cs typeface="Times New Roman" panose="02020603050405020304" pitchFamily="18" charset="0"/>
              </a:rPr>
              <a:t>Compaction testing :</a:t>
            </a:r>
          </a:p>
        </p:txBody>
      </p:sp>
      <p:sp>
        <p:nvSpPr>
          <p:cNvPr id="8" name="TextBox 7">
            <a:extLst>
              <a:ext uri="{FF2B5EF4-FFF2-40B4-BE49-F238E27FC236}">
                <a16:creationId xmlns:a16="http://schemas.microsoft.com/office/drawing/2014/main" id="{A2C1912B-D41E-4906-B67B-23F156C1F293}"/>
              </a:ext>
            </a:extLst>
          </p:cNvPr>
          <p:cNvSpPr txBox="1"/>
          <p:nvPr/>
        </p:nvSpPr>
        <p:spPr>
          <a:xfrm>
            <a:off x="6650106" y="6001551"/>
            <a:ext cx="5208736" cy="584775"/>
          </a:xfrm>
          <a:prstGeom prst="rect">
            <a:avLst/>
          </a:prstGeom>
          <a:noFill/>
        </p:spPr>
        <p:txBody>
          <a:bodyPr wrap="square">
            <a:spAutoFit/>
          </a:bodyPr>
          <a:lstStyle/>
          <a:p>
            <a:pPr algn="ctr" defTabSz="649224">
              <a:spcAft>
                <a:spcPts val="710"/>
              </a:spcAft>
            </a:pPr>
            <a:r>
              <a:rPr lang="en-US" sz="1600" b="1" kern="1200" dirty="0">
                <a:solidFill>
                  <a:schemeClr val="tx1"/>
                </a:solidFill>
                <a:latin typeface="Times New Roman" panose="02020603050405020304" pitchFamily="18" charset="0"/>
                <a:ea typeface="+mn-ea"/>
                <a:cs typeface="Times New Roman" panose="02020603050405020304" pitchFamily="18" charset="0"/>
              </a:rPr>
              <a:t>Figure 1. </a:t>
            </a:r>
            <a:r>
              <a:rPr lang="en-US" sz="1600" kern="1200" dirty="0">
                <a:solidFill>
                  <a:schemeClr val="tx1"/>
                </a:solidFill>
                <a:latin typeface="Times New Roman" panose="02020603050405020304" pitchFamily="18" charset="0"/>
                <a:ea typeface="+mn-ea"/>
                <a:cs typeface="Times New Roman" panose="02020603050405020304" pitchFamily="18" charset="0"/>
              </a:rPr>
              <a:t>Compaction testing results for T1 to T6 for trails: (a) Tr1 (b) Tr2 (c) Tr3 (d) Tr4</a:t>
            </a:r>
            <a:endParaRPr lang="en-IN" sz="1600" dirty="0">
              <a:effectLst/>
              <a:latin typeface="Times New Roman" panose="02020603050405020304" pitchFamily="18" charset="0"/>
              <a:ea typeface="Calibri" panose="020F0502020204030204" pitchFamily="34" charset="0"/>
              <a:cs typeface="Gautami" panose="020B0502040204020203" pitchFamily="34" charset="0"/>
            </a:endParaRPr>
          </a:p>
        </p:txBody>
      </p:sp>
      <p:sp>
        <p:nvSpPr>
          <p:cNvPr id="5" name="Slide Number Placeholder 4">
            <a:extLst>
              <a:ext uri="{FF2B5EF4-FFF2-40B4-BE49-F238E27FC236}">
                <a16:creationId xmlns:a16="http://schemas.microsoft.com/office/drawing/2014/main" id="{8AF64CCE-A05C-41DD-A071-22218EDA53DA}"/>
              </a:ext>
            </a:extLst>
          </p:cNvPr>
          <p:cNvSpPr>
            <a:spLocks noGrp="1"/>
          </p:cNvSpPr>
          <p:nvPr>
            <p:ph type="sldNum" sz="quarter" idx="12"/>
          </p:nvPr>
        </p:nvSpPr>
        <p:spPr/>
        <p:txBody>
          <a:bodyPr/>
          <a:lstStyle/>
          <a:p>
            <a:fld id="{19C3CFBE-B804-4550-B12F-7A9DB4F9F9D8}" type="slidenum">
              <a:rPr lang="en-IN" smtClean="0"/>
              <a:t>15</a:t>
            </a:fld>
            <a:endParaRPr lang="en-IN"/>
          </a:p>
        </p:txBody>
      </p:sp>
      <p:graphicFrame>
        <p:nvGraphicFramePr>
          <p:cNvPr id="11" name="Table 10">
            <a:extLst>
              <a:ext uri="{FF2B5EF4-FFF2-40B4-BE49-F238E27FC236}">
                <a16:creationId xmlns:a16="http://schemas.microsoft.com/office/drawing/2014/main" id="{78298B31-BD44-4620-B6CE-9C229D5AE7FA}"/>
              </a:ext>
            </a:extLst>
          </p:cNvPr>
          <p:cNvGraphicFramePr>
            <a:graphicFrameLocks noGrp="1"/>
          </p:cNvGraphicFramePr>
          <p:nvPr>
            <p:extLst>
              <p:ext uri="{D42A27DB-BD31-4B8C-83A1-F6EECF244321}">
                <p14:modId xmlns:p14="http://schemas.microsoft.com/office/powerpoint/2010/main" val="859026004"/>
              </p:ext>
            </p:extLst>
          </p:nvPr>
        </p:nvGraphicFramePr>
        <p:xfrm>
          <a:off x="890832" y="3010609"/>
          <a:ext cx="5520015" cy="2932370"/>
        </p:xfrm>
        <a:graphic>
          <a:graphicData uri="http://schemas.openxmlformats.org/drawingml/2006/table">
            <a:tbl>
              <a:tblPr firstRow="1" firstCol="1" bandRow="1"/>
              <a:tblGrid>
                <a:gridCol w="613335">
                  <a:extLst>
                    <a:ext uri="{9D8B030D-6E8A-4147-A177-3AD203B41FA5}">
                      <a16:colId xmlns:a16="http://schemas.microsoft.com/office/drawing/2014/main" val="1268111807"/>
                    </a:ext>
                  </a:extLst>
                </a:gridCol>
                <a:gridCol w="613335">
                  <a:extLst>
                    <a:ext uri="{9D8B030D-6E8A-4147-A177-3AD203B41FA5}">
                      <a16:colId xmlns:a16="http://schemas.microsoft.com/office/drawing/2014/main" val="1148544061"/>
                    </a:ext>
                  </a:extLst>
                </a:gridCol>
                <a:gridCol w="613335">
                  <a:extLst>
                    <a:ext uri="{9D8B030D-6E8A-4147-A177-3AD203B41FA5}">
                      <a16:colId xmlns:a16="http://schemas.microsoft.com/office/drawing/2014/main" val="3279346438"/>
                    </a:ext>
                  </a:extLst>
                </a:gridCol>
                <a:gridCol w="613335">
                  <a:extLst>
                    <a:ext uri="{9D8B030D-6E8A-4147-A177-3AD203B41FA5}">
                      <a16:colId xmlns:a16="http://schemas.microsoft.com/office/drawing/2014/main" val="174511217"/>
                    </a:ext>
                  </a:extLst>
                </a:gridCol>
                <a:gridCol w="613335">
                  <a:extLst>
                    <a:ext uri="{9D8B030D-6E8A-4147-A177-3AD203B41FA5}">
                      <a16:colId xmlns:a16="http://schemas.microsoft.com/office/drawing/2014/main" val="3670924125"/>
                    </a:ext>
                  </a:extLst>
                </a:gridCol>
                <a:gridCol w="613335">
                  <a:extLst>
                    <a:ext uri="{9D8B030D-6E8A-4147-A177-3AD203B41FA5}">
                      <a16:colId xmlns:a16="http://schemas.microsoft.com/office/drawing/2014/main" val="3364076107"/>
                    </a:ext>
                  </a:extLst>
                </a:gridCol>
                <a:gridCol w="613335">
                  <a:extLst>
                    <a:ext uri="{9D8B030D-6E8A-4147-A177-3AD203B41FA5}">
                      <a16:colId xmlns:a16="http://schemas.microsoft.com/office/drawing/2014/main" val="191531666"/>
                    </a:ext>
                  </a:extLst>
                </a:gridCol>
                <a:gridCol w="613335">
                  <a:extLst>
                    <a:ext uri="{9D8B030D-6E8A-4147-A177-3AD203B41FA5}">
                      <a16:colId xmlns:a16="http://schemas.microsoft.com/office/drawing/2014/main" val="631162199"/>
                    </a:ext>
                  </a:extLst>
                </a:gridCol>
                <a:gridCol w="613335">
                  <a:extLst>
                    <a:ext uri="{9D8B030D-6E8A-4147-A177-3AD203B41FA5}">
                      <a16:colId xmlns:a16="http://schemas.microsoft.com/office/drawing/2014/main" val="2063049883"/>
                    </a:ext>
                  </a:extLst>
                </a:gridCol>
              </a:tblGrid>
              <a:tr h="774985">
                <a:tc>
                  <a:txBody>
                    <a:bodyPr/>
                    <a:lstStyle/>
                    <a:p>
                      <a:pPr algn="ctr">
                        <a:lnSpc>
                          <a:spcPct val="150000"/>
                        </a:lnSpc>
                        <a:spcBef>
                          <a:spcPts val="1200"/>
                        </a:spcBef>
                        <a:spcAft>
                          <a:spcPts val="800"/>
                        </a:spcAft>
                        <a:tabLst>
                          <a:tab pos="643890" algn="l"/>
                        </a:tabLst>
                      </a:pPr>
                      <a:r>
                        <a:rPr lang="en-IN" sz="1400" b="1" dirty="0">
                          <a:effectLst/>
                          <a:latin typeface="Times New Roman" panose="02020603050405020304" pitchFamily="18" charset="0"/>
                          <a:ea typeface="Calibri" panose="020F0502020204030204" pitchFamily="34" charset="0"/>
                          <a:cs typeface="Times New Roman" panose="02020603050405020304" pitchFamily="18" charset="0"/>
                        </a:rPr>
                        <a:t>Combination Code</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1200"/>
                        </a:spcBef>
                        <a:spcAft>
                          <a:spcPts val="800"/>
                        </a:spcAft>
                        <a:tabLst>
                          <a:tab pos="643890" algn="l"/>
                        </a:tabLst>
                      </a:pPr>
                      <a:r>
                        <a:rPr lang="en-IN" sz="1400" b="1" dirty="0">
                          <a:effectLst/>
                          <a:latin typeface="Times New Roman" panose="02020603050405020304" pitchFamily="18" charset="0"/>
                          <a:ea typeface="Calibri" panose="020F0502020204030204" pitchFamily="34" charset="0"/>
                          <a:cs typeface="Times New Roman" panose="02020603050405020304" pitchFamily="18" charset="0"/>
                        </a:rPr>
                        <a:t>MC (%) </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50000"/>
                        </a:lnSpc>
                        <a:spcBef>
                          <a:spcPts val="1200"/>
                        </a:spcBef>
                        <a:spcAft>
                          <a:spcPts val="800"/>
                        </a:spcAft>
                        <a:tabLst>
                          <a:tab pos="643890" algn="l"/>
                        </a:tabLst>
                      </a:pPr>
                      <a:r>
                        <a:rPr lang="en-IN" sz="1400" b="1" dirty="0">
                          <a:effectLst/>
                          <a:latin typeface="Times New Roman" panose="02020603050405020304" pitchFamily="18" charset="0"/>
                          <a:ea typeface="Calibri" panose="020F0502020204030204" pitchFamily="34" charset="0"/>
                          <a:cs typeface="Times New Roman" panose="02020603050405020304" pitchFamily="18" charset="0"/>
                        </a:rPr>
                        <a:t>Tr1</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1200"/>
                        </a:spcBef>
                        <a:spcAft>
                          <a:spcPts val="800"/>
                        </a:spcAft>
                        <a:tabLst>
                          <a:tab pos="643890" algn="l"/>
                        </a:tabLst>
                      </a:pPr>
                      <a:r>
                        <a:rPr lang="en-IN" sz="1400" b="1" dirty="0">
                          <a:effectLst/>
                          <a:latin typeface="Times New Roman" panose="02020603050405020304" pitchFamily="18" charset="0"/>
                          <a:ea typeface="Calibri" panose="020F0502020204030204" pitchFamily="34" charset="0"/>
                          <a:cs typeface="Times New Roman" panose="02020603050405020304" pitchFamily="18" charset="0"/>
                        </a:rPr>
                        <a:t>DD (g/cc)</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50000"/>
                        </a:lnSpc>
                        <a:spcBef>
                          <a:spcPts val="1200"/>
                        </a:spcBef>
                        <a:spcAft>
                          <a:spcPts val="800"/>
                        </a:spcAft>
                        <a:tabLst>
                          <a:tab pos="643890" algn="l"/>
                        </a:tabLst>
                      </a:pPr>
                      <a:r>
                        <a:rPr lang="en-IN" sz="1400" b="1" dirty="0">
                          <a:effectLst/>
                          <a:latin typeface="Times New Roman" panose="02020603050405020304" pitchFamily="18" charset="0"/>
                          <a:ea typeface="Calibri" panose="020F0502020204030204" pitchFamily="34" charset="0"/>
                          <a:cs typeface="Times New Roman" panose="02020603050405020304" pitchFamily="18" charset="0"/>
                        </a:rPr>
                        <a:t>Tr1</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1200"/>
                        </a:spcBef>
                        <a:spcAft>
                          <a:spcPts val="800"/>
                        </a:spcAft>
                        <a:tabLst>
                          <a:tab pos="643890" algn="l"/>
                        </a:tabLst>
                      </a:pPr>
                      <a:r>
                        <a:rPr lang="en-IN" sz="1400" b="1" dirty="0">
                          <a:effectLst/>
                          <a:latin typeface="Times New Roman" panose="02020603050405020304" pitchFamily="18" charset="0"/>
                          <a:ea typeface="Calibri" panose="020F0502020204030204" pitchFamily="34" charset="0"/>
                          <a:cs typeface="Times New Roman" panose="02020603050405020304" pitchFamily="18" charset="0"/>
                        </a:rPr>
                        <a:t>MC (%) </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50000"/>
                        </a:lnSpc>
                        <a:spcBef>
                          <a:spcPts val="1200"/>
                        </a:spcBef>
                        <a:spcAft>
                          <a:spcPts val="800"/>
                        </a:spcAft>
                        <a:tabLst>
                          <a:tab pos="643890" algn="l"/>
                        </a:tabLst>
                      </a:pPr>
                      <a:r>
                        <a:rPr lang="en-IN" sz="1400" b="1" dirty="0">
                          <a:effectLst/>
                          <a:latin typeface="Times New Roman" panose="02020603050405020304" pitchFamily="18" charset="0"/>
                          <a:ea typeface="Calibri" panose="020F0502020204030204" pitchFamily="34" charset="0"/>
                          <a:cs typeface="Times New Roman" panose="02020603050405020304" pitchFamily="18" charset="0"/>
                        </a:rPr>
                        <a:t>Tr2</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1200"/>
                        </a:spcBef>
                        <a:spcAft>
                          <a:spcPts val="800"/>
                        </a:spcAft>
                        <a:tabLst>
                          <a:tab pos="643890" algn="l"/>
                        </a:tabLst>
                      </a:pPr>
                      <a:r>
                        <a:rPr lang="en-IN" sz="1400" b="1" dirty="0">
                          <a:effectLst/>
                          <a:latin typeface="Times New Roman" panose="02020603050405020304" pitchFamily="18" charset="0"/>
                          <a:ea typeface="Calibri" panose="020F0502020204030204" pitchFamily="34" charset="0"/>
                          <a:cs typeface="Times New Roman" panose="02020603050405020304" pitchFamily="18" charset="0"/>
                        </a:rPr>
                        <a:t>DD (g/cc)</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50000"/>
                        </a:lnSpc>
                        <a:spcBef>
                          <a:spcPts val="1200"/>
                        </a:spcBef>
                        <a:spcAft>
                          <a:spcPts val="800"/>
                        </a:spcAft>
                        <a:tabLst>
                          <a:tab pos="643890" algn="l"/>
                        </a:tabLst>
                      </a:pPr>
                      <a:r>
                        <a:rPr lang="en-IN" sz="1400" b="1" dirty="0">
                          <a:effectLst/>
                          <a:latin typeface="Times New Roman" panose="02020603050405020304" pitchFamily="18" charset="0"/>
                          <a:ea typeface="Calibri" panose="020F0502020204030204" pitchFamily="34" charset="0"/>
                          <a:cs typeface="Times New Roman" panose="02020603050405020304" pitchFamily="18" charset="0"/>
                        </a:rPr>
                        <a:t>Tr2</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1200"/>
                        </a:spcBef>
                        <a:spcAft>
                          <a:spcPts val="800"/>
                        </a:spcAft>
                        <a:tabLst>
                          <a:tab pos="643890" algn="l"/>
                        </a:tabLst>
                      </a:pPr>
                      <a:r>
                        <a:rPr lang="en-IN" sz="1400" b="1" dirty="0">
                          <a:effectLst/>
                          <a:latin typeface="Times New Roman" panose="02020603050405020304" pitchFamily="18" charset="0"/>
                          <a:ea typeface="Calibri" panose="020F0502020204030204" pitchFamily="34" charset="0"/>
                          <a:cs typeface="Times New Roman" panose="02020603050405020304" pitchFamily="18" charset="0"/>
                        </a:rPr>
                        <a:t>MC (%) </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50000"/>
                        </a:lnSpc>
                        <a:spcBef>
                          <a:spcPts val="1200"/>
                        </a:spcBef>
                        <a:spcAft>
                          <a:spcPts val="800"/>
                        </a:spcAft>
                        <a:tabLst>
                          <a:tab pos="643890" algn="l"/>
                        </a:tabLst>
                      </a:pPr>
                      <a:r>
                        <a:rPr lang="en-IN" sz="1400" b="1" dirty="0">
                          <a:effectLst/>
                          <a:latin typeface="Times New Roman" panose="02020603050405020304" pitchFamily="18" charset="0"/>
                          <a:ea typeface="Calibri" panose="020F0502020204030204" pitchFamily="34" charset="0"/>
                          <a:cs typeface="Times New Roman" panose="02020603050405020304" pitchFamily="18" charset="0"/>
                        </a:rPr>
                        <a:t>Tr3</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1200"/>
                        </a:spcBef>
                        <a:spcAft>
                          <a:spcPts val="800"/>
                        </a:spcAft>
                        <a:tabLst>
                          <a:tab pos="643890" algn="l"/>
                        </a:tabLst>
                      </a:pPr>
                      <a:r>
                        <a:rPr lang="en-IN" sz="1400" b="1" dirty="0">
                          <a:effectLst/>
                          <a:latin typeface="Times New Roman" panose="02020603050405020304" pitchFamily="18" charset="0"/>
                          <a:ea typeface="Calibri" panose="020F0502020204030204" pitchFamily="34" charset="0"/>
                          <a:cs typeface="Times New Roman" panose="02020603050405020304" pitchFamily="18" charset="0"/>
                        </a:rPr>
                        <a:t>DD (g/cc)</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50000"/>
                        </a:lnSpc>
                        <a:spcBef>
                          <a:spcPts val="1200"/>
                        </a:spcBef>
                        <a:spcAft>
                          <a:spcPts val="800"/>
                        </a:spcAft>
                        <a:tabLst>
                          <a:tab pos="643890" algn="l"/>
                        </a:tabLst>
                      </a:pPr>
                      <a:r>
                        <a:rPr lang="en-IN" sz="1400" b="1" dirty="0">
                          <a:effectLst/>
                          <a:latin typeface="Times New Roman" panose="02020603050405020304" pitchFamily="18" charset="0"/>
                          <a:ea typeface="Calibri" panose="020F0502020204030204" pitchFamily="34" charset="0"/>
                          <a:cs typeface="Times New Roman" panose="02020603050405020304" pitchFamily="18" charset="0"/>
                        </a:rPr>
                        <a:t>Tr3</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1200"/>
                        </a:spcBef>
                        <a:spcAft>
                          <a:spcPts val="800"/>
                        </a:spcAft>
                        <a:tabLst>
                          <a:tab pos="643890" algn="l"/>
                        </a:tabLst>
                      </a:pPr>
                      <a:r>
                        <a:rPr lang="en-IN" sz="1400" b="1" dirty="0">
                          <a:effectLst/>
                          <a:latin typeface="Times New Roman" panose="02020603050405020304" pitchFamily="18" charset="0"/>
                          <a:ea typeface="Calibri" panose="020F0502020204030204" pitchFamily="34" charset="0"/>
                          <a:cs typeface="Times New Roman" panose="02020603050405020304" pitchFamily="18" charset="0"/>
                        </a:rPr>
                        <a:t>MC (%) </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50000"/>
                        </a:lnSpc>
                        <a:spcBef>
                          <a:spcPts val="1200"/>
                        </a:spcBef>
                        <a:spcAft>
                          <a:spcPts val="800"/>
                        </a:spcAft>
                        <a:tabLst>
                          <a:tab pos="643890" algn="l"/>
                        </a:tabLst>
                      </a:pPr>
                      <a:r>
                        <a:rPr lang="en-IN" sz="1400" b="1" dirty="0">
                          <a:effectLst/>
                          <a:latin typeface="Times New Roman" panose="02020603050405020304" pitchFamily="18" charset="0"/>
                          <a:ea typeface="Calibri" panose="020F0502020204030204" pitchFamily="34" charset="0"/>
                          <a:cs typeface="Times New Roman" panose="02020603050405020304" pitchFamily="18" charset="0"/>
                        </a:rPr>
                        <a:t>Tr4</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1200"/>
                        </a:spcBef>
                        <a:spcAft>
                          <a:spcPts val="800"/>
                        </a:spcAft>
                        <a:tabLst>
                          <a:tab pos="643890" algn="l"/>
                        </a:tabLst>
                      </a:pPr>
                      <a:r>
                        <a:rPr lang="en-IN" sz="1400" b="1" dirty="0">
                          <a:effectLst/>
                          <a:latin typeface="Times New Roman" panose="02020603050405020304" pitchFamily="18" charset="0"/>
                          <a:ea typeface="Calibri" panose="020F0502020204030204" pitchFamily="34" charset="0"/>
                          <a:cs typeface="Times New Roman" panose="02020603050405020304" pitchFamily="18" charset="0"/>
                        </a:rPr>
                        <a:t>DD (g/cc)</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50000"/>
                        </a:lnSpc>
                        <a:spcBef>
                          <a:spcPts val="1200"/>
                        </a:spcBef>
                        <a:spcAft>
                          <a:spcPts val="800"/>
                        </a:spcAft>
                        <a:tabLst>
                          <a:tab pos="643890" algn="l"/>
                        </a:tabLst>
                      </a:pPr>
                      <a:r>
                        <a:rPr lang="en-IN" sz="1400" b="1" dirty="0">
                          <a:effectLst/>
                          <a:latin typeface="Times New Roman" panose="02020603050405020304" pitchFamily="18" charset="0"/>
                          <a:ea typeface="Calibri" panose="020F0502020204030204" pitchFamily="34" charset="0"/>
                          <a:cs typeface="Times New Roman" panose="02020603050405020304" pitchFamily="18" charset="0"/>
                        </a:rPr>
                        <a:t>Tr4</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31995107"/>
                  </a:ext>
                </a:extLst>
              </a:tr>
              <a:tr h="245560">
                <a:tc>
                  <a:txBody>
                    <a:bodyPr/>
                    <a:lstStyle/>
                    <a:p>
                      <a:pPr algn="ctr">
                        <a:lnSpc>
                          <a:spcPct val="150000"/>
                        </a:lnSpc>
                        <a:spcBef>
                          <a:spcPts val="1200"/>
                        </a:spcBef>
                        <a:spcAft>
                          <a:spcPts val="800"/>
                        </a:spcAft>
                        <a:tabLst>
                          <a:tab pos="643890" algn="l"/>
                        </a:tabLst>
                      </a:pPr>
                      <a:r>
                        <a:rPr lang="en-IN" sz="1400" dirty="0">
                          <a:effectLst/>
                          <a:latin typeface="Times New Roman" panose="02020603050405020304" pitchFamily="18" charset="0"/>
                          <a:ea typeface="Calibri" panose="020F0502020204030204" pitchFamily="34" charset="0"/>
                          <a:cs typeface="Times New Roman" panose="02020603050405020304" pitchFamily="18" charset="0"/>
                        </a:rPr>
                        <a:t>T1</a:t>
                      </a:r>
                    </a:p>
                  </a:txBody>
                  <a:tcPr marL="68580" marR="68580" marT="0" marB="0" anchor="ctr">
                    <a:lnL>
                      <a:noFill/>
                    </a:lnL>
                    <a:lnR>
                      <a:noFill/>
                    </a:lnR>
                    <a:lnT w="12700" cap="flat" cmpd="sng" algn="ctr">
                      <a:solidFill>
                        <a:srgbClr val="000000"/>
                      </a:solidFill>
                      <a:prstDash val="solid"/>
                      <a:round/>
                      <a:headEnd type="none" w="med" len="med"/>
                      <a:tailEnd type="none" w="med" len="med"/>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Times New Roman" panose="02020603050405020304" pitchFamily="18" charset="0"/>
                        </a:rPr>
                        <a:t>2.6</a:t>
                      </a:r>
                    </a:p>
                  </a:txBody>
                  <a:tcPr marL="68580" marR="68580" marT="0" marB="0" anchor="ctr">
                    <a:lnL>
                      <a:noFill/>
                    </a:lnL>
                    <a:lnR>
                      <a:noFill/>
                    </a:lnR>
                    <a:lnT w="12700" cap="flat" cmpd="sng" algn="ctr">
                      <a:solidFill>
                        <a:srgbClr val="000000"/>
                      </a:solidFill>
                      <a:prstDash val="solid"/>
                      <a:round/>
                      <a:headEnd type="none" w="med" len="med"/>
                      <a:tailEnd type="none" w="med" len="med"/>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Times New Roman" panose="02020603050405020304" pitchFamily="18" charset="0"/>
                        </a:rPr>
                        <a:t>1.61</a:t>
                      </a:r>
                    </a:p>
                  </a:txBody>
                  <a:tcPr marL="68580" marR="68580" marT="0" marB="0" anchor="ctr">
                    <a:lnL>
                      <a:noFill/>
                    </a:lnL>
                    <a:lnR>
                      <a:noFill/>
                    </a:lnR>
                    <a:lnT w="12700" cap="flat" cmpd="sng" algn="ctr">
                      <a:solidFill>
                        <a:srgbClr val="000000"/>
                      </a:solidFill>
                      <a:prstDash val="solid"/>
                      <a:round/>
                      <a:headEnd type="none" w="med" len="med"/>
                      <a:tailEnd type="none" w="med" len="med"/>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Times New Roman" panose="02020603050405020304" pitchFamily="18" charset="0"/>
                        </a:rPr>
                        <a:t>3.1</a:t>
                      </a:r>
                    </a:p>
                  </a:txBody>
                  <a:tcPr marL="68580" marR="68580" marT="0" marB="0" anchor="ctr">
                    <a:lnL>
                      <a:noFill/>
                    </a:lnL>
                    <a:lnR>
                      <a:noFill/>
                    </a:lnR>
                    <a:lnT w="12700" cap="flat" cmpd="sng" algn="ctr">
                      <a:solidFill>
                        <a:srgbClr val="000000"/>
                      </a:solidFill>
                      <a:prstDash val="solid"/>
                      <a:round/>
                      <a:headEnd type="none" w="med" len="med"/>
                      <a:tailEnd type="none" w="med" len="med"/>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Times New Roman" panose="02020603050405020304" pitchFamily="18" charset="0"/>
                        </a:rPr>
                        <a:t>1.66</a:t>
                      </a:r>
                    </a:p>
                  </a:txBody>
                  <a:tcPr marL="68580" marR="68580" marT="0" marB="0" anchor="ctr">
                    <a:lnL>
                      <a:noFill/>
                    </a:lnL>
                    <a:lnR>
                      <a:noFill/>
                    </a:lnR>
                    <a:lnT w="12700" cap="flat" cmpd="sng" algn="ctr">
                      <a:solidFill>
                        <a:srgbClr val="000000"/>
                      </a:solidFill>
                      <a:prstDash val="solid"/>
                      <a:round/>
                      <a:headEnd type="none" w="med" len="med"/>
                      <a:tailEnd type="none" w="med" len="med"/>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Times New Roman" panose="02020603050405020304" pitchFamily="18" charset="0"/>
                        </a:rPr>
                        <a:t>3.9</a:t>
                      </a:r>
                    </a:p>
                  </a:txBody>
                  <a:tcPr marL="68580" marR="68580" marT="0" marB="0" anchor="ctr">
                    <a:lnL>
                      <a:noFill/>
                    </a:lnL>
                    <a:lnR>
                      <a:noFill/>
                    </a:lnR>
                    <a:lnT w="12700" cap="flat" cmpd="sng" algn="ctr">
                      <a:solidFill>
                        <a:srgbClr val="000000"/>
                      </a:solidFill>
                      <a:prstDash val="solid"/>
                      <a:round/>
                      <a:headEnd type="none" w="med" len="med"/>
                      <a:tailEnd type="none" w="med" len="med"/>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Times New Roman" panose="02020603050405020304" pitchFamily="18" charset="0"/>
                        </a:rPr>
                        <a:t>1.72</a:t>
                      </a:r>
                    </a:p>
                  </a:txBody>
                  <a:tcPr marL="68580" marR="68580" marT="0" marB="0" anchor="ctr">
                    <a:lnL>
                      <a:noFill/>
                    </a:lnL>
                    <a:lnR>
                      <a:noFill/>
                    </a:lnR>
                    <a:lnT w="12700" cap="flat" cmpd="sng" algn="ctr">
                      <a:solidFill>
                        <a:srgbClr val="000000"/>
                      </a:solidFill>
                      <a:prstDash val="solid"/>
                      <a:round/>
                      <a:headEnd type="none" w="med" len="med"/>
                      <a:tailEnd type="none" w="med" len="med"/>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Times New Roman" panose="02020603050405020304" pitchFamily="18" charset="0"/>
                        </a:rPr>
                        <a:t>3.7</a:t>
                      </a:r>
                    </a:p>
                  </a:txBody>
                  <a:tcPr marL="68580" marR="68580" marT="0" marB="0" anchor="ctr">
                    <a:lnL>
                      <a:noFill/>
                    </a:lnL>
                    <a:lnR>
                      <a:noFill/>
                    </a:lnR>
                    <a:lnT w="12700" cap="flat" cmpd="sng" algn="ctr">
                      <a:solidFill>
                        <a:srgbClr val="000000"/>
                      </a:solidFill>
                      <a:prstDash val="solid"/>
                      <a:round/>
                      <a:headEnd type="none" w="med" len="med"/>
                      <a:tailEnd type="none" w="med" len="med"/>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Times New Roman" panose="02020603050405020304" pitchFamily="18" charset="0"/>
                        </a:rPr>
                        <a:t>1.78</a:t>
                      </a:r>
                    </a:p>
                  </a:txBody>
                  <a:tcPr marL="68580" marR="68580" marT="0" marB="0" anchor="ctr">
                    <a:lnL>
                      <a:noFill/>
                    </a:lnL>
                    <a:lnR>
                      <a:noFill/>
                    </a:lnR>
                    <a:lnT w="12700" cap="flat" cmpd="sng" algn="ctr">
                      <a:solidFill>
                        <a:srgbClr val="000000"/>
                      </a:solidFill>
                      <a:prstDash val="solid"/>
                      <a:round/>
                      <a:headEnd type="none" w="med" len="med"/>
                      <a:tailEnd type="none" w="med" len="med"/>
                    </a:lnT>
                    <a:lnB>
                      <a:noFill/>
                    </a:lnB>
                  </a:tcPr>
                </a:tc>
                <a:extLst>
                  <a:ext uri="{0D108BD9-81ED-4DB2-BD59-A6C34878D82A}">
                    <a16:rowId xmlns:a16="http://schemas.microsoft.com/office/drawing/2014/main" val="1172226879"/>
                  </a:ext>
                </a:extLst>
              </a:tr>
              <a:tr h="245560">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Times New Roman" panose="02020603050405020304" pitchFamily="18" charset="0"/>
                        </a:rPr>
                        <a:t>T2</a:t>
                      </a: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dirty="0">
                          <a:effectLst/>
                          <a:latin typeface="Times New Roman" panose="02020603050405020304" pitchFamily="18" charset="0"/>
                          <a:ea typeface="Calibri" panose="020F0502020204030204" pitchFamily="34" charset="0"/>
                          <a:cs typeface="Times New Roman" panose="02020603050405020304" pitchFamily="18" charset="0"/>
                        </a:rPr>
                        <a:t>3.1</a:t>
                      </a: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dirty="0">
                          <a:effectLst/>
                          <a:latin typeface="Times New Roman" panose="02020603050405020304" pitchFamily="18" charset="0"/>
                          <a:ea typeface="Calibri" panose="020F0502020204030204" pitchFamily="34" charset="0"/>
                          <a:cs typeface="Times New Roman" panose="02020603050405020304" pitchFamily="18" charset="0"/>
                        </a:rPr>
                        <a:t>1.66</a:t>
                      </a: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dirty="0">
                          <a:effectLst/>
                          <a:latin typeface="Times New Roman" panose="02020603050405020304" pitchFamily="18" charset="0"/>
                          <a:ea typeface="Calibri" panose="020F0502020204030204" pitchFamily="34" charset="0"/>
                          <a:cs typeface="Times New Roman" panose="02020603050405020304" pitchFamily="18" charset="0"/>
                        </a:rPr>
                        <a:t>3.7</a:t>
                      </a: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dirty="0">
                          <a:effectLst/>
                          <a:latin typeface="Times New Roman" panose="02020603050405020304" pitchFamily="18" charset="0"/>
                          <a:ea typeface="Calibri" panose="020F0502020204030204" pitchFamily="34" charset="0"/>
                          <a:cs typeface="Times New Roman" panose="02020603050405020304" pitchFamily="18" charset="0"/>
                        </a:rPr>
                        <a:t>1.71</a:t>
                      </a: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Times New Roman" panose="02020603050405020304" pitchFamily="18" charset="0"/>
                        </a:rPr>
                        <a:t>4.2</a:t>
                      </a: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Times New Roman" panose="02020603050405020304" pitchFamily="18" charset="0"/>
                        </a:rPr>
                        <a:t>1.76</a:t>
                      </a: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Times New Roman" panose="02020603050405020304" pitchFamily="18" charset="0"/>
                        </a:rPr>
                        <a:t>3.9</a:t>
                      </a: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Times New Roman" panose="02020603050405020304" pitchFamily="18" charset="0"/>
                        </a:rPr>
                        <a:t>1.8</a:t>
                      </a:r>
                    </a:p>
                  </a:txBody>
                  <a:tcPr marL="68580" marR="68580" marT="0" marB="0" anchor="ctr">
                    <a:lnL>
                      <a:noFill/>
                    </a:lnL>
                    <a:lnR>
                      <a:noFill/>
                    </a:lnR>
                    <a:lnT>
                      <a:noFill/>
                    </a:lnT>
                    <a:lnB>
                      <a:noFill/>
                    </a:lnB>
                  </a:tcPr>
                </a:tc>
                <a:extLst>
                  <a:ext uri="{0D108BD9-81ED-4DB2-BD59-A6C34878D82A}">
                    <a16:rowId xmlns:a16="http://schemas.microsoft.com/office/drawing/2014/main" val="3438974733"/>
                  </a:ext>
                </a:extLst>
              </a:tr>
              <a:tr h="245560">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Times New Roman" panose="02020603050405020304" pitchFamily="18" charset="0"/>
                        </a:rPr>
                        <a:t>T3</a:t>
                      </a: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Times New Roman" panose="02020603050405020304" pitchFamily="18" charset="0"/>
                        </a:rPr>
                        <a:t>3.4</a:t>
                      </a: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Times New Roman" panose="02020603050405020304" pitchFamily="18" charset="0"/>
                        </a:rPr>
                        <a:t>1.69</a:t>
                      </a: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dirty="0">
                          <a:effectLst/>
                          <a:latin typeface="Times New Roman" panose="02020603050405020304" pitchFamily="18" charset="0"/>
                          <a:ea typeface="Calibri" panose="020F0502020204030204" pitchFamily="34" charset="0"/>
                          <a:cs typeface="Times New Roman" panose="02020603050405020304" pitchFamily="18" charset="0"/>
                        </a:rPr>
                        <a:t>3.8</a:t>
                      </a: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dirty="0">
                          <a:effectLst/>
                          <a:latin typeface="Times New Roman" panose="02020603050405020304" pitchFamily="18" charset="0"/>
                          <a:ea typeface="Calibri" panose="020F0502020204030204" pitchFamily="34" charset="0"/>
                          <a:cs typeface="Times New Roman" panose="02020603050405020304" pitchFamily="18" charset="0"/>
                        </a:rPr>
                        <a:t>1.76</a:t>
                      </a: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dirty="0">
                          <a:effectLst/>
                          <a:latin typeface="Times New Roman" panose="02020603050405020304" pitchFamily="18" charset="0"/>
                          <a:ea typeface="Calibri" panose="020F0502020204030204" pitchFamily="34" charset="0"/>
                          <a:cs typeface="Times New Roman" panose="02020603050405020304" pitchFamily="18" charset="0"/>
                        </a:rPr>
                        <a:t>4.6</a:t>
                      </a: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dirty="0">
                          <a:effectLst/>
                          <a:latin typeface="Times New Roman" panose="02020603050405020304" pitchFamily="18" charset="0"/>
                          <a:ea typeface="Calibri" panose="020F0502020204030204" pitchFamily="34" charset="0"/>
                          <a:cs typeface="Times New Roman" panose="02020603050405020304" pitchFamily="18" charset="0"/>
                        </a:rPr>
                        <a:t>1.81</a:t>
                      </a: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dirty="0">
                          <a:effectLst/>
                          <a:latin typeface="Times New Roman" panose="02020603050405020304" pitchFamily="18" charset="0"/>
                          <a:ea typeface="Calibri" panose="020F0502020204030204" pitchFamily="34" charset="0"/>
                          <a:cs typeface="Times New Roman" panose="02020603050405020304" pitchFamily="18" charset="0"/>
                        </a:rPr>
                        <a:t>4.3</a:t>
                      </a: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Times New Roman" panose="02020603050405020304" pitchFamily="18" charset="0"/>
                        </a:rPr>
                        <a:t>1.85</a:t>
                      </a:r>
                    </a:p>
                  </a:txBody>
                  <a:tcPr marL="68580" marR="68580" marT="0" marB="0" anchor="ctr">
                    <a:lnL>
                      <a:noFill/>
                    </a:lnL>
                    <a:lnR>
                      <a:noFill/>
                    </a:lnR>
                    <a:lnT>
                      <a:noFill/>
                    </a:lnT>
                    <a:lnB>
                      <a:noFill/>
                    </a:lnB>
                  </a:tcPr>
                </a:tc>
                <a:extLst>
                  <a:ext uri="{0D108BD9-81ED-4DB2-BD59-A6C34878D82A}">
                    <a16:rowId xmlns:a16="http://schemas.microsoft.com/office/drawing/2014/main" val="3279075851"/>
                  </a:ext>
                </a:extLst>
              </a:tr>
              <a:tr h="245560">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Times New Roman" panose="02020603050405020304" pitchFamily="18" charset="0"/>
                        </a:rPr>
                        <a:t>T4</a:t>
                      </a: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dirty="0">
                          <a:effectLst/>
                          <a:latin typeface="Times New Roman" panose="02020603050405020304" pitchFamily="18" charset="0"/>
                          <a:ea typeface="Calibri" panose="020F0502020204030204" pitchFamily="34" charset="0"/>
                          <a:cs typeface="Times New Roman" panose="02020603050405020304" pitchFamily="18" charset="0"/>
                        </a:rPr>
                        <a:t>4.2</a:t>
                      </a: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Times New Roman" panose="02020603050405020304" pitchFamily="18" charset="0"/>
                        </a:rPr>
                        <a:t>1.73</a:t>
                      </a: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Times New Roman" panose="02020603050405020304" pitchFamily="18" charset="0"/>
                        </a:rPr>
                        <a:t>4.8</a:t>
                      </a: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Times New Roman" panose="02020603050405020304" pitchFamily="18" charset="0"/>
                        </a:rPr>
                        <a:t>1.82</a:t>
                      </a: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Times New Roman" panose="02020603050405020304" pitchFamily="18" charset="0"/>
                        </a:rPr>
                        <a:t>5.1</a:t>
                      </a: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dirty="0">
                          <a:effectLst/>
                          <a:latin typeface="Times New Roman" panose="02020603050405020304" pitchFamily="18" charset="0"/>
                          <a:ea typeface="Calibri" panose="020F0502020204030204" pitchFamily="34" charset="0"/>
                          <a:cs typeface="Times New Roman" panose="02020603050405020304" pitchFamily="18" charset="0"/>
                        </a:rPr>
                        <a:t>1.89</a:t>
                      </a: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dirty="0">
                          <a:effectLst/>
                          <a:latin typeface="Times New Roman" panose="02020603050405020304" pitchFamily="18" charset="0"/>
                          <a:ea typeface="Calibri" panose="020F0502020204030204" pitchFamily="34" charset="0"/>
                          <a:cs typeface="Times New Roman" panose="02020603050405020304" pitchFamily="18" charset="0"/>
                        </a:rPr>
                        <a:t>4.9</a:t>
                      </a: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Times New Roman" panose="02020603050405020304" pitchFamily="18" charset="0"/>
                        </a:rPr>
                        <a:t>1.85</a:t>
                      </a:r>
                    </a:p>
                  </a:txBody>
                  <a:tcPr marL="68580" marR="68580" marT="0" marB="0" anchor="ctr">
                    <a:lnL>
                      <a:noFill/>
                    </a:lnL>
                    <a:lnR>
                      <a:noFill/>
                    </a:lnR>
                    <a:lnT>
                      <a:noFill/>
                    </a:lnT>
                    <a:lnB>
                      <a:noFill/>
                    </a:lnB>
                  </a:tcPr>
                </a:tc>
                <a:extLst>
                  <a:ext uri="{0D108BD9-81ED-4DB2-BD59-A6C34878D82A}">
                    <a16:rowId xmlns:a16="http://schemas.microsoft.com/office/drawing/2014/main" val="672153693"/>
                  </a:ext>
                </a:extLst>
              </a:tr>
              <a:tr h="245560">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Times New Roman" panose="02020603050405020304" pitchFamily="18" charset="0"/>
                        </a:rPr>
                        <a:t>T5</a:t>
                      </a: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Times New Roman" panose="02020603050405020304" pitchFamily="18" charset="0"/>
                        </a:rPr>
                        <a:t>4.3</a:t>
                      </a: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Times New Roman" panose="02020603050405020304" pitchFamily="18" charset="0"/>
                        </a:rPr>
                        <a:t>1.68</a:t>
                      </a: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Times New Roman" panose="02020603050405020304" pitchFamily="18" charset="0"/>
                        </a:rPr>
                        <a:t>5.2</a:t>
                      </a: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Times New Roman" panose="02020603050405020304" pitchFamily="18" charset="0"/>
                        </a:rPr>
                        <a:t>1.77</a:t>
                      </a: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Times New Roman" panose="02020603050405020304" pitchFamily="18" charset="0"/>
                        </a:rPr>
                        <a:t>5.7</a:t>
                      </a: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Times New Roman" panose="02020603050405020304" pitchFamily="18" charset="0"/>
                        </a:rPr>
                        <a:t>1.83</a:t>
                      </a: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dirty="0">
                          <a:effectLst/>
                          <a:latin typeface="Times New Roman" panose="02020603050405020304" pitchFamily="18" charset="0"/>
                          <a:ea typeface="Calibri" panose="020F0502020204030204" pitchFamily="34" charset="0"/>
                          <a:cs typeface="Times New Roman" panose="02020603050405020304" pitchFamily="18" charset="0"/>
                        </a:rPr>
                        <a:t>5.5</a:t>
                      </a: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dirty="0">
                          <a:effectLst/>
                          <a:latin typeface="Times New Roman" panose="02020603050405020304" pitchFamily="18" charset="0"/>
                          <a:ea typeface="Calibri" panose="020F0502020204030204" pitchFamily="34" charset="0"/>
                          <a:cs typeface="Times New Roman" panose="02020603050405020304" pitchFamily="18" charset="0"/>
                        </a:rPr>
                        <a:t>1.8</a:t>
                      </a:r>
                    </a:p>
                  </a:txBody>
                  <a:tcPr marL="68580" marR="68580" marT="0" marB="0" anchor="ctr">
                    <a:lnL>
                      <a:noFill/>
                    </a:lnL>
                    <a:lnR>
                      <a:noFill/>
                    </a:lnR>
                    <a:lnT>
                      <a:noFill/>
                    </a:lnT>
                    <a:lnB>
                      <a:noFill/>
                    </a:lnB>
                  </a:tcPr>
                </a:tc>
                <a:extLst>
                  <a:ext uri="{0D108BD9-81ED-4DB2-BD59-A6C34878D82A}">
                    <a16:rowId xmlns:a16="http://schemas.microsoft.com/office/drawing/2014/main" val="191734609"/>
                  </a:ext>
                </a:extLst>
              </a:tr>
              <a:tr h="245560">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Times New Roman" panose="02020603050405020304" pitchFamily="18" charset="0"/>
                        </a:rPr>
                        <a:t>T6</a:t>
                      </a:r>
                    </a:p>
                  </a:txBody>
                  <a:tcPr marL="68580" marR="68580" marT="0" marB="0" anchor="ctr">
                    <a:lnL>
                      <a:noFill/>
                    </a:lnL>
                    <a:lnR>
                      <a:noFill/>
                    </a:lnR>
                    <a:lnT>
                      <a:noFill/>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Times New Roman" panose="02020603050405020304" pitchFamily="18" charset="0"/>
                        </a:rPr>
                        <a:t>5.1</a:t>
                      </a:r>
                    </a:p>
                  </a:txBody>
                  <a:tcPr marL="68580" marR="68580" marT="0" marB="0" anchor="ctr">
                    <a:lnL>
                      <a:noFill/>
                    </a:lnL>
                    <a:lnR>
                      <a:noFill/>
                    </a:lnR>
                    <a:lnT>
                      <a:noFill/>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Times New Roman" panose="02020603050405020304" pitchFamily="18" charset="0"/>
                        </a:rPr>
                        <a:t>1.63</a:t>
                      </a:r>
                    </a:p>
                  </a:txBody>
                  <a:tcPr marL="68580" marR="68580" marT="0" marB="0" anchor="ctr">
                    <a:lnL>
                      <a:noFill/>
                    </a:lnL>
                    <a:lnR>
                      <a:noFill/>
                    </a:lnR>
                    <a:lnT>
                      <a:noFill/>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Times New Roman" panose="02020603050405020304" pitchFamily="18" charset="0"/>
                        </a:rPr>
                        <a:t>5.8</a:t>
                      </a:r>
                    </a:p>
                  </a:txBody>
                  <a:tcPr marL="68580" marR="68580" marT="0" marB="0" anchor="ctr">
                    <a:lnL>
                      <a:noFill/>
                    </a:lnL>
                    <a:lnR>
                      <a:noFill/>
                    </a:lnR>
                    <a:lnT>
                      <a:noFill/>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Times New Roman" panose="02020603050405020304" pitchFamily="18" charset="0"/>
                        </a:rPr>
                        <a:t>1.7</a:t>
                      </a:r>
                    </a:p>
                  </a:txBody>
                  <a:tcPr marL="68580" marR="68580" marT="0" marB="0" anchor="ctr">
                    <a:lnL>
                      <a:noFill/>
                    </a:lnL>
                    <a:lnR>
                      <a:noFill/>
                    </a:lnR>
                    <a:lnT>
                      <a:noFill/>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Times New Roman" panose="02020603050405020304" pitchFamily="18" charset="0"/>
                        </a:rPr>
                        <a:t>6.3</a:t>
                      </a:r>
                    </a:p>
                  </a:txBody>
                  <a:tcPr marL="68580" marR="68580" marT="0" marB="0" anchor="ctr">
                    <a:lnL>
                      <a:noFill/>
                    </a:lnL>
                    <a:lnR>
                      <a:noFill/>
                    </a:lnR>
                    <a:lnT>
                      <a:noFill/>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Times New Roman" panose="02020603050405020304" pitchFamily="18" charset="0"/>
                        </a:rPr>
                        <a:t>1.77</a:t>
                      </a:r>
                    </a:p>
                  </a:txBody>
                  <a:tcPr marL="68580" marR="68580" marT="0" marB="0" anchor="ctr">
                    <a:lnL>
                      <a:noFill/>
                    </a:lnL>
                    <a:lnR>
                      <a:noFill/>
                    </a:lnR>
                    <a:lnT>
                      <a:noFill/>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Times New Roman" panose="02020603050405020304" pitchFamily="18" charset="0"/>
                        </a:rPr>
                        <a:t>6.1</a:t>
                      </a:r>
                    </a:p>
                  </a:txBody>
                  <a:tcPr marL="68580" marR="68580" marT="0" marB="0" anchor="ctr">
                    <a:lnL>
                      <a:noFill/>
                    </a:lnL>
                    <a:lnR>
                      <a:noFill/>
                    </a:lnR>
                    <a:lnT>
                      <a:noFill/>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1200"/>
                        </a:spcBef>
                        <a:spcAft>
                          <a:spcPts val="800"/>
                        </a:spcAft>
                        <a:tabLst>
                          <a:tab pos="643890" algn="l"/>
                        </a:tabLst>
                      </a:pPr>
                      <a:r>
                        <a:rPr lang="en-IN" sz="1400" dirty="0">
                          <a:effectLst/>
                          <a:latin typeface="Times New Roman" panose="02020603050405020304" pitchFamily="18" charset="0"/>
                          <a:ea typeface="Calibri" panose="020F0502020204030204" pitchFamily="34" charset="0"/>
                          <a:cs typeface="Times New Roman" panose="02020603050405020304" pitchFamily="18" charset="0"/>
                        </a:rPr>
                        <a:t>1.73</a:t>
                      </a:r>
                    </a:p>
                  </a:txBody>
                  <a:tcPr marL="68580" marR="68580" marT="0" marB="0" anchor="ctr">
                    <a:lnL>
                      <a:noFill/>
                    </a:lnL>
                    <a:lnR>
                      <a:noFill/>
                    </a:lnR>
                    <a:lnT>
                      <a:noFill/>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61491286"/>
                  </a:ext>
                </a:extLst>
              </a:tr>
            </a:tbl>
          </a:graphicData>
        </a:graphic>
      </p:graphicFrame>
      <p:sp>
        <p:nvSpPr>
          <p:cNvPr id="12" name="TextBox 11">
            <a:extLst>
              <a:ext uri="{FF2B5EF4-FFF2-40B4-BE49-F238E27FC236}">
                <a16:creationId xmlns:a16="http://schemas.microsoft.com/office/drawing/2014/main" id="{38DC33C1-F0A7-4822-BAC7-5205F7D083F3}"/>
              </a:ext>
            </a:extLst>
          </p:cNvPr>
          <p:cNvSpPr txBox="1"/>
          <p:nvPr/>
        </p:nvSpPr>
        <p:spPr>
          <a:xfrm>
            <a:off x="871606" y="2457993"/>
            <a:ext cx="5902355" cy="584775"/>
          </a:xfrm>
          <a:prstGeom prst="rect">
            <a:avLst/>
          </a:prstGeom>
          <a:noFill/>
        </p:spPr>
        <p:txBody>
          <a:bodyPr wrap="square">
            <a:spAutoFit/>
          </a:bodyPr>
          <a:lstStyle/>
          <a:p>
            <a:pPr algn="ctr" defTabSz="676656">
              <a:spcAft>
                <a:spcPts val="740"/>
              </a:spcAft>
            </a:pPr>
            <a:r>
              <a:rPr lang="en-US" sz="1600" b="1" kern="1200" dirty="0">
                <a:solidFill>
                  <a:schemeClr val="tx1"/>
                </a:solidFill>
                <a:latin typeface="Times New Roman" panose="02020603050405020304" pitchFamily="18" charset="0"/>
                <a:ea typeface="+mn-ea"/>
                <a:cs typeface="Times New Roman" panose="02020603050405020304" pitchFamily="18" charset="0"/>
              </a:rPr>
              <a:t>Table 2. </a:t>
            </a:r>
            <a:r>
              <a:rPr lang="en-US" sz="1600" kern="1200" dirty="0">
                <a:solidFill>
                  <a:schemeClr val="tx1"/>
                </a:solidFill>
                <a:latin typeface="Times New Roman" panose="02020603050405020304" pitchFamily="18" charset="0"/>
                <a:ea typeface="+mn-ea"/>
                <a:cs typeface="Times New Roman" panose="02020603050405020304" pitchFamily="18" charset="0"/>
              </a:rPr>
              <a:t>Compaction test results of various specimens for four trials (Tr1 to Tr4)</a:t>
            </a:r>
            <a:endParaRPr lang="en-IN" sz="1600" dirty="0">
              <a:effectLst/>
              <a:latin typeface="Times New Roman" panose="02020603050405020304" pitchFamily="18" charset="0"/>
              <a:ea typeface="Calibri" panose="020F0502020204030204" pitchFamily="34" charset="0"/>
              <a:cs typeface="Gautami" panose="020B0502040204020203" pitchFamily="34" charset="0"/>
            </a:endParaRPr>
          </a:p>
        </p:txBody>
      </p:sp>
    </p:spTree>
    <p:extLst>
      <p:ext uri="{BB962C8B-B14F-4D97-AF65-F5344CB8AC3E}">
        <p14:creationId xmlns:p14="http://schemas.microsoft.com/office/powerpoint/2010/main" val="40432227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50F78C5-1EA1-4BB5-A391-71A3747E4932}"/>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latin typeface="Times New Roman" panose="02020603050405020304" pitchFamily="18" charset="0"/>
                <a:cs typeface="Times New Roman" panose="02020603050405020304" pitchFamily="18" charset="0"/>
              </a:rPr>
              <a:t>Laboratory results continued</a:t>
            </a:r>
            <a:endParaRPr lang="en-IN" sz="400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3FE7847-48AD-4A7F-A9F4-9B2B45529011}"/>
              </a:ext>
            </a:extLst>
          </p:cNvPr>
          <p:cNvSpPr>
            <a:spLocks noGrp="1"/>
          </p:cNvSpPr>
          <p:nvPr>
            <p:ph idx="1"/>
          </p:nvPr>
        </p:nvSpPr>
        <p:spPr>
          <a:xfrm>
            <a:off x="398391" y="2011294"/>
            <a:ext cx="4030734" cy="350905"/>
          </a:xfrm>
        </p:spPr>
        <p:txBody>
          <a:bodyPr>
            <a:noAutofit/>
          </a:bodyPr>
          <a:lstStyle/>
          <a:p>
            <a:pPr marL="0" indent="0" algn="just" defTabSz="667512">
              <a:lnSpc>
                <a:spcPct val="150000"/>
              </a:lnSpc>
              <a:spcBef>
                <a:spcPts val="730"/>
              </a:spcBef>
              <a:buNone/>
            </a:pPr>
            <a:r>
              <a:rPr lang="en-US" sz="1600" b="1" u="sng" kern="1200" dirty="0">
                <a:solidFill>
                  <a:schemeClr val="tx1"/>
                </a:solidFill>
                <a:latin typeface="Times New Roman" panose="02020603050405020304" pitchFamily="18" charset="0"/>
                <a:ea typeface="+mn-ea"/>
                <a:cs typeface="Times New Roman" panose="02020603050405020304" pitchFamily="18" charset="0"/>
              </a:rPr>
              <a:t>Compaction testing continued:</a:t>
            </a:r>
            <a:endParaRPr lang="en-US" sz="1600" b="1" u="sng" dirty="0">
              <a:latin typeface="Times New Roman" panose="02020603050405020304" pitchFamily="18" charset="0"/>
              <a:cs typeface="Times New Roman" panose="02020603050405020304" pitchFamily="18" charset="0"/>
            </a:endParaRPr>
          </a:p>
        </p:txBody>
      </p:sp>
      <p:graphicFrame>
        <p:nvGraphicFramePr>
          <p:cNvPr id="5" name="Table 4">
            <a:extLst>
              <a:ext uri="{FF2B5EF4-FFF2-40B4-BE49-F238E27FC236}">
                <a16:creationId xmlns:a16="http://schemas.microsoft.com/office/drawing/2014/main" id="{F2AFE84D-12E8-4AD6-BEF7-3D49D6196190}"/>
              </a:ext>
            </a:extLst>
          </p:cNvPr>
          <p:cNvGraphicFramePr>
            <a:graphicFrameLocks noGrp="1"/>
          </p:cNvGraphicFramePr>
          <p:nvPr>
            <p:extLst>
              <p:ext uri="{D42A27DB-BD31-4B8C-83A1-F6EECF244321}">
                <p14:modId xmlns:p14="http://schemas.microsoft.com/office/powerpoint/2010/main" val="2290599167"/>
              </p:ext>
            </p:extLst>
          </p:nvPr>
        </p:nvGraphicFramePr>
        <p:xfrm>
          <a:off x="4831309" y="2451133"/>
          <a:ext cx="7127426" cy="3855281"/>
        </p:xfrm>
        <a:graphic>
          <a:graphicData uri="http://schemas.openxmlformats.org/drawingml/2006/table">
            <a:tbl>
              <a:tblPr firstRow="1" firstCol="1" bandRow="1"/>
              <a:tblGrid>
                <a:gridCol w="792343">
                  <a:extLst>
                    <a:ext uri="{9D8B030D-6E8A-4147-A177-3AD203B41FA5}">
                      <a16:colId xmlns:a16="http://schemas.microsoft.com/office/drawing/2014/main" val="360059897"/>
                    </a:ext>
                  </a:extLst>
                </a:gridCol>
                <a:gridCol w="759051">
                  <a:extLst>
                    <a:ext uri="{9D8B030D-6E8A-4147-A177-3AD203B41FA5}">
                      <a16:colId xmlns:a16="http://schemas.microsoft.com/office/drawing/2014/main" val="3443017842"/>
                    </a:ext>
                  </a:extLst>
                </a:gridCol>
                <a:gridCol w="783272">
                  <a:extLst>
                    <a:ext uri="{9D8B030D-6E8A-4147-A177-3AD203B41FA5}">
                      <a16:colId xmlns:a16="http://schemas.microsoft.com/office/drawing/2014/main" val="2852153830"/>
                    </a:ext>
                  </a:extLst>
                </a:gridCol>
                <a:gridCol w="894398">
                  <a:extLst>
                    <a:ext uri="{9D8B030D-6E8A-4147-A177-3AD203B41FA5}">
                      <a16:colId xmlns:a16="http://schemas.microsoft.com/office/drawing/2014/main" val="1006243221"/>
                    </a:ext>
                  </a:extLst>
                </a:gridCol>
                <a:gridCol w="970686">
                  <a:extLst>
                    <a:ext uri="{9D8B030D-6E8A-4147-A177-3AD203B41FA5}">
                      <a16:colId xmlns:a16="http://schemas.microsoft.com/office/drawing/2014/main" val="1908342540"/>
                    </a:ext>
                  </a:extLst>
                </a:gridCol>
                <a:gridCol w="849948">
                  <a:extLst>
                    <a:ext uri="{9D8B030D-6E8A-4147-A177-3AD203B41FA5}">
                      <a16:colId xmlns:a16="http://schemas.microsoft.com/office/drawing/2014/main" val="288162418"/>
                    </a:ext>
                  </a:extLst>
                </a:gridCol>
                <a:gridCol w="755396">
                  <a:extLst>
                    <a:ext uri="{9D8B030D-6E8A-4147-A177-3AD203B41FA5}">
                      <a16:colId xmlns:a16="http://schemas.microsoft.com/office/drawing/2014/main" val="1517625793"/>
                    </a:ext>
                  </a:extLst>
                </a:gridCol>
                <a:gridCol w="797560">
                  <a:extLst>
                    <a:ext uri="{9D8B030D-6E8A-4147-A177-3AD203B41FA5}">
                      <a16:colId xmlns:a16="http://schemas.microsoft.com/office/drawing/2014/main" val="3595880359"/>
                    </a:ext>
                  </a:extLst>
                </a:gridCol>
                <a:gridCol w="524772">
                  <a:extLst>
                    <a:ext uri="{9D8B030D-6E8A-4147-A177-3AD203B41FA5}">
                      <a16:colId xmlns:a16="http://schemas.microsoft.com/office/drawing/2014/main" val="2789425230"/>
                    </a:ext>
                  </a:extLst>
                </a:gridCol>
              </a:tblGrid>
              <a:tr h="782627">
                <a:tc>
                  <a:txBody>
                    <a:bodyPr/>
                    <a:lstStyle/>
                    <a:p>
                      <a:pPr algn="ctr">
                        <a:lnSpc>
                          <a:spcPct val="150000"/>
                        </a:lnSpc>
                        <a:spcBef>
                          <a:spcPts val="1200"/>
                        </a:spcBef>
                        <a:spcAft>
                          <a:spcPts val="800"/>
                        </a:spcAft>
                        <a:tabLst>
                          <a:tab pos="643890" algn="l"/>
                        </a:tabLst>
                      </a:pPr>
                      <a:r>
                        <a:rPr lang="en-IN" sz="1400" b="1" dirty="0">
                          <a:effectLst/>
                          <a:latin typeface="Times New Roman" panose="02020603050405020304" pitchFamily="18" charset="0"/>
                          <a:ea typeface="Calibri" panose="020F0502020204030204" pitchFamily="34" charset="0"/>
                          <a:cs typeface="Gautami" panose="020B0502040204020203" pitchFamily="34" charset="0"/>
                        </a:rPr>
                        <a:t>Specimen Code</a:t>
                      </a:r>
                      <a:endParaRPr lang="en-IN" sz="14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1200"/>
                        </a:spcBef>
                        <a:spcAft>
                          <a:spcPts val="800"/>
                        </a:spcAft>
                        <a:tabLst>
                          <a:tab pos="643890" algn="l"/>
                        </a:tabLst>
                      </a:pPr>
                      <a:r>
                        <a:rPr lang="en-IN" sz="1400" b="1" dirty="0" err="1">
                          <a:effectLst/>
                          <a:latin typeface="Times New Roman" panose="02020603050405020304" pitchFamily="18" charset="0"/>
                          <a:ea typeface="Calibri" panose="020F0502020204030204" pitchFamily="34" charset="0"/>
                          <a:cs typeface="Gautami" panose="020B0502040204020203" pitchFamily="34" charset="0"/>
                        </a:rPr>
                        <a:t>W</a:t>
                      </a:r>
                      <a:r>
                        <a:rPr lang="en-IN" sz="1400" b="1" baseline="-25000" dirty="0" err="1">
                          <a:effectLst/>
                          <a:latin typeface="Times New Roman" panose="02020603050405020304" pitchFamily="18" charset="0"/>
                          <a:ea typeface="Calibri" panose="020F0502020204030204" pitchFamily="34" charset="0"/>
                          <a:cs typeface="Gautami" panose="020B0502040204020203" pitchFamily="34" charset="0"/>
                        </a:rPr>
                        <a:t>wet</a:t>
                      </a:r>
                      <a:r>
                        <a:rPr lang="en-IN" sz="1400" b="1" dirty="0">
                          <a:effectLst/>
                          <a:latin typeface="Times New Roman" panose="02020603050405020304" pitchFamily="18" charset="0"/>
                          <a:ea typeface="Calibri" panose="020F0502020204030204" pitchFamily="34" charset="0"/>
                          <a:cs typeface="Gautami" panose="020B0502040204020203" pitchFamily="34" charset="0"/>
                        </a:rPr>
                        <a:t>​ (g)</a:t>
                      </a:r>
                      <a:endParaRPr lang="en-IN" sz="14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1200"/>
                        </a:spcBef>
                        <a:spcAft>
                          <a:spcPts val="800"/>
                        </a:spcAft>
                        <a:tabLst>
                          <a:tab pos="643890" algn="l"/>
                        </a:tabLst>
                      </a:pPr>
                      <a:r>
                        <a:rPr lang="en-IN" sz="1400" b="1" dirty="0" err="1">
                          <a:effectLst/>
                          <a:latin typeface="Times New Roman" panose="02020603050405020304" pitchFamily="18" charset="0"/>
                          <a:ea typeface="Calibri" panose="020F0502020204030204" pitchFamily="34" charset="0"/>
                          <a:cs typeface="Gautami" panose="020B0502040204020203" pitchFamily="34" charset="0"/>
                        </a:rPr>
                        <a:t>W</a:t>
                      </a:r>
                      <a:r>
                        <a:rPr lang="en-IN" sz="1400" b="1" baseline="-25000" dirty="0" err="1">
                          <a:effectLst/>
                          <a:latin typeface="Times New Roman" panose="02020603050405020304" pitchFamily="18" charset="0"/>
                          <a:ea typeface="Calibri" panose="020F0502020204030204" pitchFamily="34" charset="0"/>
                          <a:cs typeface="Gautami" panose="020B0502040204020203" pitchFamily="34" charset="0"/>
                        </a:rPr>
                        <a:t>dry</a:t>
                      </a:r>
                      <a:r>
                        <a:rPr lang="en-IN" sz="1400" b="1" dirty="0">
                          <a:effectLst/>
                          <a:latin typeface="Times New Roman" panose="02020603050405020304" pitchFamily="18" charset="0"/>
                          <a:ea typeface="Calibri" panose="020F0502020204030204" pitchFamily="34" charset="0"/>
                          <a:cs typeface="Gautami" panose="020B0502040204020203" pitchFamily="34" charset="0"/>
                        </a:rPr>
                        <a:t>​ (g)</a:t>
                      </a:r>
                      <a:endParaRPr lang="en-IN" sz="14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1200"/>
                        </a:spcBef>
                        <a:spcAft>
                          <a:spcPts val="800"/>
                        </a:spcAft>
                        <a:tabLst>
                          <a:tab pos="643890" algn="l"/>
                        </a:tabLst>
                      </a:pPr>
                      <a:r>
                        <a:rPr lang="en-IN" sz="1400" b="1" dirty="0" err="1">
                          <a:effectLst/>
                          <a:latin typeface="Times New Roman" panose="02020603050405020304" pitchFamily="18" charset="0"/>
                          <a:ea typeface="Calibri" panose="020F0502020204030204" pitchFamily="34" charset="0"/>
                          <a:cs typeface="Gautami" panose="020B0502040204020203" pitchFamily="34" charset="0"/>
                        </a:rPr>
                        <a:t>W</a:t>
                      </a:r>
                      <a:r>
                        <a:rPr lang="en-IN" sz="1400" b="1" baseline="-25000" dirty="0" err="1">
                          <a:effectLst/>
                          <a:latin typeface="Times New Roman" panose="02020603050405020304" pitchFamily="18" charset="0"/>
                          <a:ea typeface="Calibri" panose="020F0502020204030204" pitchFamily="34" charset="0"/>
                          <a:cs typeface="Gautami" panose="020B0502040204020203" pitchFamily="34" charset="0"/>
                        </a:rPr>
                        <a:t>water</a:t>
                      </a:r>
                      <a:r>
                        <a:rPr lang="en-IN" sz="1400" b="1" dirty="0">
                          <a:effectLst/>
                          <a:latin typeface="Times New Roman" panose="02020603050405020304" pitchFamily="18" charset="0"/>
                          <a:ea typeface="Calibri" panose="020F0502020204030204" pitchFamily="34" charset="0"/>
                          <a:cs typeface="Gautami" panose="020B0502040204020203" pitchFamily="34" charset="0"/>
                        </a:rPr>
                        <a:t>​ (g)</a:t>
                      </a:r>
                      <a:endParaRPr lang="en-IN" sz="14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1200"/>
                        </a:spcBef>
                        <a:spcAft>
                          <a:spcPts val="800"/>
                        </a:spcAft>
                        <a:tabLst>
                          <a:tab pos="643890" algn="l"/>
                        </a:tabLst>
                      </a:pPr>
                      <a:r>
                        <a:rPr lang="en-IN" sz="1400" b="1" dirty="0" err="1">
                          <a:effectLst/>
                          <a:latin typeface="Times New Roman" panose="02020603050405020304" pitchFamily="18" charset="0"/>
                          <a:ea typeface="Calibri" panose="020F0502020204030204" pitchFamily="34" charset="0"/>
                          <a:cs typeface="Gautami" panose="020B0502040204020203" pitchFamily="34" charset="0"/>
                        </a:rPr>
                        <a:t>W</a:t>
                      </a:r>
                      <a:r>
                        <a:rPr lang="en-IN" sz="1400" b="1" baseline="-25000" dirty="0" err="1">
                          <a:effectLst/>
                          <a:latin typeface="Times New Roman" panose="02020603050405020304" pitchFamily="18" charset="0"/>
                          <a:ea typeface="Calibri" panose="020F0502020204030204" pitchFamily="34" charset="0"/>
                          <a:cs typeface="Gautami" panose="020B0502040204020203" pitchFamily="34" charset="0"/>
                        </a:rPr>
                        <a:t>cement</a:t>
                      </a:r>
                      <a:r>
                        <a:rPr lang="en-IN" sz="1400" b="1" dirty="0">
                          <a:effectLst/>
                          <a:latin typeface="Times New Roman" panose="02020603050405020304" pitchFamily="18" charset="0"/>
                          <a:ea typeface="Calibri" panose="020F0502020204030204" pitchFamily="34" charset="0"/>
                          <a:cs typeface="Gautami" panose="020B0502040204020203" pitchFamily="34" charset="0"/>
                        </a:rPr>
                        <a:t>​ (g)</a:t>
                      </a:r>
                      <a:endParaRPr lang="en-IN" sz="14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1200"/>
                        </a:spcBef>
                        <a:spcAft>
                          <a:spcPts val="800"/>
                        </a:spcAft>
                        <a:tabLst>
                          <a:tab pos="643890" algn="l"/>
                        </a:tabLst>
                      </a:pPr>
                      <a:r>
                        <a:rPr lang="en-IN" sz="1400" b="1" dirty="0">
                          <a:effectLst/>
                          <a:latin typeface="Times New Roman" panose="02020603050405020304" pitchFamily="18" charset="0"/>
                          <a:ea typeface="Calibri" panose="020F0502020204030204" pitchFamily="34" charset="0"/>
                          <a:cs typeface="Gautami" panose="020B0502040204020203" pitchFamily="34" charset="0"/>
                        </a:rPr>
                        <a:t>W</a:t>
                      </a:r>
                      <a:r>
                        <a:rPr lang="en-IN" sz="1400" b="1" baseline="-25000" dirty="0">
                          <a:effectLst/>
                          <a:latin typeface="Times New Roman" panose="02020603050405020304" pitchFamily="18" charset="0"/>
                          <a:ea typeface="Calibri" panose="020F0502020204030204" pitchFamily="34" charset="0"/>
                          <a:cs typeface="Gautami" panose="020B0502040204020203" pitchFamily="34" charset="0"/>
                        </a:rPr>
                        <a:t>RAP</a:t>
                      </a:r>
                      <a:r>
                        <a:rPr lang="en-IN" sz="1400" b="1" dirty="0">
                          <a:effectLst/>
                          <a:latin typeface="Times New Roman" panose="02020603050405020304" pitchFamily="18" charset="0"/>
                          <a:ea typeface="Calibri" panose="020F0502020204030204" pitchFamily="34" charset="0"/>
                          <a:cs typeface="Gautami" panose="020B0502040204020203" pitchFamily="34" charset="0"/>
                        </a:rPr>
                        <a:t>​ (g)</a:t>
                      </a:r>
                      <a:endParaRPr lang="en-IN" sz="14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1200"/>
                        </a:spcBef>
                        <a:spcAft>
                          <a:spcPts val="800"/>
                        </a:spcAft>
                        <a:tabLst>
                          <a:tab pos="643890" algn="l"/>
                        </a:tabLst>
                      </a:pPr>
                      <a:r>
                        <a:rPr lang="en-IN" sz="1400" b="1">
                          <a:effectLst/>
                          <a:latin typeface="Times New Roman" panose="02020603050405020304" pitchFamily="18" charset="0"/>
                          <a:ea typeface="Calibri" panose="020F0502020204030204" pitchFamily="34" charset="0"/>
                          <a:cs typeface="Gautami" panose="020B0502040204020203" pitchFamily="34" charset="0"/>
                        </a:rPr>
                        <a:t>W</a:t>
                      </a:r>
                      <a:r>
                        <a:rPr lang="en-IN" sz="1400" b="1" baseline="-25000">
                          <a:effectLst/>
                          <a:latin typeface="Times New Roman" panose="02020603050405020304" pitchFamily="18" charset="0"/>
                          <a:ea typeface="Calibri" panose="020F0502020204030204" pitchFamily="34" charset="0"/>
                          <a:cs typeface="Gautami" panose="020B0502040204020203" pitchFamily="34" charset="0"/>
                        </a:rPr>
                        <a:t>FA</a:t>
                      </a:r>
                      <a:r>
                        <a:rPr lang="en-IN" sz="1400" b="1">
                          <a:effectLst/>
                          <a:latin typeface="Times New Roman" panose="02020603050405020304" pitchFamily="18" charset="0"/>
                          <a:ea typeface="Calibri" panose="020F0502020204030204" pitchFamily="34" charset="0"/>
                          <a:cs typeface="Gautami" panose="020B0502040204020203" pitchFamily="34" charset="0"/>
                        </a:rPr>
                        <a:t>​ (g)</a:t>
                      </a:r>
                      <a:endParaRPr lang="en-IN" sz="14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1200"/>
                        </a:spcBef>
                        <a:spcAft>
                          <a:spcPts val="800"/>
                        </a:spcAft>
                        <a:tabLst>
                          <a:tab pos="643890" algn="l"/>
                        </a:tabLst>
                      </a:pPr>
                      <a:r>
                        <a:rPr lang="en-IN" sz="1400" b="1" dirty="0" err="1">
                          <a:effectLst/>
                          <a:latin typeface="Times New Roman" panose="02020603050405020304" pitchFamily="18" charset="0"/>
                          <a:ea typeface="Calibri" panose="020F0502020204030204" pitchFamily="34" charset="0"/>
                          <a:cs typeface="Gautami" panose="020B0502040204020203" pitchFamily="34" charset="0"/>
                        </a:rPr>
                        <a:t>ρ</a:t>
                      </a:r>
                      <a:r>
                        <a:rPr lang="en-IN" sz="1400" b="1" baseline="-25000" dirty="0" err="1">
                          <a:effectLst/>
                          <a:latin typeface="Times New Roman" panose="02020603050405020304" pitchFamily="18" charset="0"/>
                          <a:ea typeface="Calibri" panose="020F0502020204030204" pitchFamily="34" charset="0"/>
                          <a:cs typeface="Gautami" panose="020B0502040204020203" pitchFamily="34" charset="0"/>
                        </a:rPr>
                        <a:t>d</a:t>
                      </a:r>
                      <a:r>
                        <a:rPr lang="en-IN" sz="1400" b="1" dirty="0">
                          <a:effectLst/>
                          <a:latin typeface="Times New Roman" panose="02020603050405020304" pitchFamily="18" charset="0"/>
                          <a:ea typeface="Calibri" panose="020F0502020204030204" pitchFamily="34" charset="0"/>
                          <a:cs typeface="Gautami" panose="020B0502040204020203" pitchFamily="34" charset="0"/>
                        </a:rPr>
                        <a:t>​ (g/cc)</a:t>
                      </a:r>
                      <a:endParaRPr lang="en-IN" sz="14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1200"/>
                        </a:spcBef>
                        <a:spcAft>
                          <a:spcPts val="800"/>
                        </a:spcAft>
                        <a:tabLst>
                          <a:tab pos="643890" algn="l"/>
                        </a:tabLst>
                      </a:pPr>
                      <a:r>
                        <a:rPr lang="en-IN" sz="1400" b="1" dirty="0">
                          <a:effectLst/>
                          <a:latin typeface="Times New Roman" panose="02020603050405020304" pitchFamily="18" charset="0"/>
                          <a:ea typeface="Calibri" panose="020F0502020204030204" pitchFamily="34" charset="0"/>
                          <a:cs typeface="Gautami" panose="020B0502040204020203" pitchFamily="34" charset="0"/>
                        </a:rPr>
                        <a:t>w (%)</a:t>
                      </a:r>
                      <a:endParaRPr lang="en-IN" sz="14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03074483"/>
                  </a:ext>
                </a:extLst>
              </a:tr>
              <a:tr h="512109">
                <a:tc>
                  <a:txBody>
                    <a:bodyPr/>
                    <a:lstStyle/>
                    <a:p>
                      <a:pPr algn="ctr">
                        <a:lnSpc>
                          <a:spcPct val="150000"/>
                        </a:lnSpc>
                        <a:spcBef>
                          <a:spcPts val="1200"/>
                        </a:spcBef>
                        <a:spcAft>
                          <a:spcPts val="800"/>
                        </a:spcAft>
                        <a:tabLst>
                          <a:tab pos="643890" algn="l"/>
                        </a:tabLst>
                      </a:pPr>
                      <a:r>
                        <a:rPr lang="en-IN" sz="1400" dirty="0">
                          <a:effectLst/>
                          <a:latin typeface="Times New Roman" panose="02020603050405020304" pitchFamily="18" charset="0"/>
                          <a:ea typeface="Calibri" panose="020F0502020204030204" pitchFamily="34" charset="0"/>
                          <a:cs typeface="Gautami" panose="020B0502040204020203" pitchFamily="34" charset="0"/>
                        </a:rPr>
                        <a:t>CT1</a:t>
                      </a:r>
                      <a:endParaRPr lang="en-IN" sz="14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Gautami" panose="020B0502040204020203" pitchFamily="34" charset="0"/>
                        </a:rPr>
                        <a:t>1787.08</a:t>
                      </a:r>
                      <a:endParaRPr lang="en-IN" sz="14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Gautami" panose="020B0502040204020203" pitchFamily="34" charset="0"/>
                        </a:rPr>
                        <a:t>1720.00</a:t>
                      </a:r>
                      <a:endParaRPr lang="en-IN" sz="14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a:noFill/>
                    </a:lnB>
                  </a:tcPr>
                </a:tc>
                <a:tc>
                  <a:txBody>
                    <a:bodyPr/>
                    <a:lstStyle/>
                    <a:p>
                      <a:pPr algn="ctr">
                        <a:lnSpc>
                          <a:spcPct val="150000"/>
                        </a:lnSpc>
                        <a:spcBef>
                          <a:spcPts val="1200"/>
                        </a:spcBef>
                        <a:spcAft>
                          <a:spcPts val="800"/>
                        </a:spcAft>
                        <a:tabLst>
                          <a:tab pos="643890" algn="l"/>
                        </a:tabLst>
                      </a:pPr>
                      <a:r>
                        <a:rPr lang="en-IN" sz="1400" dirty="0">
                          <a:effectLst/>
                          <a:latin typeface="Times New Roman" panose="02020603050405020304" pitchFamily="18" charset="0"/>
                          <a:ea typeface="Calibri" panose="020F0502020204030204" pitchFamily="34" charset="0"/>
                          <a:cs typeface="Gautami" panose="020B0502040204020203" pitchFamily="34" charset="0"/>
                        </a:rPr>
                        <a:t>67.08</a:t>
                      </a:r>
                      <a:endParaRPr lang="en-IN" sz="14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a:noFill/>
                    </a:lnB>
                  </a:tcPr>
                </a:tc>
                <a:tc>
                  <a:txBody>
                    <a:bodyPr/>
                    <a:lstStyle/>
                    <a:p>
                      <a:pPr algn="ctr">
                        <a:lnSpc>
                          <a:spcPct val="150000"/>
                        </a:lnSpc>
                        <a:spcBef>
                          <a:spcPts val="1200"/>
                        </a:spcBef>
                        <a:spcAft>
                          <a:spcPts val="800"/>
                        </a:spcAft>
                        <a:tabLst>
                          <a:tab pos="643890" algn="l"/>
                        </a:tabLst>
                      </a:pPr>
                      <a:r>
                        <a:rPr lang="en-IN" sz="1400" dirty="0">
                          <a:effectLst/>
                          <a:latin typeface="Times New Roman" panose="02020603050405020304" pitchFamily="18" charset="0"/>
                          <a:ea typeface="Calibri" panose="020F0502020204030204" pitchFamily="34" charset="0"/>
                          <a:cs typeface="Gautami" panose="020B0502040204020203" pitchFamily="34" charset="0"/>
                        </a:rPr>
                        <a:t>51.60</a:t>
                      </a:r>
                      <a:endParaRPr lang="en-IN" sz="14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Gautami" panose="020B0502040204020203" pitchFamily="34" charset="0"/>
                        </a:rPr>
                        <a:t>1668.40</a:t>
                      </a:r>
                      <a:endParaRPr lang="en-IN" sz="14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Gautami" panose="020B0502040204020203" pitchFamily="34" charset="0"/>
                        </a:rPr>
                        <a:t>0.0</a:t>
                      </a:r>
                      <a:endParaRPr lang="en-IN" sz="14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Gautami" panose="020B0502040204020203" pitchFamily="34" charset="0"/>
                        </a:rPr>
                        <a:t>1.72</a:t>
                      </a:r>
                      <a:endParaRPr lang="en-IN" sz="14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Gautami" panose="020B0502040204020203" pitchFamily="34" charset="0"/>
                        </a:rPr>
                        <a:t>3.9</a:t>
                      </a:r>
                      <a:endParaRPr lang="en-IN" sz="14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a:noFill/>
                    </a:lnB>
                  </a:tcPr>
                </a:tc>
                <a:extLst>
                  <a:ext uri="{0D108BD9-81ED-4DB2-BD59-A6C34878D82A}">
                    <a16:rowId xmlns:a16="http://schemas.microsoft.com/office/drawing/2014/main" val="2787395397"/>
                  </a:ext>
                </a:extLst>
              </a:tr>
              <a:tr h="512109">
                <a:tc>
                  <a:txBody>
                    <a:bodyPr/>
                    <a:lstStyle/>
                    <a:p>
                      <a:pPr algn="ctr">
                        <a:lnSpc>
                          <a:spcPct val="150000"/>
                        </a:lnSpc>
                        <a:spcBef>
                          <a:spcPts val="1200"/>
                        </a:spcBef>
                        <a:spcAft>
                          <a:spcPts val="800"/>
                        </a:spcAft>
                        <a:tabLst>
                          <a:tab pos="643890" algn="l"/>
                        </a:tabLst>
                      </a:pPr>
                      <a:r>
                        <a:rPr lang="en-IN" sz="1400" dirty="0">
                          <a:effectLst/>
                          <a:latin typeface="Times New Roman" panose="02020603050405020304" pitchFamily="18" charset="0"/>
                          <a:ea typeface="Calibri" panose="020F0502020204030204" pitchFamily="34" charset="0"/>
                          <a:cs typeface="Gautami" panose="020B0502040204020203" pitchFamily="34" charset="0"/>
                        </a:rPr>
                        <a:t>CT2</a:t>
                      </a:r>
                      <a:endParaRPr lang="en-IN" sz="14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dirty="0">
                          <a:effectLst/>
                          <a:latin typeface="Times New Roman" panose="02020603050405020304" pitchFamily="18" charset="0"/>
                          <a:ea typeface="Calibri" panose="020F0502020204030204" pitchFamily="34" charset="0"/>
                          <a:cs typeface="Gautami" panose="020B0502040204020203" pitchFamily="34" charset="0"/>
                        </a:rPr>
                        <a:t>1833.92</a:t>
                      </a:r>
                      <a:endParaRPr lang="en-IN" sz="14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dirty="0">
                          <a:effectLst/>
                          <a:latin typeface="Times New Roman" panose="02020603050405020304" pitchFamily="18" charset="0"/>
                          <a:ea typeface="Calibri" panose="020F0502020204030204" pitchFamily="34" charset="0"/>
                          <a:cs typeface="Gautami" panose="020B0502040204020203" pitchFamily="34" charset="0"/>
                        </a:rPr>
                        <a:t>1760.00</a:t>
                      </a:r>
                      <a:endParaRPr lang="en-IN" sz="14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dirty="0">
                          <a:effectLst/>
                          <a:latin typeface="Times New Roman" panose="02020603050405020304" pitchFamily="18" charset="0"/>
                          <a:ea typeface="Calibri" panose="020F0502020204030204" pitchFamily="34" charset="0"/>
                          <a:cs typeface="Gautami" panose="020B0502040204020203" pitchFamily="34" charset="0"/>
                        </a:rPr>
                        <a:t>73.92</a:t>
                      </a:r>
                      <a:endParaRPr lang="en-IN" sz="14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dirty="0">
                          <a:effectLst/>
                          <a:latin typeface="Times New Roman" panose="02020603050405020304" pitchFamily="18" charset="0"/>
                          <a:ea typeface="Calibri" panose="020F0502020204030204" pitchFamily="34" charset="0"/>
                          <a:cs typeface="Gautami" panose="020B0502040204020203" pitchFamily="34" charset="0"/>
                        </a:rPr>
                        <a:t>52.80</a:t>
                      </a:r>
                      <a:endParaRPr lang="en-IN" sz="14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dirty="0">
                          <a:effectLst/>
                          <a:latin typeface="Times New Roman" panose="02020603050405020304" pitchFamily="18" charset="0"/>
                          <a:ea typeface="Calibri" panose="020F0502020204030204" pitchFamily="34" charset="0"/>
                          <a:cs typeface="Gautami" panose="020B0502040204020203" pitchFamily="34" charset="0"/>
                        </a:rPr>
                        <a:t>1584.00</a:t>
                      </a:r>
                      <a:endParaRPr lang="en-IN" sz="14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Gautami" panose="020B0502040204020203" pitchFamily="34" charset="0"/>
                        </a:rPr>
                        <a:t>123.20</a:t>
                      </a:r>
                      <a:endParaRPr lang="en-IN" sz="14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Gautami" panose="020B0502040204020203" pitchFamily="34" charset="0"/>
                        </a:rPr>
                        <a:t>1.76</a:t>
                      </a:r>
                      <a:endParaRPr lang="en-IN" sz="14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Gautami" panose="020B0502040204020203" pitchFamily="34" charset="0"/>
                        </a:rPr>
                        <a:t>4.2</a:t>
                      </a:r>
                      <a:endParaRPr lang="en-IN" sz="14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extLst>
                  <a:ext uri="{0D108BD9-81ED-4DB2-BD59-A6C34878D82A}">
                    <a16:rowId xmlns:a16="http://schemas.microsoft.com/office/drawing/2014/main" val="218599843"/>
                  </a:ext>
                </a:extLst>
              </a:tr>
              <a:tr h="512109">
                <a:tc>
                  <a:txBody>
                    <a:bodyPr/>
                    <a:lstStyle/>
                    <a:p>
                      <a:pPr algn="ctr">
                        <a:lnSpc>
                          <a:spcPct val="150000"/>
                        </a:lnSpc>
                        <a:spcBef>
                          <a:spcPts val="1200"/>
                        </a:spcBef>
                        <a:spcAft>
                          <a:spcPts val="800"/>
                        </a:spcAft>
                        <a:tabLst>
                          <a:tab pos="643890" algn="l"/>
                        </a:tabLst>
                      </a:pPr>
                      <a:r>
                        <a:rPr lang="en-IN" sz="1400" dirty="0">
                          <a:effectLst/>
                          <a:latin typeface="Times New Roman" panose="02020603050405020304" pitchFamily="18" charset="0"/>
                          <a:ea typeface="Calibri" panose="020F0502020204030204" pitchFamily="34" charset="0"/>
                          <a:cs typeface="Gautami" panose="020B0502040204020203" pitchFamily="34" charset="0"/>
                        </a:rPr>
                        <a:t>CT3</a:t>
                      </a:r>
                      <a:endParaRPr lang="en-IN" sz="14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Gautami" panose="020B0502040204020203" pitchFamily="34" charset="0"/>
                        </a:rPr>
                        <a:t>1893.26</a:t>
                      </a:r>
                      <a:endParaRPr lang="en-IN" sz="14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Gautami" panose="020B0502040204020203" pitchFamily="34" charset="0"/>
                        </a:rPr>
                        <a:t>1810.00</a:t>
                      </a:r>
                      <a:endParaRPr lang="en-IN" sz="14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Gautami" panose="020B0502040204020203" pitchFamily="34" charset="0"/>
                        </a:rPr>
                        <a:t>83.26</a:t>
                      </a:r>
                      <a:endParaRPr lang="en-IN" sz="14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dirty="0">
                          <a:effectLst/>
                          <a:latin typeface="Times New Roman" panose="02020603050405020304" pitchFamily="18" charset="0"/>
                          <a:ea typeface="Calibri" panose="020F0502020204030204" pitchFamily="34" charset="0"/>
                          <a:cs typeface="Gautami" panose="020B0502040204020203" pitchFamily="34" charset="0"/>
                        </a:rPr>
                        <a:t>54.30</a:t>
                      </a:r>
                      <a:endParaRPr lang="en-IN" sz="14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dirty="0">
                          <a:effectLst/>
                          <a:latin typeface="Times New Roman" panose="02020603050405020304" pitchFamily="18" charset="0"/>
                          <a:ea typeface="Calibri" panose="020F0502020204030204" pitchFamily="34" charset="0"/>
                          <a:cs typeface="Gautami" panose="020B0502040204020203" pitchFamily="34" charset="0"/>
                        </a:rPr>
                        <a:t>1448.00</a:t>
                      </a:r>
                      <a:endParaRPr lang="en-IN" sz="14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Gautami" panose="020B0502040204020203" pitchFamily="34" charset="0"/>
                        </a:rPr>
                        <a:t>307.70</a:t>
                      </a:r>
                      <a:endParaRPr lang="en-IN" sz="14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Gautami" panose="020B0502040204020203" pitchFamily="34" charset="0"/>
                        </a:rPr>
                        <a:t>1.81</a:t>
                      </a:r>
                      <a:endParaRPr lang="en-IN" sz="14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Gautami" panose="020B0502040204020203" pitchFamily="34" charset="0"/>
                        </a:rPr>
                        <a:t>4.6</a:t>
                      </a:r>
                      <a:endParaRPr lang="en-IN" sz="14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extLst>
                  <a:ext uri="{0D108BD9-81ED-4DB2-BD59-A6C34878D82A}">
                    <a16:rowId xmlns:a16="http://schemas.microsoft.com/office/drawing/2014/main" val="3727523472"/>
                  </a:ext>
                </a:extLst>
              </a:tr>
              <a:tr h="512109">
                <a:tc>
                  <a:txBody>
                    <a:bodyPr/>
                    <a:lstStyle/>
                    <a:p>
                      <a:pPr algn="ctr">
                        <a:lnSpc>
                          <a:spcPct val="150000"/>
                        </a:lnSpc>
                        <a:spcBef>
                          <a:spcPts val="1200"/>
                        </a:spcBef>
                        <a:spcAft>
                          <a:spcPts val="800"/>
                        </a:spcAft>
                        <a:tabLst>
                          <a:tab pos="643890" algn="l"/>
                        </a:tabLst>
                      </a:pPr>
                      <a:r>
                        <a:rPr lang="en-IN" sz="1400" dirty="0">
                          <a:effectLst/>
                          <a:latin typeface="Times New Roman" panose="02020603050405020304" pitchFamily="18" charset="0"/>
                          <a:ea typeface="Calibri" panose="020F0502020204030204" pitchFamily="34" charset="0"/>
                          <a:cs typeface="Gautami" panose="020B0502040204020203" pitchFamily="34" charset="0"/>
                        </a:rPr>
                        <a:t>CT4</a:t>
                      </a:r>
                      <a:endParaRPr lang="en-IN" sz="14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Gautami" panose="020B0502040204020203" pitchFamily="34" charset="0"/>
                        </a:rPr>
                        <a:t>1986.39</a:t>
                      </a:r>
                      <a:endParaRPr lang="en-IN" sz="14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Gautami" panose="020B0502040204020203" pitchFamily="34" charset="0"/>
                        </a:rPr>
                        <a:t>1890.00</a:t>
                      </a:r>
                      <a:endParaRPr lang="en-IN" sz="14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Gautami" panose="020B0502040204020203" pitchFamily="34" charset="0"/>
                        </a:rPr>
                        <a:t>96.39</a:t>
                      </a:r>
                      <a:endParaRPr lang="en-IN" sz="14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Gautami" panose="020B0502040204020203" pitchFamily="34" charset="0"/>
                        </a:rPr>
                        <a:t>56.70</a:t>
                      </a:r>
                      <a:endParaRPr lang="en-IN" sz="14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dirty="0">
                          <a:effectLst/>
                          <a:latin typeface="Times New Roman" panose="02020603050405020304" pitchFamily="18" charset="0"/>
                          <a:ea typeface="Calibri" panose="020F0502020204030204" pitchFamily="34" charset="0"/>
                          <a:cs typeface="Gautami" panose="020B0502040204020203" pitchFamily="34" charset="0"/>
                        </a:rPr>
                        <a:t>1323.00</a:t>
                      </a:r>
                      <a:endParaRPr lang="en-IN" sz="14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dirty="0">
                          <a:effectLst/>
                          <a:latin typeface="Times New Roman" panose="02020603050405020304" pitchFamily="18" charset="0"/>
                          <a:ea typeface="Calibri" panose="020F0502020204030204" pitchFamily="34" charset="0"/>
                          <a:cs typeface="Gautami" panose="020B0502040204020203" pitchFamily="34" charset="0"/>
                        </a:rPr>
                        <a:t>510.30</a:t>
                      </a:r>
                      <a:endParaRPr lang="en-IN" sz="14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Gautami" panose="020B0502040204020203" pitchFamily="34" charset="0"/>
                        </a:rPr>
                        <a:t>1.89</a:t>
                      </a:r>
                      <a:endParaRPr lang="en-IN" sz="14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Gautami" panose="020B0502040204020203" pitchFamily="34" charset="0"/>
                        </a:rPr>
                        <a:t>5.1</a:t>
                      </a:r>
                      <a:endParaRPr lang="en-IN" sz="14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extLst>
                  <a:ext uri="{0D108BD9-81ED-4DB2-BD59-A6C34878D82A}">
                    <a16:rowId xmlns:a16="http://schemas.microsoft.com/office/drawing/2014/main" val="3125054008"/>
                  </a:ext>
                </a:extLst>
              </a:tr>
              <a:tr h="512109">
                <a:tc>
                  <a:txBody>
                    <a:bodyPr/>
                    <a:lstStyle/>
                    <a:p>
                      <a:pPr algn="ctr">
                        <a:lnSpc>
                          <a:spcPct val="150000"/>
                        </a:lnSpc>
                        <a:spcBef>
                          <a:spcPts val="1200"/>
                        </a:spcBef>
                        <a:spcAft>
                          <a:spcPts val="800"/>
                        </a:spcAft>
                        <a:tabLst>
                          <a:tab pos="643890" algn="l"/>
                        </a:tabLst>
                      </a:pPr>
                      <a:r>
                        <a:rPr lang="en-IN" sz="1400" dirty="0">
                          <a:effectLst/>
                          <a:latin typeface="Times New Roman" panose="02020603050405020304" pitchFamily="18" charset="0"/>
                          <a:ea typeface="Calibri" panose="020F0502020204030204" pitchFamily="34" charset="0"/>
                          <a:cs typeface="Gautami" panose="020B0502040204020203" pitchFamily="34" charset="0"/>
                        </a:rPr>
                        <a:t>CT5</a:t>
                      </a:r>
                      <a:endParaRPr lang="en-IN" sz="14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Gautami" panose="020B0502040204020203" pitchFamily="34" charset="0"/>
                        </a:rPr>
                        <a:t>1934.31</a:t>
                      </a:r>
                      <a:endParaRPr lang="en-IN" sz="14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Gautami" panose="020B0502040204020203" pitchFamily="34" charset="0"/>
                        </a:rPr>
                        <a:t>1830.00</a:t>
                      </a:r>
                      <a:endParaRPr lang="en-IN" sz="14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Gautami" panose="020B0502040204020203" pitchFamily="34" charset="0"/>
                        </a:rPr>
                        <a:t>104.31</a:t>
                      </a:r>
                      <a:endParaRPr lang="en-IN" sz="14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Gautami" panose="020B0502040204020203" pitchFamily="34" charset="0"/>
                        </a:rPr>
                        <a:t>54.90</a:t>
                      </a:r>
                      <a:endParaRPr lang="en-IN" sz="14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Gautami" panose="020B0502040204020203" pitchFamily="34" charset="0"/>
                        </a:rPr>
                        <a:t>1098.00</a:t>
                      </a:r>
                      <a:endParaRPr lang="en-IN" sz="14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dirty="0">
                          <a:effectLst/>
                          <a:latin typeface="Times New Roman" panose="02020603050405020304" pitchFamily="18" charset="0"/>
                          <a:ea typeface="Calibri" panose="020F0502020204030204" pitchFamily="34" charset="0"/>
                          <a:cs typeface="Gautami" panose="020B0502040204020203" pitchFamily="34" charset="0"/>
                        </a:rPr>
                        <a:t>677.10</a:t>
                      </a:r>
                      <a:endParaRPr lang="en-IN" sz="14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dirty="0">
                          <a:effectLst/>
                          <a:latin typeface="Times New Roman" panose="02020603050405020304" pitchFamily="18" charset="0"/>
                          <a:ea typeface="Calibri" panose="020F0502020204030204" pitchFamily="34" charset="0"/>
                          <a:cs typeface="Gautami" panose="020B0502040204020203" pitchFamily="34" charset="0"/>
                        </a:rPr>
                        <a:t>1.83</a:t>
                      </a:r>
                      <a:endParaRPr lang="en-IN" sz="14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Gautami" panose="020B0502040204020203" pitchFamily="34" charset="0"/>
                        </a:rPr>
                        <a:t>5.7</a:t>
                      </a:r>
                      <a:endParaRPr lang="en-IN" sz="14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extLst>
                  <a:ext uri="{0D108BD9-81ED-4DB2-BD59-A6C34878D82A}">
                    <a16:rowId xmlns:a16="http://schemas.microsoft.com/office/drawing/2014/main" val="3021712587"/>
                  </a:ext>
                </a:extLst>
              </a:tr>
              <a:tr h="512109">
                <a:tc>
                  <a:txBody>
                    <a:bodyPr/>
                    <a:lstStyle/>
                    <a:p>
                      <a:pPr algn="ctr">
                        <a:lnSpc>
                          <a:spcPct val="150000"/>
                        </a:lnSpc>
                        <a:spcBef>
                          <a:spcPts val="1200"/>
                        </a:spcBef>
                        <a:spcAft>
                          <a:spcPts val="800"/>
                        </a:spcAft>
                        <a:tabLst>
                          <a:tab pos="643890" algn="l"/>
                        </a:tabLst>
                      </a:pPr>
                      <a:r>
                        <a:rPr lang="en-IN" sz="1400" dirty="0">
                          <a:effectLst/>
                          <a:latin typeface="Times New Roman" panose="02020603050405020304" pitchFamily="18" charset="0"/>
                          <a:ea typeface="Calibri" panose="020F0502020204030204" pitchFamily="34" charset="0"/>
                          <a:cs typeface="Gautami" panose="020B0502040204020203" pitchFamily="34" charset="0"/>
                        </a:rPr>
                        <a:t>CT6</a:t>
                      </a:r>
                      <a:endParaRPr lang="en-IN" sz="14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Gautami" panose="020B0502040204020203" pitchFamily="34" charset="0"/>
                        </a:rPr>
                        <a:t>1881.51</a:t>
                      </a:r>
                      <a:endParaRPr lang="en-IN" sz="14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1200"/>
                        </a:spcBef>
                        <a:spcAft>
                          <a:spcPts val="800"/>
                        </a:spcAft>
                        <a:tabLst>
                          <a:tab pos="643890" algn="l"/>
                        </a:tabLst>
                      </a:pPr>
                      <a:r>
                        <a:rPr lang="en-IN" sz="1400" dirty="0">
                          <a:effectLst/>
                          <a:latin typeface="Times New Roman" panose="02020603050405020304" pitchFamily="18" charset="0"/>
                          <a:ea typeface="Calibri" panose="020F0502020204030204" pitchFamily="34" charset="0"/>
                          <a:cs typeface="Gautami" panose="020B0502040204020203" pitchFamily="34" charset="0"/>
                        </a:rPr>
                        <a:t>1770.00</a:t>
                      </a:r>
                      <a:endParaRPr lang="en-IN" sz="14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Gautami" panose="020B0502040204020203" pitchFamily="34" charset="0"/>
                        </a:rPr>
                        <a:t>111.51</a:t>
                      </a:r>
                      <a:endParaRPr lang="en-IN" sz="14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Gautami" panose="020B0502040204020203" pitchFamily="34" charset="0"/>
                        </a:rPr>
                        <a:t>53.10</a:t>
                      </a:r>
                      <a:endParaRPr lang="en-IN" sz="14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1200"/>
                        </a:spcBef>
                        <a:spcAft>
                          <a:spcPts val="800"/>
                        </a:spcAft>
                        <a:tabLst>
                          <a:tab pos="643890" algn="l"/>
                        </a:tabLst>
                      </a:pPr>
                      <a:r>
                        <a:rPr lang="en-IN" sz="1400" dirty="0">
                          <a:effectLst/>
                          <a:latin typeface="Times New Roman" panose="02020603050405020304" pitchFamily="18" charset="0"/>
                          <a:ea typeface="Calibri" panose="020F0502020204030204" pitchFamily="34" charset="0"/>
                          <a:cs typeface="Gautami" panose="020B0502040204020203" pitchFamily="34" charset="0"/>
                        </a:rPr>
                        <a:t>885.00</a:t>
                      </a:r>
                      <a:endParaRPr lang="en-IN" sz="14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1200"/>
                        </a:spcBef>
                        <a:spcAft>
                          <a:spcPts val="800"/>
                        </a:spcAft>
                        <a:tabLst>
                          <a:tab pos="643890" algn="l"/>
                        </a:tabLst>
                      </a:pPr>
                      <a:r>
                        <a:rPr lang="en-IN" sz="1400">
                          <a:effectLst/>
                          <a:latin typeface="Times New Roman" panose="02020603050405020304" pitchFamily="18" charset="0"/>
                          <a:ea typeface="Calibri" panose="020F0502020204030204" pitchFamily="34" charset="0"/>
                          <a:cs typeface="Gautami" panose="020B0502040204020203" pitchFamily="34" charset="0"/>
                        </a:rPr>
                        <a:t>831.90</a:t>
                      </a:r>
                      <a:endParaRPr lang="en-IN" sz="14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1200"/>
                        </a:spcBef>
                        <a:spcAft>
                          <a:spcPts val="800"/>
                        </a:spcAft>
                        <a:tabLst>
                          <a:tab pos="643890" algn="l"/>
                        </a:tabLst>
                      </a:pPr>
                      <a:r>
                        <a:rPr lang="en-IN" sz="1400" dirty="0">
                          <a:effectLst/>
                          <a:latin typeface="Times New Roman" panose="02020603050405020304" pitchFamily="18" charset="0"/>
                          <a:ea typeface="Calibri" panose="020F0502020204030204" pitchFamily="34" charset="0"/>
                          <a:cs typeface="Gautami" panose="020B0502040204020203" pitchFamily="34" charset="0"/>
                        </a:rPr>
                        <a:t>1.77</a:t>
                      </a:r>
                      <a:endParaRPr lang="en-IN" sz="14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1200"/>
                        </a:spcBef>
                        <a:spcAft>
                          <a:spcPts val="800"/>
                        </a:spcAft>
                        <a:tabLst>
                          <a:tab pos="643890" algn="l"/>
                        </a:tabLst>
                      </a:pPr>
                      <a:r>
                        <a:rPr lang="en-IN" sz="1400" dirty="0">
                          <a:effectLst/>
                          <a:latin typeface="Times New Roman" panose="02020603050405020304" pitchFamily="18" charset="0"/>
                          <a:ea typeface="Calibri" panose="020F0502020204030204" pitchFamily="34" charset="0"/>
                          <a:cs typeface="Gautami" panose="020B0502040204020203" pitchFamily="34" charset="0"/>
                        </a:rPr>
                        <a:t>6.3</a:t>
                      </a:r>
                      <a:endParaRPr lang="en-IN" sz="14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39172033"/>
                  </a:ext>
                </a:extLst>
              </a:tr>
            </a:tbl>
          </a:graphicData>
        </a:graphic>
      </p:graphicFrame>
      <p:sp>
        <p:nvSpPr>
          <p:cNvPr id="10" name="TextBox 9">
            <a:extLst>
              <a:ext uri="{FF2B5EF4-FFF2-40B4-BE49-F238E27FC236}">
                <a16:creationId xmlns:a16="http://schemas.microsoft.com/office/drawing/2014/main" id="{DC1568F8-58C5-4BED-A9D1-68B63B47ED5D}"/>
              </a:ext>
            </a:extLst>
          </p:cNvPr>
          <p:cNvSpPr txBox="1"/>
          <p:nvPr/>
        </p:nvSpPr>
        <p:spPr>
          <a:xfrm>
            <a:off x="6639076" y="2112579"/>
            <a:ext cx="2981173" cy="338554"/>
          </a:xfrm>
          <a:prstGeom prst="rect">
            <a:avLst/>
          </a:prstGeom>
          <a:noFill/>
        </p:spPr>
        <p:txBody>
          <a:bodyPr wrap="square">
            <a:spAutoFit/>
          </a:bodyPr>
          <a:lstStyle/>
          <a:p>
            <a:pPr algn="ctr" defTabSz="667512">
              <a:spcAft>
                <a:spcPts val="730"/>
              </a:spcAft>
            </a:pPr>
            <a:r>
              <a:rPr lang="en-US" sz="1600" b="1" kern="1200" dirty="0">
                <a:solidFill>
                  <a:schemeClr val="tx1"/>
                </a:solidFill>
                <a:latin typeface="Times New Roman" panose="02020603050405020304" pitchFamily="18" charset="0"/>
                <a:ea typeface="+mn-ea"/>
                <a:cs typeface="Times New Roman" panose="02020603050405020304" pitchFamily="18" charset="0"/>
              </a:rPr>
              <a:t>Table 3. </a:t>
            </a:r>
            <a:r>
              <a:rPr lang="en-US" sz="1600" kern="1200" dirty="0">
                <a:solidFill>
                  <a:schemeClr val="tx1"/>
                </a:solidFill>
                <a:latin typeface="Times New Roman" panose="02020603050405020304" pitchFamily="18" charset="0"/>
                <a:ea typeface="+mn-ea"/>
                <a:cs typeface="Times New Roman" panose="02020603050405020304" pitchFamily="18" charset="0"/>
              </a:rPr>
              <a:t>Compaction test results</a:t>
            </a:r>
            <a:endParaRPr lang="en-IN" sz="1600" dirty="0">
              <a:effectLst/>
              <a:latin typeface="Times New Roman" panose="02020603050405020304" pitchFamily="18" charset="0"/>
              <a:ea typeface="Calibri" panose="020F0502020204030204" pitchFamily="34" charset="0"/>
              <a:cs typeface="Gautami" panose="020B0502040204020203" pitchFamily="34" charset="0"/>
            </a:endParaRPr>
          </a:p>
        </p:txBody>
      </p:sp>
      <p:pic>
        <p:nvPicPr>
          <p:cNvPr id="11" name="Picture 10">
            <a:extLst>
              <a:ext uri="{FF2B5EF4-FFF2-40B4-BE49-F238E27FC236}">
                <a16:creationId xmlns:a16="http://schemas.microsoft.com/office/drawing/2014/main" id="{FA1F834F-0085-4C28-A225-0848AA6D319C}"/>
              </a:ext>
            </a:extLst>
          </p:cNvPr>
          <p:cNvPicPr/>
          <p:nvPr/>
        </p:nvPicPr>
        <p:blipFill rotWithShape="1">
          <a:blip r:embed="rId3" cstate="print">
            <a:extLst>
              <a:ext uri="{28A0092B-C50C-407E-A947-70E740481C1C}">
                <a14:useLocalDpi xmlns:a14="http://schemas.microsoft.com/office/drawing/2010/main" val="0"/>
              </a:ext>
            </a:extLst>
          </a:blip>
          <a:srcRect l="9822" t="6903" r="11336" b="5826"/>
          <a:stretch/>
        </p:blipFill>
        <p:spPr bwMode="auto">
          <a:xfrm>
            <a:off x="364196" y="2453451"/>
            <a:ext cx="4183253" cy="3410029"/>
          </a:xfrm>
          <a:prstGeom prst="rect">
            <a:avLst/>
          </a:prstGeom>
          <a:ln>
            <a:noFill/>
          </a:ln>
          <a:extLst>
            <a:ext uri="{53640926-AAD7-44D8-BBD7-CCE9431645EC}">
              <a14:shadowObscured xmlns:a14="http://schemas.microsoft.com/office/drawing/2010/main"/>
            </a:ext>
          </a:extLst>
        </p:spPr>
      </p:pic>
      <p:sp>
        <p:nvSpPr>
          <p:cNvPr id="12" name="TextBox 11">
            <a:extLst>
              <a:ext uri="{FF2B5EF4-FFF2-40B4-BE49-F238E27FC236}">
                <a16:creationId xmlns:a16="http://schemas.microsoft.com/office/drawing/2014/main" id="{F2D6C6AF-BC61-45AC-95D6-85D698F19382}"/>
              </a:ext>
            </a:extLst>
          </p:cNvPr>
          <p:cNvSpPr txBox="1"/>
          <p:nvPr/>
        </p:nvSpPr>
        <p:spPr>
          <a:xfrm>
            <a:off x="551330" y="5863480"/>
            <a:ext cx="3808983" cy="584775"/>
          </a:xfrm>
          <a:prstGeom prst="rect">
            <a:avLst/>
          </a:prstGeom>
          <a:noFill/>
        </p:spPr>
        <p:txBody>
          <a:bodyPr wrap="square">
            <a:spAutoFit/>
          </a:bodyPr>
          <a:lstStyle/>
          <a:p>
            <a:pPr algn="ctr" defTabSz="667512">
              <a:spcAft>
                <a:spcPts val="730"/>
              </a:spcAft>
            </a:pPr>
            <a:r>
              <a:rPr lang="en-US" sz="1600" b="1" kern="1200" dirty="0">
                <a:solidFill>
                  <a:schemeClr val="tx1"/>
                </a:solidFill>
                <a:latin typeface="Times New Roman" panose="02020603050405020304" pitchFamily="18" charset="0"/>
                <a:ea typeface="+mn-ea"/>
                <a:cs typeface="Times New Roman" panose="02020603050405020304" pitchFamily="18" charset="0"/>
              </a:rPr>
              <a:t>Figure 2. </a:t>
            </a:r>
            <a:r>
              <a:rPr lang="en-US" sz="1600" kern="1200" dirty="0">
                <a:solidFill>
                  <a:schemeClr val="tx1"/>
                </a:solidFill>
                <a:latin typeface="Times New Roman" panose="02020603050405020304" pitchFamily="18" charset="0"/>
                <a:ea typeface="+mn-ea"/>
                <a:cs typeface="Times New Roman" panose="02020603050405020304" pitchFamily="18" charset="0"/>
              </a:rPr>
              <a:t>Compaction test results: OMC, </a:t>
            </a:r>
            <a:r>
              <a:rPr lang="en-US" sz="1600" kern="1200" dirty="0" err="1">
                <a:solidFill>
                  <a:schemeClr val="tx1"/>
                </a:solidFill>
                <a:latin typeface="Times New Roman" panose="02020603050405020304" pitchFamily="18" charset="0"/>
                <a:ea typeface="+mn-ea"/>
                <a:cs typeface="Times New Roman" panose="02020603050405020304" pitchFamily="18" charset="0"/>
              </a:rPr>
              <a:t>MDD</a:t>
            </a:r>
            <a:r>
              <a:rPr lang="en-US" sz="1600" kern="1200" dirty="0">
                <a:solidFill>
                  <a:schemeClr val="tx1"/>
                </a:solidFill>
                <a:latin typeface="Times New Roman" panose="02020603050405020304" pitchFamily="18" charset="0"/>
                <a:ea typeface="+mn-ea"/>
                <a:cs typeface="Times New Roman" panose="02020603050405020304" pitchFamily="18" charset="0"/>
              </a:rPr>
              <a:t> Vs Combination code</a:t>
            </a:r>
            <a:endParaRPr lang="en-IN" sz="1600" dirty="0">
              <a:effectLst/>
              <a:latin typeface="Times New Roman" panose="02020603050405020304" pitchFamily="18" charset="0"/>
              <a:ea typeface="Calibri" panose="020F0502020204030204" pitchFamily="34" charset="0"/>
              <a:cs typeface="Gautami" panose="020B0502040204020203" pitchFamily="34" charset="0"/>
            </a:endParaRPr>
          </a:p>
        </p:txBody>
      </p:sp>
      <p:sp>
        <p:nvSpPr>
          <p:cNvPr id="6" name="Slide Number Placeholder 5">
            <a:extLst>
              <a:ext uri="{FF2B5EF4-FFF2-40B4-BE49-F238E27FC236}">
                <a16:creationId xmlns:a16="http://schemas.microsoft.com/office/drawing/2014/main" id="{C024E459-82E3-4AC9-9E00-FCF9F4995596}"/>
              </a:ext>
            </a:extLst>
          </p:cNvPr>
          <p:cNvSpPr>
            <a:spLocks noGrp="1"/>
          </p:cNvSpPr>
          <p:nvPr>
            <p:ph type="sldNum" sz="quarter" idx="12"/>
          </p:nvPr>
        </p:nvSpPr>
        <p:spPr/>
        <p:txBody>
          <a:bodyPr/>
          <a:lstStyle/>
          <a:p>
            <a:fld id="{19C3CFBE-B804-4550-B12F-7A9DB4F9F9D8}" type="slidenum">
              <a:rPr lang="en-IN" smtClean="0"/>
              <a:t>16</a:t>
            </a:fld>
            <a:endParaRPr lang="en-IN"/>
          </a:p>
        </p:txBody>
      </p:sp>
    </p:spTree>
    <p:extLst>
      <p:ext uri="{BB962C8B-B14F-4D97-AF65-F5344CB8AC3E}">
        <p14:creationId xmlns:p14="http://schemas.microsoft.com/office/powerpoint/2010/main" val="37076428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50F78C5-1EA1-4BB5-A391-71A3747E4932}"/>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latin typeface="Times New Roman" panose="02020603050405020304" pitchFamily="18" charset="0"/>
                <a:cs typeface="Times New Roman" panose="02020603050405020304" pitchFamily="18" charset="0"/>
              </a:rPr>
              <a:t>Laboratory results continued</a:t>
            </a:r>
            <a:endParaRPr lang="en-IN" sz="400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3FE7847-48AD-4A7F-A9F4-9B2B45529011}"/>
              </a:ext>
            </a:extLst>
          </p:cNvPr>
          <p:cNvSpPr>
            <a:spLocks noGrp="1"/>
          </p:cNvSpPr>
          <p:nvPr>
            <p:ph idx="1"/>
          </p:nvPr>
        </p:nvSpPr>
        <p:spPr>
          <a:xfrm>
            <a:off x="252184" y="1949380"/>
            <a:ext cx="3571030" cy="452714"/>
          </a:xfrm>
        </p:spPr>
        <p:txBody>
          <a:bodyPr>
            <a:noAutofit/>
          </a:bodyPr>
          <a:lstStyle/>
          <a:p>
            <a:pPr marL="0" indent="0" algn="just" defTabSz="667512">
              <a:lnSpc>
                <a:spcPct val="150000"/>
              </a:lnSpc>
              <a:spcBef>
                <a:spcPts val="730"/>
              </a:spcBef>
              <a:buNone/>
            </a:pPr>
            <a:r>
              <a:rPr lang="en-US" sz="1600" b="1" u="sng" kern="1200" dirty="0">
                <a:solidFill>
                  <a:schemeClr val="tx1"/>
                </a:solidFill>
                <a:latin typeface="Times New Roman" panose="02020603050405020304" pitchFamily="18" charset="0"/>
                <a:ea typeface="+mn-ea"/>
                <a:cs typeface="Times New Roman" panose="02020603050405020304" pitchFamily="18" charset="0"/>
              </a:rPr>
              <a:t>CBR testing:</a:t>
            </a:r>
            <a:endParaRPr lang="en-US" sz="1600" b="1" u="sng" dirty="0">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DC1568F8-58C5-4BED-A9D1-68B63B47ED5D}"/>
              </a:ext>
            </a:extLst>
          </p:cNvPr>
          <p:cNvSpPr txBox="1"/>
          <p:nvPr/>
        </p:nvSpPr>
        <p:spPr>
          <a:xfrm>
            <a:off x="6713265" y="2112151"/>
            <a:ext cx="2831183" cy="338554"/>
          </a:xfrm>
          <a:prstGeom prst="rect">
            <a:avLst/>
          </a:prstGeom>
          <a:noFill/>
        </p:spPr>
        <p:txBody>
          <a:bodyPr wrap="square">
            <a:spAutoFit/>
          </a:bodyPr>
          <a:lstStyle/>
          <a:p>
            <a:pPr algn="ctr" defTabSz="667512">
              <a:spcAft>
                <a:spcPts val="730"/>
              </a:spcAft>
            </a:pPr>
            <a:r>
              <a:rPr lang="en-US" sz="1600" b="1" kern="1200" dirty="0">
                <a:solidFill>
                  <a:schemeClr val="tx1"/>
                </a:solidFill>
                <a:latin typeface="Times New Roman" panose="02020603050405020304" pitchFamily="18" charset="0"/>
                <a:ea typeface="+mn-ea"/>
                <a:cs typeface="Times New Roman" panose="02020603050405020304" pitchFamily="18" charset="0"/>
              </a:rPr>
              <a:t>Table 4. </a:t>
            </a:r>
            <a:r>
              <a:rPr lang="en-US" sz="1600" kern="1200" dirty="0">
                <a:solidFill>
                  <a:schemeClr val="tx1"/>
                </a:solidFill>
                <a:latin typeface="Times New Roman" panose="02020603050405020304" pitchFamily="18" charset="0"/>
                <a:ea typeface="+mn-ea"/>
                <a:cs typeface="Times New Roman" panose="02020603050405020304" pitchFamily="18" charset="0"/>
              </a:rPr>
              <a:t>CBR test results</a:t>
            </a:r>
            <a:endParaRPr lang="en-IN" sz="1600" dirty="0">
              <a:effectLst/>
              <a:latin typeface="Times New Roman" panose="02020603050405020304" pitchFamily="18" charset="0"/>
              <a:ea typeface="Calibri" panose="020F0502020204030204" pitchFamily="34" charset="0"/>
              <a:cs typeface="Gautami" panose="020B0502040204020203" pitchFamily="34" charset="0"/>
            </a:endParaRPr>
          </a:p>
        </p:txBody>
      </p:sp>
      <p:pic>
        <p:nvPicPr>
          <p:cNvPr id="11" name="Picture 10">
            <a:extLst>
              <a:ext uri="{FF2B5EF4-FFF2-40B4-BE49-F238E27FC236}">
                <a16:creationId xmlns:a16="http://schemas.microsoft.com/office/drawing/2014/main" id="{FA1F834F-0085-4C28-A225-0848AA6D319C}"/>
              </a:ext>
            </a:extLst>
          </p:cNvPr>
          <p:cNvPicPr/>
          <p:nvPr/>
        </p:nvPicPr>
        <p:blipFill rotWithShape="1">
          <a:blip r:embed="rId3">
            <a:extLst>
              <a:ext uri="{28A0092B-C50C-407E-A947-70E740481C1C}">
                <a14:useLocalDpi xmlns:a14="http://schemas.microsoft.com/office/drawing/2010/main" val="0"/>
              </a:ext>
            </a:extLst>
          </a:blip>
          <a:srcRect l="1416" r="620"/>
          <a:stretch/>
        </p:blipFill>
        <p:spPr bwMode="auto">
          <a:xfrm>
            <a:off x="801210" y="2374533"/>
            <a:ext cx="3848479" cy="3525836"/>
          </a:xfrm>
          <a:prstGeom prst="rect">
            <a:avLst/>
          </a:prstGeom>
          <a:ln>
            <a:noFill/>
          </a:ln>
          <a:extLst>
            <a:ext uri="{53640926-AAD7-44D8-BBD7-CCE9431645EC}">
              <a14:shadowObscured xmlns:a14="http://schemas.microsoft.com/office/drawing/2010/main"/>
            </a:ext>
          </a:extLst>
        </p:spPr>
      </p:pic>
      <p:sp>
        <p:nvSpPr>
          <p:cNvPr id="12" name="TextBox 11">
            <a:extLst>
              <a:ext uri="{FF2B5EF4-FFF2-40B4-BE49-F238E27FC236}">
                <a16:creationId xmlns:a16="http://schemas.microsoft.com/office/drawing/2014/main" id="{F2D6C6AF-BC61-45AC-95D6-85D698F19382}"/>
              </a:ext>
            </a:extLst>
          </p:cNvPr>
          <p:cNvSpPr txBox="1"/>
          <p:nvPr/>
        </p:nvSpPr>
        <p:spPr>
          <a:xfrm>
            <a:off x="1204191" y="5900369"/>
            <a:ext cx="3042516" cy="338554"/>
          </a:xfrm>
          <a:prstGeom prst="rect">
            <a:avLst/>
          </a:prstGeom>
          <a:noFill/>
        </p:spPr>
        <p:txBody>
          <a:bodyPr wrap="square">
            <a:spAutoFit/>
          </a:bodyPr>
          <a:lstStyle/>
          <a:p>
            <a:pPr algn="ctr" defTabSz="667512">
              <a:spcAft>
                <a:spcPts val="730"/>
              </a:spcAft>
            </a:pPr>
            <a:r>
              <a:rPr lang="en-US" sz="1600" b="1" kern="1200" dirty="0">
                <a:solidFill>
                  <a:schemeClr val="tx1"/>
                </a:solidFill>
                <a:latin typeface="Times New Roman" panose="02020603050405020304" pitchFamily="18" charset="0"/>
                <a:ea typeface="+mn-ea"/>
                <a:cs typeface="Times New Roman" panose="02020603050405020304" pitchFamily="18" charset="0"/>
              </a:rPr>
              <a:t>Figure 3. </a:t>
            </a:r>
            <a:r>
              <a:rPr lang="en-US" sz="1600" kern="1200" dirty="0" err="1">
                <a:solidFill>
                  <a:schemeClr val="tx1"/>
                </a:solidFill>
                <a:latin typeface="Times New Roman" panose="02020603050405020304" pitchFamily="18" charset="0"/>
                <a:ea typeface="+mn-ea"/>
                <a:cs typeface="Times New Roman" panose="02020603050405020304" pitchFamily="18" charset="0"/>
              </a:rPr>
              <a:t>CBR</a:t>
            </a:r>
            <a:r>
              <a:rPr lang="en-US" sz="1600" kern="1200" dirty="0">
                <a:solidFill>
                  <a:schemeClr val="tx1"/>
                </a:solidFill>
                <a:latin typeface="Times New Roman" panose="02020603050405020304" pitchFamily="18" charset="0"/>
                <a:ea typeface="+mn-ea"/>
                <a:cs typeface="Times New Roman" panose="02020603050405020304" pitchFamily="18" charset="0"/>
              </a:rPr>
              <a:t> test results</a:t>
            </a:r>
            <a:endParaRPr lang="en-IN" sz="1600" dirty="0">
              <a:effectLst/>
              <a:latin typeface="Times New Roman" panose="02020603050405020304" pitchFamily="18" charset="0"/>
              <a:ea typeface="Calibri" panose="020F0502020204030204" pitchFamily="34" charset="0"/>
              <a:cs typeface="Gautami" panose="020B0502040204020203" pitchFamily="34" charset="0"/>
            </a:endParaRPr>
          </a:p>
        </p:txBody>
      </p:sp>
      <p:graphicFrame>
        <p:nvGraphicFramePr>
          <p:cNvPr id="7" name="Table 6">
            <a:extLst>
              <a:ext uri="{FF2B5EF4-FFF2-40B4-BE49-F238E27FC236}">
                <a16:creationId xmlns:a16="http://schemas.microsoft.com/office/drawing/2014/main" id="{C06E3C5E-7DE2-47E2-BE94-8BA59B9D83C3}"/>
              </a:ext>
            </a:extLst>
          </p:cNvPr>
          <p:cNvGraphicFramePr>
            <a:graphicFrameLocks noGrp="1"/>
          </p:cNvGraphicFramePr>
          <p:nvPr>
            <p:extLst>
              <p:ext uri="{D42A27DB-BD31-4B8C-83A1-F6EECF244321}">
                <p14:modId xmlns:p14="http://schemas.microsoft.com/office/powerpoint/2010/main" val="3248694646"/>
              </p:ext>
            </p:extLst>
          </p:nvPr>
        </p:nvGraphicFramePr>
        <p:xfrm>
          <a:off x="5198715" y="2462003"/>
          <a:ext cx="6488917" cy="3350895"/>
        </p:xfrm>
        <a:graphic>
          <a:graphicData uri="http://schemas.openxmlformats.org/drawingml/2006/table">
            <a:tbl>
              <a:tblPr firstRow="1" firstCol="1" bandRow="1"/>
              <a:tblGrid>
                <a:gridCol w="1079814">
                  <a:extLst>
                    <a:ext uri="{9D8B030D-6E8A-4147-A177-3AD203B41FA5}">
                      <a16:colId xmlns:a16="http://schemas.microsoft.com/office/drawing/2014/main" val="3334876811"/>
                    </a:ext>
                  </a:extLst>
                </a:gridCol>
                <a:gridCol w="1374987">
                  <a:extLst>
                    <a:ext uri="{9D8B030D-6E8A-4147-A177-3AD203B41FA5}">
                      <a16:colId xmlns:a16="http://schemas.microsoft.com/office/drawing/2014/main" val="4144883219"/>
                    </a:ext>
                  </a:extLst>
                </a:gridCol>
                <a:gridCol w="1389529">
                  <a:extLst>
                    <a:ext uri="{9D8B030D-6E8A-4147-A177-3AD203B41FA5}">
                      <a16:colId xmlns:a16="http://schemas.microsoft.com/office/drawing/2014/main" val="1018739678"/>
                    </a:ext>
                  </a:extLst>
                </a:gridCol>
                <a:gridCol w="770965">
                  <a:extLst>
                    <a:ext uri="{9D8B030D-6E8A-4147-A177-3AD203B41FA5}">
                      <a16:colId xmlns:a16="http://schemas.microsoft.com/office/drawing/2014/main" val="2038003130"/>
                    </a:ext>
                  </a:extLst>
                </a:gridCol>
                <a:gridCol w="770965">
                  <a:extLst>
                    <a:ext uri="{9D8B030D-6E8A-4147-A177-3AD203B41FA5}">
                      <a16:colId xmlns:a16="http://schemas.microsoft.com/office/drawing/2014/main" val="2438956882"/>
                    </a:ext>
                  </a:extLst>
                </a:gridCol>
                <a:gridCol w="1102657">
                  <a:extLst>
                    <a:ext uri="{9D8B030D-6E8A-4147-A177-3AD203B41FA5}">
                      <a16:colId xmlns:a16="http://schemas.microsoft.com/office/drawing/2014/main" val="3959782891"/>
                    </a:ext>
                  </a:extLst>
                </a:gridCol>
              </a:tblGrid>
              <a:tr h="161925">
                <a:tc>
                  <a:txBody>
                    <a:bodyPr/>
                    <a:lstStyle/>
                    <a:p>
                      <a:pPr algn="ctr">
                        <a:lnSpc>
                          <a:spcPct val="150000"/>
                        </a:lnSpc>
                        <a:spcBef>
                          <a:spcPts val="1200"/>
                        </a:spcBef>
                        <a:spcAft>
                          <a:spcPts val="800"/>
                        </a:spcAft>
                        <a:tabLst>
                          <a:tab pos="643890" algn="l"/>
                        </a:tabLst>
                      </a:pPr>
                      <a:r>
                        <a:rPr lang="en-IN" sz="1600" b="1" dirty="0">
                          <a:effectLst/>
                          <a:latin typeface="Times New Roman" panose="02020603050405020304" pitchFamily="18" charset="0"/>
                          <a:ea typeface="Calibri" panose="020F0502020204030204" pitchFamily="34" charset="0"/>
                          <a:cs typeface="Times New Roman" panose="02020603050405020304" pitchFamily="18" charset="0"/>
                        </a:rPr>
                        <a:t>Specimen Code</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1200"/>
                        </a:spcBef>
                        <a:spcAft>
                          <a:spcPts val="800"/>
                        </a:spcAft>
                        <a:tabLst>
                          <a:tab pos="643890" algn="l"/>
                        </a:tabLst>
                      </a:pPr>
                      <a:r>
                        <a:rPr lang="en-IN" sz="1600" b="1" dirty="0">
                          <a:effectLst/>
                          <a:latin typeface="Times New Roman" panose="02020603050405020304" pitchFamily="18" charset="0"/>
                          <a:ea typeface="Calibri" panose="020F0502020204030204" pitchFamily="34" charset="0"/>
                          <a:cs typeface="Times New Roman" panose="02020603050405020304" pitchFamily="18" charset="0"/>
                        </a:rPr>
                        <a:t>Actual load for 2.5 mm penetration ​ (kg)</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1200"/>
                        </a:spcBef>
                        <a:spcAft>
                          <a:spcPts val="800"/>
                        </a:spcAft>
                        <a:tabLst>
                          <a:tab pos="643890" algn="l"/>
                        </a:tabLst>
                      </a:pPr>
                      <a:r>
                        <a:rPr lang="en-IN" sz="1600" b="1" dirty="0">
                          <a:effectLst/>
                          <a:latin typeface="Times New Roman" panose="02020603050405020304" pitchFamily="18" charset="0"/>
                          <a:ea typeface="Calibri" panose="020F0502020204030204" pitchFamily="34" charset="0"/>
                          <a:cs typeface="Times New Roman" panose="02020603050405020304" pitchFamily="18" charset="0"/>
                        </a:rPr>
                        <a:t>Actual load for 5.0 mm penetration ​ (kg)</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1200"/>
                        </a:spcBef>
                        <a:spcAft>
                          <a:spcPts val="800"/>
                        </a:spcAft>
                        <a:tabLst>
                          <a:tab pos="643890" algn="l"/>
                        </a:tabLst>
                      </a:pPr>
                      <a:r>
                        <a:rPr lang="en-IN" sz="1600" b="1" dirty="0">
                          <a:effectLst/>
                          <a:latin typeface="Times New Roman" panose="02020603050405020304" pitchFamily="18" charset="0"/>
                          <a:ea typeface="Calibri" panose="020F0502020204030204" pitchFamily="34" charset="0"/>
                          <a:cs typeface="Times New Roman" panose="02020603050405020304" pitchFamily="18" charset="0"/>
                        </a:rPr>
                        <a:t>CBR</a:t>
                      </a:r>
                      <a:r>
                        <a:rPr lang="en-IN" sz="1600" b="1" baseline="-25000" dirty="0">
                          <a:effectLst/>
                          <a:latin typeface="Times New Roman" panose="02020603050405020304" pitchFamily="18" charset="0"/>
                          <a:ea typeface="Calibri" panose="020F0502020204030204" pitchFamily="34" charset="0"/>
                          <a:cs typeface="Times New Roman" panose="02020603050405020304" pitchFamily="18" charset="0"/>
                        </a:rPr>
                        <a:t>2.5 </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50000"/>
                        </a:lnSpc>
                        <a:spcBef>
                          <a:spcPts val="1200"/>
                        </a:spcBef>
                        <a:spcAft>
                          <a:spcPts val="800"/>
                        </a:spcAft>
                        <a:tabLst>
                          <a:tab pos="643890" algn="l"/>
                        </a:tabLst>
                      </a:pPr>
                      <a:r>
                        <a:rPr lang="en-IN" sz="1600" b="1" dirty="0">
                          <a:effectLst/>
                          <a:latin typeface="Times New Roman" panose="02020603050405020304" pitchFamily="18" charset="0"/>
                          <a:ea typeface="Calibri" panose="020F0502020204030204" pitchFamily="34" charset="0"/>
                          <a:cs typeface="Times New Roman" panose="02020603050405020304" pitchFamily="18" charset="0"/>
                        </a:rPr>
                        <a:t>(%)</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1200"/>
                        </a:spcBef>
                        <a:spcAft>
                          <a:spcPts val="800"/>
                        </a:spcAft>
                        <a:tabLst>
                          <a:tab pos="643890" algn="l"/>
                        </a:tabLst>
                      </a:pPr>
                      <a:r>
                        <a:rPr lang="en-IN" sz="1600" b="1" dirty="0">
                          <a:effectLst/>
                          <a:latin typeface="Times New Roman" panose="02020603050405020304" pitchFamily="18" charset="0"/>
                          <a:ea typeface="Calibri" panose="020F0502020204030204" pitchFamily="34" charset="0"/>
                          <a:cs typeface="Times New Roman" panose="02020603050405020304" pitchFamily="18" charset="0"/>
                        </a:rPr>
                        <a:t>CBR</a:t>
                      </a:r>
                      <a:r>
                        <a:rPr lang="en-IN" sz="1600" b="1" baseline="-25000" dirty="0">
                          <a:effectLst/>
                          <a:latin typeface="Times New Roman" panose="02020603050405020304" pitchFamily="18" charset="0"/>
                          <a:ea typeface="Calibri" panose="020F0502020204030204" pitchFamily="34" charset="0"/>
                          <a:cs typeface="Times New Roman" panose="02020603050405020304" pitchFamily="18" charset="0"/>
                        </a:rPr>
                        <a:t>5.0</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50000"/>
                        </a:lnSpc>
                        <a:spcBef>
                          <a:spcPts val="1200"/>
                        </a:spcBef>
                        <a:spcAft>
                          <a:spcPts val="800"/>
                        </a:spcAft>
                        <a:tabLst>
                          <a:tab pos="643890" algn="l"/>
                        </a:tabLst>
                      </a:pPr>
                      <a:r>
                        <a:rPr lang="en-IN" sz="1600" b="1" baseline="-250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600" b="1" dirty="0">
                          <a:effectLst/>
                          <a:latin typeface="Times New Roman" panose="02020603050405020304" pitchFamily="18" charset="0"/>
                          <a:ea typeface="Calibri" panose="020F0502020204030204" pitchFamily="34" charset="0"/>
                          <a:cs typeface="Times New Roman" panose="02020603050405020304" pitchFamily="18" charset="0"/>
                        </a:rPr>
                        <a:t>(%)</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1200"/>
                        </a:spcBef>
                        <a:spcAft>
                          <a:spcPts val="800"/>
                        </a:spcAft>
                        <a:tabLst>
                          <a:tab pos="643890" algn="l"/>
                        </a:tabLst>
                      </a:pPr>
                      <a:r>
                        <a:rPr lang="en-IN" sz="1600" b="1" dirty="0" err="1">
                          <a:effectLst/>
                          <a:latin typeface="Times New Roman" panose="02020603050405020304" pitchFamily="18" charset="0"/>
                          <a:ea typeface="Calibri" panose="020F0502020204030204" pitchFamily="34" charset="0"/>
                          <a:cs typeface="Times New Roman" panose="02020603050405020304" pitchFamily="18" charset="0"/>
                        </a:rPr>
                        <a:t>CBR</a:t>
                      </a:r>
                      <a:r>
                        <a:rPr lang="en-IN" sz="1600" b="1" baseline="-25000" dirty="0" err="1">
                          <a:effectLst/>
                          <a:latin typeface="Times New Roman" panose="02020603050405020304" pitchFamily="18" charset="0"/>
                          <a:ea typeface="Calibri" panose="020F0502020204030204" pitchFamily="34" charset="0"/>
                          <a:cs typeface="Times New Roman" panose="02020603050405020304" pitchFamily="18" charset="0"/>
                        </a:rPr>
                        <a:t>average</a:t>
                      </a:r>
                      <a:r>
                        <a:rPr lang="en-IN" sz="1600" b="1" baseline="-250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600" b="1" dirty="0">
                          <a:effectLst/>
                          <a:latin typeface="Times New Roman" panose="02020603050405020304" pitchFamily="18" charset="0"/>
                          <a:ea typeface="Calibri" panose="020F0502020204030204" pitchFamily="34" charset="0"/>
                          <a:cs typeface="Times New Roman" panose="02020603050405020304" pitchFamily="18" charset="0"/>
                        </a:rPr>
                        <a:t>(%)</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62103099"/>
                  </a:ext>
                </a:extLst>
              </a:tr>
              <a:tr h="228600">
                <a:tc>
                  <a:txBody>
                    <a:bodyPr/>
                    <a:lstStyle/>
                    <a:p>
                      <a:pPr algn="ctr">
                        <a:lnSpc>
                          <a:spcPct val="150000"/>
                        </a:lnSpc>
                        <a:spcBef>
                          <a:spcPts val="1200"/>
                        </a:spcBef>
                        <a:spcAft>
                          <a:spcPts val="800"/>
                        </a:spcAft>
                        <a:tabLst>
                          <a:tab pos="643890" algn="l"/>
                        </a:tabLst>
                      </a:pPr>
                      <a:r>
                        <a:rPr lang="en-IN" sz="1600" dirty="0">
                          <a:effectLst/>
                          <a:latin typeface="Times New Roman" panose="02020603050405020304" pitchFamily="18" charset="0"/>
                          <a:ea typeface="Calibri" panose="020F0502020204030204" pitchFamily="34" charset="0"/>
                          <a:cs typeface="Times New Roman" panose="02020603050405020304" pitchFamily="18" charset="0"/>
                        </a:rPr>
                        <a:t>CBT1</a:t>
                      </a:r>
                    </a:p>
                  </a:txBody>
                  <a:tcPr marL="68580" marR="68580" marT="0" marB="0" anchor="ctr">
                    <a:lnL>
                      <a:noFill/>
                    </a:lnL>
                    <a:lnR>
                      <a:noFill/>
                    </a:lnR>
                    <a:lnT w="12700" cap="flat" cmpd="sng" algn="ctr">
                      <a:solidFill>
                        <a:srgbClr val="000000"/>
                      </a:solidFill>
                      <a:prstDash val="solid"/>
                      <a:round/>
                      <a:headEnd type="none" w="med" len="med"/>
                      <a:tailEnd type="none" w="med" len="med"/>
                    </a:lnT>
                    <a:lnB>
                      <a:noFill/>
                    </a:lnB>
                  </a:tcPr>
                </a:tc>
                <a:tc>
                  <a:txBody>
                    <a:bodyPr/>
                    <a:lstStyle/>
                    <a:p>
                      <a:pPr algn="ctr">
                        <a:lnSpc>
                          <a:spcPct val="150000"/>
                        </a:lnSpc>
                        <a:spcBef>
                          <a:spcPts val="1200"/>
                        </a:spcBef>
                        <a:spcAft>
                          <a:spcPts val="800"/>
                        </a:spcAft>
                        <a:tabLst>
                          <a:tab pos="643890" algn="l"/>
                        </a:tabLst>
                      </a:pPr>
                      <a:r>
                        <a:rPr lang="en-IN" sz="1600">
                          <a:effectLst/>
                          <a:latin typeface="Times New Roman" panose="02020603050405020304" pitchFamily="18" charset="0"/>
                          <a:ea typeface="Calibri" panose="020F0502020204030204" pitchFamily="34" charset="0"/>
                          <a:cs typeface="Times New Roman" panose="02020603050405020304" pitchFamily="18" charset="0"/>
                        </a:rPr>
                        <a:t>253.45</a:t>
                      </a:r>
                    </a:p>
                  </a:txBody>
                  <a:tcPr marL="68580" marR="68580" marT="0" marB="0" anchor="ctr">
                    <a:lnL>
                      <a:noFill/>
                    </a:lnL>
                    <a:lnR>
                      <a:noFill/>
                    </a:lnR>
                    <a:lnT w="12700" cap="flat" cmpd="sng" algn="ctr">
                      <a:solidFill>
                        <a:srgbClr val="000000"/>
                      </a:solidFill>
                      <a:prstDash val="solid"/>
                      <a:round/>
                      <a:headEnd type="none" w="med" len="med"/>
                      <a:tailEnd type="none" w="med" len="med"/>
                    </a:lnT>
                    <a:lnB>
                      <a:noFill/>
                    </a:lnB>
                  </a:tcPr>
                </a:tc>
                <a:tc>
                  <a:txBody>
                    <a:bodyPr/>
                    <a:lstStyle/>
                    <a:p>
                      <a:pPr algn="ctr">
                        <a:lnSpc>
                          <a:spcPct val="150000"/>
                        </a:lnSpc>
                        <a:spcBef>
                          <a:spcPts val="1200"/>
                        </a:spcBef>
                        <a:spcAft>
                          <a:spcPts val="800"/>
                        </a:spcAft>
                        <a:tabLst>
                          <a:tab pos="643890" algn="l"/>
                        </a:tabLst>
                      </a:pPr>
                      <a:r>
                        <a:rPr lang="en-IN" sz="1600" dirty="0">
                          <a:effectLst/>
                          <a:latin typeface="Times New Roman" panose="02020603050405020304" pitchFamily="18" charset="0"/>
                          <a:ea typeface="Calibri" panose="020F0502020204030204" pitchFamily="34" charset="0"/>
                          <a:cs typeface="Times New Roman" panose="02020603050405020304" pitchFamily="18" charset="0"/>
                        </a:rPr>
                        <a:t>380.175</a:t>
                      </a:r>
                    </a:p>
                  </a:txBody>
                  <a:tcPr marL="68580" marR="68580" marT="0" marB="0" anchor="ctr">
                    <a:lnL>
                      <a:noFill/>
                    </a:lnL>
                    <a:lnR>
                      <a:noFill/>
                    </a:lnR>
                    <a:lnT w="12700" cap="flat" cmpd="sng" algn="ctr">
                      <a:solidFill>
                        <a:srgbClr val="000000"/>
                      </a:solidFill>
                      <a:prstDash val="solid"/>
                      <a:round/>
                      <a:headEnd type="none" w="med" len="med"/>
                      <a:tailEnd type="none" w="med" len="med"/>
                    </a:lnT>
                    <a:lnB>
                      <a:noFill/>
                    </a:lnB>
                  </a:tcPr>
                </a:tc>
                <a:tc>
                  <a:txBody>
                    <a:bodyPr/>
                    <a:lstStyle/>
                    <a:p>
                      <a:pPr algn="ctr">
                        <a:lnSpc>
                          <a:spcPct val="150000"/>
                        </a:lnSpc>
                        <a:spcBef>
                          <a:spcPts val="1200"/>
                        </a:spcBef>
                        <a:spcAft>
                          <a:spcPts val="800"/>
                        </a:spcAft>
                        <a:tabLst>
                          <a:tab pos="643890" algn="l"/>
                        </a:tabLst>
                      </a:pPr>
                      <a:r>
                        <a:rPr lang="en-IN" sz="1600">
                          <a:effectLst/>
                          <a:latin typeface="Times New Roman" panose="02020603050405020304" pitchFamily="18" charset="0"/>
                          <a:ea typeface="Calibri" panose="020F0502020204030204" pitchFamily="34" charset="0"/>
                          <a:cs typeface="Times New Roman" panose="02020603050405020304" pitchFamily="18" charset="0"/>
                        </a:rPr>
                        <a:t>18.5</a:t>
                      </a:r>
                    </a:p>
                  </a:txBody>
                  <a:tcPr marL="68580" marR="68580" marT="0" marB="0" anchor="ctr">
                    <a:lnL>
                      <a:noFill/>
                    </a:lnL>
                    <a:lnR>
                      <a:noFill/>
                    </a:lnR>
                    <a:lnT w="12700" cap="flat" cmpd="sng" algn="ctr">
                      <a:solidFill>
                        <a:srgbClr val="000000"/>
                      </a:solidFill>
                      <a:prstDash val="solid"/>
                      <a:round/>
                      <a:headEnd type="none" w="med" len="med"/>
                      <a:tailEnd type="none" w="med" len="med"/>
                    </a:lnT>
                    <a:lnB>
                      <a:noFill/>
                    </a:lnB>
                  </a:tcPr>
                </a:tc>
                <a:tc>
                  <a:txBody>
                    <a:bodyPr/>
                    <a:lstStyle/>
                    <a:p>
                      <a:pPr algn="ctr">
                        <a:lnSpc>
                          <a:spcPct val="150000"/>
                        </a:lnSpc>
                        <a:spcBef>
                          <a:spcPts val="1200"/>
                        </a:spcBef>
                        <a:spcAft>
                          <a:spcPts val="800"/>
                        </a:spcAft>
                        <a:tabLst>
                          <a:tab pos="643890" algn="l"/>
                        </a:tabLst>
                      </a:pPr>
                      <a:r>
                        <a:rPr lang="en-IN" sz="1600">
                          <a:effectLst/>
                          <a:latin typeface="Times New Roman" panose="02020603050405020304" pitchFamily="18" charset="0"/>
                          <a:ea typeface="Calibri" panose="020F0502020204030204" pitchFamily="34" charset="0"/>
                          <a:cs typeface="Times New Roman" panose="02020603050405020304" pitchFamily="18" charset="0"/>
                        </a:rPr>
                        <a:t>18.5</a:t>
                      </a:r>
                    </a:p>
                  </a:txBody>
                  <a:tcPr marL="68580" marR="68580" marT="0" marB="0" anchor="ctr">
                    <a:lnL>
                      <a:noFill/>
                    </a:lnL>
                    <a:lnR>
                      <a:noFill/>
                    </a:lnR>
                    <a:lnT w="12700" cap="flat" cmpd="sng" algn="ctr">
                      <a:solidFill>
                        <a:srgbClr val="000000"/>
                      </a:solidFill>
                      <a:prstDash val="solid"/>
                      <a:round/>
                      <a:headEnd type="none" w="med" len="med"/>
                      <a:tailEnd type="none" w="med" len="med"/>
                    </a:lnT>
                    <a:lnB>
                      <a:noFill/>
                    </a:lnB>
                  </a:tcPr>
                </a:tc>
                <a:tc>
                  <a:txBody>
                    <a:bodyPr/>
                    <a:lstStyle/>
                    <a:p>
                      <a:pPr algn="ctr">
                        <a:lnSpc>
                          <a:spcPct val="150000"/>
                        </a:lnSpc>
                        <a:spcBef>
                          <a:spcPts val="1200"/>
                        </a:spcBef>
                        <a:spcAft>
                          <a:spcPts val="800"/>
                        </a:spcAft>
                        <a:tabLst>
                          <a:tab pos="643890" algn="l"/>
                        </a:tabLst>
                      </a:pPr>
                      <a:r>
                        <a:rPr lang="en-IN" sz="1600">
                          <a:effectLst/>
                          <a:latin typeface="Times New Roman" panose="02020603050405020304" pitchFamily="18" charset="0"/>
                          <a:ea typeface="Calibri" panose="020F0502020204030204" pitchFamily="34" charset="0"/>
                          <a:cs typeface="Times New Roman" panose="02020603050405020304" pitchFamily="18" charset="0"/>
                        </a:rPr>
                        <a:t>18.5</a:t>
                      </a:r>
                    </a:p>
                  </a:txBody>
                  <a:tcPr marL="68580" marR="68580" marT="0" marB="0" anchor="ctr">
                    <a:lnL>
                      <a:noFill/>
                    </a:lnL>
                    <a:lnR>
                      <a:noFill/>
                    </a:lnR>
                    <a:lnT w="12700" cap="flat" cmpd="sng" algn="ctr">
                      <a:solidFill>
                        <a:srgbClr val="000000"/>
                      </a:solidFill>
                      <a:prstDash val="solid"/>
                      <a:round/>
                      <a:headEnd type="none" w="med" len="med"/>
                      <a:tailEnd type="none" w="med" len="med"/>
                    </a:lnT>
                    <a:lnB>
                      <a:noFill/>
                    </a:lnB>
                  </a:tcPr>
                </a:tc>
                <a:extLst>
                  <a:ext uri="{0D108BD9-81ED-4DB2-BD59-A6C34878D82A}">
                    <a16:rowId xmlns:a16="http://schemas.microsoft.com/office/drawing/2014/main" val="3414563427"/>
                  </a:ext>
                </a:extLst>
              </a:tr>
              <a:tr h="161925">
                <a:tc>
                  <a:txBody>
                    <a:bodyPr/>
                    <a:lstStyle/>
                    <a:p>
                      <a:pPr algn="ctr">
                        <a:lnSpc>
                          <a:spcPct val="150000"/>
                        </a:lnSpc>
                        <a:spcBef>
                          <a:spcPts val="1200"/>
                        </a:spcBef>
                        <a:spcAft>
                          <a:spcPts val="800"/>
                        </a:spcAft>
                        <a:tabLst>
                          <a:tab pos="643890" algn="l"/>
                        </a:tabLst>
                      </a:pPr>
                      <a:r>
                        <a:rPr lang="en-IN" sz="1600" dirty="0">
                          <a:effectLst/>
                          <a:latin typeface="Times New Roman" panose="02020603050405020304" pitchFamily="18" charset="0"/>
                          <a:ea typeface="Calibri" panose="020F0502020204030204" pitchFamily="34" charset="0"/>
                          <a:cs typeface="Times New Roman" panose="02020603050405020304" pitchFamily="18" charset="0"/>
                        </a:rPr>
                        <a:t>CBT2</a:t>
                      </a: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600">
                          <a:effectLst/>
                          <a:latin typeface="Times New Roman" panose="02020603050405020304" pitchFamily="18" charset="0"/>
                          <a:ea typeface="Calibri" panose="020F0502020204030204" pitchFamily="34" charset="0"/>
                          <a:cs typeface="Times New Roman" panose="02020603050405020304" pitchFamily="18" charset="0"/>
                        </a:rPr>
                        <a:t>284.96</a:t>
                      </a: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600" dirty="0">
                          <a:effectLst/>
                          <a:latin typeface="Times New Roman" panose="02020603050405020304" pitchFamily="18" charset="0"/>
                          <a:ea typeface="Calibri" panose="020F0502020204030204" pitchFamily="34" charset="0"/>
                          <a:cs typeface="Times New Roman" panose="02020603050405020304" pitchFamily="18" charset="0"/>
                        </a:rPr>
                        <a:t>427.44</a:t>
                      </a: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600" dirty="0">
                          <a:effectLst/>
                          <a:latin typeface="Times New Roman" panose="02020603050405020304" pitchFamily="18" charset="0"/>
                          <a:ea typeface="Calibri" panose="020F0502020204030204" pitchFamily="34" charset="0"/>
                          <a:cs typeface="Times New Roman" panose="02020603050405020304" pitchFamily="18" charset="0"/>
                        </a:rPr>
                        <a:t>20.8</a:t>
                      </a: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600">
                          <a:effectLst/>
                          <a:latin typeface="Times New Roman" panose="02020603050405020304" pitchFamily="18" charset="0"/>
                          <a:ea typeface="Calibri" panose="020F0502020204030204" pitchFamily="34" charset="0"/>
                          <a:cs typeface="Times New Roman" panose="02020603050405020304" pitchFamily="18" charset="0"/>
                        </a:rPr>
                        <a:t>20.8</a:t>
                      </a: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600">
                          <a:effectLst/>
                          <a:latin typeface="Times New Roman" panose="02020603050405020304" pitchFamily="18" charset="0"/>
                          <a:ea typeface="Calibri" panose="020F0502020204030204" pitchFamily="34" charset="0"/>
                          <a:cs typeface="Times New Roman" panose="02020603050405020304" pitchFamily="18" charset="0"/>
                        </a:rPr>
                        <a:t>20.8</a:t>
                      </a:r>
                    </a:p>
                  </a:txBody>
                  <a:tcPr marL="68580" marR="68580" marT="0" marB="0" anchor="ctr">
                    <a:lnL>
                      <a:noFill/>
                    </a:lnL>
                    <a:lnR>
                      <a:noFill/>
                    </a:lnR>
                    <a:lnT>
                      <a:noFill/>
                    </a:lnT>
                    <a:lnB>
                      <a:noFill/>
                    </a:lnB>
                  </a:tcPr>
                </a:tc>
                <a:extLst>
                  <a:ext uri="{0D108BD9-81ED-4DB2-BD59-A6C34878D82A}">
                    <a16:rowId xmlns:a16="http://schemas.microsoft.com/office/drawing/2014/main" val="1404225311"/>
                  </a:ext>
                </a:extLst>
              </a:tr>
              <a:tr h="161925">
                <a:tc>
                  <a:txBody>
                    <a:bodyPr/>
                    <a:lstStyle/>
                    <a:p>
                      <a:pPr algn="ctr">
                        <a:lnSpc>
                          <a:spcPct val="150000"/>
                        </a:lnSpc>
                        <a:spcBef>
                          <a:spcPts val="1200"/>
                        </a:spcBef>
                        <a:spcAft>
                          <a:spcPts val="800"/>
                        </a:spcAft>
                        <a:tabLst>
                          <a:tab pos="643890" algn="l"/>
                        </a:tabLst>
                      </a:pPr>
                      <a:r>
                        <a:rPr lang="en-IN" sz="1600" dirty="0">
                          <a:effectLst/>
                          <a:latin typeface="Times New Roman" panose="02020603050405020304" pitchFamily="18" charset="0"/>
                          <a:ea typeface="Calibri" panose="020F0502020204030204" pitchFamily="34" charset="0"/>
                          <a:cs typeface="Times New Roman" panose="02020603050405020304" pitchFamily="18" charset="0"/>
                        </a:rPr>
                        <a:t>CBT3</a:t>
                      </a: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600" dirty="0">
                          <a:effectLst/>
                          <a:latin typeface="Times New Roman" panose="02020603050405020304" pitchFamily="18" charset="0"/>
                          <a:ea typeface="Calibri" panose="020F0502020204030204" pitchFamily="34" charset="0"/>
                          <a:cs typeface="Times New Roman" panose="02020603050405020304" pitchFamily="18" charset="0"/>
                        </a:rPr>
                        <a:t>330.17</a:t>
                      </a: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600">
                          <a:effectLst/>
                          <a:latin typeface="Times New Roman" panose="02020603050405020304" pitchFamily="18" charset="0"/>
                          <a:ea typeface="Calibri" panose="020F0502020204030204" pitchFamily="34" charset="0"/>
                          <a:cs typeface="Times New Roman" panose="02020603050405020304" pitchFamily="18" charset="0"/>
                        </a:rPr>
                        <a:t>495.255</a:t>
                      </a: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600" dirty="0">
                          <a:effectLst/>
                          <a:latin typeface="Times New Roman" panose="02020603050405020304" pitchFamily="18" charset="0"/>
                          <a:ea typeface="Calibri" panose="020F0502020204030204" pitchFamily="34" charset="0"/>
                          <a:cs typeface="Times New Roman" panose="02020603050405020304" pitchFamily="18" charset="0"/>
                        </a:rPr>
                        <a:t>24.1</a:t>
                      </a: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600" dirty="0">
                          <a:effectLst/>
                          <a:latin typeface="Times New Roman" panose="02020603050405020304" pitchFamily="18" charset="0"/>
                          <a:ea typeface="Calibri" panose="020F0502020204030204" pitchFamily="34" charset="0"/>
                          <a:cs typeface="Times New Roman" panose="02020603050405020304" pitchFamily="18" charset="0"/>
                        </a:rPr>
                        <a:t>24.1</a:t>
                      </a: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600">
                          <a:effectLst/>
                          <a:latin typeface="Times New Roman" panose="02020603050405020304" pitchFamily="18" charset="0"/>
                          <a:ea typeface="Calibri" panose="020F0502020204030204" pitchFamily="34" charset="0"/>
                          <a:cs typeface="Times New Roman" panose="02020603050405020304" pitchFamily="18" charset="0"/>
                        </a:rPr>
                        <a:t>24.1</a:t>
                      </a:r>
                    </a:p>
                  </a:txBody>
                  <a:tcPr marL="68580" marR="68580" marT="0" marB="0" anchor="ctr">
                    <a:lnL>
                      <a:noFill/>
                    </a:lnL>
                    <a:lnR>
                      <a:noFill/>
                    </a:lnR>
                    <a:lnT>
                      <a:noFill/>
                    </a:lnT>
                    <a:lnB>
                      <a:noFill/>
                    </a:lnB>
                  </a:tcPr>
                </a:tc>
                <a:extLst>
                  <a:ext uri="{0D108BD9-81ED-4DB2-BD59-A6C34878D82A}">
                    <a16:rowId xmlns:a16="http://schemas.microsoft.com/office/drawing/2014/main" val="781144376"/>
                  </a:ext>
                </a:extLst>
              </a:tr>
              <a:tr h="161925">
                <a:tc>
                  <a:txBody>
                    <a:bodyPr/>
                    <a:lstStyle/>
                    <a:p>
                      <a:pPr algn="ctr">
                        <a:lnSpc>
                          <a:spcPct val="150000"/>
                        </a:lnSpc>
                        <a:spcBef>
                          <a:spcPts val="1200"/>
                        </a:spcBef>
                        <a:spcAft>
                          <a:spcPts val="800"/>
                        </a:spcAft>
                        <a:tabLst>
                          <a:tab pos="643890" algn="l"/>
                        </a:tabLst>
                      </a:pPr>
                      <a:r>
                        <a:rPr lang="en-IN" sz="1600" dirty="0">
                          <a:effectLst/>
                          <a:latin typeface="Times New Roman" panose="02020603050405020304" pitchFamily="18" charset="0"/>
                          <a:ea typeface="Calibri" panose="020F0502020204030204" pitchFamily="34" charset="0"/>
                          <a:cs typeface="Times New Roman" panose="02020603050405020304" pitchFamily="18" charset="0"/>
                        </a:rPr>
                        <a:t>CBT4</a:t>
                      </a: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600">
                          <a:effectLst/>
                          <a:latin typeface="Times New Roman" panose="02020603050405020304" pitchFamily="18" charset="0"/>
                          <a:ea typeface="Calibri" panose="020F0502020204030204" pitchFamily="34" charset="0"/>
                          <a:cs typeface="Times New Roman" panose="02020603050405020304" pitchFamily="18" charset="0"/>
                        </a:rPr>
                        <a:t>497.31</a:t>
                      </a: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600">
                          <a:effectLst/>
                          <a:latin typeface="Times New Roman" panose="02020603050405020304" pitchFamily="18" charset="0"/>
                          <a:ea typeface="Calibri" panose="020F0502020204030204" pitchFamily="34" charset="0"/>
                          <a:cs typeface="Times New Roman" panose="02020603050405020304" pitchFamily="18" charset="0"/>
                        </a:rPr>
                        <a:t>745.965</a:t>
                      </a: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600">
                          <a:effectLst/>
                          <a:latin typeface="Times New Roman" panose="02020603050405020304" pitchFamily="18" charset="0"/>
                          <a:ea typeface="Calibri" panose="020F0502020204030204" pitchFamily="34" charset="0"/>
                          <a:cs typeface="Times New Roman" panose="02020603050405020304" pitchFamily="18" charset="0"/>
                        </a:rPr>
                        <a:t>36.3</a:t>
                      </a: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600" dirty="0">
                          <a:effectLst/>
                          <a:latin typeface="Times New Roman" panose="02020603050405020304" pitchFamily="18" charset="0"/>
                          <a:ea typeface="Calibri" panose="020F0502020204030204" pitchFamily="34" charset="0"/>
                          <a:cs typeface="Times New Roman" panose="02020603050405020304" pitchFamily="18" charset="0"/>
                        </a:rPr>
                        <a:t>36.3</a:t>
                      </a: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600">
                          <a:effectLst/>
                          <a:latin typeface="Times New Roman" panose="02020603050405020304" pitchFamily="18" charset="0"/>
                          <a:ea typeface="Calibri" panose="020F0502020204030204" pitchFamily="34" charset="0"/>
                          <a:cs typeface="Times New Roman" panose="02020603050405020304" pitchFamily="18" charset="0"/>
                        </a:rPr>
                        <a:t>36.3</a:t>
                      </a:r>
                    </a:p>
                  </a:txBody>
                  <a:tcPr marL="68580" marR="68580" marT="0" marB="0" anchor="ctr">
                    <a:lnL>
                      <a:noFill/>
                    </a:lnL>
                    <a:lnR>
                      <a:noFill/>
                    </a:lnR>
                    <a:lnT>
                      <a:noFill/>
                    </a:lnT>
                    <a:lnB>
                      <a:noFill/>
                    </a:lnB>
                  </a:tcPr>
                </a:tc>
                <a:extLst>
                  <a:ext uri="{0D108BD9-81ED-4DB2-BD59-A6C34878D82A}">
                    <a16:rowId xmlns:a16="http://schemas.microsoft.com/office/drawing/2014/main" val="2073904745"/>
                  </a:ext>
                </a:extLst>
              </a:tr>
              <a:tr h="161925">
                <a:tc>
                  <a:txBody>
                    <a:bodyPr/>
                    <a:lstStyle/>
                    <a:p>
                      <a:pPr algn="ctr">
                        <a:lnSpc>
                          <a:spcPct val="150000"/>
                        </a:lnSpc>
                        <a:spcBef>
                          <a:spcPts val="1200"/>
                        </a:spcBef>
                        <a:spcAft>
                          <a:spcPts val="800"/>
                        </a:spcAft>
                        <a:tabLst>
                          <a:tab pos="643890" algn="l"/>
                        </a:tabLst>
                      </a:pPr>
                      <a:r>
                        <a:rPr lang="en-IN" sz="1600" dirty="0">
                          <a:effectLst/>
                          <a:latin typeface="Times New Roman" panose="02020603050405020304" pitchFamily="18" charset="0"/>
                          <a:ea typeface="Calibri" panose="020F0502020204030204" pitchFamily="34" charset="0"/>
                          <a:cs typeface="Times New Roman" panose="02020603050405020304" pitchFamily="18" charset="0"/>
                        </a:rPr>
                        <a:t>CBT5</a:t>
                      </a: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600">
                          <a:effectLst/>
                          <a:latin typeface="Times New Roman" panose="02020603050405020304" pitchFamily="18" charset="0"/>
                          <a:ea typeface="Calibri" panose="020F0502020204030204" pitchFamily="34" charset="0"/>
                          <a:cs typeface="Times New Roman" panose="02020603050405020304" pitchFamily="18" charset="0"/>
                        </a:rPr>
                        <a:t>383.6</a:t>
                      </a: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600">
                          <a:effectLst/>
                          <a:latin typeface="Times New Roman" panose="02020603050405020304" pitchFamily="18" charset="0"/>
                          <a:ea typeface="Calibri" panose="020F0502020204030204" pitchFamily="34" charset="0"/>
                          <a:cs typeface="Times New Roman" panose="02020603050405020304" pitchFamily="18" charset="0"/>
                        </a:rPr>
                        <a:t>575.4</a:t>
                      </a: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600">
                          <a:effectLst/>
                          <a:latin typeface="Times New Roman" panose="02020603050405020304" pitchFamily="18" charset="0"/>
                          <a:ea typeface="Calibri" panose="020F0502020204030204" pitchFamily="34" charset="0"/>
                          <a:cs typeface="Times New Roman" panose="02020603050405020304" pitchFamily="18" charset="0"/>
                        </a:rPr>
                        <a:t>28.0</a:t>
                      </a: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600" dirty="0">
                          <a:effectLst/>
                          <a:latin typeface="Times New Roman" panose="02020603050405020304" pitchFamily="18" charset="0"/>
                          <a:ea typeface="Calibri" panose="020F0502020204030204" pitchFamily="34" charset="0"/>
                          <a:cs typeface="Times New Roman" panose="02020603050405020304" pitchFamily="18" charset="0"/>
                        </a:rPr>
                        <a:t>28.0</a:t>
                      </a: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600" dirty="0">
                          <a:effectLst/>
                          <a:latin typeface="Times New Roman" panose="02020603050405020304" pitchFamily="18" charset="0"/>
                          <a:ea typeface="Calibri" panose="020F0502020204030204" pitchFamily="34" charset="0"/>
                          <a:cs typeface="Times New Roman" panose="02020603050405020304" pitchFamily="18" charset="0"/>
                        </a:rPr>
                        <a:t>28.0</a:t>
                      </a:r>
                    </a:p>
                  </a:txBody>
                  <a:tcPr marL="68580" marR="68580" marT="0" marB="0" anchor="ctr">
                    <a:lnL>
                      <a:noFill/>
                    </a:lnL>
                    <a:lnR>
                      <a:noFill/>
                    </a:lnR>
                    <a:lnT>
                      <a:noFill/>
                    </a:lnT>
                    <a:lnB>
                      <a:noFill/>
                    </a:lnB>
                  </a:tcPr>
                </a:tc>
                <a:extLst>
                  <a:ext uri="{0D108BD9-81ED-4DB2-BD59-A6C34878D82A}">
                    <a16:rowId xmlns:a16="http://schemas.microsoft.com/office/drawing/2014/main" val="2391879958"/>
                  </a:ext>
                </a:extLst>
              </a:tr>
              <a:tr h="161925">
                <a:tc>
                  <a:txBody>
                    <a:bodyPr/>
                    <a:lstStyle/>
                    <a:p>
                      <a:pPr algn="ctr">
                        <a:lnSpc>
                          <a:spcPct val="150000"/>
                        </a:lnSpc>
                        <a:spcBef>
                          <a:spcPts val="1200"/>
                        </a:spcBef>
                        <a:spcAft>
                          <a:spcPts val="800"/>
                        </a:spcAft>
                        <a:tabLst>
                          <a:tab pos="643890" algn="l"/>
                        </a:tabLst>
                      </a:pPr>
                      <a:r>
                        <a:rPr lang="en-IN" sz="1600" dirty="0">
                          <a:effectLst/>
                          <a:latin typeface="Times New Roman" panose="02020603050405020304" pitchFamily="18" charset="0"/>
                          <a:ea typeface="Calibri" panose="020F0502020204030204" pitchFamily="34" charset="0"/>
                          <a:cs typeface="Times New Roman" panose="02020603050405020304" pitchFamily="18" charset="0"/>
                        </a:rPr>
                        <a:t>CBT6</a:t>
                      </a:r>
                    </a:p>
                  </a:txBody>
                  <a:tcPr marL="68580" marR="68580" marT="0" marB="0" anchor="ctr">
                    <a:lnL>
                      <a:noFill/>
                    </a:lnL>
                    <a:lnR>
                      <a:noFill/>
                    </a:lnR>
                    <a:lnT>
                      <a:noFill/>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1200"/>
                        </a:spcBef>
                        <a:spcAft>
                          <a:spcPts val="800"/>
                        </a:spcAft>
                        <a:tabLst>
                          <a:tab pos="643890" algn="l"/>
                        </a:tabLst>
                      </a:pPr>
                      <a:r>
                        <a:rPr lang="en-IN" sz="1600">
                          <a:effectLst/>
                          <a:latin typeface="Times New Roman" panose="02020603050405020304" pitchFamily="18" charset="0"/>
                          <a:ea typeface="Calibri" panose="020F0502020204030204" pitchFamily="34" charset="0"/>
                          <a:cs typeface="Times New Roman" panose="02020603050405020304" pitchFamily="18" charset="0"/>
                        </a:rPr>
                        <a:t>300.03</a:t>
                      </a:r>
                    </a:p>
                  </a:txBody>
                  <a:tcPr marL="68580" marR="68580" marT="0" marB="0" anchor="ctr">
                    <a:lnL>
                      <a:noFill/>
                    </a:lnL>
                    <a:lnR>
                      <a:noFill/>
                    </a:lnR>
                    <a:lnT>
                      <a:noFill/>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1200"/>
                        </a:spcBef>
                        <a:spcAft>
                          <a:spcPts val="800"/>
                        </a:spcAft>
                        <a:tabLst>
                          <a:tab pos="643890" algn="l"/>
                        </a:tabLst>
                      </a:pPr>
                      <a:r>
                        <a:rPr lang="en-IN" sz="1600">
                          <a:effectLst/>
                          <a:latin typeface="Times New Roman" panose="02020603050405020304" pitchFamily="18" charset="0"/>
                          <a:ea typeface="Calibri" panose="020F0502020204030204" pitchFamily="34" charset="0"/>
                          <a:cs typeface="Times New Roman" panose="02020603050405020304" pitchFamily="18" charset="0"/>
                        </a:rPr>
                        <a:t>450.045</a:t>
                      </a:r>
                    </a:p>
                  </a:txBody>
                  <a:tcPr marL="68580" marR="68580" marT="0" marB="0" anchor="ctr">
                    <a:lnL>
                      <a:noFill/>
                    </a:lnL>
                    <a:lnR>
                      <a:noFill/>
                    </a:lnR>
                    <a:lnT>
                      <a:noFill/>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1200"/>
                        </a:spcBef>
                        <a:spcAft>
                          <a:spcPts val="800"/>
                        </a:spcAft>
                        <a:tabLst>
                          <a:tab pos="643890" algn="l"/>
                        </a:tabLst>
                      </a:pPr>
                      <a:r>
                        <a:rPr lang="en-IN" sz="1600">
                          <a:effectLst/>
                          <a:latin typeface="Times New Roman" panose="02020603050405020304" pitchFamily="18" charset="0"/>
                          <a:ea typeface="Calibri" panose="020F0502020204030204" pitchFamily="34" charset="0"/>
                          <a:cs typeface="Times New Roman" panose="02020603050405020304" pitchFamily="18" charset="0"/>
                        </a:rPr>
                        <a:t>21.9</a:t>
                      </a:r>
                    </a:p>
                  </a:txBody>
                  <a:tcPr marL="68580" marR="68580" marT="0" marB="0" anchor="ctr">
                    <a:lnL>
                      <a:noFill/>
                    </a:lnL>
                    <a:lnR>
                      <a:noFill/>
                    </a:lnR>
                    <a:lnT>
                      <a:noFill/>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1200"/>
                        </a:spcBef>
                        <a:spcAft>
                          <a:spcPts val="800"/>
                        </a:spcAft>
                        <a:tabLst>
                          <a:tab pos="643890" algn="l"/>
                        </a:tabLst>
                      </a:pPr>
                      <a:r>
                        <a:rPr lang="en-IN" sz="1600">
                          <a:effectLst/>
                          <a:latin typeface="Times New Roman" panose="02020603050405020304" pitchFamily="18" charset="0"/>
                          <a:ea typeface="Calibri" panose="020F0502020204030204" pitchFamily="34" charset="0"/>
                          <a:cs typeface="Times New Roman" panose="02020603050405020304" pitchFamily="18" charset="0"/>
                        </a:rPr>
                        <a:t>21.9</a:t>
                      </a:r>
                    </a:p>
                  </a:txBody>
                  <a:tcPr marL="68580" marR="68580" marT="0" marB="0" anchor="ctr">
                    <a:lnL>
                      <a:noFill/>
                    </a:lnL>
                    <a:lnR>
                      <a:noFill/>
                    </a:lnR>
                    <a:lnT>
                      <a:noFill/>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1200"/>
                        </a:spcBef>
                        <a:spcAft>
                          <a:spcPts val="800"/>
                        </a:spcAft>
                        <a:tabLst>
                          <a:tab pos="643890" algn="l"/>
                        </a:tabLst>
                      </a:pPr>
                      <a:r>
                        <a:rPr lang="en-IN" sz="1600" dirty="0">
                          <a:effectLst/>
                          <a:latin typeface="Times New Roman" panose="02020603050405020304" pitchFamily="18" charset="0"/>
                          <a:ea typeface="Calibri" panose="020F0502020204030204" pitchFamily="34" charset="0"/>
                          <a:cs typeface="Times New Roman" panose="02020603050405020304" pitchFamily="18" charset="0"/>
                        </a:rPr>
                        <a:t>21.9</a:t>
                      </a:r>
                    </a:p>
                  </a:txBody>
                  <a:tcPr marL="68580" marR="68580" marT="0" marB="0" anchor="ctr">
                    <a:lnL>
                      <a:noFill/>
                    </a:lnL>
                    <a:lnR>
                      <a:noFill/>
                    </a:lnR>
                    <a:lnT>
                      <a:noFill/>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095895886"/>
                  </a:ext>
                </a:extLst>
              </a:tr>
            </a:tbl>
          </a:graphicData>
        </a:graphic>
      </p:graphicFrame>
      <p:sp>
        <p:nvSpPr>
          <p:cNvPr id="5" name="Slide Number Placeholder 4">
            <a:extLst>
              <a:ext uri="{FF2B5EF4-FFF2-40B4-BE49-F238E27FC236}">
                <a16:creationId xmlns:a16="http://schemas.microsoft.com/office/drawing/2014/main" id="{49837C5D-26D2-4FB6-8BFC-DB3679ED1D0E}"/>
              </a:ext>
            </a:extLst>
          </p:cNvPr>
          <p:cNvSpPr>
            <a:spLocks noGrp="1"/>
          </p:cNvSpPr>
          <p:nvPr>
            <p:ph type="sldNum" sz="quarter" idx="12"/>
          </p:nvPr>
        </p:nvSpPr>
        <p:spPr/>
        <p:txBody>
          <a:bodyPr/>
          <a:lstStyle/>
          <a:p>
            <a:fld id="{19C3CFBE-B804-4550-B12F-7A9DB4F9F9D8}" type="slidenum">
              <a:rPr lang="en-IN" smtClean="0"/>
              <a:t>17</a:t>
            </a:fld>
            <a:endParaRPr lang="en-IN"/>
          </a:p>
        </p:txBody>
      </p:sp>
    </p:spTree>
    <p:extLst>
      <p:ext uri="{BB962C8B-B14F-4D97-AF65-F5344CB8AC3E}">
        <p14:creationId xmlns:p14="http://schemas.microsoft.com/office/powerpoint/2010/main" val="23360801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50F78C5-1EA1-4BB5-A391-71A3747E4932}"/>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latin typeface="Times New Roman" panose="02020603050405020304" pitchFamily="18" charset="0"/>
                <a:cs typeface="Times New Roman" panose="02020603050405020304" pitchFamily="18" charset="0"/>
              </a:rPr>
              <a:t>Laboratory results continued</a:t>
            </a:r>
            <a:endParaRPr lang="en-IN" sz="400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3FE7847-48AD-4A7F-A9F4-9B2B45529011}"/>
              </a:ext>
            </a:extLst>
          </p:cNvPr>
          <p:cNvSpPr>
            <a:spLocks noGrp="1"/>
          </p:cNvSpPr>
          <p:nvPr>
            <p:ph idx="1"/>
          </p:nvPr>
        </p:nvSpPr>
        <p:spPr>
          <a:xfrm>
            <a:off x="655279" y="1873399"/>
            <a:ext cx="3459936" cy="399124"/>
          </a:xfrm>
        </p:spPr>
        <p:txBody>
          <a:bodyPr>
            <a:noAutofit/>
          </a:bodyPr>
          <a:lstStyle/>
          <a:p>
            <a:pPr marL="0" indent="0" algn="just" defTabSz="758952">
              <a:lnSpc>
                <a:spcPct val="150000"/>
              </a:lnSpc>
              <a:spcBef>
                <a:spcPts val="830"/>
              </a:spcBef>
              <a:buNone/>
            </a:pPr>
            <a:r>
              <a:rPr lang="en-US" sz="1600" b="1" u="sng" kern="1200" dirty="0">
                <a:solidFill>
                  <a:schemeClr val="tx1"/>
                </a:solidFill>
                <a:latin typeface="Times New Roman" panose="02020603050405020304" pitchFamily="18" charset="0"/>
                <a:ea typeface="+mn-ea"/>
                <a:cs typeface="Times New Roman" panose="02020603050405020304" pitchFamily="18" charset="0"/>
              </a:rPr>
              <a:t>UCS testing:</a:t>
            </a:r>
            <a:endParaRPr lang="en-US" sz="1600" b="1" u="sng" dirty="0">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DC1568F8-58C5-4BED-A9D1-68B63B47ED5D}"/>
              </a:ext>
            </a:extLst>
          </p:cNvPr>
          <p:cNvSpPr txBox="1"/>
          <p:nvPr/>
        </p:nvSpPr>
        <p:spPr>
          <a:xfrm>
            <a:off x="6971317" y="2112579"/>
            <a:ext cx="2331515" cy="338554"/>
          </a:xfrm>
          <a:prstGeom prst="rect">
            <a:avLst/>
          </a:prstGeom>
          <a:noFill/>
        </p:spPr>
        <p:txBody>
          <a:bodyPr wrap="square">
            <a:spAutoFit/>
          </a:bodyPr>
          <a:lstStyle/>
          <a:p>
            <a:pPr algn="ctr" defTabSz="758952">
              <a:spcAft>
                <a:spcPts val="830"/>
              </a:spcAft>
            </a:pPr>
            <a:r>
              <a:rPr lang="en-US" sz="1600" b="1" kern="1200" dirty="0">
                <a:solidFill>
                  <a:schemeClr val="tx1"/>
                </a:solidFill>
                <a:latin typeface="Times New Roman" panose="02020603050405020304" pitchFamily="18" charset="0"/>
                <a:ea typeface="+mn-ea"/>
                <a:cs typeface="Times New Roman" panose="02020603050405020304" pitchFamily="18" charset="0"/>
              </a:rPr>
              <a:t>Table 5. </a:t>
            </a:r>
            <a:r>
              <a:rPr lang="en-US" sz="1600" kern="1200" dirty="0">
                <a:solidFill>
                  <a:schemeClr val="tx1"/>
                </a:solidFill>
                <a:latin typeface="Times New Roman" panose="02020603050405020304" pitchFamily="18" charset="0"/>
                <a:ea typeface="+mn-ea"/>
                <a:cs typeface="Times New Roman" panose="02020603050405020304" pitchFamily="18" charset="0"/>
              </a:rPr>
              <a:t>UCS test results</a:t>
            </a:r>
            <a:endParaRPr lang="en-IN" sz="1600" dirty="0">
              <a:effectLst/>
              <a:latin typeface="Times New Roman" panose="02020603050405020304" pitchFamily="18" charset="0"/>
              <a:ea typeface="Calibri" panose="020F0502020204030204" pitchFamily="34" charset="0"/>
              <a:cs typeface="Gautami" panose="020B0502040204020203" pitchFamily="34" charset="0"/>
            </a:endParaRPr>
          </a:p>
        </p:txBody>
      </p:sp>
      <p:pic>
        <p:nvPicPr>
          <p:cNvPr id="11" name="Picture 10">
            <a:extLst>
              <a:ext uri="{FF2B5EF4-FFF2-40B4-BE49-F238E27FC236}">
                <a16:creationId xmlns:a16="http://schemas.microsoft.com/office/drawing/2014/main" id="{FA1F834F-0085-4C28-A225-0848AA6D319C}"/>
              </a:ext>
            </a:extLst>
          </p:cNvPr>
          <p:cNvPicPr/>
          <p:nvPr/>
        </p:nvPicPr>
        <p:blipFill rotWithShape="1">
          <a:blip r:embed="rId3">
            <a:extLst>
              <a:ext uri="{28A0092B-C50C-407E-A947-70E740481C1C}">
                <a14:useLocalDpi xmlns:a14="http://schemas.microsoft.com/office/drawing/2010/main" val="0"/>
              </a:ext>
            </a:extLst>
          </a:blip>
          <a:srcRect l="1088" r="-106"/>
          <a:stretch/>
        </p:blipFill>
        <p:spPr bwMode="auto">
          <a:xfrm>
            <a:off x="474430" y="2341718"/>
            <a:ext cx="4505325" cy="3750028"/>
          </a:xfrm>
          <a:prstGeom prst="rect">
            <a:avLst/>
          </a:prstGeom>
          <a:ln>
            <a:noFill/>
          </a:ln>
          <a:extLst>
            <a:ext uri="{53640926-AAD7-44D8-BBD7-CCE9431645EC}">
              <a14:shadowObscured xmlns:a14="http://schemas.microsoft.com/office/drawing/2010/main"/>
            </a:ext>
          </a:extLst>
        </p:spPr>
      </p:pic>
      <p:sp>
        <p:nvSpPr>
          <p:cNvPr id="12" name="TextBox 11">
            <a:extLst>
              <a:ext uri="{FF2B5EF4-FFF2-40B4-BE49-F238E27FC236}">
                <a16:creationId xmlns:a16="http://schemas.microsoft.com/office/drawing/2014/main" id="{F2D6C6AF-BC61-45AC-95D6-85D698F19382}"/>
              </a:ext>
            </a:extLst>
          </p:cNvPr>
          <p:cNvSpPr txBox="1"/>
          <p:nvPr/>
        </p:nvSpPr>
        <p:spPr>
          <a:xfrm>
            <a:off x="996797" y="6200358"/>
            <a:ext cx="3460590" cy="338554"/>
          </a:xfrm>
          <a:prstGeom prst="rect">
            <a:avLst/>
          </a:prstGeom>
          <a:noFill/>
        </p:spPr>
        <p:txBody>
          <a:bodyPr wrap="square">
            <a:spAutoFit/>
          </a:bodyPr>
          <a:lstStyle/>
          <a:p>
            <a:pPr algn="ctr" defTabSz="758952">
              <a:spcAft>
                <a:spcPts val="830"/>
              </a:spcAft>
            </a:pPr>
            <a:r>
              <a:rPr lang="en-US" sz="1600" b="1" kern="1200" dirty="0">
                <a:solidFill>
                  <a:schemeClr val="tx1"/>
                </a:solidFill>
                <a:latin typeface="Times New Roman" panose="02020603050405020304" pitchFamily="18" charset="0"/>
                <a:ea typeface="+mn-ea"/>
                <a:cs typeface="Times New Roman" panose="02020603050405020304" pitchFamily="18" charset="0"/>
              </a:rPr>
              <a:t>Figure 4. </a:t>
            </a:r>
            <a:r>
              <a:rPr lang="en-US" sz="1600" kern="1200" dirty="0">
                <a:solidFill>
                  <a:schemeClr val="tx1"/>
                </a:solidFill>
                <a:latin typeface="Times New Roman" panose="02020603050405020304" pitchFamily="18" charset="0"/>
                <a:ea typeface="+mn-ea"/>
                <a:cs typeface="Times New Roman" panose="02020603050405020304" pitchFamily="18" charset="0"/>
              </a:rPr>
              <a:t>UCS test results</a:t>
            </a:r>
            <a:endParaRPr lang="en-IN" sz="1600" dirty="0">
              <a:effectLst/>
              <a:latin typeface="Times New Roman" panose="02020603050405020304" pitchFamily="18" charset="0"/>
              <a:ea typeface="Calibri" panose="020F0502020204030204" pitchFamily="34" charset="0"/>
              <a:cs typeface="Gautami" panose="020B0502040204020203" pitchFamily="34" charset="0"/>
            </a:endParaRPr>
          </a:p>
        </p:txBody>
      </p:sp>
      <p:graphicFrame>
        <p:nvGraphicFramePr>
          <p:cNvPr id="5" name="Table 4">
            <a:extLst>
              <a:ext uri="{FF2B5EF4-FFF2-40B4-BE49-F238E27FC236}">
                <a16:creationId xmlns:a16="http://schemas.microsoft.com/office/drawing/2014/main" id="{7D90911B-EF32-4329-96E8-0371F2972B22}"/>
              </a:ext>
            </a:extLst>
          </p:cNvPr>
          <p:cNvGraphicFramePr>
            <a:graphicFrameLocks noGrp="1"/>
          </p:cNvGraphicFramePr>
          <p:nvPr>
            <p:extLst>
              <p:ext uri="{D42A27DB-BD31-4B8C-83A1-F6EECF244321}">
                <p14:modId xmlns:p14="http://schemas.microsoft.com/office/powerpoint/2010/main" val="601263293"/>
              </p:ext>
            </p:extLst>
          </p:nvPr>
        </p:nvGraphicFramePr>
        <p:xfrm>
          <a:off x="5454185" y="2494220"/>
          <a:ext cx="6393180" cy="2652268"/>
        </p:xfrm>
        <a:graphic>
          <a:graphicData uri="http://schemas.openxmlformats.org/drawingml/2006/table">
            <a:tbl>
              <a:tblPr firstRow="1" firstCol="1" bandRow="1"/>
              <a:tblGrid>
                <a:gridCol w="1598295">
                  <a:extLst>
                    <a:ext uri="{9D8B030D-6E8A-4147-A177-3AD203B41FA5}">
                      <a16:colId xmlns:a16="http://schemas.microsoft.com/office/drawing/2014/main" val="161556018"/>
                    </a:ext>
                  </a:extLst>
                </a:gridCol>
                <a:gridCol w="1598295">
                  <a:extLst>
                    <a:ext uri="{9D8B030D-6E8A-4147-A177-3AD203B41FA5}">
                      <a16:colId xmlns:a16="http://schemas.microsoft.com/office/drawing/2014/main" val="3226082076"/>
                    </a:ext>
                  </a:extLst>
                </a:gridCol>
                <a:gridCol w="1598295">
                  <a:extLst>
                    <a:ext uri="{9D8B030D-6E8A-4147-A177-3AD203B41FA5}">
                      <a16:colId xmlns:a16="http://schemas.microsoft.com/office/drawing/2014/main" val="4221822041"/>
                    </a:ext>
                  </a:extLst>
                </a:gridCol>
                <a:gridCol w="1598295">
                  <a:extLst>
                    <a:ext uri="{9D8B030D-6E8A-4147-A177-3AD203B41FA5}">
                      <a16:colId xmlns:a16="http://schemas.microsoft.com/office/drawing/2014/main" val="3020728143"/>
                    </a:ext>
                  </a:extLst>
                </a:gridCol>
              </a:tblGrid>
              <a:tr h="216860">
                <a:tc>
                  <a:txBody>
                    <a:bodyPr/>
                    <a:lstStyle/>
                    <a:p>
                      <a:pPr algn="ctr">
                        <a:lnSpc>
                          <a:spcPct val="150000"/>
                        </a:lnSpc>
                        <a:spcBef>
                          <a:spcPts val="1200"/>
                        </a:spcBef>
                        <a:spcAft>
                          <a:spcPts val="800"/>
                        </a:spcAft>
                        <a:tabLst>
                          <a:tab pos="643890" algn="l"/>
                        </a:tabLst>
                      </a:pPr>
                      <a:r>
                        <a:rPr lang="en-IN" sz="1600" b="1" dirty="0">
                          <a:effectLst/>
                          <a:latin typeface="Times New Roman" panose="02020603050405020304" pitchFamily="18" charset="0"/>
                          <a:ea typeface="Calibri" panose="020F0502020204030204" pitchFamily="34" charset="0"/>
                          <a:cs typeface="Gautami" panose="020B0502040204020203" pitchFamily="34" charset="0"/>
                        </a:rPr>
                        <a:t>Specimen Code</a:t>
                      </a:r>
                      <a:endParaRPr lang="en-IN" sz="16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1200"/>
                        </a:spcBef>
                        <a:spcAft>
                          <a:spcPts val="800"/>
                        </a:spcAft>
                        <a:tabLst>
                          <a:tab pos="643890" algn="l"/>
                        </a:tabLst>
                      </a:pPr>
                      <a:r>
                        <a:rPr lang="en-IN" sz="1600" b="1" dirty="0">
                          <a:effectLst/>
                          <a:latin typeface="Times New Roman" panose="02020603050405020304" pitchFamily="18" charset="0"/>
                          <a:ea typeface="Calibri" panose="020F0502020204030204" pitchFamily="34" charset="0"/>
                          <a:cs typeface="Gautami" panose="020B0502040204020203" pitchFamily="34" charset="0"/>
                        </a:rPr>
                        <a:t>Load (N)</a:t>
                      </a:r>
                      <a:endParaRPr lang="en-IN" sz="16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1200"/>
                        </a:spcBef>
                        <a:spcAft>
                          <a:spcPts val="800"/>
                        </a:spcAft>
                        <a:tabLst>
                          <a:tab pos="643890" algn="l"/>
                        </a:tabLst>
                      </a:pPr>
                      <a:r>
                        <a:rPr lang="en-IN" sz="1600" b="1">
                          <a:effectLst/>
                          <a:latin typeface="Times New Roman" panose="02020603050405020304" pitchFamily="18" charset="0"/>
                          <a:ea typeface="Calibri" panose="020F0502020204030204" pitchFamily="34" charset="0"/>
                          <a:cs typeface="Gautami" panose="020B0502040204020203" pitchFamily="34" charset="0"/>
                        </a:rPr>
                        <a:t>Cross-sectional area (m</a:t>
                      </a:r>
                      <a:r>
                        <a:rPr lang="en-IN" sz="1600" b="1" baseline="30000">
                          <a:effectLst/>
                          <a:latin typeface="Times New Roman" panose="02020603050405020304" pitchFamily="18" charset="0"/>
                          <a:ea typeface="Calibri" panose="020F0502020204030204" pitchFamily="34" charset="0"/>
                          <a:cs typeface="Gautami" panose="020B0502040204020203" pitchFamily="34" charset="0"/>
                        </a:rPr>
                        <a:t>2</a:t>
                      </a:r>
                      <a:r>
                        <a:rPr lang="en-IN" sz="1600" b="1">
                          <a:effectLst/>
                          <a:latin typeface="Times New Roman" panose="02020603050405020304" pitchFamily="18" charset="0"/>
                          <a:ea typeface="Calibri" panose="020F0502020204030204" pitchFamily="34" charset="0"/>
                          <a:cs typeface="Gautami" panose="020B0502040204020203" pitchFamily="34" charset="0"/>
                        </a:rPr>
                        <a:t>) </a:t>
                      </a:r>
                      <a:endParaRPr lang="en-IN" sz="16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1200"/>
                        </a:spcBef>
                        <a:spcAft>
                          <a:spcPts val="800"/>
                        </a:spcAft>
                        <a:tabLst>
                          <a:tab pos="643890" algn="l"/>
                        </a:tabLst>
                      </a:pPr>
                      <a:r>
                        <a:rPr lang="en-IN" sz="1600" b="1">
                          <a:effectLst/>
                          <a:latin typeface="Times New Roman" panose="02020603050405020304" pitchFamily="18" charset="0"/>
                          <a:ea typeface="Calibri" panose="020F0502020204030204" pitchFamily="34" charset="0"/>
                          <a:cs typeface="Gautami" panose="020B0502040204020203" pitchFamily="34" charset="0"/>
                        </a:rPr>
                        <a:t>UCS (kPa)</a:t>
                      </a:r>
                      <a:endParaRPr lang="en-IN" sz="16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8208177"/>
                  </a:ext>
                </a:extLst>
              </a:tr>
              <a:tr h="216860">
                <a:tc>
                  <a:txBody>
                    <a:bodyPr/>
                    <a:lstStyle/>
                    <a:p>
                      <a:pPr algn="ctr">
                        <a:lnSpc>
                          <a:spcPct val="150000"/>
                        </a:lnSpc>
                        <a:spcBef>
                          <a:spcPts val="1200"/>
                        </a:spcBef>
                        <a:spcAft>
                          <a:spcPts val="800"/>
                        </a:spcAft>
                        <a:tabLst>
                          <a:tab pos="643890" algn="l"/>
                        </a:tabLst>
                      </a:pPr>
                      <a:r>
                        <a:rPr lang="en-IN" sz="1600" dirty="0">
                          <a:effectLst/>
                          <a:latin typeface="Times New Roman" panose="02020603050405020304" pitchFamily="18" charset="0"/>
                          <a:ea typeface="Calibri" panose="020F0502020204030204" pitchFamily="34" charset="0"/>
                          <a:cs typeface="Gautami" panose="020B0502040204020203" pitchFamily="34" charset="0"/>
                        </a:rPr>
                        <a:t>UCT1</a:t>
                      </a:r>
                      <a:endParaRPr lang="en-IN" sz="16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a:noFill/>
                    </a:lnB>
                  </a:tcPr>
                </a:tc>
                <a:tc>
                  <a:txBody>
                    <a:bodyPr/>
                    <a:lstStyle/>
                    <a:p>
                      <a:pPr algn="ctr">
                        <a:lnSpc>
                          <a:spcPct val="150000"/>
                        </a:lnSpc>
                        <a:spcBef>
                          <a:spcPts val="1200"/>
                        </a:spcBef>
                        <a:spcAft>
                          <a:spcPts val="800"/>
                        </a:spcAft>
                        <a:tabLst>
                          <a:tab pos="643890" algn="l"/>
                        </a:tabLst>
                      </a:pPr>
                      <a:r>
                        <a:rPr lang="en-IN" sz="1600" dirty="0">
                          <a:effectLst/>
                          <a:latin typeface="Times New Roman" panose="02020603050405020304" pitchFamily="18" charset="0"/>
                          <a:ea typeface="Calibri" panose="020F0502020204030204" pitchFamily="34" charset="0"/>
                          <a:cs typeface="Gautami" panose="020B0502040204020203" pitchFamily="34" charset="0"/>
                        </a:rPr>
                        <a:t>295.1</a:t>
                      </a:r>
                      <a:endParaRPr lang="en-IN" sz="16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a:noFill/>
                    </a:lnB>
                  </a:tcPr>
                </a:tc>
                <a:tc>
                  <a:txBody>
                    <a:bodyPr/>
                    <a:lstStyle/>
                    <a:p>
                      <a:pPr algn="ctr">
                        <a:lnSpc>
                          <a:spcPct val="150000"/>
                        </a:lnSpc>
                        <a:spcBef>
                          <a:spcPts val="1200"/>
                        </a:spcBef>
                        <a:spcAft>
                          <a:spcPts val="800"/>
                        </a:spcAft>
                        <a:tabLst>
                          <a:tab pos="643890" algn="l"/>
                        </a:tabLst>
                      </a:pPr>
                      <a:r>
                        <a:rPr lang="en-IN" sz="1600">
                          <a:effectLst/>
                          <a:latin typeface="Times New Roman" panose="02020603050405020304" pitchFamily="18" charset="0"/>
                          <a:ea typeface="Calibri" panose="020F0502020204030204" pitchFamily="34" charset="0"/>
                          <a:cs typeface="Gautami" panose="020B0502040204020203" pitchFamily="34" charset="0"/>
                        </a:rPr>
                        <a:t>0.001134</a:t>
                      </a:r>
                      <a:endParaRPr lang="en-IN" sz="16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a:noFill/>
                    </a:lnB>
                  </a:tcPr>
                </a:tc>
                <a:tc>
                  <a:txBody>
                    <a:bodyPr/>
                    <a:lstStyle/>
                    <a:p>
                      <a:pPr algn="ctr">
                        <a:lnSpc>
                          <a:spcPct val="150000"/>
                        </a:lnSpc>
                        <a:spcBef>
                          <a:spcPts val="1200"/>
                        </a:spcBef>
                        <a:spcAft>
                          <a:spcPts val="800"/>
                        </a:spcAft>
                        <a:tabLst>
                          <a:tab pos="643890" algn="l"/>
                        </a:tabLst>
                      </a:pPr>
                      <a:r>
                        <a:rPr lang="en-IN" sz="1600">
                          <a:effectLst/>
                          <a:latin typeface="Times New Roman" panose="02020603050405020304" pitchFamily="18" charset="0"/>
                          <a:ea typeface="Calibri" panose="020F0502020204030204" pitchFamily="34" charset="0"/>
                          <a:cs typeface="Gautami" panose="020B0502040204020203" pitchFamily="34" charset="0"/>
                        </a:rPr>
                        <a:t>260.2</a:t>
                      </a:r>
                      <a:endParaRPr lang="en-IN" sz="16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a:noFill/>
                    </a:lnB>
                  </a:tcPr>
                </a:tc>
                <a:extLst>
                  <a:ext uri="{0D108BD9-81ED-4DB2-BD59-A6C34878D82A}">
                    <a16:rowId xmlns:a16="http://schemas.microsoft.com/office/drawing/2014/main" val="2292277709"/>
                  </a:ext>
                </a:extLst>
              </a:tr>
              <a:tr h="216860">
                <a:tc>
                  <a:txBody>
                    <a:bodyPr/>
                    <a:lstStyle/>
                    <a:p>
                      <a:pPr algn="ctr">
                        <a:lnSpc>
                          <a:spcPct val="150000"/>
                        </a:lnSpc>
                        <a:spcBef>
                          <a:spcPts val="1200"/>
                        </a:spcBef>
                        <a:spcAft>
                          <a:spcPts val="800"/>
                        </a:spcAft>
                        <a:tabLst>
                          <a:tab pos="643890" algn="l"/>
                        </a:tabLst>
                      </a:pPr>
                      <a:r>
                        <a:rPr lang="en-IN" sz="1600" dirty="0">
                          <a:effectLst/>
                          <a:latin typeface="Times New Roman" panose="02020603050405020304" pitchFamily="18" charset="0"/>
                          <a:ea typeface="Calibri" panose="020F0502020204030204" pitchFamily="34" charset="0"/>
                          <a:cs typeface="Gautami" panose="020B0502040204020203" pitchFamily="34" charset="0"/>
                        </a:rPr>
                        <a:t>UCT2</a:t>
                      </a:r>
                      <a:endParaRPr lang="en-IN" sz="16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600" dirty="0">
                          <a:effectLst/>
                          <a:latin typeface="Times New Roman" panose="02020603050405020304" pitchFamily="18" charset="0"/>
                          <a:ea typeface="Calibri" panose="020F0502020204030204" pitchFamily="34" charset="0"/>
                          <a:cs typeface="Gautami" panose="020B0502040204020203" pitchFamily="34" charset="0"/>
                        </a:rPr>
                        <a:t>325.1</a:t>
                      </a:r>
                      <a:endParaRPr lang="en-IN" sz="16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600" dirty="0">
                          <a:effectLst/>
                          <a:latin typeface="Times New Roman" panose="02020603050405020304" pitchFamily="18" charset="0"/>
                          <a:ea typeface="Calibri" panose="020F0502020204030204" pitchFamily="34" charset="0"/>
                          <a:cs typeface="Gautami" panose="020B0502040204020203" pitchFamily="34" charset="0"/>
                        </a:rPr>
                        <a:t>0.001134</a:t>
                      </a:r>
                      <a:endParaRPr lang="en-IN" sz="16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600">
                          <a:effectLst/>
                          <a:latin typeface="Times New Roman" panose="02020603050405020304" pitchFamily="18" charset="0"/>
                          <a:ea typeface="Calibri" panose="020F0502020204030204" pitchFamily="34" charset="0"/>
                          <a:cs typeface="Gautami" panose="020B0502040204020203" pitchFamily="34" charset="0"/>
                        </a:rPr>
                        <a:t>286.7</a:t>
                      </a:r>
                      <a:endParaRPr lang="en-IN" sz="16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extLst>
                  <a:ext uri="{0D108BD9-81ED-4DB2-BD59-A6C34878D82A}">
                    <a16:rowId xmlns:a16="http://schemas.microsoft.com/office/drawing/2014/main" val="2758141079"/>
                  </a:ext>
                </a:extLst>
              </a:tr>
              <a:tr h="216860">
                <a:tc>
                  <a:txBody>
                    <a:bodyPr/>
                    <a:lstStyle/>
                    <a:p>
                      <a:pPr algn="ctr">
                        <a:lnSpc>
                          <a:spcPct val="150000"/>
                        </a:lnSpc>
                        <a:spcBef>
                          <a:spcPts val="1200"/>
                        </a:spcBef>
                        <a:spcAft>
                          <a:spcPts val="800"/>
                        </a:spcAft>
                        <a:tabLst>
                          <a:tab pos="643890" algn="l"/>
                        </a:tabLst>
                      </a:pPr>
                      <a:r>
                        <a:rPr lang="en-IN" sz="1600" dirty="0">
                          <a:effectLst/>
                          <a:latin typeface="Times New Roman" panose="02020603050405020304" pitchFamily="18" charset="0"/>
                          <a:ea typeface="Calibri" panose="020F0502020204030204" pitchFamily="34" charset="0"/>
                          <a:cs typeface="Gautami" panose="020B0502040204020203" pitchFamily="34" charset="0"/>
                        </a:rPr>
                        <a:t>UCT3</a:t>
                      </a:r>
                      <a:endParaRPr lang="en-IN" sz="16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600">
                          <a:effectLst/>
                          <a:latin typeface="Times New Roman" panose="02020603050405020304" pitchFamily="18" charset="0"/>
                          <a:ea typeface="Calibri" panose="020F0502020204030204" pitchFamily="34" charset="0"/>
                          <a:cs typeface="Gautami" panose="020B0502040204020203" pitchFamily="34" charset="0"/>
                        </a:rPr>
                        <a:t>366.8</a:t>
                      </a:r>
                      <a:endParaRPr lang="en-IN" sz="16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600" dirty="0">
                          <a:effectLst/>
                          <a:latin typeface="Times New Roman" panose="02020603050405020304" pitchFamily="18" charset="0"/>
                          <a:ea typeface="Calibri" panose="020F0502020204030204" pitchFamily="34" charset="0"/>
                          <a:cs typeface="Gautami" panose="020B0502040204020203" pitchFamily="34" charset="0"/>
                        </a:rPr>
                        <a:t>0.001134</a:t>
                      </a:r>
                      <a:endParaRPr lang="en-IN" sz="16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600">
                          <a:effectLst/>
                          <a:latin typeface="Times New Roman" panose="02020603050405020304" pitchFamily="18" charset="0"/>
                          <a:ea typeface="Calibri" panose="020F0502020204030204" pitchFamily="34" charset="0"/>
                          <a:cs typeface="Gautami" panose="020B0502040204020203" pitchFamily="34" charset="0"/>
                        </a:rPr>
                        <a:t>323.5</a:t>
                      </a:r>
                      <a:endParaRPr lang="en-IN" sz="16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extLst>
                  <a:ext uri="{0D108BD9-81ED-4DB2-BD59-A6C34878D82A}">
                    <a16:rowId xmlns:a16="http://schemas.microsoft.com/office/drawing/2014/main" val="1918161644"/>
                  </a:ext>
                </a:extLst>
              </a:tr>
              <a:tr h="216860">
                <a:tc>
                  <a:txBody>
                    <a:bodyPr/>
                    <a:lstStyle/>
                    <a:p>
                      <a:pPr algn="ctr">
                        <a:lnSpc>
                          <a:spcPct val="150000"/>
                        </a:lnSpc>
                        <a:spcBef>
                          <a:spcPts val="1200"/>
                        </a:spcBef>
                        <a:spcAft>
                          <a:spcPts val="800"/>
                        </a:spcAft>
                        <a:tabLst>
                          <a:tab pos="643890" algn="l"/>
                        </a:tabLst>
                      </a:pPr>
                      <a:r>
                        <a:rPr lang="en-IN" sz="1600" dirty="0">
                          <a:effectLst/>
                          <a:latin typeface="Times New Roman" panose="02020603050405020304" pitchFamily="18" charset="0"/>
                          <a:ea typeface="Calibri" panose="020F0502020204030204" pitchFamily="34" charset="0"/>
                          <a:cs typeface="Gautami" panose="020B0502040204020203" pitchFamily="34" charset="0"/>
                        </a:rPr>
                        <a:t>UCT4</a:t>
                      </a:r>
                      <a:endParaRPr lang="en-IN" sz="16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600">
                          <a:effectLst/>
                          <a:latin typeface="Times New Roman" panose="02020603050405020304" pitchFamily="18" charset="0"/>
                          <a:ea typeface="Calibri" panose="020F0502020204030204" pitchFamily="34" charset="0"/>
                          <a:cs typeface="Gautami" panose="020B0502040204020203" pitchFamily="34" charset="0"/>
                        </a:rPr>
                        <a:t>440.0</a:t>
                      </a:r>
                      <a:endParaRPr lang="en-IN" sz="16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600" dirty="0">
                          <a:effectLst/>
                          <a:latin typeface="Times New Roman" panose="02020603050405020304" pitchFamily="18" charset="0"/>
                          <a:ea typeface="Calibri" panose="020F0502020204030204" pitchFamily="34" charset="0"/>
                          <a:cs typeface="Gautami" panose="020B0502040204020203" pitchFamily="34" charset="0"/>
                        </a:rPr>
                        <a:t>0.001134</a:t>
                      </a:r>
                      <a:endParaRPr lang="en-IN" sz="16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600">
                          <a:effectLst/>
                          <a:latin typeface="Times New Roman" panose="02020603050405020304" pitchFamily="18" charset="0"/>
                          <a:ea typeface="Calibri" panose="020F0502020204030204" pitchFamily="34" charset="0"/>
                          <a:cs typeface="Gautami" panose="020B0502040204020203" pitchFamily="34" charset="0"/>
                        </a:rPr>
                        <a:t>388.0</a:t>
                      </a:r>
                      <a:endParaRPr lang="en-IN" sz="16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extLst>
                  <a:ext uri="{0D108BD9-81ED-4DB2-BD59-A6C34878D82A}">
                    <a16:rowId xmlns:a16="http://schemas.microsoft.com/office/drawing/2014/main" val="2521837669"/>
                  </a:ext>
                </a:extLst>
              </a:tr>
              <a:tr h="216860">
                <a:tc>
                  <a:txBody>
                    <a:bodyPr/>
                    <a:lstStyle/>
                    <a:p>
                      <a:pPr algn="ctr">
                        <a:lnSpc>
                          <a:spcPct val="150000"/>
                        </a:lnSpc>
                        <a:spcBef>
                          <a:spcPts val="1200"/>
                        </a:spcBef>
                        <a:spcAft>
                          <a:spcPts val="800"/>
                        </a:spcAft>
                        <a:tabLst>
                          <a:tab pos="643890" algn="l"/>
                        </a:tabLst>
                      </a:pPr>
                      <a:r>
                        <a:rPr lang="en-IN" sz="1600" dirty="0">
                          <a:effectLst/>
                          <a:latin typeface="Times New Roman" panose="02020603050405020304" pitchFamily="18" charset="0"/>
                          <a:ea typeface="Calibri" panose="020F0502020204030204" pitchFamily="34" charset="0"/>
                          <a:cs typeface="Gautami" panose="020B0502040204020203" pitchFamily="34" charset="0"/>
                        </a:rPr>
                        <a:t>UCT5</a:t>
                      </a:r>
                      <a:endParaRPr lang="en-IN" sz="16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600">
                          <a:effectLst/>
                          <a:latin typeface="Times New Roman" panose="02020603050405020304" pitchFamily="18" charset="0"/>
                          <a:ea typeface="Calibri" panose="020F0502020204030204" pitchFamily="34" charset="0"/>
                          <a:cs typeface="Gautami" panose="020B0502040204020203" pitchFamily="34" charset="0"/>
                        </a:rPr>
                        <a:t>380.3</a:t>
                      </a:r>
                      <a:endParaRPr lang="en-IN" sz="16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600" dirty="0">
                          <a:effectLst/>
                          <a:latin typeface="Times New Roman" panose="02020603050405020304" pitchFamily="18" charset="0"/>
                          <a:ea typeface="Calibri" panose="020F0502020204030204" pitchFamily="34" charset="0"/>
                          <a:cs typeface="Gautami" panose="020B0502040204020203" pitchFamily="34" charset="0"/>
                        </a:rPr>
                        <a:t>0.001134</a:t>
                      </a:r>
                      <a:endParaRPr lang="en-IN" sz="16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tc>
                  <a:txBody>
                    <a:bodyPr/>
                    <a:lstStyle/>
                    <a:p>
                      <a:pPr algn="ctr">
                        <a:lnSpc>
                          <a:spcPct val="150000"/>
                        </a:lnSpc>
                        <a:spcBef>
                          <a:spcPts val="1200"/>
                        </a:spcBef>
                        <a:spcAft>
                          <a:spcPts val="800"/>
                        </a:spcAft>
                        <a:tabLst>
                          <a:tab pos="643890" algn="l"/>
                        </a:tabLst>
                      </a:pPr>
                      <a:r>
                        <a:rPr lang="en-IN" sz="1600" dirty="0">
                          <a:effectLst/>
                          <a:latin typeface="Times New Roman" panose="02020603050405020304" pitchFamily="18" charset="0"/>
                          <a:ea typeface="Calibri" panose="020F0502020204030204" pitchFamily="34" charset="0"/>
                          <a:cs typeface="Gautami" panose="020B0502040204020203" pitchFamily="34" charset="0"/>
                        </a:rPr>
                        <a:t>335.4</a:t>
                      </a:r>
                      <a:endParaRPr lang="en-IN" sz="16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a:noFill/>
                    </a:lnB>
                  </a:tcPr>
                </a:tc>
                <a:extLst>
                  <a:ext uri="{0D108BD9-81ED-4DB2-BD59-A6C34878D82A}">
                    <a16:rowId xmlns:a16="http://schemas.microsoft.com/office/drawing/2014/main" val="3165126807"/>
                  </a:ext>
                </a:extLst>
              </a:tr>
              <a:tr h="216860">
                <a:tc>
                  <a:txBody>
                    <a:bodyPr/>
                    <a:lstStyle/>
                    <a:p>
                      <a:pPr algn="ctr">
                        <a:lnSpc>
                          <a:spcPct val="150000"/>
                        </a:lnSpc>
                        <a:spcBef>
                          <a:spcPts val="1200"/>
                        </a:spcBef>
                        <a:spcAft>
                          <a:spcPts val="800"/>
                        </a:spcAft>
                        <a:tabLst>
                          <a:tab pos="643890" algn="l"/>
                        </a:tabLst>
                      </a:pPr>
                      <a:r>
                        <a:rPr lang="en-IN" sz="1600" dirty="0">
                          <a:effectLst/>
                          <a:latin typeface="Times New Roman" panose="02020603050405020304" pitchFamily="18" charset="0"/>
                          <a:ea typeface="Calibri" panose="020F0502020204030204" pitchFamily="34" charset="0"/>
                          <a:cs typeface="Gautami" panose="020B0502040204020203" pitchFamily="34" charset="0"/>
                        </a:rPr>
                        <a:t>UCT6</a:t>
                      </a:r>
                      <a:endParaRPr lang="en-IN" sz="16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1200"/>
                        </a:spcBef>
                        <a:spcAft>
                          <a:spcPts val="800"/>
                        </a:spcAft>
                        <a:tabLst>
                          <a:tab pos="643890" algn="l"/>
                        </a:tabLst>
                      </a:pPr>
                      <a:r>
                        <a:rPr lang="en-IN" sz="1600">
                          <a:effectLst/>
                          <a:latin typeface="Times New Roman" panose="02020603050405020304" pitchFamily="18" charset="0"/>
                          <a:ea typeface="Calibri" panose="020F0502020204030204" pitchFamily="34" charset="0"/>
                          <a:cs typeface="Gautami" panose="020B0502040204020203" pitchFamily="34" charset="0"/>
                        </a:rPr>
                        <a:t>330.7</a:t>
                      </a:r>
                      <a:endParaRPr lang="en-IN" sz="16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1200"/>
                        </a:spcBef>
                        <a:spcAft>
                          <a:spcPts val="800"/>
                        </a:spcAft>
                        <a:tabLst>
                          <a:tab pos="643890" algn="l"/>
                        </a:tabLst>
                      </a:pPr>
                      <a:r>
                        <a:rPr lang="en-IN" sz="1600">
                          <a:effectLst/>
                          <a:latin typeface="Times New Roman" panose="02020603050405020304" pitchFamily="18" charset="0"/>
                          <a:ea typeface="Calibri" panose="020F0502020204030204" pitchFamily="34" charset="0"/>
                          <a:cs typeface="Gautami" panose="020B0502040204020203" pitchFamily="34" charset="0"/>
                        </a:rPr>
                        <a:t>0.001134</a:t>
                      </a:r>
                      <a:endParaRPr lang="en-IN" sz="160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1200"/>
                        </a:spcBef>
                        <a:spcAft>
                          <a:spcPts val="800"/>
                        </a:spcAft>
                        <a:tabLst>
                          <a:tab pos="643890" algn="l"/>
                        </a:tabLst>
                      </a:pPr>
                      <a:r>
                        <a:rPr lang="en-IN" sz="1600" dirty="0">
                          <a:effectLst/>
                          <a:latin typeface="Times New Roman" panose="02020603050405020304" pitchFamily="18" charset="0"/>
                          <a:ea typeface="Calibri" panose="020F0502020204030204" pitchFamily="34" charset="0"/>
                          <a:cs typeface="Gautami" panose="020B0502040204020203" pitchFamily="34" charset="0"/>
                        </a:rPr>
                        <a:t>291.6</a:t>
                      </a:r>
                      <a:endParaRPr lang="en-IN" sz="1600" dirty="0">
                        <a:effectLst/>
                        <a:latin typeface="Calibri" panose="020F0502020204030204" pitchFamily="34" charset="0"/>
                        <a:ea typeface="Calibri" panose="020F0502020204030204" pitchFamily="34" charset="0"/>
                        <a:cs typeface="Gautami" panose="020B0502040204020203" pitchFamily="34" charset="0"/>
                      </a:endParaRPr>
                    </a:p>
                  </a:txBody>
                  <a:tcPr marL="68580" marR="68580" marT="0" marB="0" anchor="ctr">
                    <a:lnL>
                      <a:noFill/>
                    </a:lnL>
                    <a:lnR>
                      <a:noFill/>
                    </a:lnR>
                    <a:lnT>
                      <a:noFill/>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51705657"/>
                  </a:ext>
                </a:extLst>
              </a:tr>
            </a:tbl>
          </a:graphicData>
        </a:graphic>
      </p:graphicFrame>
      <p:sp>
        <p:nvSpPr>
          <p:cNvPr id="6" name="Slide Number Placeholder 5">
            <a:extLst>
              <a:ext uri="{FF2B5EF4-FFF2-40B4-BE49-F238E27FC236}">
                <a16:creationId xmlns:a16="http://schemas.microsoft.com/office/drawing/2014/main" id="{C18AC214-44E4-490D-B06C-73575FE53655}"/>
              </a:ext>
            </a:extLst>
          </p:cNvPr>
          <p:cNvSpPr>
            <a:spLocks noGrp="1"/>
          </p:cNvSpPr>
          <p:nvPr>
            <p:ph type="sldNum" sz="quarter" idx="12"/>
          </p:nvPr>
        </p:nvSpPr>
        <p:spPr/>
        <p:txBody>
          <a:bodyPr/>
          <a:lstStyle/>
          <a:p>
            <a:fld id="{19C3CFBE-B804-4550-B12F-7A9DB4F9F9D8}" type="slidenum">
              <a:rPr lang="en-IN" smtClean="0"/>
              <a:t>18</a:t>
            </a:fld>
            <a:endParaRPr lang="en-IN"/>
          </a:p>
        </p:txBody>
      </p:sp>
    </p:spTree>
    <p:extLst>
      <p:ext uri="{BB962C8B-B14F-4D97-AF65-F5344CB8AC3E}">
        <p14:creationId xmlns:p14="http://schemas.microsoft.com/office/powerpoint/2010/main" val="4662097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50F78C5-1EA1-4BB5-A391-71A3747E4932}"/>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latin typeface="Times New Roman" panose="02020603050405020304" pitchFamily="18" charset="0"/>
                <a:cs typeface="Times New Roman" panose="02020603050405020304" pitchFamily="18" charset="0"/>
              </a:rPr>
              <a:t>Laboratory findings</a:t>
            </a:r>
            <a:endParaRPr lang="en-IN" sz="400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3FE7847-48AD-4A7F-A9F4-9B2B45529011}"/>
              </a:ext>
            </a:extLst>
          </p:cNvPr>
          <p:cNvSpPr>
            <a:spLocks noGrp="1"/>
          </p:cNvSpPr>
          <p:nvPr>
            <p:ph idx="1"/>
          </p:nvPr>
        </p:nvSpPr>
        <p:spPr>
          <a:xfrm>
            <a:off x="450027" y="1712958"/>
            <a:ext cx="5513145" cy="3718428"/>
          </a:xfrm>
        </p:spPr>
        <p:txBody>
          <a:bodyPr>
            <a:noAutofit/>
          </a:bodyPr>
          <a:lstStyle/>
          <a:p>
            <a:pPr marL="169164" indent="-169164" algn="just" defTabSz="676656">
              <a:lnSpc>
                <a:spcPct val="150000"/>
              </a:lnSpc>
              <a:spcBef>
                <a:spcPts val="740"/>
              </a:spcBef>
            </a:pPr>
            <a:r>
              <a:rPr lang="en-US" sz="1600" kern="1200" dirty="0">
                <a:solidFill>
                  <a:schemeClr val="tx1"/>
                </a:solidFill>
                <a:latin typeface="Times New Roman" panose="02020603050405020304" pitchFamily="18" charset="0"/>
                <a:ea typeface="+mn-ea"/>
                <a:cs typeface="Times New Roman" panose="02020603050405020304" pitchFamily="18" charset="0"/>
              </a:rPr>
              <a:t>Laboratory tests on RAP, FA, and 3% cement </a:t>
            </a:r>
            <a:r>
              <a:rPr lang="en-US" sz="1600" kern="1200" dirty="0" err="1">
                <a:solidFill>
                  <a:schemeClr val="tx1"/>
                </a:solidFill>
                <a:latin typeface="Times New Roman" panose="02020603050405020304" pitchFamily="18" charset="0"/>
                <a:ea typeface="+mn-ea"/>
                <a:cs typeface="Times New Roman" panose="02020603050405020304" pitchFamily="18" charset="0"/>
              </a:rPr>
              <a:t>stabiliser</a:t>
            </a:r>
            <a:r>
              <a:rPr lang="en-US" sz="1600" kern="1200" dirty="0">
                <a:solidFill>
                  <a:schemeClr val="tx1"/>
                </a:solidFill>
                <a:latin typeface="Times New Roman" panose="02020603050405020304" pitchFamily="18" charset="0"/>
                <a:ea typeface="+mn-ea"/>
                <a:cs typeface="Times New Roman" panose="02020603050405020304" pitchFamily="18" charset="0"/>
              </a:rPr>
              <a:t> mixtures reveal clear patterns in Figure 5.</a:t>
            </a:r>
          </a:p>
          <a:p>
            <a:pPr marL="169164" indent="-169164" algn="just" defTabSz="676656">
              <a:lnSpc>
                <a:spcPct val="150000"/>
              </a:lnSpc>
              <a:spcBef>
                <a:spcPts val="740"/>
              </a:spcBef>
            </a:pPr>
            <a:r>
              <a:rPr lang="en-US" sz="1600" kern="1200" dirty="0">
                <a:solidFill>
                  <a:schemeClr val="tx1"/>
                </a:solidFill>
                <a:latin typeface="Times New Roman" panose="02020603050405020304" pitchFamily="18" charset="0"/>
                <a:ea typeface="+mn-ea"/>
                <a:cs typeface="Times New Roman" panose="02020603050405020304" pitchFamily="18" charset="0"/>
              </a:rPr>
              <a:t>Optimum Moisture Content (OMC) values increase from CT1 (3.9%) to CT6 (6.3%) during compaction tests.</a:t>
            </a:r>
          </a:p>
          <a:p>
            <a:pPr marL="169164" indent="-169164" algn="just" defTabSz="676656">
              <a:lnSpc>
                <a:spcPct val="150000"/>
              </a:lnSpc>
              <a:spcBef>
                <a:spcPts val="740"/>
              </a:spcBef>
            </a:pPr>
            <a:r>
              <a:rPr lang="en-US" sz="1600" kern="1200" dirty="0">
                <a:solidFill>
                  <a:schemeClr val="tx1"/>
                </a:solidFill>
                <a:latin typeface="Times New Roman" panose="02020603050405020304" pitchFamily="18" charset="0"/>
                <a:ea typeface="+mn-ea"/>
                <a:cs typeface="Times New Roman" panose="02020603050405020304" pitchFamily="18" charset="0"/>
              </a:rPr>
              <a:t>Maximum Dry Density (</a:t>
            </a:r>
            <a:r>
              <a:rPr lang="en-US" sz="1600" kern="1200" dirty="0" err="1">
                <a:solidFill>
                  <a:schemeClr val="tx1"/>
                </a:solidFill>
                <a:latin typeface="Times New Roman" panose="02020603050405020304" pitchFamily="18" charset="0"/>
                <a:ea typeface="+mn-ea"/>
                <a:cs typeface="Times New Roman" panose="02020603050405020304" pitchFamily="18" charset="0"/>
              </a:rPr>
              <a:t>MDD</a:t>
            </a:r>
            <a:r>
              <a:rPr lang="en-US" sz="1600" kern="1200" dirty="0">
                <a:solidFill>
                  <a:schemeClr val="tx1"/>
                </a:solidFill>
                <a:latin typeface="Times New Roman" panose="02020603050405020304" pitchFamily="18" charset="0"/>
                <a:ea typeface="+mn-ea"/>
                <a:cs typeface="Times New Roman" panose="02020603050405020304" pitchFamily="18" charset="0"/>
              </a:rPr>
              <a:t>) peaks at 1.89 g/cc for CT4, then decreases to 1.77 g/cc by CT6, indicating the impact of mixture proportions on moisture retention and density.</a:t>
            </a:r>
          </a:p>
          <a:p>
            <a:pPr marL="169164" indent="-169164" algn="just" defTabSz="676656">
              <a:lnSpc>
                <a:spcPct val="150000"/>
              </a:lnSpc>
              <a:spcBef>
                <a:spcPts val="740"/>
              </a:spcBef>
            </a:pPr>
            <a:r>
              <a:rPr lang="en-US" sz="1600" kern="1200" dirty="0">
                <a:solidFill>
                  <a:schemeClr val="tx1"/>
                </a:solidFill>
                <a:latin typeface="Times New Roman" panose="02020603050405020304" pitchFamily="18" charset="0"/>
                <a:ea typeface="+mn-ea"/>
                <a:cs typeface="Times New Roman" panose="02020603050405020304" pitchFamily="18" charset="0"/>
              </a:rPr>
              <a:t>California Bearing Ratio (</a:t>
            </a:r>
            <a:r>
              <a:rPr lang="en-US" sz="1600" kern="1200" dirty="0" err="1">
                <a:solidFill>
                  <a:schemeClr val="tx1"/>
                </a:solidFill>
                <a:latin typeface="Times New Roman" panose="02020603050405020304" pitchFamily="18" charset="0"/>
                <a:ea typeface="+mn-ea"/>
                <a:cs typeface="Times New Roman" panose="02020603050405020304" pitchFamily="18" charset="0"/>
              </a:rPr>
              <a:t>CBR</a:t>
            </a:r>
            <a:r>
              <a:rPr lang="en-US" sz="1600" kern="1200" dirty="0">
                <a:solidFill>
                  <a:schemeClr val="tx1"/>
                </a:solidFill>
                <a:latin typeface="Times New Roman" panose="02020603050405020304" pitchFamily="18" charset="0"/>
                <a:ea typeface="+mn-ea"/>
                <a:cs typeface="Times New Roman" panose="02020603050405020304" pitchFamily="18" charset="0"/>
              </a:rPr>
              <a:t>) values correlate directly with FA content up to T4, reaching a maximum of 36.3%.</a:t>
            </a:r>
            <a:endParaRPr lang="en-US" sz="1600" dirty="0">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A2C1912B-D41E-4906-B67B-23F156C1F293}"/>
              </a:ext>
            </a:extLst>
          </p:cNvPr>
          <p:cNvSpPr txBox="1"/>
          <p:nvPr/>
        </p:nvSpPr>
        <p:spPr>
          <a:xfrm>
            <a:off x="6228829" y="5056478"/>
            <a:ext cx="5702667" cy="338554"/>
          </a:xfrm>
          <a:prstGeom prst="rect">
            <a:avLst/>
          </a:prstGeom>
          <a:noFill/>
        </p:spPr>
        <p:txBody>
          <a:bodyPr wrap="square">
            <a:spAutoFit/>
          </a:bodyPr>
          <a:lstStyle/>
          <a:p>
            <a:pPr algn="ctr" defTabSz="676656">
              <a:spcAft>
                <a:spcPts val="740"/>
              </a:spcAft>
            </a:pPr>
            <a:r>
              <a:rPr lang="en-US" sz="1600" b="1" kern="1200" dirty="0">
                <a:solidFill>
                  <a:schemeClr val="tx1"/>
                </a:solidFill>
                <a:latin typeface="Times New Roman" panose="02020603050405020304" pitchFamily="18" charset="0"/>
                <a:ea typeface="+mn-ea"/>
                <a:cs typeface="Times New Roman" panose="02020603050405020304" pitchFamily="18" charset="0"/>
              </a:rPr>
              <a:t>Figure 5. </a:t>
            </a:r>
            <a:r>
              <a:rPr lang="en-US" sz="1600" kern="1200" dirty="0">
                <a:solidFill>
                  <a:schemeClr val="tx1"/>
                </a:solidFill>
                <a:latin typeface="Times New Roman" panose="02020603050405020304" pitchFamily="18" charset="0"/>
                <a:ea typeface="+mn-ea"/>
                <a:cs typeface="Times New Roman" panose="02020603050405020304" pitchFamily="18" charset="0"/>
              </a:rPr>
              <a:t>Combinations vs Compaction, </a:t>
            </a:r>
            <a:r>
              <a:rPr lang="en-US" sz="1600" kern="1200" dirty="0" err="1">
                <a:solidFill>
                  <a:schemeClr val="tx1"/>
                </a:solidFill>
                <a:latin typeface="Times New Roman" panose="02020603050405020304" pitchFamily="18" charset="0"/>
                <a:ea typeface="+mn-ea"/>
                <a:cs typeface="Times New Roman" panose="02020603050405020304" pitchFamily="18" charset="0"/>
              </a:rPr>
              <a:t>CBR</a:t>
            </a:r>
            <a:r>
              <a:rPr lang="en-US" sz="1600" kern="1200" dirty="0">
                <a:solidFill>
                  <a:schemeClr val="tx1"/>
                </a:solidFill>
                <a:latin typeface="Times New Roman" panose="02020603050405020304" pitchFamily="18" charset="0"/>
                <a:ea typeface="+mn-ea"/>
                <a:cs typeface="Times New Roman" panose="02020603050405020304" pitchFamily="18" charset="0"/>
              </a:rPr>
              <a:t> and UCS test results</a:t>
            </a:r>
            <a:endParaRPr lang="en-IN" sz="1600" dirty="0">
              <a:effectLst/>
              <a:latin typeface="Times New Roman" panose="02020603050405020304" pitchFamily="18" charset="0"/>
              <a:ea typeface="Calibri" panose="020F0502020204030204" pitchFamily="34" charset="0"/>
              <a:cs typeface="Gautami" panose="020B0502040204020203" pitchFamily="34" charset="0"/>
            </a:endParaRPr>
          </a:p>
        </p:txBody>
      </p:sp>
      <p:pic>
        <p:nvPicPr>
          <p:cNvPr id="6" name="Picture 5">
            <a:extLst>
              <a:ext uri="{FF2B5EF4-FFF2-40B4-BE49-F238E27FC236}">
                <a16:creationId xmlns:a16="http://schemas.microsoft.com/office/drawing/2014/main" id="{1523E0BD-5112-4979-ADD4-5413C6E9ABF9}"/>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6413199" y="1575459"/>
            <a:ext cx="5518298" cy="3553392"/>
          </a:xfrm>
          <a:prstGeom prst="rect">
            <a:avLst/>
          </a:prstGeom>
        </p:spPr>
      </p:pic>
      <p:sp>
        <p:nvSpPr>
          <p:cNvPr id="7" name="Content Placeholder 2">
            <a:extLst>
              <a:ext uri="{FF2B5EF4-FFF2-40B4-BE49-F238E27FC236}">
                <a16:creationId xmlns:a16="http://schemas.microsoft.com/office/drawing/2014/main" id="{CD59A9F1-C0F8-4CBD-8A3D-DE26F5A5D329}"/>
              </a:ext>
            </a:extLst>
          </p:cNvPr>
          <p:cNvSpPr txBox="1">
            <a:spLocks/>
          </p:cNvSpPr>
          <p:nvPr/>
        </p:nvSpPr>
        <p:spPr>
          <a:xfrm>
            <a:off x="450026" y="5373705"/>
            <a:ext cx="11283368" cy="1242248"/>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69164" indent="-169164" algn="just" defTabSz="676656">
              <a:lnSpc>
                <a:spcPct val="150000"/>
              </a:lnSpc>
              <a:spcBef>
                <a:spcPts val="740"/>
              </a:spcBef>
            </a:pPr>
            <a:r>
              <a:rPr lang="en-US" sz="1600" kern="1200" dirty="0" err="1">
                <a:solidFill>
                  <a:schemeClr val="tx1"/>
                </a:solidFill>
                <a:latin typeface="Times New Roman" panose="02020603050405020304" pitchFamily="18" charset="0"/>
                <a:ea typeface="+mn-ea"/>
                <a:cs typeface="Times New Roman" panose="02020603050405020304" pitchFamily="18" charset="0"/>
              </a:rPr>
              <a:t>CBR</a:t>
            </a:r>
            <a:r>
              <a:rPr lang="en-US" sz="1600" kern="1200" dirty="0">
                <a:solidFill>
                  <a:schemeClr val="tx1"/>
                </a:solidFill>
                <a:latin typeface="Times New Roman" panose="02020603050405020304" pitchFamily="18" charset="0"/>
                <a:ea typeface="+mn-ea"/>
                <a:cs typeface="Times New Roman" panose="02020603050405020304" pitchFamily="18" charset="0"/>
              </a:rPr>
              <a:t> values decline after T4, with T5 at 28.0% and T6 at 21.9%, suggesting excessive FA can reduce load-bearing capacity.</a:t>
            </a:r>
          </a:p>
          <a:p>
            <a:pPr marL="169164" indent="-169164" algn="just" defTabSz="676656">
              <a:lnSpc>
                <a:spcPct val="150000"/>
              </a:lnSpc>
              <a:spcBef>
                <a:spcPts val="740"/>
              </a:spcBef>
            </a:pPr>
            <a:r>
              <a:rPr lang="en-US" sz="1600" kern="1200" dirty="0">
                <a:solidFill>
                  <a:schemeClr val="tx1"/>
                </a:solidFill>
                <a:latin typeface="Times New Roman" panose="02020603050405020304" pitchFamily="18" charset="0"/>
                <a:ea typeface="+mn-ea"/>
                <a:cs typeface="Times New Roman" panose="02020603050405020304" pitchFamily="18" charset="0"/>
              </a:rPr>
              <a:t>Unconfined Compressive Strength (UCS) values increase to 388.0 kPa by UCT4 but drop to 291.6 kPa by UCT6, showing a link between material proportions and axial compressive resistance.</a:t>
            </a:r>
            <a:endParaRPr lang="en-US" sz="1600" dirty="0">
              <a:latin typeface="Times New Roman" panose="02020603050405020304" pitchFamily="18" charset="0"/>
              <a:cs typeface="Times New Roman" panose="02020603050405020304" pitchFamily="18" charset="0"/>
            </a:endParaRPr>
          </a:p>
        </p:txBody>
      </p:sp>
      <p:sp>
        <p:nvSpPr>
          <p:cNvPr id="5" name="Slide Number Placeholder 4">
            <a:extLst>
              <a:ext uri="{FF2B5EF4-FFF2-40B4-BE49-F238E27FC236}">
                <a16:creationId xmlns:a16="http://schemas.microsoft.com/office/drawing/2014/main" id="{E8587435-4EF5-4F61-94F5-84031DEE1E41}"/>
              </a:ext>
            </a:extLst>
          </p:cNvPr>
          <p:cNvSpPr>
            <a:spLocks noGrp="1"/>
          </p:cNvSpPr>
          <p:nvPr>
            <p:ph type="sldNum" sz="quarter" idx="12"/>
          </p:nvPr>
        </p:nvSpPr>
        <p:spPr/>
        <p:txBody>
          <a:bodyPr/>
          <a:lstStyle/>
          <a:p>
            <a:fld id="{19C3CFBE-B804-4550-B12F-7A9DB4F9F9D8}" type="slidenum">
              <a:rPr lang="en-IN" smtClean="0"/>
              <a:t>19</a:t>
            </a:fld>
            <a:endParaRPr lang="en-IN"/>
          </a:p>
        </p:txBody>
      </p:sp>
    </p:spTree>
    <p:extLst>
      <p:ext uri="{BB962C8B-B14F-4D97-AF65-F5344CB8AC3E}">
        <p14:creationId xmlns:p14="http://schemas.microsoft.com/office/powerpoint/2010/main" val="35260177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0F78C5-1EA1-4BB5-A391-71A3747E4932}"/>
              </a:ext>
            </a:extLst>
          </p:cNvPr>
          <p:cNvSpPr>
            <a:spLocks noGrp="1"/>
          </p:cNvSpPr>
          <p:nvPr>
            <p:ph type="title"/>
          </p:nvPr>
        </p:nvSpPr>
        <p:spPr>
          <a:xfrm>
            <a:off x="1371599" y="294538"/>
            <a:ext cx="9895951" cy="1033669"/>
          </a:xfrm>
        </p:spPr>
        <p:txBody>
          <a:bodyPr>
            <a:normAutofit/>
          </a:bodyPr>
          <a:lstStyle/>
          <a:p>
            <a:r>
              <a:rPr lang="en-US" sz="4000" dirty="0">
                <a:solidFill>
                  <a:srgbClr val="FFFFFF"/>
                </a:solidFill>
                <a:latin typeface="Times New Roman" panose="02020603050405020304" pitchFamily="18" charset="0"/>
                <a:cs typeface="Times New Roman" panose="02020603050405020304" pitchFamily="18" charset="0"/>
              </a:rPr>
              <a:t>Expert insights on laboratory findings</a:t>
            </a:r>
            <a:endParaRPr lang="en-IN" sz="4000" dirty="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3FE7847-48AD-4A7F-A9F4-9B2B45529011}"/>
              </a:ext>
            </a:extLst>
          </p:cNvPr>
          <p:cNvSpPr>
            <a:spLocks noGrp="1"/>
          </p:cNvSpPr>
          <p:nvPr>
            <p:ph idx="1"/>
          </p:nvPr>
        </p:nvSpPr>
        <p:spPr>
          <a:xfrm>
            <a:off x="1233982" y="1708198"/>
            <a:ext cx="9724031" cy="4648152"/>
          </a:xfrm>
        </p:spPr>
        <p:txBody>
          <a:bodyPr anchor="ctr">
            <a:noAutofit/>
          </a:bodyPr>
          <a:lstStyle/>
          <a:p>
            <a:pPr algn="just">
              <a:lnSpc>
                <a:spcPct val="100000"/>
              </a:lnSpc>
            </a:pPr>
            <a:r>
              <a:rPr lang="en-US" sz="1800" dirty="0">
                <a:latin typeface="Times New Roman" panose="02020603050405020304" pitchFamily="18" charset="0"/>
                <a:cs typeface="Times New Roman" panose="02020603050405020304" pitchFamily="18" charset="0"/>
              </a:rPr>
              <a:t>Increasing Optimum Moisture Content (OMC) values from CT1 (3.9%) to CT6 (6.3%) and the peak Maximum Dry Density (MDD) at CT4 reflect expert insights on moisture retention and optimal compatibility in recycled materials, especially with Fly Ash (FA) usage.</a:t>
            </a:r>
          </a:p>
          <a:p>
            <a:pPr algn="just">
              <a:lnSpc>
                <a:spcPct val="100000"/>
              </a:lnSpc>
            </a:pPr>
            <a:r>
              <a:rPr lang="en-US" sz="1800" dirty="0">
                <a:latin typeface="Times New Roman" panose="02020603050405020304" pitchFamily="18" charset="0"/>
                <a:cs typeface="Times New Roman" panose="02020603050405020304" pitchFamily="18" charset="0"/>
              </a:rPr>
              <a:t>The direct correlation of California Bearing Ratio (CBR) values with FA content, peaking at T4 (36.3%), demonstrates the strength enhancement by FA. At the same time, the decline in CBR post-T4 highlights the risks of excessive FA in weakening structural integrity.</a:t>
            </a:r>
          </a:p>
          <a:p>
            <a:pPr algn="just">
              <a:lnSpc>
                <a:spcPct val="100000"/>
              </a:lnSpc>
            </a:pPr>
            <a:r>
              <a:rPr lang="en-US" sz="1800" dirty="0">
                <a:latin typeface="Times New Roman" panose="02020603050405020304" pitchFamily="18" charset="0"/>
                <a:cs typeface="Times New Roman" panose="02020603050405020304" pitchFamily="18" charset="0"/>
              </a:rPr>
              <a:t>Unconfined Compressive Strength (UCS) values peak at UCT4 (388.0 kPa), validating expert advice on maintaining structural durability in recycled pavements, with a noticeable decrease in strength beyond this point.</a:t>
            </a:r>
          </a:p>
          <a:p>
            <a:pPr algn="just">
              <a:lnSpc>
                <a:spcPct val="100000"/>
              </a:lnSpc>
            </a:pPr>
            <a:r>
              <a:rPr lang="en-US" sz="1800" dirty="0">
                <a:latin typeface="Times New Roman" panose="02020603050405020304" pitchFamily="18" charset="0"/>
                <a:cs typeface="Times New Roman" panose="02020603050405020304" pitchFamily="18" charset="0"/>
              </a:rPr>
              <a:t>The study supports expert advocacy for Hot In-Place Recycling (HIPR) and Full Depth Reclamation (FDR) technologies, as seen in the moisture management trends and the MDD reduction post-CT4 (from 1.89 g/cc to 1.77 g/cc).</a:t>
            </a:r>
          </a:p>
        </p:txBody>
      </p:sp>
      <p:sp>
        <p:nvSpPr>
          <p:cNvPr id="6" name="Slide Number Placeholder 5">
            <a:extLst>
              <a:ext uri="{FF2B5EF4-FFF2-40B4-BE49-F238E27FC236}">
                <a16:creationId xmlns:a16="http://schemas.microsoft.com/office/drawing/2014/main" id="{4F064180-6405-473F-8149-82911885B057}"/>
              </a:ext>
            </a:extLst>
          </p:cNvPr>
          <p:cNvSpPr>
            <a:spLocks noGrp="1"/>
          </p:cNvSpPr>
          <p:nvPr>
            <p:ph type="sldNum" sz="quarter" idx="12"/>
          </p:nvPr>
        </p:nvSpPr>
        <p:spPr/>
        <p:txBody>
          <a:bodyPr/>
          <a:lstStyle/>
          <a:p>
            <a:fld id="{19C3CFBE-B804-4550-B12F-7A9DB4F9F9D8}" type="slidenum">
              <a:rPr lang="en-IN" smtClean="0"/>
              <a:t>20</a:t>
            </a:fld>
            <a:endParaRPr lang="en-IN"/>
          </a:p>
        </p:txBody>
      </p:sp>
    </p:spTree>
    <p:extLst>
      <p:ext uri="{BB962C8B-B14F-4D97-AF65-F5344CB8AC3E}">
        <p14:creationId xmlns:p14="http://schemas.microsoft.com/office/powerpoint/2010/main" val="2821763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50F78C5-1EA1-4BB5-A391-71A3747E4932}"/>
              </a:ext>
            </a:extLst>
          </p:cNvPr>
          <p:cNvSpPr>
            <a:spLocks noGrp="1"/>
          </p:cNvSpPr>
          <p:nvPr>
            <p:ph type="title"/>
          </p:nvPr>
        </p:nvSpPr>
        <p:spPr>
          <a:xfrm>
            <a:off x="1314824" y="735106"/>
            <a:ext cx="10053763" cy="2928470"/>
          </a:xfrm>
        </p:spPr>
        <p:txBody>
          <a:bodyPr vert="horz" lIns="91440" tIns="45720" rIns="91440" bIns="45720" rtlCol="0" anchor="b">
            <a:normAutofit/>
          </a:bodyPr>
          <a:lstStyle/>
          <a:p>
            <a:r>
              <a:rPr lang="en-US" sz="4800" b="1" kern="1200" dirty="0">
                <a:solidFill>
                  <a:srgbClr val="FFFFFF"/>
                </a:solidFill>
                <a:latin typeface="+mj-lt"/>
                <a:ea typeface="+mj-ea"/>
                <a:cs typeface="+mj-cs"/>
              </a:rPr>
              <a:t>5. Contribution to the literature </a:t>
            </a:r>
          </a:p>
        </p:txBody>
      </p:sp>
      <p:sp>
        <p:nvSpPr>
          <p:cNvPr id="3" name="Slide Number Placeholder 2">
            <a:extLst>
              <a:ext uri="{FF2B5EF4-FFF2-40B4-BE49-F238E27FC236}">
                <a16:creationId xmlns:a16="http://schemas.microsoft.com/office/drawing/2014/main" id="{7F059C8A-38C0-421A-AB12-F0A4C89FD4B1}"/>
              </a:ext>
            </a:extLst>
          </p:cNvPr>
          <p:cNvSpPr>
            <a:spLocks noGrp="1"/>
          </p:cNvSpPr>
          <p:nvPr>
            <p:ph type="sldNum" sz="quarter" idx="12"/>
          </p:nvPr>
        </p:nvSpPr>
        <p:spPr/>
        <p:txBody>
          <a:bodyPr/>
          <a:lstStyle/>
          <a:p>
            <a:fld id="{19C3CFBE-B804-4550-B12F-7A9DB4F9F9D8}" type="slidenum">
              <a:rPr lang="en-IN" smtClean="0"/>
              <a:t>21</a:t>
            </a:fld>
            <a:endParaRPr lang="en-IN"/>
          </a:p>
        </p:txBody>
      </p:sp>
    </p:spTree>
    <p:extLst>
      <p:ext uri="{BB962C8B-B14F-4D97-AF65-F5344CB8AC3E}">
        <p14:creationId xmlns:p14="http://schemas.microsoft.com/office/powerpoint/2010/main" val="582995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0F78C5-1EA1-4BB5-A391-71A3747E4932}"/>
              </a:ext>
            </a:extLst>
          </p:cNvPr>
          <p:cNvSpPr>
            <a:spLocks noGrp="1"/>
          </p:cNvSpPr>
          <p:nvPr>
            <p:ph type="title"/>
          </p:nvPr>
        </p:nvSpPr>
        <p:spPr>
          <a:xfrm>
            <a:off x="1371599" y="294538"/>
            <a:ext cx="9895951" cy="1033669"/>
          </a:xfrm>
        </p:spPr>
        <p:txBody>
          <a:bodyPr>
            <a:normAutofit/>
          </a:bodyPr>
          <a:lstStyle/>
          <a:p>
            <a:r>
              <a:rPr lang="en-US" sz="4000" dirty="0">
                <a:solidFill>
                  <a:srgbClr val="FFFFFF"/>
                </a:solidFill>
                <a:latin typeface="Times New Roman" panose="02020603050405020304" pitchFamily="18" charset="0"/>
                <a:cs typeface="Times New Roman" panose="02020603050405020304" pitchFamily="18" charset="0"/>
              </a:rPr>
              <a:t>Contributions to the literature </a:t>
            </a:r>
            <a:endParaRPr lang="en-IN" sz="4000" dirty="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3FE7847-48AD-4A7F-A9F4-9B2B45529011}"/>
              </a:ext>
            </a:extLst>
          </p:cNvPr>
          <p:cNvSpPr>
            <a:spLocks noGrp="1"/>
          </p:cNvSpPr>
          <p:nvPr>
            <p:ph idx="1"/>
          </p:nvPr>
        </p:nvSpPr>
        <p:spPr>
          <a:xfrm>
            <a:off x="459350" y="1631959"/>
            <a:ext cx="11502494" cy="4931503"/>
          </a:xfrm>
        </p:spPr>
        <p:txBody>
          <a:bodyPr anchor="ctr">
            <a:noAutofit/>
          </a:bodyPr>
          <a:lstStyle/>
          <a:p>
            <a:pPr>
              <a:lnSpc>
                <a:spcPct val="100000"/>
              </a:lnSpc>
            </a:pPr>
            <a:r>
              <a:rPr lang="en-US" sz="1800" dirty="0">
                <a:latin typeface="Times New Roman" panose="02020603050405020304" pitchFamily="18" charset="0"/>
                <a:cs typeface="Times New Roman" panose="02020603050405020304" pitchFamily="18" charset="0"/>
              </a:rPr>
              <a:t>This research contributes to the existing literature by providing empirical data on the sustainability and performance of RAP, FA, and cement mixtures in pavement engineering, with OMC values rising from 3.9% to 6.3% (CT1 to CT6) and MDD values peaking at 1.89 g/cc for CT4.</a:t>
            </a:r>
          </a:p>
          <a:p>
            <a:pPr>
              <a:lnSpc>
                <a:spcPct val="100000"/>
              </a:lnSpc>
            </a:pPr>
            <a:r>
              <a:rPr lang="en-US" sz="1800" dirty="0">
                <a:latin typeface="Times New Roman" panose="02020603050405020304" pitchFamily="18" charset="0"/>
                <a:cs typeface="Times New Roman" panose="02020603050405020304" pitchFamily="18" charset="0"/>
              </a:rPr>
              <a:t>It validates the feasibility of using high percentages of RAP in base and sub-base layers, as highlighted by the CBR value increase of up to 36.3% with the inclusion of FA up to T4 before a decrease in strength is observed.</a:t>
            </a:r>
          </a:p>
          <a:p>
            <a:pPr>
              <a:lnSpc>
                <a:spcPct val="100000"/>
              </a:lnSpc>
            </a:pPr>
            <a:r>
              <a:rPr lang="en-US" sz="1800" dirty="0">
                <a:latin typeface="Times New Roman" panose="02020603050405020304" pitchFamily="18" charset="0"/>
                <a:cs typeface="Times New Roman" panose="02020603050405020304" pitchFamily="18" charset="0"/>
              </a:rPr>
              <a:t>By corroborating expert insights on the optimal use of FA and cement, the research underscores the peak UCS value at UCT4 (388.0 kPa), confirming the effectiveness of these materials when used in specific proportions.</a:t>
            </a:r>
          </a:p>
          <a:p>
            <a:pPr>
              <a:lnSpc>
                <a:spcPct val="100000"/>
              </a:lnSpc>
            </a:pPr>
            <a:r>
              <a:rPr lang="en-US" sz="1800" dirty="0">
                <a:latin typeface="Times New Roman" panose="02020603050405020304" pitchFamily="18" charset="0"/>
                <a:cs typeface="Times New Roman" panose="02020603050405020304" pitchFamily="18" charset="0"/>
              </a:rPr>
              <a:t>It addresses the gap in understanding the effects of over-reliance on FA in RAP mixtures. CBR and UCS values decrease beyond T4, offering a cautionary perspective on mixture proportions.</a:t>
            </a:r>
          </a:p>
        </p:txBody>
      </p:sp>
      <p:sp>
        <p:nvSpPr>
          <p:cNvPr id="5" name="Slide Number Placeholder 4">
            <a:extLst>
              <a:ext uri="{FF2B5EF4-FFF2-40B4-BE49-F238E27FC236}">
                <a16:creationId xmlns:a16="http://schemas.microsoft.com/office/drawing/2014/main" id="{183F1A0E-F6AE-4269-A959-480D8AAA4E80}"/>
              </a:ext>
            </a:extLst>
          </p:cNvPr>
          <p:cNvSpPr>
            <a:spLocks noGrp="1"/>
          </p:cNvSpPr>
          <p:nvPr>
            <p:ph type="sldNum" sz="quarter" idx="12"/>
          </p:nvPr>
        </p:nvSpPr>
        <p:spPr/>
        <p:txBody>
          <a:bodyPr/>
          <a:lstStyle/>
          <a:p>
            <a:fld id="{19C3CFBE-B804-4550-B12F-7A9DB4F9F9D8}" type="slidenum">
              <a:rPr lang="en-IN" smtClean="0"/>
              <a:t>22</a:t>
            </a:fld>
            <a:endParaRPr lang="en-IN"/>
          </a:p>
        </p:txBody>
      </p:sp>
    </p:spTree>
    <p:extLst>
      <p:ext uri="{BB962C8B-B14F-4D97-AF65-F5344CB8AC3E}">
        <p14:creationId xmlns:p14="http://schemas.microsoft.com/office/powerpoint/2010/main" val="1294358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50F78C5-1EA1-4BB5-A391-71A3747E4932}"/>
              </a:ext>
            </a:extLst>
          </p:cNvPr>
          <p:cNvSpPr>
            <a:spLocks noGrp="1"/>
          </p:cNvSpPr>
          <p:nvPr>
            <p:ph type="title"/>
          </p:nvPr>
        </p:nvSpPr>
        <p:spPr>
          <a:xfrm>
            <a:off x="1314824" y="735106"/>
            <a:ext cx="10053763" cy="2928470"/>
          </a:xfrm>
        </p:spPr>
        <p:txBody>
          <a:bodyPr vert="horz" lIns="91440" tIns="45720" rIns="91440" bIns="45720" rtlCol="0" anchor="b">
            <a:normAutofit/>
          </a:bodyPr>
          <a:lstStyle/>
          <a:p>
            <a:r>
              <a:rPr lang="en-US" sz="4800" b="1" kern="1200" dirty="0">
                <a:solidFill>
                  <a:srgbClr val="FFFFFF"/>
                </a:solidFill>
                <a:latin typeface="+mj-lt"/>
                <a:ea typeface="+mj-ea"/>
                <a:cs typeface="+mj-cs"/>
              </a:rPr>
              <a:t>6. Potential contributions to the academia/professional practice</a:t>
            </a:r>
          </a:p>
        </p:txBody>
      </p:sp>
      <p:sp>
        <p:nvSpPr>
          <p:cNvPr id="3" name="Slide Number Placeholder 2">
            <a:extLst>
              <a:ext uri="{FF2B5EF4-FFF2-40B4-BE49-F238E27FC236}">
                <a16:creationId xmlns:a16="http://schemas.microsoft.com/office/drawing/2014/main" id="{A12B2AFC-3F4B-4D6B-8456-E8CB1839CD10}"/>
              </a:ext>
            </a:extLst>
          </p:cNvPr>
          <p:cNvSpPr>
            <a:spLocks noGrp="1"/>
          </p:cNvSpPr>
          <p:nvPr>
            <p:ph type="sldNum" sz="quarter" idx="12"/>
          </p:nvPr>
        </p:nvSpPr>
        <p:spPr/>
        <p:txBody>
          <a:bodyPr/>
          <a:lstStyle/>
          <a:p>
            <a:fld id="{19C3CFBE-B804-4550-B12F-7A9DB4F9F9D8}" type="slidenum">
              <a:rPr lang="en-IN" smtClean="0"/>
              <a:t>23</a:t>
            </a:fld>
            <a:endParaRPr lang="en-IN"/>
          </a:p>
        </p:txBody>
      </p:sp>
    </p:spTree>
    <p:extLst>
      <p:ext uri="{BB962C8B-B14F-4D97-AF65-F5344CB8AC3E}">
        <p14:creationId xmlns:p14="http://schemas.microsoft.com/office/powerpoint/2010/main" val="3664900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0F78C5-1EA1-4BB5-A391-71A3747E4932}"/>
              </a:ext>
            </a:extLst>
          </p:cNvPr>
          <p:cNvSpPr>
            <a:spLocks noGrp="1"/>
          </p:cNvSpPr>
          <p:nvPr>
            <p:ph type="title"/>
          </p:nvPr>
        </p:nvSpPr>
        <p:spPr>
          <a:xfrm>
            <a:off x="1371599" y="294538"/>
            <a:ext cx="10085295" cy="1033669"/>
          </a:xfrm>
        </p:spPr>
        <p:txBody>
          <a:bodyPr>
            <a:normAutofit/>
          </a:bodyPr>
          <a:lstStyle/>
          <a:p>
            <a:r>
              <a:rPr lang="en-US" sz="4000" dirty="0">
                <a:solidFill>
                  <a:srgbClr val="FFFFFF"/>
                </a:solidFill>
                <a:latin typeface="Times New Roman" panose="02020603050405020304" pitchFamily="18" charset="0"/>
                <a:cs typeface="Times New Roman" panose="02020603050405020304" pitchFamily="18" charset="0"/>
              </a:rPr>
              <a:t>Contributions to academia/professional practice</a:t>
            </a:r>
            <a:endParaRPr lang="en-IN" sz="4000" dirty="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3FE7847-48AD-4A7F-A9F4-9B2B45529011}"/>
              </a:ext>
            </a:extLst>
          </p:cNvPr>
          <p:cNvSpPr>
            <a:spLocks noGrp="1"/>
          </p:cNvSpPr>
          <p:nvPr>
            <p:ph idx="1"/>
          </p:nvPr>
        </p:nvSpPr>
        <p:spPr>
          <a:xfrm>
            <a:off x="259976" y="1622745"/>
            <a:ext cx="11664546" cy="3800902"/>
          </a:xfrm>
        </p:spPr>
        <p:txBody>
          <a:bodyPr anchor="ctr">
            <a:noAutofit/>
          </a:bodyPr>
          <a:lstStyle/>
          <a:p>
            <a:pPr algn="just">
              <a:lnSpc>
                <a:spcPct val="100000"/>
              </a:lnSpc>
            </a:pPr>
            <a:r>
              <a:rPr lang="en-US" sz="1800" dirty="0">
                <a:latin typeface="Times New Roman" panose="02020603050405020304" pitchFamily="18" charset="0"/>
                <a:cs typeface="Times New Roman" panose="02020603050405020304" pitchFamily="18" charset="0"/>
              </a:rPr>
              <a:t>The study provides essential data for moisture </a:t>
            </a:r>
            <a:r>
              <a:rPr lang="en-US" sz="1800" dirty="0" err="1">
                <a:latin typeface="Times New Roman" panose="02020603050405020304" pitchFamily="18" charset="0"/>
                <a:cs typeface="Times New Roman" panose="02020603050405020304" pitchFamily="18" charset="0"/>
              </a:rPr>
              <a:t>optimisation</a:t>
            </a:r>
            <a:r>
              <a:rPr lang="en-US" sz="1800" dirty="0">
                <a:latin typeface="Times New Roman" panose="02020603050405020304" pitchFamily="18" charset="0"/>
                <a:cs typeface="Times New Roman" panose="02020603050405020304" pitchFamily="18" charset="0"/>
              </a:rPr>
              <a:t> in pavement sub-bases, showing an increase in Optimum Moisture Content (OMC) from 3.9% to 6.3% for RAP, FA, and cement mixtures, enhancing both academic and practical understanding of material </a:t>
            </a:r>
            <a:r>
              <a:rPr lang="en-US" sz="1800" dirty="0" err="1">
                <a:latin typeface="Times New Roman" panose="02020603050405020304" pitchFamily="18" charset="0"/>
                <a:cs typeface="Times New Roman" panose="02020603050405020304" pitchFamily="18" charset="0"/>
              </a:rPr>
              <a:t>behaviour</a:t>
            </a:r>
            <a:r>
              <a:rPr lang="en-US" sz="1800" dirty="0">
                <a:latin typeface="Times New Roman" panose="02020603050405020304" pitchFamily="18" charset="0"/>
                <a:cs typeface="Times New Roman" panose="02020603050405020304" pitchFamily="18" charset="0"/>
              </a:rPr>
              <a:t>.</a:t>
            </a:r>
          </a:p>
          <a:p>
            <a:pPr algn="just">
              <a:lnSpc>
                <a:spcPct val="100000"/>
              </a:lnSpc>
            </a:pPr>
            <a:r>
              <a:rPr lang="en-US" sz="1800" dirty="0">
                <a:latin typeface="Times New Roman" panose="02020603050405020304" pitchFamily="18" charset="0"/>
                <a:cs typeface="Times New Roman" panose="02020603050405020304" pitchFamily="18" charset="0"/>
              </a:rPr>
              <a:t>It establishes a benchmark for optimal pavement compaction and stability, with Maximum Dry Density (MDD) values peaking at 1.89 g/cc for a mixture of 75% RAP and 25% FA (CT4).</a:t>
            </a:r>
          </a:p>
          <a:p>
            <a:pPr algn="just">
              <a:lnSpc>
                <a:spcPct val="100000"/>
              </a:lnSpc>
            </a:pPr>
            <a:r>
              <a:rPr lang="en-US" sz="1800" dirty="0">
                <a:latin typeface="Times New Roman" panose="02020603050405020304" pitchFamily="18" charset="0"/>
                <a:cs typeface="Times New Roman" panose="02020603050405020304" pitchFamily="18" charset="0"/>
              </a:rPr>
              <a:t>The research highlights a peak California Bearing Ratio (CBR) of 36.3% at T4, providing insights into the limits of FA addition for pavement strength, crucial for developing more resilient pavements.</a:t>
            </a:r>
          </a:p>
          <a:p>
            <a:pPr algn="just">
              <a:lnSpc>
                <a:spcPct val="100000"/>
              </a:lnSpc>
            </a:pPr>
            <a:r>
              <a:rPr lang="en-US" sz="1800" dirty="0">
                <a:latin typeface="Times New Roman" panose="02020603050405020304" pitchFamily="18" charset="0"/>
                <a:cs typeface="Times New Roman" panose="02020603050405020304" pitchFamily="18" charset="0"/>
              </a:rPr>
              <a:t>Investigating Unconfined Compressive Strength (UCS) trends, with a peak at 388.0 kPa at UCT4, the study offers empirical evidence for the structural potential of RAP and FA mixtures and supports the integration of HIPR and FDR recycling technologies in sustainable road construction.</a:t>
            </a:r>
          </a:p>
        </p:txBody>
      </p:sp>
      <p:sp>
        <p:nvSpPr>
          <p:cNvPr id="5" name="Slide Number Placeholder 4">
            <a:extLst>
              <a:ext uri="{FF2B5EF4-FFF2-40B4-BE49-F238E27FC236}">
                <a16:creationId xmlns:a16="http://schemas.microsoft.com/office/drawing/2014/main" id="{8A1FAB3B-AD8A-45C7-AC50-9ABBE12387A2}"/>
              </a:ext>
            </a:extLst>
          </p:cNvPr>
          <p:cNvSpPr>
            <a:spLocks noGrp="1"/>
          </p:cNvSpPr>
          <p:nvPr>
            <p:ph type="sldNum" sz="quarter" idx="12"/>
          </p:nvPr>
        </p:nvSpPr>
        <p:spPr/>
        <p:txBody>
          <a:bodyPr/>
          <a:lstStyle/>
          <a:p>
            <a:fld id="{19C3CFBE-B804-4550-B12F-7A9DB4F9F9D8}" type="slidenum">
              <a:rPr lang="en-IN" smtClean="0"/>
              <a:t>24</a:t>
            </a:fld>
            <a:endParaRPr lang="en-IN"/>
          </a:p>
        </p:txBody>
      </p:sp>
    </p:spTree>
    <p:extLst>
      <p:ext uri="{BB962C8B-B14F-4D97-AF65-F5344CB8AC3E}">
        <p14:creationId xmlns:p14="http://schemas.microsoft.com/office/powerpoint/2010/main" val="23535072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50F78C5-1EA1-4BB5-A391-71A3747E4932}"/>
              </a:ext>
            </a:extLst>
          </p:cNvPr>
          <p:cNvSpPr>
            <a:spLocks noGrp="1"/>
          </p:cNvSpPr>
          <p:nvPr>
            <p:ph type="title"/>
          </p:nvPr>
        </p:nvSpPr>
        <p:spPr>
          <a:xfrm>
            <a:off x="1314824" y="735106"/>
            <a:ext cx="10053763" cy="2928470"/>
          </a:xfrm>
        </p:spPr>
        <p:txBody>
          <a:bodyPr vert="horz" lIns="91440" tIns="45720" rIns="91440" bIns="45720" rtlCol="0" anchor="b">
            <a:normAutofit/>
          </a:bodyPr>
          <a:lstStyle/>
          <a:p>
            <a:r>
              <a:rPr lang="en-US" sz="4800" b="1" kern="1200" dirty="0">
                <a:solidFill>
                  <a:srgbClr val="FFFFFF"/>
                </a:solidFill>
                <a:latin typeface="+mj-lt"/>
                <a:ea typeface="+mj-ea"/>
                <a:cs typeface="+mj-cs"/>
              </a:rPr>
              <a:t>7. Limitations, future research and reflections</a:t>
            </a:r>
          </a:p>
        </p:txBody>
      </p:sp>
      <p:sp>
        <p:nvSpPr>
          <p:cNvPr id="3" name="Slide Number Placeholder 2">
            <a:extLst>
              <a:ext uri="{FF2B5EF4-FFF2-40B4-BE49-F238E27FC236}">
                <a16:creationId xmlns:a16="http://schemas.microsoft.com/office/drawing/2014/main" id="{DE722DD9-979F-4A8D-BF43-6F5E037EC191}"/>
              </a:ext>
            </a:extLst>
          </p:cNvPr>
          <p:cNvSpPr>
            <a:spLocks noGrp="1"/>
          </p:cNvSpPr>
          <p:nvPr>
            <p:ph type="sldNum" sz="quarter" idx="12"/>
          </p:nvPr>
        </p:nvSpPr>
        <p:spPr/>
        <p:txBody>
          <a:bodyPr/>
          <a:lstStyle/>
          <a:p>
            <a:fld id="{19C3CFBE-B804-4550-B12F-7A9DB4F9F9D8}" type="slidenum">
              <a:rPr lang="en-IN" smtClean="0"/>
              <a:t>25</a:t>
            </a:fld>
            <a:endParaRPr lang="en-IN"/>
          </a:p>
        </p:txBody>
      </p:sp>
    </p:spTree>
    <p:extLst>
      <p:ext uri="{BB962C8B-B14F-4D97-AF65-F5344CB8AC3E}">
        <p14:creationId xmlns:p14="http://schemas.microsoft.com/office/powerpoint/2010/main" val="4064265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F78C5-1EA1-4BB5-A391-71A3747E4932}"/>
              </a:ext>
            </a:extLst>
          </p:cNvPr>
          <p:cNvSpPr>
            <a:spLocks noGrp="1"/>
          </p:cNvSpPr>
          <p:nvPr>
            <p:ph type="title"/>
          </p:nvPr>
        </p:nvSpPr>
        <p:spPr>
          <a:xfrm>
            <a:off x="838200" y="310233"/>
            <a:ext cx="10515600" cy="700417"/>
          </a:xfrm>
        </p:spPr>
        <p:txBody>
          <a:bodyPr>
            <a:normAutofit/>
          </a:bodyPr>
          <a:lstStyle/>
          <a:p>
            <a:r>
              <a:rPr lang="en-US" sz="4000" dirty="0">
                <a:latin typeface="Times New Roman" panose="02020603050405020304" pitchFamily="18" charset="0"/>
                <a:cs typeface="Times New Roman" panose="02020603050405020304" pitchFamily="18" charset="0"/>
              </a:rPr>
              <a:t>Limitations</a:t>
            </a: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3FE7847-48AD-4A7F-A9F4-9B2B45529011}"/>
              </a:ext>
            </a:extLst>
          </p:cNvPr>
          <p:cNvSpPr>
            <a:spLocks noGrp="1"/>
          </p:cNvSpPr>
          <p:nvPr>
            <p:ph idx="1"/>
          </p:nvPr>
        </p:nvSpPr>
        <p:spPr>
          <a:xfrm>
            <a:off x="838200" y="1010650"/>
            <a:ext cx="10515600" cy="1311209"/>
          </a:xfrm>
        </p:spPr>
        <p:txBody>
          <a:bodyPr>
            <a:noAutofit/>
          </a:bodyPr>
          <a:lstStyle/>
          <a:p>
            <a:pPr marL="0" indent="0" algn="just">
              <a:lnSpc>
                <a:spcPct val="150000"/>
              </a:lnSpc>
              <a:buNone/>
            </a:pPr>
            <a:r>
              <a:rPr lang="en-US" sz="1600" dirty="0">
                <a:latin typeface="Times New Roman" panose="02020603050405020304" pitchFamily="18" charset="0"/>
                <a:cs typeface="Times New Roman" panose="02020603050405020304" pitchFamily="18" charset="0"/>
              </a:rPr>
              <a:t>	</a:t>
            </a:r>
            <a:r>
              <a:rPr lang="en-US" sz="1700" dirty="0">
                <a:latin typeface="Times New Roman" panose="02020603050405020304" pitchFamily="18" charset="0"/>
                <a:cs typeface="Times New Roman" panose="02020603050405020304" pitchFamily="18" charset="0"/>
              </a:rPr>
              <a:t>While the study provides a comprehensive laboratory assessment, it is pivotal to note that the results are limited to controlled laboratory testing. Field implementations, which numerous external factors can influence, are outside the scope of this research.</a:t>
            </a:r>
          </a:p>
        </p:txBody>
      </p:sp>
      <p:sp>
        <p:nvSpPr>
          <p:cNvPr id="11" name="Title 1">
            <a:extLst>
              <a:ext uri="{FF2B5EF4-FFF2-40B4-BE49-F238E27FC236}">
                <a16:creationId xmlns:a16="http://schemas.microsoft.com/office/drawing/2014/main" id="{E38F134B-6624-492D-9269-742072484F88}"/>
              </a:ext>
            </a:extLst>
          </p:cNvPr>
          <p:cNvSpPr txBox="1">
            <a:spLocks/>
          </p:cNvSpPr>
          <p:nvPr/>
        </p:nvSpPr>
        <p:spPr>
          <a:xfrm>
            <a:off x="838200" y="2321859"/>
            <a:ext cx="10515600" cy="70041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a:latin typeface="Times New Roman" panose="02020603050405020304" pitchFamily="18" charset="0"/>
                <a:cs typeface="Times New Roman" panose="02020603050405020304" pitchFamily="18" charset="0"/>
              </a:rPr>
              <a:t>Suggestions for further research</a:t>
            </a:r>
            <a:endParaRPr lang="en-IN" sz="4000" dirty="0">
              <a:latin typeface="Times New Roman" panose="02020603050405020304" pitchFamily="18" charset="0"/>
              <a:cs typeface="Times New Roman" panose="02020603050405020304" pitchFamily="18" charset="0"/>
            </a:endParaRPr>
          </a:p>
        </p:txBody>
      </p:sp>
      <p:graphicFrame>
        <p:nvGraphicFramePr>
          <p:cNvPr id="14" name="Content Placeholder 2">
            <a:extLst>
              <a:ext uri="{FF2B5EF4-FFF2-40B4-BE49-F238E27FC236}">
                <a16:creationId xmlns:a16="http://schemas.microsoft.com/office/drawing/2014/main" id="{FAB8561B-4222-8205-BE28-55E173B2B53D}"/>
              </a:ext>
            </a:extLst>
          </p:cNvPr>
          <p:cNvGraphicFramePr/>
          <p:nvPr>
            <p:extLst>
              <p:ext uri="{D42A27DB-BD31-4B8C-83A1-F6EECF244321}">
                <p14:modId xmlns:p14="http://schemas.microsoft.com/office/powerpoint/2010/main" val="834287345"/>
              </p:ext>
            </p:extLst>
          </p:nvPr>
        </p:nvGraphicFramePr>
        <p:xfrm>
          <a:off x="838200" y="3022276"/>
          <a:ext cx="10515600" cy="3423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Slide Number Placeholder 4">
            <a:extLst>
              <a:ext uri="{FF2B5EF4-FFF2-40B4-BE49-F238E27FC236}">
                <a16:creationId xmlns:a16="http://schemas.microsoft.com/office/drawing/2014/main" id="{EDF6C462-3808-472F-B02C-2243C89C48C1}"/>
              </a:ext>
            </a:extLst>
          </p:cNvPr>
          <p:cNvSpPr>
            <a:spLocks noGrp="1"/>
          </p:cNvSpPr>
          <p:nvPr>
            <p:ph type="sldNum" sz="quarter" idx="12"/>
          </p:nvPr>
        </p:nvSpPr>
        <p:spPr/>
        <p:txBody>
          <a:bodyPr/>
          <a:lstStyle/>
          <a:p>
            <a:fld id="{19C3CFBE-B804-4550-B12F-7A9DB4F9F9D8}" type="slidenum">
              <a:rPr lang="en-IN" smtClean="0"/>
              <a:t>26</a:t>
            </a:fld>
            <a:endParaRPr lang="en-IN"/>
          </a:p>
        </p:txBody>
      </p:sp>
    </p:spTree>
    <p:extLst>
      <p:ext uri="{BB962C8B-B14F-4D97-AF65-F5344CB8AC3E}">
        <p14:creationId xmlns:p14="http://schemas.microsoft.com/office/powerpoint/2010/main" val="33275576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50F78C5-1EA1-4BB5-A391-71A3747E4932}"/>
              </a:ext>
            </a:extLst>
          </p:cNvPr>
          <p:cNvSpPr>
            <a:spLocks noGrp="1"/>
          </p:cNvSpPr>
          <p:nvPr>
            <p:ph type="title"/>
          </p:nvPr>
        </p:nvSpPr>
        <p:spPr>
          <a:xfrm>
            <a:off x="1314824" y="735106"/>
            <a:ext cx="10053763" cy="2928470"/>
          </a:xfrm>
        </p:spPr>
        <p:txBody>
          <a:bodyPr vert="horz" lIns="91440" tIns="45720" rIns="91440" bIns="45720" rtlCol="0" anchor="b">
            <a:normAutofit/>
          </a:bodyPr>
          <a:lstStyle/>
          <a:p>
            <a:r>
              <a:rPr lang="en-US" sz="4800" b="1" kern="1200" dirty="0">
                <a:solidFill>
                  <a:srgbClr val="FFFFFF"/>
                </a:solidFill>
                <a:latin typeface="+mj-lt"/>
                <a:ea typeface="+mj-ea"/>
                <a:cs typeface="+mj-cs"/>
              </a:rPr>
              <a:t>9. Reference list </a:t>
            </a:r>
          </a:p>
        </p:txBody>
      </p:sp>
      <p:sp>
        <p:nvSpPr>
          <p:cNvPr id="3" name="Slide Number Placeholder 2">
            <a:extLst>
              <a:ext uri="{FF2B5EF4-FFF2-40B4-BE49-F238E27FC236}">
                <a16:creationId xmlns:a16="http://schemas.microsoft.com/office/drawing/2014/main" id="{D2898706-E08A-4338-B5D0-E354EA475C1E}"/>
              </a:ext>
            </a:extLst>
          </p:cNvPr>
          <p:cNvSpPr>
            <a:spLocks noGrp="1"/>
          </p:cNvSpPr>
          <p:nvPr>
            <p:ph type="sldNum" sz="quarter" idx="12"/>
          </p:nvPr>
        </p:nvSpPr>
        <p:spPr/>
        <p:txBody>
          <a:bodyPr/>
          <a:lstStyle/>
          <a:p>
            <a:fld id="{19C3CFBE-B804-4550-B12F-7A9DB4F9F9D8}" type="slidenum">
              <a:rPr lang="en-IN" smtClean="0"/>
              <a:t>27</a:t>
            </a:fld>
            <a:endParaRPr lang="en-IN"/>
          </a:p>
        </p:txBody>
      </p:sp>
    </p:spTree>
    <p:extLst>
      <p:ext uri="{BB962C8B-B14F-4D97-AF65-F5344CB8AC3E}">
        <p14:creationId xmlns:p14="http://schemas.microsoft.com/office/powerpoint/2010/main" val="1263248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F78C5-1EA1-4BB5-A391-71A3747E4932}"/>
              </a:ext>
            </a:extLst>
          </p:cNvPr>
          <p:cNvSpPr>
            <a:spLocks noGrp="1"/>
          </p:cNvSpPr>
          <p:nvPr>
            <p:ph type="title"/>
          </p:nvPr>
        </p:nvSpPr>
        <p:spPr>
          <a:xfrm>
            <a:off x="838200" y="310233"/>
            <a:ext cx="10515600" cy="700417"/>
          </a:xfrm>
        </p:spPr>
        <p:txBody>
          <a:bodyPr>
            <a:normAutofit/>
          </a:bodyPr>
          <a:lstStyle/>
          <a:p>
            <a:r>
              <a:rPr lang="en-US" sz="4000" dirty="0">
                <a:latin typeface="Times New Roman" panose="02020603050405020304" pitchFamily="18" charset="0"/>
                <a:cs typeface="Times New Roman" panose="02020603050405020304" pitchFamily="18" charset="0"/>
              </a:rPr>
              <a:t>References</a:t>
            </a:r>
          </a:p>
        </p:txBody>
      </p:sp>
      <p:graphicFrame>
        <p:nvGraphicFramePr>
          <p:cNvPr id="5" name="Content Placeholder 2">
            <a:extLst>
              <a:ext uri="{FF2B5EF4-FFF2-40B4-BE49-F238E27FC236}">
                <a16:creationId xmlns:a16="http://schemas.microsoft.com/office/drawing/2014/main" id="{94EC039D-D009-E874-D44B-654EAEFAF3A4}"/>
              </a:ext>
            </a:extLst>
          </p:cNvPr>
          <p:cNvGraphicFramePr>
            <a:graphicFrameLocks noGrp="1"/>
          </p:cNvGraphicFramePr>
          <p:nvPr>
            <p:ph idx="1"/>
            <p:extLst>
              <p:ext uri="{D42A27DB-BD31-4B8C-83A1-F6EECF244321}">
                <p14:modId xmlns:p14="http://schemas.microsoft.com/office/powerpoint/2010/main" val="2810369398"/>
              </p:ext>
            </p:extLst>
          </p:nvPr>
        </p:nvGraphicFramePr>
        <p:xfrm>
          <a:off x="838200" y="1010650"/>
          <a:ext cx="10515600" cy="5213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lide Number Placeholder 5">
            <a:extLst>
              <a:ext uri="{FF2B5EF4-FFF2-40B4-BE49-F238E27FC236}">
                <a16:creationId xmlns:a16="http://schemas.microsoft.com/office/drawing/2014/main" id="{D58DAB1A-054A-4E71-9042-2A2AD8F3127A}"/>
              </a:ext>
            </a:extLst>
          </p:cNvPr>
          <p:cNvSpPr>
            <a:spLocks noGrp="1"/>
          </p:cNvSpPr>
          <p:nvPr>
            <p:ph type="sldNum" sz="quarter" idx="12"/>
          </p:nvPr>
        </p:nvSpPr>
        <p:spPr/>
        <p:txBody>
          <a:bodyPr/>
          <a:lstStyle/>
          <a:p>
            <a:fld id="{19C3CFBE-B804-4550-B12F-7A9DB4F9F9D8}" type="slidenum">
              <a:rPr lang="en-IN" smtClean="0"/>
              <a:t>28</a:t>
            </a:fld>
            <a:endParaRPr lang="en-IN"/>
          </a:p>
        </p:txBody>
      </p:sp>
    </p:spTree>
    <p:extLst>
      <p:ext uri="{BB962C8B-B14F-4D97-AF65-F5344CB8AC3E}">
        <p14:creationId xmlns:p14="http://schemas.microsoft.com/office/powerpoint/2010/main" val="159962968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F78C5-1EA1-4BB5-A391-71A3747E4932}"/>
              </a:ext>
            </a:extLst>
          </p:cNvPr>
          <p:cNvSpPr>
            <a:spLocks noGrp="1"/>
          </p:cNvSpPr>
          <p:nvPr>
            <p:ph type="title"/>
          </p:nvPr>
        </p:nvSpPr>
        <p:spPr>
          <a:xfrm>
            <a:off x="838200" y="310233"/>
            <a:ext cx="10515600" cy="700417"/>
          </a:xfrm>
        </p:spPr>
        <p:txBody>
          <a:bodyPr>
            <a:normAutofit/>
          </a:bodyPr>
          <a:lstStyle/>
          <a:p>
            <a:r>
              <a:rPr lang="en-US" sz="4000" dirty="0">
                <a:latin typeface="Times New Roman" panose="02020603050405020304" pitchFamily="18" charset="0"/>
                <a:cs typeface="Times New Roman" panose="02020603050405020304" pitchFamily="18" charset="0"/>
              </a:rPr>
              <a:t>References continued</a:t>
            </a:r>
          </a:p>
        </p:txBody>
      </p:sp>
      <p:graphicFrame>
        <p:nvGraphicFramePr>
          <p:cNvPr id="5" name="Content Placeholder 2">
            <a:extLst>
              <a:ext uri="{FF2B5EF4-FFF2-40B4-BE49-F238E27FC236}">
                <a16:creationId xmlns:a16="http://schemas.microsoft.com/office/drawing/2014/main" id="{FB2C1C29-46DC-F1B0-C1A3-C8A73E15C80E}"/>
              </a:ext>
            </a:extLst>
          </p:cNvPr>
          <p:cNvGraphicFramePr>
            <a:graphicFrameLocks noGrp="1"/>
          </p:cNvGraphicFramePr>
          <p:nvPr>
            <p:ph idx="1"/>
            <p:extLst>
              <p:ext uri="{D42A27DB-BD31-4B8C-83A1-F6EECF244321}">
                <p14:modId xmlns:p14="http://schemas.microsoft.com/office/powerpoint/2010/main" val="4060826182"/>
              </p:ext>
            </p:extLst>
          </p:nvPr>
        </p:nvGraphicFramePr>
        <p:xfrm>
          <a:off x="838200" y="1010649"/>
          <a:ext cx="10515600" cy="52736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lide Number Placeholder 5">
            <a:extLst>
              <a:ext uri="{FF2B5EF4-FFF2-40B4-BE49-F238E27FC236}">
                <a16:creationId xmlns:a16="http://schemas.microsoft.com/office/drawing/2014/main" id="{CDCADF34-97F5-40B8-BFF1-2958E4729109}"/>
              </a:ext>
            </a:extLst>
          </p:cNvPr>
          <p:cNvSpPr>
            <a:spLocks noGrp="1"/>
          </p:cNvSpPr>
          <p:nvPr>
            <p:ph type="sldNum" sz="quarter" idx="12"/>
          </p:nvPr>
        </p:nvSpPr>
        <p:spPr/>
        <p:txBody>
          <a:bodyPr/>
          <a:lstStyle/>
          <a:p>
            <a:fld id="{19C3CFBE-B804-4550-B12F-7A9DB4F9F9D8}" type="slidenum">
              <a:rPr lang="en-IN" smtClean="0"/>
              <a:t>29</a:t>
            </a:fld>
            <a:endParaRPr lang="en-IN"/>
          </a:p>
        </p:txBody>
      </p:sp>
    </p:spTree>
    <p:extLst>
      <p:ext uri="{BB962C8B-B14F-4D97-AF65-F5344CB8AC3E}">
        <p14:creationId xmlns:p14="http://schemas.microsoft.com/office/powerpoint/2010/main" val="34265202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F78C5-1EA1-4BB5-A391-71A3747E4932}"/>
              </a:ext>
            </a:extLst>
          </p:cNvPr>
          <p:cNvSpPr>
            <a:spLocks noGrp="1"/>
          </p:cNvSpPr>
          <p:nvPr>
            <p:ph type="title"/>
          </p:nvPr>
        </p:nvSpPr>
        <p:spPr>
          <a:xfrm>
            <a:off x="838200" y="310233"/>
            <a:ext cx="10515600" cy="700417"/>
          </a:xfrm>
        </p:spPr>
        <p:txBody>
          <a:bodyPr>
            <a:normAutofit/>
          </a:bodyPr>
          <a:lstStyle/>
          <a:p>
            <a:r>
              <a:rPr lang="en-US" sz="4000" dirty="0">
                <a:latin typeface="Times New Roman" panose="02020603050405020304" pitchFamily="18" charset="0"/>
                <a:cs typeface="Times New Roman" panose="02020603050405020304" pitchFamily="18" charset="0"/>
              </a:rPr>
              <a:t>References continued</a:t>
            </a:r>
          </a:p>
        </p:txBody>
      </p:sp>
      <p:graphicFrame>
        <p:nvGraphicFramePr>
          <p:cNvPr id="5" name="Content Placeholder 2">
            <a:extLst>
              <a:ext uri="{FF2B5EF4-FFF2-40B4-BE49-F238E27FC236}">
                <a16:creationId xmlns:a16="http://schemas.microsoft.com/office/drawing/2014/main" id="{B3BEF1D9-0641-582B-B866-262C8C9D94EC}"/>
              </a:ext>
            </a:extLst>
          </p:cNvPr>
          <p:cNvGraphicFramePr>
            <a:graphicFrameLocks noGrp="1"/>
          </p:cNvGraphicFramePr>
          <p:nvPr>
            <p:ph idx="1"/>
            <p:extLst>
              <p:ext uri="{D42A27DB-BD31-4B8C-83A1-F6EECF244321}">
                <p14:modId xmlns:p14="http://schemas.microsoft.com/office/powerpoint/2010/main" val="3115240958"/>
              </p:ext>
            </p:extLst>
          </p:nvPr>
        </p:nvGraphicFramePr>
        <p:xfrm>
          <a:off x="838200" y="1010650"/>
          <a:ext cx="10515600" cy="53457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lide Number Placeholder 5">
            <a:extLst>
              <a:ext uri="{FF2B5EF4-FFF2-40B4-BE49-F238E27FC236}">
                <a16:creationId xmlns:a16="http://schemas.microsoft.com/office/drawing/2014/main" id="{64B8A741-F1A2-4A00-A5D5-597735874CC3}"/>
              </a:ext>
            </a:extLst>
          </p:cNvPr>
          <p:cNvSpPr>
            <a:spLocks noGrp="1"/>
          </p:cNvSpPr>
          <p:nvPr>
            <p:ph type="sldNum" sz="quarter" idx="12"/>
          </p:nvPr>
        </p:nvSpPr>
        <p:spPr/>
        <p:txBody>
          <a:bodyPr/>
          <a:lstStyle/>
          <a:p>
            <a:fld id="{19C3CFBE-B804-4550-B12F-7A9DB4F9F9D8}" type="slidenum">
              <a:rPr lang="en-IN" smtClean="0"/>
              <a:t>30</a:t>
            </a:fld>
            <a:endParaRPr lang="en-IN"/>
          </a:p>
        </p:txBody>
      </p:sp>
    </p:spTree>
    <p:extLst>
      <p:ext uri="{BB962C8B-B14F-4D97-AF65-F5344CB8AC3E}">
        <p14:creationId xmlns:p14="http://schemas.microsoft.com/office/powerpoint/2010/main" val="19588867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F78C5-1EA1-4BB5-A391-71A3747E4932}"/>
              </a:ext>
            </a:extLst>
          </p:cNvPr>
          <p:cNvSpPr>
            <a:spLocks noGrp="1"/>
          </p:cNvSpPr>
          <p:nvPr>
            <p:ph type="title"/>
          </p:nvPr>
        </p:nvSpPr>
        <p:spPr>
          <a:xfrm>
            <a:off x="838200" y="310233"/>
            <a:ext cx="10515600" cy="700417"/>
          </a:xfrm>
        </p:spPr>
        <p:txBody>
          <a:bodyPr>
            <a:normAutofit/>
          </a:bodyPr>
          <a:lstStyle/>
          <a:p>
            <a:r>
              <a:rPr lang="en-US" sz="4000" dirty="0">
                <a:latin typeface="Times New Roman" panose="02020603050405020304" pitchFamily="18" charset="0"/>
                <a:cs typeface="Times New Roman" panose="02020603050405020304" pitchFamily="18" charset="0"/>
              </a:rPr>
              <a:t>References continued</a:t>
            </a:r>
          </a:p>
        </p:txBody>
      </p:sp>
      <p:graphicFrame>
        <p:nvGraphicFramePr>
          <p:cNvPr id="5" name="Content Placeholder 2">
            <a:extLst>
              <a:ext uri="{FF2B5EF4-FFF2-40B4-BE49-F238E27FC236}">
                <a16:creationId xmlns:a16="http://schemas.microsoft.com/office/drawing/2014/main" id="{B3BEF1D9-0641-582B-B866-262C8C9D94EC}"/>
              </a:ext>
            </a:extLst>
          </p:cNvPr>
          <p:cNvGraphicFramePr>
            <a:graphicFrameLocks noGrp="1"/>
          </p:cNvGraphicFramePr>
          <p:nvPr>
            <p:ph idx="1"/>
            <p:extLst>
              <p:ext uri="{D42A27DB-BD31-4B8C-83A1-F6EECF244321}">
                <p14:modId xmlns:p14="http://schemas.microsoft.com/office/powerpoint/2010/main" val="179260191"/>
              </p:ext>
            </p:extLst>
          </p:nvPr>
        </p:nvGraphicFramePr>
        <p:xfrm>
          <a:off x="838200" y="1010650"/>
          <a:ext cx="10515600" cy="53457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58C3FC8E-D528-4FBF-AB6C-3E822CA7184B}"/>
              </a:ext>
            </a:extLst>
          </p:cNvPr>
          <p:cNvSpPr>
            <a:spLocks noGrp="1"/>
          </p:cNvSpPr>
          <p:nvPr>
            <p:ph type="sldNum" sz="quarter" idx="12"/>
          </p:nvPr>
        </p:nvSpPr>
        <p:spPr/>
        <p:txBody>
          <a:bodyPr/>
          <a:lstStyle/>
          <a:p>
            <a:fld id="{19C3CFBE-B804-4550-B12F-7A9DB4F9F9D8}" type="slidenum">
              <a:rPr lang="en-IN" smtClean="0"/>
              <a:t>31</a:t>
            </a:fld>
            <a:endParaRPr lang="en-IN"/>
          </a:p>
        </p:txBody>
      </p:sp>
    </p:spTree>
    <p:extLst>
      <p:ext uri="{BB962C8B-B14F-4D97-AF65-F5344CB8AC3E}">
        <p14:creationId xmlns:p14="http://schemas.microsoft.com/office/powerpoint/2010/main" val="97718037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50F78C5-1EA1-4BB5-A391-71A3747E4932}"/>
              </a:ext>
            </a:extLst>
          </p:cNvPr>
          <p:cNvSpPr>
            <a:spLocks noGrp="1"/>
          </p:cNvSpPr>
          <p:nvPr>
            <p:ph type="title"/>
          </p:nvPr>
        </p:nvSpPr>
        <p:spPr>
          <a:xfrm>
            <a:off x="4162567" y="818984"/>
            <a:ext cx="6714699" cy="3178689"/>
          </a:xfrm>
        </p:spPr>
        <p:txBody>
          <a:bodyPr vert="horz" lIns="91440" tIns="45720" rIns="91440" bIns="45720" rtlCol="0" anchor="b">
            <a:normAutofit/>
          </a:bodyPr>
          <a:lstStyle/>
          <a:p>
            <a:r>
              <a:rPr lang="en-US" sz="4800" b="1" kern="1200">
                <a:solidFill>
                  <a:srgbClr val="FFFFFF"/>
                </a:solidFill>
                <a:latin typeface="+mj-lt"/>
                <a:ea typeface="+mj-ea"/>
                <a:cs typeface="+mj-cs"/>
              </a:rPr>
              <a:t>Any Questions?</a:t>
            </a:r>
          </a:p>
        </p:txBody>
      </p:sp>
      <p:sp>
        <p:nvSpPr>
          <p:cNvPr id="21" name="Rectangle 20">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2">
            <a:extLst>
              <a:ext uri="{FF2B5EF4-FFF2-40B4-BE49-F238E27FC236}">
                <a16:creationId xmlns:a16="http://schemas.microsoft.com/office/drawing/2014/main" id="{EBDF23A5-955D-46E2-8B88-AFD32A4F8F9C}"/>
              </a:ext>
            </a:extLst>
          </p:cNvPr>
          <p:cNvSpPr>
            <a:spLocks noGrp="1"/>
          </p:cNvSpPr>
          <p:nvPr>
            <p:ph type="sldNum" sz="quarter" idx="12"/>
          </p:nvPr>
        </p:nvSpPr>
        <p:spPr/>
        <p:txBody>
          <a:bodyPr/>
          <a:lstStyle/>
          <a:p>
            <a:fld id="{19C3CFBE-B804-4550-B12F-7A9DB4F9F9D8}" type="slidenum">
              <a:rPr lang="en-IN" smtClean="0"/>
              <a:t>32</a:t>
            </a:fld>
            <a:endParaRPr lang="en-IN"/>
          </a:p>
        </p:txBody>
      </p:sp>
    </p:spTree>
    <p:extLst>
      <p:ext uri="{BB962C8B-B14F-4D97-AF65-F5344CB8AC3E}">
        <p14:creationId xmlns:p14="http://schemas.microsoft.com/office/powerpoint/2010/main" val="17173337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50F78C5-1EA1-4BB5-A391-71A3747E4932}"/>
              </a:ext>
            </a:extLst>
          </p:cNvPr>
          <p:cNvSpPr>
            <a:spLocks noGrp="1"/>
          </p:cNvSpPr>
          <p:nvPr>
            <p:ph type="title"/>
          </p:nvPr>
        </p:nvSpPr>
        <p:spPr>
          <a:xfrm>
            <a:off x="4162567" y="818984"/>
            <a:ext cx="6714699" cy="3178689"/>
          </a:xfrm>
        </p:spPr>
        <p:txBody>
          <a:bodyPr vert="horz" lIns="91440" tIns="45720" rIns="91440" bIns="45720" rtlCol="0" anchor="b">
            <a:normAutofit/>
          </a:bodyPr>
          <a:lstStyle/>
          <a:p>
            <a:r>
              <a:rPr lang="en-US" sz="4800" b="1" kern="1200">
                <a:solidFill>
                  <a:srgbClr val="FFFFFF"/>
                </a:solidFill>
                <a:latin typeface="+mj-lt"/>
                <a:ea typeface="+mj-ea"/>
                <a:cs typeface="+mj-cs"/>
              </a:rPr>
              <a:t>Thank You!</a:t>
            </a:r>
          </a:p>
        </p:txBody>
      </p:sp>
      <p:sp>
        <p:nvSpPr>
          <p:cNvPr id="21" name="Rectangle 20">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2">
            <a:extLst>
              <a:ext uri="{FF2B5EF4-FFF2-40B4-BE49-F238E27FC236}">
                <a16:creationId xmlns:a16="http://schemas.microsoft.com/office/drawing/2014/main" id="{BD940B91-477B-4B25-ABC1-D914AA484816}"/>
              </a:ext>
            </a:extLst>
          </p:cNvPr>
          <p:cNvSpPr>
            <a:spLocks noGrp="1"/>
          </p:cNvSpPr>
          <p:nvPr>
            <p:ph type="sldNum" sz="quarter" idx="12"/>
          </p:nvPr>
        </p:nvSpPr>
        <p:spPr/>
        <p:txBody>
          <a:bodyPr/>
          <a:lstStyle/>
          <a:p>
            <a:fld id="{19C3CFBE-B804-4550-B12F-7A9DB4F9F9D8}" type="slidenum">
              <a:rPr lang="en-IN" smtClean="0"/>
              <a:t>33</a:t>
            </a:fld>
            <a:endParaRPr lang="en-IN"/>
          </a:p>
        </p:txBody>
      </p:sp>
    </p:spTree>
    <p:extLst>
      <p:ext uri="{BB962C8B-B14F-4D97-AF65-F5344CB8AC3E}">
        <p14:creationId xmlns:p14="http://schemas.microsoft.com/office/powerpoint/2010/main" val="40740775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574</TotalTime>
  <Words>3665</Words>
  <Application>Microsoft Office PowerPoint</Application>
  <PresentationFormat>Widescreen</PresentationFormat>
  <Paragraphs>444</Paragraphs>
  <Slides>33</Slides>
  <Notes>21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vt:lpstr>
      <vt:lpstr>Calibri Light</vt:lpstr>
      <vt:lpstr>Times New Roman</vt:lpstr>
      <vt:lpstr>Office Theme</vt:lpstr>
      <vt:lpstr>PowerPoint Presentation</vt:lpstr>
      <vt:lpstr>Structure of presentation</vt:lpstr>
      <vt:lpstr>1. Introduction</vt:lpstr>
      <vt:lpstr>Why sustainable road construction? </vt:lpstr>
      <vt:lpstr>Research aims and objectives </vt:lpstr>
      <vt:lpstr>Why India?</vt:lpstr>
      <vt:lpstr>2. Literature Review</vt:lpstr>
      <vt:lpstr>Summary of review of Literature</vt:lpstr>
      <vt:lpstr>Gaps in literature</vt:lpstr>
      <vt:lpstr>3. Methodological review</vt:lpstr>
      <vt:lpstr>Summary of methodology</vt:lpstr>
      <vt:lpstr>4. Results and findings </vt:lpstr>
      <vt:lpstr>Laboratory results</vt:lpstr>
      <vt:lpstr>Laboratory results continued</vt:lpstr>
      <vt:lpstr>Laboratory results continued</vt:lpstr>
      <vt:lpstr>Laboratory results continued</vt:lpstr>
      <vt:lpstr>Laboratory results continued</vt:lpstr>
      <vt:lpstr>Laboratory results continued</vt:lpstr>
      <vt:lpstr>Laboratory findings</vt:lpstr>
      <vt:lpstr>Expert insights on laboratory findings</vt:lpstr>
      <vt:lpstr>5. Contribution to the literature </vt:lpstr>
      <vt:lpstr>Contributions to the literature </vt:lpstr>
      <vt:lpstr>6. Potential contributions to the academia/professional practice</vt:lpstr>
      <vt:lpstr>Contributions to academia/professional practice</vt:lpstr>
      <vt:lpstr>7. Limitations, future research and reflections</vt:lpstr>
      <vt:lpstr>Limitations</vt:lpstr>
      <vt:lpstr>9. Reference list </vt:lpstr>
      <vt:lpstr>References</vt:lpstr>
      <vt:lpstr>References continued</vt:lpstr>
      <vt:lpstr>References continued</vt:lpstr>
      <vt:lpstr>References continued</vt:lpstr>
      <vt:lpstr>Any Questions?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Srinivasa Rao Pichika</dc:creator>
  <cp:lastModifiedBy>Srinivasa Rao Pichika</cp:lastModifiedBy>
  <cp:revision>252</cp:revision>
  <dcterms:created xsi:type="dcterms:W3CDTF">2023-11-05T15:24:25Z</dcterms:created>
  <dcterms:modified xsi:type="dcterms:W3CDTF">2023-11-12T17:04:55Z</dcterms:modified>
</cp:coreProperties>
</file>