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69" r:id="rId5"/>
    <p:sldId id="259" r:id="rId6"/>
    <p:sldId id="276" r:id="rId7"/>
    <p:sldId id="265" r:id="rId8"/>
    <p:sldId id="271" r:id="rId9"/>
    <p:sldId id="270" r:id="rId10"/>
    <p:sldId id="274" r:id="rId11"/>
    <p:sldId id="272" r:id="rId12"/>
    <p:sldId id="275" r:id="rId13"/>
    <p:sldId id="273" r:id="rId14"/>
    <p:sldId id="262" r:id="rId15"/>
    <p:sldId id="261" r:id="rId16"/>
    <p:sldId id="277" r:id="rId17"/>
    <p:sldId id="278" r:id="rId18"/>
    <p:sldId id="279" r:id="rId19"/>
    <p:sldId id="280" r:id="rId20"/>
    <p:sldId id="263" r:id="rId21"/>
    <p:sldId id="26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865" autoAdjust="0"/>
  </p:normalViewPr>
  <p:slideViewPr>
    <p:cSldViewPr snapToGrid="0">
      <p:cViewPr varScale="1">
        <p:scale>
          <a:sx n="56" d="100"/>
          <a:sy n="56" d="100"/>
        </p:scale>
        <p:origin x="123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06B414-41EF-4234-8F72-414155DC4C3F}" type="datetimeFigureOut">
              <a:rPr lang="en-US" smtClean="0"/>
              <a:t>4/17/2021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682E56-8920-4FA1-9FE5-D9B972219678}" type="slidenum">
              <a:rPr lang="en-US" smtClean="0"/>
              <a:t>‹#›</a:t>
            </a:fld>
            <a:endParaRPr lang="en-US"/>
          </a:p>
        </p:txBody>
      </p:sp>
    </p:spTree>
    <p:extLst>
      <p:ext uri="{BB962C8B-B14F-4D97-AF65-F5344CB8AC3E}">
        <p14:creationId xmlns:p14="http://schemas.microsoft.com/office/powerpoint/2010/main" val="214497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682E56-8920-4FA1-9FE5-D9B972219678}" type="slidenum">
              <a:rPr lang="en-US" smtClean="0"/>
              <a:t>4</a:t>
            </a:fld>
            <a:endParaRPr lang="en-US"/>
          </a:p>
        </p:txBody>
      </p:sp>
    </p:spTree>
    <p:extLst>
      <p:ext uri="{BB962C8B-B14F-4D97-AF65-F5344CB8AC3E}">
        <p14:creationId xmlns:p14="http://schemas.microsoft.com/office/powerpoint/2010/main" val="455921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682E56-8920-4FA1-9FE5-D9B972219678}" type="slidenum">
              <a:rPr lang="en-US" smtClean="0"/>
              <a:t>11</a:t>
            </a:fld>
            <a:endParaRPr lang="en-US"/>
          </a:p>
        </p:txBody>
      </p:sp>
    </p:spTree>
    <p:extLst>
      <p:ext uri="{BB962C8B-B14F-4D97-AF65-F5344CB8AC3E}">
        <p14:creationId xmlns:p14="http://schemas.microsoft.com/office/powerpoint/2010/main" val="18615548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136DD0D7-E08E-4120-98BB-EEFCCDFCE34A}"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141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spTree>
    <p:extLst>
      <p:ext uri="{BB962C8B-B14F-4D97-AF65-F5344CB8AC3E}">
        <p14:creationId xmlns:p14="http://schemas.microsoft.com/office/powerpoint/2010/main" val="111890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1544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3D6DDB-A92D-49B7-8697-BB2E378B52ED}" type="datetimeFigureOut">
              <a:rPr lang="en-US" smtClean="0"/>
              <a:t>4/17/2021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6DD0D7-E08E-4120-98BB-EEFCCDFCE34A}" type="slidenum">
              <a:rPr lang="en-US" smtClean="0"/>
              <a:t>‹#›</a:t>
            </a:fld>
            <a:endParaRPr lang="en-US"/>
          </a:p>
        </p:txBody>
      </p:sp>
    </p:spTree>
    <p:extLst>
      <p:ext uri="{BB962C8B-B14F-4D97-AF65-F5344CB8AC3E}">
        <p14:creationId xmlns:p14="http://schemas.microsoft.com/office/powerpoint/2010/main" val="2390696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3D6DDB-A92D-49B7-8697-BB2E378B52ED}" type="datetimeFigureOut">
              <a:rPr lang="en-US" smtClean="0"/>
              <a:t>4/17/2021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6DD0D7-E08E-4120-98BB-EEFCCDFCE34A}"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8598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3D6DDB-A92D-49B7-8697-BB2E378B52ED}" type="datetimeFigureOut">
              <a:rPr lang="en-US" smtClean="0"/>
              <a:t>4/17/2021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6DD0D7-E08E-4120-98BB-EEFCCDFCE34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166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3D6DDB-A92D-49B7-8697-BB2E378B52ED}" type="datetimeFigureOut">
              <a:rPr lang="en-US" smtClean="0"/>
              <a:t>4/17/2021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36DD0D7-E08E-4120-98BB-EEFCCDFCE34A}" type="slidenum">
              <a:rPr lang="en-US" smtClean="0"/>
              <a:t>‹#›</a:t>
            </a:fld>
            <a:endParaRPr lang="en-US"/>
          </a:p>
        </p:txBody>
      </p:sp>
    </p:spTree>
    <p:extLst>
      <p:ext uri="{BB962C8B-B14F-4D97-AF65-F5344CB8AC3E}">
        <p14:creationId xmlns:p14="http://schemas.microsoft.com/office/powerpoint/2010/main" val="3211317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3D6DDB-A92D-49B7-8697-BB2E378B52ED}" type="datetimeFigureOut">
              <a:rPr lang="en-US" smtClean="0"/>
              <a:t>4/17/2021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6DD0D7-E08E-4120-98BB-EEFCCDFCE34A}"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1950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3D6DDB-A92D-49B7-8697-BB2E378B52ED}" type="datetimeFigureOut">
              <a:rPr lang="en-US" smtClean="0"/>
              <a:t>4/17/2021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6DD0D7-E08E-4120-98BB-EEFCCDFCE34A}" type="slidenum">
              <a:rPr lang="en-US" smtClean="0"/>
              <a:t>‹#›</a:t>
            </a:fld>
            <a:endParaRPr lang="en-US"/>
          </a:p>
        </p:txBody>
      </p:sp>
    </p:spTree>
    <p:extLst>
      <p:ext uri="{BB962C8B-B14F-4D97-AF65-F5344CB8AC3E}">
        <p14:creationId xmlns:p14="http://schemas.microsoft.com/office/powerpoint/2010/main" val="202723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3D6DDB-A92D-49B7-8697-BB2E378B52ED}" type="datetimeFigureOut">
              <a:rPr lang="en-US" smtClean="0"/>
              <a:t>4/17/2021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6DD0D7-E08E-4120-98BB-EEFCCDFCE34A}" type="slidenum">
              <a:rPr lang="en-US" smtClean="0"/>
              <a:t>‹#›</a:t>
            </a:fld>
            <a:endParaRPr lang="en-US"/>
          </a:p>
        </p:txBody>
      </p:sp>
    </p:spTree>
    <p:extLst>
      <p:ext uri="{BB962C8B-B14F-4D97-AF65-F5344CB8AC3E}">
        <p14:creationId xmlns:p14="http://schemas.microsoft.com/office/powerpoint/2010/main" val="2722754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05877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0400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spTree>
    <p:extLst>
      <p:ext uri="{BB962C8B-B14F-4D97-AF65-F5344CB8AC3E}">
        <p14:creationId xmlns:p14="http://schemas.microsoft.com/office/powerpoint/2010/main" val="2146889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90869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1383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7391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3D6DDB-A92D-49B7-8697-BB2E378B52ED}" type="datetimeFigureOut">
              <a:rPr lang="en-US" smtClean="0"/>
              <a:t>4/17/2021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6DD0D7-E08E-4120-98BB-EEFCCDFCE34A}"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9427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3D6DDB-A92D-49B7-8697-BB2E378B52ED}" type="datetimeFigureOut">
              <a:rPr lang="en-US" smtClean="0"/>
              <a:t>4/17/2021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36DD0D7-E08E-4120-98BB-EEFCCDFCE34A}" type="slidenum">
              <a:rPr lang="en-US" smtClean="0"/>
              <a:t>‹#›</a:t>
            </a:fld>
            <a:endParaRPr lang="en-US"/>
          </a:p>
        </p:txBody>
      </p:sp>
    </p:spTree>
    <p:extLst>
      <p:ext uri="{BB962C8B-B14F-4D97-AF65-F5344CB8AC3E}">
        <p14:creationId xmlns:p14="http://schemas.microsoft.com/office/powerpoint/2010/main" val="3115252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statista.com/statistics/238678/tesco-plc-group-sales-by-region-2010-2011/#:~:text=According%20to%20the%20recent%20annual,Cohen%20(1898%2D197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Welcome to Presentation</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074118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idx="1"/>
          </p:nvPr>
        </p:nvSpPr>
        <p:spPr/>
        <p:txBody>
          <a:bodyPr>
            <a:normAutofit/>
          </a:bodyPr>
          <a:lstStyle/>
          <a:p>
            <a:pPr marL="0" indent="0" algn="just">
              <a:buNone/>
            </a:pPr>
            <a:r>
              <a:rPr lang="en-US" dirty="0"/>
              <a:t>Technology and efficiency go hand in hand in today's business world. </a:t>
            </a:r>
            <a:r>
              <a:rPr lang="en-US" dirty="0" smtClean="0"/>
              <a:t>Organizations </a:t>
            </a:r>
            <a:r>
              <a:rPr lang="en-US" dirty="0"/>
              <a:t>use a variety of efficiency technologies to boost employee </a:t>
            </a:r>
            <a:r>
              <a:rPr lang="en-US" dirty="0" smtClean="0"/>
              <a:t>efficiency, participation </a:t>
            </a:r>
            <a:r>
              <a:rPr lang="en-US" dirty="0"/>
              <a:t>and </a:t>
            </a:r>
            <a:r>
              <a:rPr lang="en-US" dirty="0" smtClean="0"/>
              <a:t>engagement. Here, the Advanced technology used by retail industry of the UK has been described by observing Tesco plc. Tesco is the leading retailer of the UK. The advanced Technology used by Tesco has improved the efficiency and employability of this company. </a:t>
            </a:r>
            <a:endParaRPr lang="en-US" dirty="0"/>
          </a:p>
        </p:txBody>
      </p:sp>
    </p:spTree>
    <p:extLst>
      <p:ext uri="{BB962C8B-B14F-4D97-AF65-F5344CB8AC3E}">
        <p14:creationId xmlns:p14="http://schemas.microsoft.com/office/powerpoint/2010/main" val="9401621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 of Tesco Plc. </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Tesco is the leading multinational retailer of the UK</a:t>
            </a:r>
          </a:p>
          <a:p>
            <a:r>
              <a:rPr lang="en-US" dirty="0" smtClean="0"/>
              <a:t>Tesco has begun </a:t>
            </a:r>
            <a:r>
              <a:rPr lang="en-US" dirty="0"/>
              <a:t>its activities 102 years </a:t>
            </a:r>
            <a:r>
              <a:rPr lang="en-US" dirty="0" smtClean="0"/>
              <a:t>ago in 1919. </a:t>
            </a:r>
          </a:p>
          <a:p>
            <a:r>
              <a:rPr lang="en-US" dirty="0"/>
              <a:t>Tesco offers groceries  books, clothing, electronics, furniture, toys, petrol, software, financial services, telecoms and internet services. </a:t>
            </a:r>
            <a:endParaRPr lang="en-US" dirty="0" smtClean="0"/>
          </a:p>
          <a:p>
            <a:r>
              <a:rPr lang="en-US" dirty="0" smtClean="0"/>
              <a:t>Tesco is present in 13 countries of the </a:t>
            </a:r>
            <a:r>
              <a:rPr lang="en-US" dirty="0"/>
              <a:t>world with 7,005 shops</a:t>
            </a:r>
            <a:endParaRPr lang="en-US" dirty="0" smtClean="0"/>
          </a:p>
          <a:p>
            <a:r>
              <a:rPr lang="en-US" dirty="0" smtClean="0"/>
              <a:t>The </a:t>
            </a:r>
            <a:r>
              <a:rPr lang="en-US" dirty="0"/>
              <a:t>revenue of 2020 is £64.760 billion </a:t>
            </a:r>
            <a:r>
              <a:rPr lang="en-US" dirty="0" smtClean="0"/>
              <a:t>, Operating </a:t>
            </a:r>
            <a:r>
              <a:rPr lang="en-US" dirty="0"/>
              <a:t>Income is £3.005 </a:t>
            </a:r>
            <a:r>
              <a:rPr lang="en-US" dirty="0" smtClean="0"/>
              <a:t>billion, Net </a:t>
            </a:r>
            <a:r>
              <a:rPr lang="en-US" dirty="0"/>
              <a:t>Income is £0.973 </a:t>
            </a:r>
            <a:r>
              <a:rPr lang="en-US" dirty="0" smtClean="0"/>
              <a:t>billion. </a:t>
            </a:r>
            <a:endParaRPr lang="en-US" dirty="0"/>
          </a:p>
          <a:p>
            <a:r>
              <a:rPr lang="en-US" dirty="0" smtClean="0"/>
              <a:t>The current market share of the Tesco </a:t>
            </a:r>
            <a:r>
              <a:rPr lang="en-US" dirty="0" err="1" smtClean="0"/>
              <a:t>Plc</a:t>
            </a:r>
            <a:r>
              <a:rPr lang="en-US" dirty="0"/>
              <a:t> is 28.4</a:t>
            </a:r>
            <a:r>
              <a:rPr lang="en-US" dirty="0" smtClean="0"/>
              <a:t>%</a:t>
            </a:r>
          </a:p>
          <a:p>
            <a:r>
              <a:rPr lang="en-US" dirty="0" smtClean="0"/>
              <a:t>Number of employees </a:t>
            </a:r>
            <a:r>
              <a:rPr lang="en-US" dirty="0"/>
              <a:t>of Tesco is </a:t>
            </a:r>
            <a:r>
              <a:rPr lang="en-US" dirty="0" smtClean="0"/>
              <a:t>423,092. </a:t>
            </a:r>
          </a:p>
          <a:p>
            <a:endParaRPr lang="en-US" dirty="0" smtClean="0"/>
          </a:p>
        </p:txBody>
      </p:sp>
    </p:spTree>
    <p:extLst>
      <p:ext uri="{BB962C8B-B14F-4D97-AF65-F5344CB8AC3E}">
        <p14:creationId xmlns:p14="http://schemas.microsoft.com/office/powerpoint/2010/main" val="42199424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 of Tesco Plc. </a:t>
            </a:r>
            <a:endParaRPr lang="en-US" dirty="0"/>
          </a:p>
        </p:txBody>
      </p:sp>
      <p:pic>
        <p:nvPicPr>
          <p:cNvPr id="12" name="Content Placeholder 11"/>
          <p:cNvPicPr>
            <a:picLocks noGrp="1" noChangeAspect="1"/>
          </p:cNvPicPr>
          <p:nvPr>
            <p:ph sz="half" idx="1"/>
          </p:nvPr>
        </p:nvPicPr>
        <p:blipFill>
          <a:blip r:embed="rId3"/>
          <a:stretch>
            <a:fillRect/>
          </a:stretch>
        </p:blipFill>
        <p:spPr>
          <a:xfrm>
            <a:off x="1298575" y="2793630"/>
            <a:ext cx="4718050" cy="2406168"/>
          </a:xfrm>
          <a:prstGeom prst="rect">
            <a:avLst/>
          </a:prstGeom>
        </p:spPr>
      </p:pic>
      <p:graphicFrame>
        <p:nvGraphicFramePr>
          <p:cNvPr id="10" name="Content Placeholder 9"/>
          <p:cNvGraphicFramePr>
            <a:graphicFrameLocks noGrp="1"/>
          </p:cNvGraphicFramePr>
          <p:nvPr>
            <p:ph sz="half" idx="2"/>
            <p:extLst>
              <p:ext uri="{D42A27DB-BD31-4B8C-83A1-F6EECF244321}">
                <p14:modId xmlns:p14="http://schemas.microsoft.com/office/powerpoint/2010/main" val="1999207434"/>
              </p:ext>
            </p:extLst>
          </p:nvPr>
        </p:nvGraphicFramePr>
        <p:xfrm>
          <a:off x="6181725" y="2560638"/>
          <a:ext cx="4718052" cy="2565400"/>
        </p:xfrm>
        <a:graphic>
          <a:graphicData uri="http://schemas.openxmlformats.org/drawingml/2006/table">
            <a:tbl>
              <a:tblPr firstRow="1" bandRow="1">
                <a:tableStyleId>{5C22544A-7EE6-4342-B048-85BDC9FD1C3A}</a:tableStyleId>
              </a:tblPr>
              <a:tblGrid>
                <a:gridCol w="1179513"/>
                <a:gridCol w="1179513"/>
                <a:gridCol w="1179513"/>
                <a:gridCol w="1179513"/>
              </a:tblGrid>
              <a:tr h="370840">
                <a:tc>
                  <a:txBody>
                    <a:bodyPr/>
                    <a:lstStyle/>
                    <a:p>
                      <a:endParaRPr lang="en-US" dirty="0"/>
                    </a:p>
                  </a:txBody>
                  <a:tcPr/>
                </a:tc>
                <a:tc>
                  <a:txBody>
                    <a:bodyPr/>
                    <a:lstStyle/>
                    <a:p>
                      <a:r>
                        <a:rPr lang="en-US" dirty="0" smtClean="0"/>
                        <a:t>1H</a:t>
                      </a:r>
                    </a:p>
                    <a:p>
                      <a:r>
                        <a:rPr lang="en-US" dirty="0" smtClean="0"/>
                        <a:t>2020/21</a:t>
                      </a:r>
                    </a:p>
                  </a:txBody>
                  <a:tcPr/>
                </a:tc>
                <a:tc>
                  <a:txBody>
                    <a:bodyPr/>
                    <a:lstStyle/>
                    <a:p>
                      <a:r>
                        <a:rPr lang="en-US" dirty="0" smtClean="0"/>
                        <a:t>1H</a:t>
                      </a:r>
                    </a:p>
                    <a:p>
                      <a:r>
                        <a:rPr lang="en-US" dirty="0" smtClean="0"/>
                        <a:t>2019/20</a:t>
                      </a:r>
                    </a:p>
                    <a:p>
                      <a:endParaRPr lang="en-US"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0" i="0" kern="1200" dirty="0" smtClean="0">
                          <a:solidFill>
                            <a:schemeClr val="lt1"/>
                          </a:solidFill>
                          <a:effectLst/>
                          <a:latin typeface="+mn-lt"/>
                          <a:ea typeface="+mn-ea"/>
                          <a:cs typeface="+mn-cs"/>
                        </a:rPr>
                        <a:t> Change at</a:t>
                      </a:r>
                      <a:r>
                        <a:rPr lang="en-US" dirty="0" smtClean="0"/>
                        <a:t/>
                      </a:r>
                      <a:br>
                        <a:rPr lang="en-US" dirty="0" smtClean="0"/>
                      </a:br>
                      <a:r>
                        <a:rPr lang="en-US" sz="1800" b="0" i="0" kern="1200" dirty="0" smtClean="0">
                          <a:solidFill>
                            <a:schemeClr val="lt1"/>
                          </a:solidFill>
                          <a:effectLst/>
                          <a:latin typeface="+mn-lt"/>
                          <a:ea typeface="+mn-ea"/>
                          <a:cs typeface="+mn-cs"/>
                        </a:rPr>
                        <a:t>actual rates</a:t>
                      </a:r>
                      <a:endParaRPr lang="en-US" dirty="0" smtClean="0"/>
                    </a:p>
                    <a:p>
                      <a:endParaRPr lang="en-US" dirty="0"/>
                    </a:p>
                  </a:txBody>
                  <a:tcPr/>
                </a:tc>
              </a:tr>
              <a:tr h="370840">
                <a:tc>
                  <a:txBody>
                    <a:bodyPr/>
                    <a:lstStyle/>
                    <a:p>
                      <a:r>
                        <a:rPr lang="en-US" sz="1800" b="0" i="0" kern="1200" dirty="0" smtClean="0">
                          <a:solidFill>
                            <a:schemeClr val="dk1"/>
                          </a:solidFill>
                          <a:effectLst/>
                          <a:latin typeface="+mn-lt"/>
                          <a:ea typeface="+mn-ea"/>
                          <a:cs typeface="+mn-cs"/>
                        </a:rPr>
                        <a:t>Revenue</a:t>
                      </a:r>
                      <a:endParaRPr lang="en-US" dirty="0"/>
                    </a:p>
                  </a:txBody>
                  <a:tcPr/>
                </a:tc>
                <a:tc>
                  <a:txBody>
                    <a:bodyPr/>
                    <a:lstStyle/>
                    <a:p>
                      <a:r>
                        <a:rPr lang="en-US" sz="1800" b="0" i="0" kern="1200" dirty="0" smtClean="0">
                          <a:solidFill>
                            <a:schemeClr val="dk1"/>
                          </a:solidFill>
                          <a:effectLst/>
                          <a:latin typeface="+mn-lt"/>
                          <a:ea typeface="+mn-ea"/>
                          <a:cs typeface="+mn-cs"/>
                        </a:rPr>
                        <a:t>£28.7bn</a:t>
                      </a:r>
                      <a:endParaRPr lang="en-US" dirty="0"/>
                    </a:p>
                  </a:txBody>
                  <a:tcPr/>
                </a:tc>
                <a:tc>
                  <a:txBody>
                    <a:bodyPr/>
                    <a:lstStyle/>
                    <a:p>
                      <a:r>
                        <a:rPr lang="en-US" sz="1800" b="0" i="0" kern="1200" dirty="0" smtClean="0">
                          <a:solidFill>
                            <a:schemeClr val="dk1"/>
                          </a:solidFill>
                          <a:effectLst/>
                          <a:latin typeface="+mn-lt"/>
                          <a:ea typeface="+mn-ea"/>
                          <a:cs typeface="+mn-cs"/>
                        </a:rPr>
                        <a:t>£28.5bn</a:t>
                      </a:r>
                      <a:endParaRPr lang="en-US" dirty="0"/>
                    </a:p>
                  </a:txBody>
                  <a:tcPr/>
                </a:tc>
                <a:tc>
                  <a:txBody>
                    <a:bodyPr/>
                    <a:lstStyle/>
                    <a:p>
                      <a:r>
                        <a:rPr lang="en-US" sz="1800" b="0" i="0" kern="1200" dirty="0" smtClean="0">
                          <a:solidFill>
                            <a:schemeClr val="dk1"/>
                          </a:solidFill>
                          <a:effectLst/>
                          <a:latin typeface="+mn-lt"/>
                          <a:ea typeface="+mn-ea"/>
                          <a:cs typeface="+mn-cs"/>
                        </a:rPr>
                        <a:t>0.7%</a:t>
                      </a:r>
                      <a:endParaRPr lang="en-US" dirty="0"/>
                    </a:p>
                  </a:txBody>
                  <a:tcPr/>
                </a:tc>
              </a:tr>
              <a:tr h="370840">
                <a:tc>
                  <a:txBody>
                    <a:bodyPr/>
                    <a:lstStyle/>
                    <a:p>
                      <a:r>
                        <a:rPr lang="en-US" sz="1800" b="0" i="0" kern="1200" dirty="0" smtClean="0">
                          <a:solidFill>
                            <a:schemeClr val="dk1"/>
                          </a:solidFill>
                          <a:effectLst/>
                          <a:latin typeface="+mn-lt"/>
                          <a:ea typeface="+mn-ea"/>
                          <a:cs typeface="+mn-cs"/>
                        </a:rPr>
                        <a:t>Operating profit</a:t>
                      </a:r>
                      <a:endParaRPr lang="en-US" dirty="0"/>
                    </a:p>
                  </a:txBody>
                  <a:tcPr/>
                </a:tc>
                <a:tc>
                  <a:txBody>
                    <a:bodyPr/>
                    <a:lstStyle/>
                    <a:p>
                      <a:r>
                        <a:rPr lang="en-US" sz="1800" b="0" i="0" kern="1200" dirty="0" smtClean="0">
                          <a:solidFill>
                            <a:schemeClr val="dk1"/>
                          </a:solidFill>
                          <a:effectLst/>
                          <a:latin typeface="+mn-lt"/>
                          <a:ea typeface="+mn-ea"/>
                          <a:cs typeface="+mn-cs"/>
                        </a:rPr>
                        <a:t>£1,007m</a:t>
                      </a:r>
                      <a:endParaRPr lang="en-US" dirty="0"/>
                    </a:p>
                  </a:txBody>
                  <a:tcPr/>
                </a:tc>
                <a:tc>
                  <a:txBody>
                    <a:bodyPr/>
                    <a:lstStyle/>
                    <a:p>
                      <a:r>
                        <a:rPr lang="en-US" sz="1800" b="0" i="0" kern="1200" dirty="0" smtClean="0">
                          <a:solidFill>
                            <a:schemeClr val="dk1"/>
                          </a:solidFill>
                          <a:effectLst/>
                          <a:latin typeface="+mn-lt"/>
                          <a:ea typeface="+mn-ea"/>
                          <a:cs typeface="+mn-cs"/>
                        </a:rPr>
                        <a:t>£1,054m</a:t>
                      </a:r>
                      <a:endParaRPr lang="en-US" dirty="0"/>
                    </a:p>
                  </a:txBody>
                  <a:tcPr/>
                </a:tc>
                <a:tc>
                  <a:txBody>
                    <a:bodyPr/>
                    <a:lstStyle/>
                    <a:p>
                      <a:r>
                        <a:rPr lang="en-US" sz="1800" b="0" i="0" kern="1200" dirty="0" smtClean="0">
                          <a:solidFill>
                            <a:schemeClr val="dk1"/>
                          </a:solidFill>
                          <a:effectLst/>
                          <a:latin typeface="+mn-lt"/>
                          <a:ea typeface="+mn-ea"/>
                          <a:cs typeface="+mn-cs"/>
                        </a:rPr>
                        <a:t>(4.5)%</a:t>
                      </a:r>
                      <a:endParaRPr lang="en-US" dirty="0"/>
                    </a:p>
                  </a:txBody>
                  <a:tcPr/>
                </a:tc>
              </a:tr>
              <a:tr h="370840">
                <a:tc>
                  <a:txBody>
                    <a:bodyPr/>
                    <a:lstStyle/>
                    <a:p>
                      <a:r>
                        <a:rPr lang="en-US" sz="1800" b="0" i="0" kern="1200" dirty="0" smtClean="0">
                          <a:solidFill>
                            <a:schemeClr val="dk1"/>
                          </a:solidFill>
                          <a:effectLst/>
                          <a:latin typeface="+mn-lt"/>
                          <a:ea typeface="+mn-ea"/>
                          <a:cs typeface="+mn-cs"/>
                        </a:rPr>
                        <a:t>Profit before tax</a:t>
                      </a:r>
                      <a:endParaRPr lang="en-US" dirty="0"/>
                    </a:p>
                  </a:txBody>
                  <a:tcPr/>
                </a:tc>
                <a:tc>
                  <a:txBody>
                    <a:bodyPr/>
                    <a:lstStyle/>
                    <a:p>
                      <a:r>
                        <a:rPr lang="en-US" sz="1800" b="0" i="0" kern="1200" dirty="0" smtClean="0">
                          <a:solidFill>
                            <a:schemeClr val="dk1"/>
                          </a:solidFill>
                          <a:effectLst/>
                          <a:latin typeface="+mn-lt"/>
                          <a:ea typeface="+mn-ea"/>
                          <a:cs typeface="+mn-cs"/>
                        </a:rPr>
                        <a:t>£551m</a:t>
                      </a:r>
                      <a:endParaRPr lang="en-US" dirty="0"/>
                    </a:p>
                  </a:txBody>
                  <a:tcPr/>
                </a:tc>
                <a:tc>
                  <a:txBody>
                    <a:bodyPr/>
                    <a:lstStyle/>
                    <a:p>
                      <a:r>
                        <a:rPr lang="en-US" sz="1800" b="0" i="0" kern="1200" dirty="0" smtClean="0">
                          <a:solidFill>
                            <a:schemeClr val="dk1"/>
                          </a:solidFill>
                          <a:effectLst/>
                          <a:latin typeface="+mn-lt"/>
                          <a:ea typeface="+mn-ea"/>
                          <a:cs typeface="+mn-cs"/>
                        </a:rPr>
                        <a:t>£428m</a:t>
                      </a:r>
                      <a:endParaRPr lang="en-US" dirty="0"/>
                    </a:p>
                  </a:txBody>
                  <a:tcPr/>
                </a:tc>
                <a:tc>
                  <a:txBody>
                    <a:bodyPr/>
                    <a:lstStyle/>
                    <a:p>
                      <a:r>
                        <a:rPr lang="en-US" sz="1800" b="0" i="0" kern="1200" dirty="0" smtClean="0">
                          <a:solidFill>
                            <a:schemeClr val="dk1"/>
                          </a:solidFill>
                          <a:effectLst/>
                          <a:latin typeface="+mn-lt"/>
                          <a:ea typeface="+mn-ea"/>
                          <a:cs typeface="+mn-cs"/>
                        </a:rPr>
                        <a:t>28.7%</a:t>
                      </a:r>
                      <a:endParaRPr lang="en-US" dirty="0"/>
                    </a:p>
                  </a:txBody>
                  <a:tcPr/>
                </a:tc>
              </a:tr>
            </a:tbl>
          </a:graphicData>
        </a:graphic>
      </p:graphicFrame>
      <p:sp>
        <p:nvSpPr>
          <p:cNvPr id="11" name="Rectangle 10"/>
          <p:cNvSpPr/>
          <p:nvPr/>
        </p:nvSpPr>
        <p:spPr>
          <a:xfrm>
            <a:off x="6277970" y="5322627"/>
            <a:ext cx="4618628" cy="54782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t>Interim Results 2020/21 of 7 October 2020</a:t>
            </a:r>
          </a:p>
          <a:p>
            <a:pPr algn="ctr"/>
            <a:r>
              <a:rPr lang="en-US" dirty="0" smtClean="0"/>
              <a:t>Source: Annual Report 2020</a:t>
            </a:r>
            <a:endParaRPr lang="en-US" dirty="0"/>
          </a:p>
        </p:txBody>
      </p:sp>
      <p:sp>
        <p:nvSpPr>
          <p:cNvPr id="13" name="Rectangle 12"/>
          <p:cNvSpPr/>
          <p:nvPr/>
        </p:nvSpPr>
        <p:spPr>
          <a:xfrm>
            <a:off x="1295402" y="5322627"/>
            <a:ext cx="4832443" cy="54782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smtClean="0"/>
              <a:t>Tesco's revenue worldwide between 2016/2017 to 2019/2020, by region (in million GBP)</a:t>
            </a:r>
          </a:p>
          <a:p>
            <a:pPr algn="ctr"/>
            <a:r>
              <a:rPr lang="en-US" sz="1200" dirty="0" smtClean="0"/>
              <a:t>Source: </a:t>
            </a:r>
            <a:r>
              <a:rPr lang="en-US" sz="1200" dirty="0" err="1" smtClean="0"/>
              <a:t>Statista</a:t>
            </a:r>
            <a:r>
              <a:rPr lang="en-US" sz="1200" dirty="0" smtClean="0"/>
              <a:t>, 2020</a:t>
            </a:r>
          </a:p>
        </p:txBody>
      </p:sp>
    </p:spTree>
    <p:extLst>
      <p:ext uri="{BB962C8B-B14F-4D97-AF65-F5344CB8AC3E}">
        <p14:creationId xmlns:p14="http://schemas.microsoft.com/office/powerpoint/2010/main" val="33129806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before introduction of Modern technology </a:t>
            </a:r>
            <a:endParaRPr lang="en-US" dirty="0"/>
          </a:p>
        </p:txBody>
      </p:sp>
      <p:sp>
        <p:nvSpPr>
          <p:cNvPr id="3" name="Content Placeholder 2"/>
          <p:cNvSpPr>
            <a:spLocks noGrp="1"/>
          </p:cNvSpPr>
          <p:nvPr>
            <p:ph idx="1"/>
          </p:nvPr>
        </p:nvSpPr>
        <p:spPr/>
        <p:txBody>
          <a:bodyPr>
            <a:normAutofit fontScale="92500" lnSpcReduction="10000"/>
          </a:bodyPr>
          <a:lstStyle/>
          <a:p>
            <a:pPr marL="0" indent="0" algn="just">
              <a:buNone/>
            </a:pPr>
            <a:r>
              <a:rPr lang="en-US" dirty="0" smtClean="0"/>
              <a:t>Before using Modern technology Tesco Plc. has gone through several difficulty which was hampering the workplace efficiency and employability. The challenges of lack of technology has increases the costs and decrease the profit margin of the company. The challenges of Tesco Plc. Have identified below:</a:t>
            </a:r>
          </a:p>
          <a:p>
            <a:pPr algn="just"/>
            <a:r>
              <a:rPr lang="en-US" dirty="0" smtClean="0"/>
              <a:t>Before introducing modern technology, The employees manhandle all the task. For this reason, employees need more time complete </a:t>
            </a:r>
            <a:r>
              <a:rPr lang="en-US" dirty="0"/>
              <a:t>the task </a:t>
            </a:r>
            <a:r>
              <a:rPr lang="en-US" dirty="0" smtClean="0"/>
              <a:t>(Tesco.com</a:t>
            </a:r>
            <a:r>
              <a:rPr lang="en-US" dirty="0"/>
              <a:t>. </a:t>
            </a:r>
            <a:r>
              <a:rPr lang="en-US" dirty="0" smtClean="0"/>
              <a:t>2016)</a:t>
            </a:r>
          </a:p>
          <a:p>
            <a:pPr algn="just"/>
            <a:r>
              <a:rPr lang="en-US" dirty="0" smtClean="0"/>
              <a:t>Tesco would accept the cash only without any payment device, which would make the customers disappoint some time since the customers has short of cash. Customer would dissatisfied with that. </a:t>
            </a:r>
          </a:p>
          <a:p>
            <a:pPr algn="just"/>
            <a:endParaRPr lang="en-US" dirty="0" smtClean="0"/>
          </a:p>
          <a:p>
            <a:pPr marL="0" indent="0">
              <a:buNone/>
            </a:pPr>
            <a:endParaRPr lang="en-US" dirty="0"/>
          </a:p>
        </p:txBody>
      </p:sp>
    </p:spTree>
    <p:extLst>
      <p:ext uri="{BB962C8B-B14F-4D97-AF65-F5344CB8AC3E}">
        <p14:creationId xmlns:p14="http://schemas.microsoft.com/office/powerpoint/2010/main" val="1040591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Challenges before introduction of Modern technology </a:t>
            </a:r>
            <a:endParaRPr lang="en-US" dirty="0"/>
          </a:p>
        </p:txBody>
      </p:sp>
      <p:sp>
        <p:nvSpPr>
          <p:cNvPr id="3" name="Content Placeholder 2"/>
          <p:cNvSpPr>
            <a:spLocks noGrp="1"/>
          </p:cNvSpPr>
          <p:nvPr>
            <p:ph idx="1"/>
          </p:nvPr>
        </p:nvSpPr>
        <p:spPr/>
        <p:txBody>
          <a:bodyPr>
            <a:normAutofit fontScale="92500" lnSpcReduction="10000"/>
          </a:bodyPr>
          <a:lstStyle/>
          <a:p>
            <a:pPr algn="just"/>
            <a:r>
              <a:rPr lang="en-US" dirty="0" smtClean="0"/>
              <a:t>Without Scanning device and payment system, employees would take more time to count the product, calculating the price and taking </a:t>
            </a:r>
            <a:r>
              <a:rPr lang="en-US" dirty="0"/>
              <a:t>the cash </a:t>
            </a:r>
            <a:r>
              <a:rPr lang="en-US" dirty="0" smtClean="0"/>
              <a:t>(</a:t>
            </a:r>
            <a:r>
              <a:rPr lang="en-US" dirty="0"/>
              <a:t>Tesco.com. 2016</a:t>
            </a:r>
            <a:r>
              <a:rPr lang="en-US" dirty="0" smtClean="0"/>
              <a:t>)</a:t>
            </a:r>
            <a:endParaRPr lang="en-US" dirty="0"/>
          </a:p>
          <a:p>
            <a:pPr algn="just"/>
            <a:r>
              <a:rPr lang="en-US" dirty="0" smtClean="0"/>
              <a:t> For this reason, customers has to wait for long line. So customers were not satisfied with the service</a:t>
            </a:r>
          </a:p>
          <a:p>
            <a:pPr algn="just"/>
            <a:r>
              <a:rPr lang="en-US" dirty="0" smtClean="0"/>
              <a:t>Manhandling work was also full of mistakes. Employees was too busy and get short time to serve the customers </a:t>
            </a:r>
            <a:r>
              <a:rPr lang="en-US" dirty="0"/>
              <a:t>(Engadget.com.2015</a:t>
            </a:r>
            <a:r>
              <a:rPr lang="en-US" dirty="0" smtClean="0"/>
              <a:t>). So the number of mistakes was also high. </a:t>
            </a:r>
          </a:p>
          <a:p>
            <a:pPr algn="just"/>
            <a:r>
              <a:rPr lang="en-US" dirty="0" smtClean="0"/>
              <a:t>Before introducing modern technology, Tesco requires to high huge number of employees and the employment costs would the decrease the profit margin </a:t>
            </a:r>
          </a:p>
          <a:p>
            <a:pPr marL="0" indent="0">
              <a:buNone/>
            </a:pPr>
            <a:endParaRPr lang="en-US" dirty="0"/>
          </a:p>
        </p:txBody>
      </p:sp>
    </p:spTree>
    <p:extLst>
      <p:ext uri="{BB962C8B-B14F-4D97-AF65-F5344CB8AC3E}">
        <p14:creationId xmlns:p14="http://schemas.microsoft.com/office/powerpoint/2010/main" val="13059360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Insight To the Modern Technology Introduced</a:t>
            </a:r>
          </a:p>
        </p:txBody>
      </p:sp>
      <p:sp>
        <p:nvSpPr>
          <p:cNvPr id="3" name="Content Placeholder 2"/>
          <p:cNvSpPr>
            <a:spLocks noGrp="1"/>
          </p:cNvSpPr>
          <p:nvPr>
            <p:ph sz="half" idx="1"/>
          </p:nvPr>
        </p:nvSpPr>
        <p:spPr/>
        <p:txBody>
          <a:bodyPr>
            <a:normAutofit fontScale="70000" lnSpcReduction="20000"/>
          </a:bodyPr>
          <a:lstStyle/>
          <a:p>
            <a:pPr marL="0" indent="0" algn="just">
              <a:buNone/>
            </a:pPr>
            <a:r>
              <a:rPr lang="en-US" b="1" dirty="0" smtClean="0"/>
              <a:t>Online </a:t>
            </a:r>
            <a:r>
              <a:rPr lang="en-US" b="1" dirty="0"/>
              <a:t>grocery platform: </a:t>
            </a:r>
            <a:endParaRPr lang="en-US" b="1" dirty="0" smtClean="0"/>
          </a:p>
          <a:p>
            <a:pPr algn="just"/>
            <a:r>
              <a:rPr lang="en-US" dirty="0" smtClean="0"/>
              <a:t>Due </a:t>
            </a:r>
            <a:r>
              <a:rPr lang="en-US" dirty="0"/>
              <a:t>to high technology adoption rates and densely populated areas, the UK </a:t>
            </a:r>
            <a:r>
              <a:rPr lang="en-US" dirty="0" smtClean="0"/>
              <a:t>is </a:t>
            </a:r>
            <a:r>
              <a:rPr lang="en-US" dirty="0"/>
              <a:t>ideal for online grocery shopping and home delivery in the early 2000s. </a:t>
            </a:r>
            <a:endParaRPr lang="en-US" dirty="0" smtClean="0"/>
          </a:p>
          <a:p>
            <a:pPr algn="just"/>
            <a:r>
              <a:rPr lang="en-US" dirty="0" smtClean="0"/>
              <a:t>Tesco has responded quickly </a:t>
            </a:r>
            <a:r>
              <a:rPr lang="en-US" dirty="0"/>
              <a:t>to this opportunity in 2000, adapting their business model by launching ‘Tesco Direct,' an online grocery </a:t>
            </a:r>
            <a:r>
              <a:rPr lang="en-US" dirty="0" smtClean="0"/>
              <a:t>channel (Retailgazette.co.uk.2014)</a:t>
            </a:r>
            <a:r>
              <a:rPr lang="en-US" b="1" dirty="0" smtClean="0"/>
              <a:t>.</a:t>
            </a:r>
          </a:p>
          <a:p>
            <a:pPr algn="just"/>
            <a:r>
              <a:rPr lang="en-US" dirty="0" smtClean="0"/>
              <a:t>Currently, Tesco sells 25% of grocery products offline and 43% through online (Tescoplc.com. 2016)</a:t>
            </a:r>
          </a:p>
          <a:p>
            <a:pPr algn="just"/>
            <a:endParaRPr lang="en-US" dirty="0"/>
          </a:p>
        </p:txBody>
      </p:sp>
      <p:pic>
        <p:nvPicPr>
          <p:cNvPr id="7" name="Content Placeholder 6"/>
          <p:cNvPicPr>
            <a:picLocks noGrp="1" noChangeAspect="1"/>
          </p:cNvPicPr>
          <p:nvPr>
            <p:ph sz="half" idx="2"/>
          </p:nvPr>
        </p:nvPicPr>
        <p:blipFill>
          <a:blip r:embed="rId2"/>
          <a:stretch>
            <a:fillRect/>
          </a:stretch>
        </p:blipFill>
        <p:spPr>
          <a:xfrm>
            <a:off x="6181725" y="3323492"/>
            <a:ext cx="4718050" cy="1969477"/>
          </a:xfrm>
          <a:prstGeom prst="rect">
            <a:avLst/>
          </a:prstGeom>
        </p:spPr>
      </p:pic>
    </p:spTree>
    <p:extLst>
      <p:ext uri="{BB962C8B-B14F-4D97-AF65-F5344CB8AC3E}">
        <p14:creationId xmlns:p14="http://schemas.microsoft.com/office/powerpoint/2010/main" val="32877979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t>Insight To the Modern Technology Introduced</a:t>
            </a:r>
          </a:p>
        </p:txBody>
      </p:sp>
      <p:sp>
        <p:nvSpPr>
          <p:cNvPr id="6" name="Content Placeholder 5"/>
          <p:cNvSpPr>
            <a:spLocks noGrp="1"/>
          </p:cNvSpPr>
          <p:nvPr>
            <p:ph idx="1"/>
          </p:nvPr>
        </p:nvSpPr>
        <p:spPr/>
        <p:txBody>
          <a:bodyPr/>
          <a:lstStyle/>
          <a:p>
            <a:pPr marL="0" indent="0" algn="just">
              <a:buNone/>
            </a:pPr>
            <a:r>
              <a:rPr lang="en-US" b="1" dirty="0"/>
              <a:t>Digitalized in-store experience:</a:t>
            </a:r>
          </a:p>
          <a:p>
            <a:pPr marL="0" indent="0" algn="just">
              <a:buNone/>
            </a:pPr>
            <a:r>
              <a:rPr lang="en-US" dirty="0"/>
              <a:t>Tesco has improved the efficiency of operating model by raking  digital in-store </a:t>
            </a:r>
            <a:r>
              <a:rPr lang="en-US" dirty="0" smtClean="0"/>
              <a:t>initiatives. </a:t>
            </a:r>
          </a:p>
          <a:p>
            <a:pPr marL="0" indent="0" algn="just">
              <a:buNone/>
            </a:pPr>
            <a:r>
              <a:rPr lang="en-US" dirty="0" smtClean="0"/>
              <a:t>Among them some </a:t>
            </a:r>
            <a:r>
              <a:rPr lang="en-US" dirty="0"/>
              <a:t>significant steps are goods-to-person picking technology, handheld product scanning devices, Self Service Checkout, Broccoli </a:t>
            </a:r>
            <a:r>
              <a:rPr lang="en-US" dirty="0" smtClean="0"/>
              <a:t>cam,  Electronic </a:t>
            </a:r>
            <a:r>
              <a:rPr lang="en-US" dirty="0"/>
              <a:t>shelf edge </a:t>
            </a:r>
            <a:r>
              <a:rPr lang="en-US" dirty="0" smtClean="0"/>
              <a:t>labels etc. </a:t>
            </a:r>
            <a:r>
              <a:rPr lang="en-US" dirty="0"/>
              <a:t>(Marketingweek.com.2016). </a:t>
            </a:r>
          </a:p>
        </p:txBody>
      </p:sp>
    </p:spTree>
    <p:extLst>
      <p:ext uri="{BB962C8B-B14F-4D97-AF65-F5344CB8AC3E}">
        <p14:creationId xmlns:p14="http://schemas.microsoft.com/office/powerpoint/2010/main" val="3481063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Insight To the Modern Technology Introduced</a:t>
            </a:r>
          </a:p>
        </p:txBody>
      </p:sp>
      <p:sp>
        <p:nvSpPr>
          <p:cNvPr id="3" name="Content Placeholder 2"/>
          <p:cNvSpPr>
            <a:spLocks noGrp="1"/>
          </p:cNvSpPr>
          <p:nvPr>
            <p:ph sz="half" idx="1"/>
          </p:nvPr>
        </p:nvSpPr>
        <p:spPr/>
        <p:txBody>
          <a:bodyPr>
            <a:normAutofit lnSpcReduction="10000"/>
          </a:bodyPr>
          <a:lstStyle/>
          <a:p>
            <a:pPr marL="0" indent="0" algn="just">
              <a:buNone/>
            </a:pPr>
            <a:r>
              <a:rPr lang="en-US" b="1" dirty="0" smtClean="0"/>
              <a:t>Handheld Product Scanning device:</a:t>
            </a:r>
          </a:p>
          <a:p>
            <a:pPr algn="just"/>
            <a:r>
              <a:rPr lang="en-US" dirty="0" smtClean="0"/>
              <a:t>This scanning devices automatically take the record of products and also helps to determine the total number and price of the products.</a:t>
            </a:r>
          </a:p>
          <a:p>
            <a:pPr algn="just"/>
            <a:r>
              <a:rPr lang="en-US" dirty="0" smtClean="0"/>
              <a:t>Customers also can use this device to the stores of Tesco </a:t>
            </a:r>
            <a:endParaRPr lang="en-US" dirty="0"/>
          </a:p>
        </p:txBody>
      </p:sp>
      <p:pic>
        <p:nvPicPr>
          <p:cNvPr id="5" name="Content Placeholder 4"/>
          <p:cNvPicPr>
            <a:picLocks noGrp="1" noChangeAspect="1"/>
          </p:cNvPicPr>
          <p:nvPr>
            <p:ph sz="half" idx="2"/>
          </p:nvPr>
        </p:nvPicPr>
        <p:blipFill>
          <a:blip r:embed="rId2"/>
          <a:stretch>
            <a:fillRect/>
          </a:stretch>
        </p:blipFill>
        <p:spPr>
          <a:xfrm>
            <a:off x="6181725" y="3123760"/>
            <a:ext cx="4718050" cy="2183692"/>
          </a:xfrm>
          <a:prstGeom prst="rect">
            <a:avLst/>
          </a:prstGeom>
        </p:spPr>
      </p:pic>
    </p:spTree>
    <p:extLst>
      <p:ext uri="{BB962C8B-B14F-4D97-AF65-F5344CB8AC3E}">
        <p14:creationId xmlns:p14="http://schemas.microsoft.com/office/powerpoint/2010/main" val="3205828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Insight To the Modern Technology Introduced</a:t>
            </a:r>
          </a:p>
        </p:txBody>
      </p:sp>
      <p:sp>
        <p:nvSpPr>
          <p:cNvPr id="3" name="Content Placeholder 2"/>
          <p:cNvSpPr>
            <a:spLocks noGrp="1"/>
          </p:cNvSpPr>
          <p:nvPr>
            <p:ph sz="half" idx="1"/>
          </p:nvPr>
        </p:nvSpPr>
        <p:spPr/>
        <p:txBody>
          <a:bodyPr>
            <a:normAutofit lnSpcReduction="10000"/>
          </a:bodyPr>
          <a:lstStyle/>
          <a:p>
            <a:pPr marL="0" indent="0">
              <a:buNone/>
            </a:pPr>
            <a:r>
              <a:rPr lang="en-US" b="1" dirty="0" smtClean="0"/>
              <a:t>Self Service </a:t>
            </a:r>
            <a:r>
              <a:rPr lang="en-US" b="1" dirty="0"/>
              <a:t>C</a:t>
            </a:r>
            <a:r>
              <a:rPr lang="en-US" b="1" dirty="0" smtClean="0"/>
              <a:t>heckout:</a:t>
            </a:r>
          </a:p>
          <a:p>
            <a:pPr algn="just"/>
            <a:r>
              <a:rPr lang="en-US" dirty="0"/>
              <a:t>Self service </a:t>
            </a:r>
            <a:r>
              <a:rPr lang="en-US" dirty="0" smtClean="0"/>
              <a:t>checkout gives the opportunity to the customers to checkout without involving any employees. Employees just require to pay the money through electronic machine (Engadget.com.2015).  </a:t>
            </a:r>
            <a:br>
              <a:rPr lang="en-US" dirty="0" smtClean="0"/>
            </a:br>
            <a:r>
              <a:rPr lang="en-US" dirty="0" smtClean="0"/>
              <a:t> </a:t>
            </a:r>
            <a:endParaRPr lang="en-US" dirty="0"/>
          </a:p>
        </p:txBody>
      </p:sp>
      <p:pic>
        <p:nvPicPr>
          <p:cNvPr id="5" name="Content Placeholder 4"/>
          <p:cNvPicPr>
            <a:picLocks noGrp="1" noChangeAspect="1"/>
          </p:cNvPicPr>
          <p:nvPr>
            <p:ph sz="half" idx="2"/>
          </p:nvPr>
        </p:nvPicPr>
        <p:blipFill>
          <a:blip r:embed="rId2"/>
          <a:stretch>
            <a:fillRect/>
          </a:stretch>
        </p:blipFill>
        <p:spPr>
          <a:xfrm>
            <a:off x="6181725" y="2889873"/>
            <a:ext cx="4718050" cy="2651466"/>
          </a:xfrm>
          <a:prstGeom prst="rect">
            <a:avLst/>
          </a:prstGeom>
        </p:spPr>
      </p:pic>
    </p:spTree>
    <p:extLst>
      <p:ext uri="{BB962C8B-B14F-4D97-AF65-F5344CB8AC3E}">
        <p14:creationId xmlns:p14="http://schemas.microsoft.com/office/powerpoint/2010/main" val="3089051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Insight To the Modern Technology Introduced</a:t>
            </a:r>
          </a:p>
        </p:txBody>
      </p:sp>
      <p:sp>
        <p:nvSpPr>
          <p:cNvPr id="3" name="Content Placeholder 2"/>
          <p:cNvSpPr>
            <a:spLocks noGrp="1"/>
          </p:cNvSpPr>
          <p:nvPr>
            <p:ph sz="half" idx="1"/>
          </p:nvPr>
        </p:nvSpPr>
        <p:spPr/>
        <p:txBody>
          <a:bodyPr/>
          <a:lstStyle/>
          <a:p>
            <a:pPr marL="0" indent="0">
              <a:buNone/>
            </a:pPr>
            <a:r>
              <a:rPr lang="en-US" b="1" dirty="0" smtClean="0"/>
              <a:t>Tesco’s </a:t>
            </a:r>
            <a:r>
              <a:rPr lang="en-US" b="1" dirty="0"/>
              <a:t>‘Broccoli cam</a:t>
            </a:r>
            <a:r>
              <a:rPr lang="en-US" b="1" dirty="0" smtClean="0"/>
              <a:t>’</a:t>
            </a:r>
          </a:p>
          <a:p>
            <a:pPr algn="just"/>
            <a:r>
              <a:rPr lang="en-US" dirty="0" smtClean="0"/>
              <a:t>Tesco has </a:t>
            </a:r>
            <a:r>
              <a:rPr lang="en-US" dirty="0"/>
              <a:t>installed video </a:t>
            </a:r>
            <a:r>
              <a:rPr lang="en-US" dirty="0" smtClean="0"/>
              <a:t>cameras</a:t>
            </a:r>
            <a:r>
              <a:rPr lang="en-US" dirty="0"/>
              <a:t> </a:t>
            </a:r>
            <a:r>
              <a:rPr lang="en-US" dirty="0" smtClean="0"/>
              <a:t> in the store to identify the depleted vegetable and fruit trays. The cameras send instant messages to </a:t>
            </a:r>
            <a:r>
              <a:rPr lang="en-US" dirty="0"/>
              <a:t>the employees </a:t>
            </a:r>
            <a:r>
              <a:rPr lang="en-US" dirty="0" smtClean="0"/>
              <a:t>to replenish the trays  </a:t>
            </a:r>
          </a:p>
          <a:p>
            <a:pPr marL="0" indent="0">
              <a:buNone/>
            </a:pPr>
            <a:endParaRPr lang="en-US" dirty="0"/>
          </a:p>
        </p:txBody>
      </p:sp>
      <p:pic>
        <p:nvPicPr>
          <p:cNvPr id="5" name="Content Placeholder 4"/>
          <p:cNvPicPr>
            <a:picLocks noGrp="1" noChangeAspect="1"/>
          </p:cNvPicPr>
          <p:nvPr>
            <p:ph sz="half" idx="2"/>
          </p:nvPr>
        </p:nvPicPr>
        <p:blipFill>
          <a:blip r:embed="rId3"/>
          <a:stretch>
            <a:fillRect/>
          </a:stretch>
        </p:blipFill>
        <p:spPr>
          <a:xfrm>
            <a:off x="6181725" y="3269237"/>
            <a:ext cx="4718050" cy="1892738"/>
          </a:xfrm>
          <a:prstGeom prst="rect">
            <a:avLst/>
          </a:prstGeom>
        </p:spPr>
      </p:pic>
    </p:spTree>
    <p:extLst>
      <p:ext uri="{BB962C8B-B14F-4D97-AF65-F5344CB8AC3E}">
        <p14:creationId xmlns:p14="http://schemas.microsoft.com/office/powerpoint/2010/main" val="3230841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Insight To the Modern Technology Introduced</a:t>
            </a:r>
          </a:p>
        </p:txBody>
      </p:sp>
      <p:sp>
        <p:nvSpPr>
          <p:cNvPr id="3" name="Content Placeholder 2"/>
          <p:cNvSpPr>
            <a:spLocks noGrp="1"/>
          </p:cNvSpPr>
          <p:nvPr>
            <p:ph sz="half" idx="1"/>
          </p:nvPr>
        </p:nvSpPr>
        <p:spPr/>
        <p:txBody>
          <a:bodyPr/>
          <a:lstStyle/>
          <a:p>
            <a:pPr marL="0" indent="0">
              <a:buNone/>
            </a:pPr>
            <a:r>
              <a:rPr lang="en-US" b="1" dirty="0" smtClean="0"/>
              <a:t>Electronic Payment Device </a:t>
            </a:r>
          </a:p>
          <a:p>
            <a:pPr algn="just"/>
            <a:r>
              <a:rPr lang="en-US" dirty="0" smtClean="0"/>
              <a:t>Tesco has electronic payment device through which customers can pay through debit or credit card (Marketingweek.com.2016). </a:t>
            </a:r>
          </a:p>
          <a:p>
            <a:pPr algn="just"/>
            <a:r>
              <a:rPr lang="en-US" dirty="0" smtClean="0"/>
              <a:t>There is no hassle to carry cash for customers. </a:t>
            </a:r>
            <a:endParaRPr lang="en-US" dirty="0"/>
          </a:p>
        </p:txBody>
      </p:sp>
      <p:pic>
        <p:nvPicPr>
          <p:cNvPr id="5" name="Content Placeholder 4"/>
          <p:cNvPicPr>
            <a:picLocks noGrp="1" noChangeAspect="1"/>
          </p:cNvPicPr>
          <p:nvPr>
            <p:ph sz="half" idx="2"/>
          </p:nvPr>
        </p:nvPicPr>
        <p:blipFill>
          <a:blip r:embed="rId2"/>
          <a:stretch>
            <a:fillRect/>
          </a:stretch>
        </p:blipFill>
        <p:spPr>
          <a:xfrm>
            <a:off x="6181725" y="2821045"/>
            <a:ext cx="4718050" cy="2789123"/>
          </a:xfrm>
          <a:prstGeom prst="rect">
            <a:avLst/>
          </a:prstGeom>
        </p:spPr>
      </p:pic>
    </p:spTree>
    <p:extLst>
      <p:ext uri="{BB962C8B-B14F-4D97-AF65-F5344CB8AC3E}">
        <p14:creationId xmlns:p14="http://schemas.microsoft.com/office/powerpoint/2010/main" val="3176526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Insight To the Modern Technology Introduced</a:t>
            </a:r>
          </a:p>
        </p:txBody>
      </p:sp>
      <p:sp>
        <p:nvSpPr>
          <p:cNvPr id="3" name="Content Placeholder 2"/>
          <p:cNvSpPr>
            <a:spLocks noGrp="1"/>
          </p:cNvSpPr>
          <p:nvPr>
            <p:ph sz="half" idx="1"/>
          </p:nvPr>
        </p:nvSpPr>
        <p:spPr/>
        <p:txBody>
          <a:bodyPr>
            <a:normAutofit fontScale="92500" lnSpcReduction="20000"/>
          </a:bodyPr>
          <a:lstStyle/>
          <a:p>
            <a:pPr marL="0" indent="0" algn="just">
              <a:buNone/>
            </a:pPr>
            <a:r>
              <a:rPr lang="en-US" b="1" dirty="0"/>
              <a:t>G</a:t>
            </a:r>
            <a:r>
              <a:rPr lang="en-US" b="1" dirty="0" smtClean="0"/>
              <a:t>oods-to-person </a:t>
            </a:r>
            <a:r>
              <a:rPr lang="en-US" b="1" dirty="0"/>
              <a:t>picking </a:t>
            </a:r>
            <a:r>
              <a:rPr lang="en-US" b="1" dirty="0" smtClean="0"/>
              <a:t>technology</a:t>
            </a:r>
          </a:p>
          <a:p>
            <a:pPr algn="just"/>
            <a:r>
              <a:rPr lang="en-US" dirty="0"/>
              <a:t>Goods-to-person is a modern order fulfillment system that blends automated storage with precise, ergonomic </a:t>
            </a:r>
            <a:r>
              <a:rPr lang="en-US" dirty="0" smtClean="0"/>
              <a:t>picking (Engadget.com.2015).</a:t>
            </a:r>
          </a:p>
          <a:p>
            <a:pPr algn="just"/>
            <a:r>
              <a:rPr lang="en-US" dirty="0"/>
              <a:t>Products are stored in the device and instantly delivered to the user for collecting when they are required, reducing unnecessary travel time.</a:t>
            </a:r>
            <a:endParaRPr lang="en-US" dirty="0" smtClean="0"/>
          </a:p>
        </p:txBody>
      </p:sp>
      <p:pic>
        <p:nvPicPr>
          <p:cNvPr id="5" name="Content Placeholder 4"/>
          <p:cNvPicPr>
            <a:picLocks noGrp="1" noChangeAspect="1"/>
          </p:cNvPicPr>
          <p:nvPr>
            <p:ph sz="half" idx="2"/>
          </p:nvPr>
        </p:nvPicPr>
        <p:blipFill>
          <a:blip r:embed="rId2"/>
          <a:stretch>
            <a:fillRect/>
          </a:stretch>
        </p:blipFill>
        <p:spPr>
          <a:xfrm>
            <a:off x="6181725" y="2665289"/>
            <a:ext cx="4718050" cy="3100634"/>
          </a:xfrm>
          <a:prstGeom prst="rect">
            <a:avLst/>
          </a:prstGeom>
        </p:spPr>
      </p:pic>
    </p:spTree>
    <p:extLst>
      <p:ext uri="{BB962C8B-B14F-4D97-AF65-F5344CB8AC3E}">
        <p14:creationId xmlns:p14="http://schemas.microsoft.com/office/powerpoint/2010/main" val="3881586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Insight To the Modern Technology Introduced</a:t>
            </a:r>
            <a:endParaRPr lang="en-US" dirty="0"/>
          </a:p>
        </p:txBody>
      </p:sp>
      <p:sp>
        <p:nvSpPr>
          <p:cNvPr id="3" name="Content Placeholder 2"/>
          <p:cNvSpPr>
            <a:spLocks noGrp="1"/>
          </p:cNvSpPr>
          <p:nvPr>
            <p:ph idx="1"/>
          </p:nvPr>
        </p:nvSpPr>
        <p:spPr/>
        <p:txBody>
          <a:bodyPr/>
          <a:lstStyle/>
          <a:p>
            <a:pPr algn="just"/>
            <a:r>
              <a:rPr lang="en-US" dirty="0" smtClean="0"/>
              <a:t>Online grocery platform has increased the sales of the company with low cost compare to physical sales of the products. In the current situation of </a:t>
            </a:r>
            <a:r>
              <a:rPr lang="en-US" dirty="0" err="1" smtClean="0"/>
              <a:t>Covid</a:t>
            </a:r>
            <a:r>
              <a:rPr lang="en-US" dirty="0" smtClean="0"/>
              <a:t> 19,  Tesco has got high revenue of because of this technology. </a:t>
            </a:r>
          </a:p>
          <a:p>
            <a:pPr algn="just"/>
            <a:r>
              <a:rPr lang="en-US" dirty="0" smtClean="0"/>
              <a:t>Handheld Product Scanning device </a:t>
            </a:r>
            <a:r>
              <a:rPr lang="en-US" dirty="0"/>
              <a:t>and Electronic Payment Device </a:t>
            </a:r>
            <a:r>
              <a:rPr lang="en-US" dirty="0" smtClean="0"/>
              <a:t>save time of the employees to serve a customers. Employees can calculate the price quickly and take the money through card. Employees performance and efficiency get improved. Customers are also satisfied with service. </a:t>
            </a:r>
          </a:p>
          <a:p>
            <a:pPr marL="0" indent="0" algn="just">
              <a:buNone/>
            </a:pPr>
            <a:endParaRPr lang="en-US" dirty="0" smtClean="0"/>
          </a:p>
          <a:p>
            <a:pPr marL="0" indent="0" algn="just">
              <a:buNone/>
            </a:pPr>
            <a:endParaRPr lang="en-US" dirty="0"/>
          </a:p>
        </p:txBody>
      </p:sp>
    </p:spTree>
    <p:extLst>
      <p:ext uri="{BB962C8B-B14F-4D97-AF65-F5344CB8AC3E}">
        <p14:creationId xmlns:p14="http://schemas.microsoft.com/office/powerpoint/2010/main" val="2657308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Impact of Modern Technology Introduced </a:t>
            </a:r>
            <a:endParaRPr lang="en-US" dirty="0"/>
          </a:p>
        </p:txBody>
      </p:sp>
      <p:sp>
        <p:nvSpPr>
          <p:cNvPr id="3" name="Content Placeholder 2"/>
          <p:cNvSpPr>
            <a:spLocks noGrp="1"/>
          </p:cNvSpPr>
          <p:nvPr>
            <p:ph idx="1"/>
          </p:nvPr>
        </p:nvSpPr>
        <p:spPr/>
        <p:txBody>
          <a:bodyPr/>
          <a:lstStyle/>
          <a:p>
            <a:pPr algn="just"/>
            <a:r>
              <a:rPr lang="en-US" dirty="0"/>
              <a:t>Self Service </a:t>
            </a:r>
            <a:r>
              <a:rPr lang="en-US" dirty="0" smtClean="0"/>
              <a:t>Checkout makes the customer able to shop </a:t>
            </a:r>
            <a:r>
              <a:rPr lang="en-US" dirty="0"/>
              <a:t>and pay himself. As a result, there are fewer workers needed to conduct manual check-outs, resulting in cost savings. </a:t>
            </a:r>
            <a:endParaRPr lang="en-US" dirty="0" smtClean="0"/>
          </a:p>
          <a:p>
            <a:pPr algn="just"/>
            <a:r>
              <a:rPr lang="en-US" dirty="0"/>
              <a:t>Goods-to-person picking </a:t>
            </a:r>
            <a:r>
              <a:rPr lang="en-US" dirty="0" smtClean="0"/>
              <a:t>technology saves the time through delivering the products automatically. Customer themselves can do this work. So employees have more time to do other things. This improve the productivity of employees and organization. </a:t>
            </a:r>
          </a:p>
          <a:p>
            <a:pPr algn="just"/>
            <a:endParaRPr lang="en-US" dirty="0" smtClean="0"/>
          </a:p>
          <a:p>
            <a:pPr algn="just"/>
            <a:endParaRPr lang="en-US" dirty="0"/>
          </a:p>
        </p:txBody>
      </p:sp>
    </p:spTree>
    <p:extLst>
      <p:ext uri="{BB962C8B-B14F-4D97-AF65-F5344CB8AC3E}">
        <p14:creationId xmlns:p14="http://schemas.microsoft.com/office/powerpoint/2010/main" val="7736686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Impact of Modern Technology Introduced </a:t>
            </a:r>
          </a:p>
        </p:txBody>
      </p:sp>
      <p:sp>
        <p:nvSpPr>
          <p:cNvPr id="3" name="Content Placeholder 2"/>
          <p:cNvSpPr>
            <a:spLocks noGrp="1"/>
          </p:cNvSpPr>
          <p:nvPr>
            <p:ph idx="1"/>
          </p:nvPr>
        </p:nvSpPr>
        <p:spPr/>
        <p:txBody>
          <a:bodyPr>
            <a:normAutofit/>
          </a:bodyPr>
          <a:lstStyle/>
          <a:p>
            <a:pPr algn="just"/>
            <a:r>
              <a:rPr lang="en-US" dirty="0"/>
              <a:t>Tesco’s ‘Broccoli cam</a:t>
            </a:r>
            <a:r>
              <a:rPr lang="en-US" dirty="0" smtClean="0"/>
              <a:t>’ informs employees about empty and </a:t>
            </a:r>
            <a:r>
              <a:rPr lang="en-US" dirty="0"/>
              <a:t>relinquish depleted </a:t>
            </a:r>
            <a:r>
              <a:rPr lang="en-US" dirty="0" smtClean="0"/>
              <a:t>trays. Employees don’t need to concern about it. The storage of the products are also managed this way by employees. This also save the time of employees </a:t>
            </a:r>
            <a:r>
              <a:rPr lang="en-US" dirty="0"/>
              <a:t>(Engadget.com.2015</a:t>
            </a:r>
            <a:r>
              <a:rPr lang="en-US" dirty="0" smtClean="0"/>
              <a:t>). In this time, employees can serve another customer which improves the revenue of Tesco. </a:t>
            </a:r>
          </a:p>
          <a:p>
            <a:pPr algn="just"/>
            <a:r>
              <a:rPr lang="en-US" dirty="0" smtClean="0"/>
              <a:t>Overall the advanced technology creates good brand image and earn customer satisfaction. </a:t>
            </a:r>
            <a:endParaRPr lang="en-US" dirty="0"/>
          </a:p>
          <a:p>
            <a:endParaRPr lang="en-US" dirty="0"/>
          </a:p>
        </p:txBody>
      </p:sp>
    </p:spTree>
    <p:extLst>
      <p:ext uri="{BB962C8B-B14F-4D97-AF65-F5344CB8AC3E}">
        <p14:creationId xmlns:p14="http://schemas.microsoft.com/office/powerpoint/2010/main" val="1349444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Impact of Modern Technology Introduced </a:t>
            </a:r>
          </a:p>
        </p:txBody>
      </p:sp>
      <p:sp>
        <p:nvSpPr>
          <p:cNvPr id="3" name="Content Placeholder 2"/>
          <p:cNvSpPr>
            <a:spLocks noGrp="1"/>
          </p:cNvSpPr>
          <p:nvPr>
            <p:ph idx="1"/>
          </p:nvPr>
        </p:nvSpPr>
        <p:spPr/>
        <p:txBody>
          <a:bodyPr/>
          <a:lstStyle/>
          <a:p>
            <a:pPr algn="just"/>
            <a:r>
              <a:rPr lang="en-US" dirty="0" smtClean="0"/>
              <a:t>Advanced technology also changes workplace employability. Tesco wants skilled employees who are more capable to handling this technology. Technological Skills get more preferences when it come to hiring employees.</a:t>
            </a:r>
          </a:p>
          <a:p>
            <a:pPr algn="just"/>
            <a:r>
              <a:rPr lang="en-US" dirty="0" smtClean="0"/>
              <a:t>Advanced technology also increases the need of training in the organization. Employees require training to use this devices to serve the customers. </a:t>
            </a:r>
            <a:endParaRPr lang="en-US" dirty="0"/>
          </a:p>
        </p:txBody>
      </p:sp>
    </p:spTree>
    <p:extLst>
      <p:ext uri="{BB962C8B-B14F-4D97-AF65-F5344CB8AC3E}">
        <p14:creationId xmlns:p14="http://schemas.microsoft.com/office/powerpoint/2010/main" val="2505893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Lessons that can drawn from the case study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The case study reveals the importance </a:t>
            </a:r>
            <a:r>
              <a:rPr lang="en-US" dirty="0"/>
              <a:t>of Modern Technology </a:t>
            </a:r>
            <a:r>
              <a:rPr lang="en-US" dirty="0" smtClean="0"/>
              <a:t>to improve workplace efficiency and employability</a:t>
            </a:r>
          </a:p>
          <a:p>
            <a:r>
              <a:rPr lang="en-US" dirty="0" smtClean="0"/>
              <a:t>Before using advanced technology, Tesco Plc. Was not that much successful. But now the leading retailer of the UK with </a:t>
            </a:r>
            <a:r>
              <a:rPr lang="en-US" dirty="0"/>
              <a:t>28.4</a:t>
            </a:r>
            <a:r>
              <a:rPr lang="en-US" dirty="0" smtClean="0"/>
              <a:t>% market share. All of this possible because of suing advanced technology</a:t>
            </a:r>
          </a:p>
          <a:p>
            <a:r>
              <a:rPr lang="en-US" dirty="0" smtClean="0"/>
              <a:t>By </a:t>
            </a:r>
            <a:r>
              <a:rPr lang="en-US" dirty="0"/>
              <a:t>using </a:t>
            </a:r>
            <a:r>
              <a:rPr lang="en-US" dirty="0" smtClean="0"/>
              <a:t>online grocery platform, goods-to-person </a:t>
            </a:r>
            <a:r>
              <a:rPr lang="en-US" dirty="0"/>
              <a:t>picking technology, handheld product scanning devices, Self Service Checkout, Broccoli cam,  Electronic shelf edge labels etc</a:t>
            </a:r>
            <a:r>
              <a:rPr lang="en-US" dirty="0" smtClean="0"/>
              <a:t>.. Tesco Plc. Have increased the productivity of the employees and organization. </a:t>
            </a:r>
            <a:endParaRPr lang="en-US" dirty="0"/>
          </a:p>
          <a:p>
            <a:endParaRPr lang="en-US" dirty="0"/>
          </a:p>
        </p:txBody>
      </p:sp>
    </p:spTree>
    <p:extLst>
      <p:ext uri="{BB962C8B-B14F-4D97-AF65-F5344CB8AC3E}">
        <p14:creationId xmlns:p14="http://schemas.microsoft.com/office/powerpoint/2010/main" val="885711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Lessons that can drawn from the case study</a:t>
            </a:r>
          </a:p>
        </p:txBody>
      </p:sp>
      <p:sp>
        <p:nvSpPr>
          <p:cNvPr id="3" name="Content Placeholder 2"/>
          <p:cNvSpPr>
            <a:spLocks noGrp="1"/>
          </p:cNvSpPr>
          <p:nvPr>
            <p:ph idx="1"/>
          </p:nvPr>
        </p:nvSpPr>
        <p:spPr/>
        <p:txBody>
          <a:bodyPr/>
          <a:lstStyle/>
          <a:p>
            <a:pPr algn="just"/>
            <a:r>
              <a:rPr lang="en-US" dirty="0"/>
              <a:t>Workplace employability is also changing as a result of advanced technologies. Tesco is looking for workers that are more capable of working with technology. When it comes to recruiting workers, technological skills are given further </a:t>
            </a:r>
            <a:r>
              <a:rPr lang="en-US" dirty="0" smtClean="0"/>
              <a:t>consideration. The </a:t>
            </a:r>
            <a:r>
              <a:rPr lang="en-US" dirty="0"/>
              <a:t>demand for training in the workplace is also increasing as a result of advanced technology. Employees must be trained to use these devices in order to </a:t>
            </a:r>
            <a:r>
              <a:rPr lang="en-US" dirty="0" smtClean="0"/>
              <a:t>work efficiently.</a:t>
            </a:r>
            <a:endParaRPr lang="en-US" dirty="0"/>
          </a:p>
        </p:txBody>
      </p:sp>
    </p:spTree>
    <p:extLst>
      <p:ext uri="{BB962C8B-B14F-4D97-AF65-F5344CB8AC3E}">
        <p14:creationId xmlns:p14="http://schemas.microsoft.com/office/powerpoint/2010/main" val="1815185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
        <p:nvSpPr>
          <p:cNvPr id="3" name="Content Placeholder 2"/>
          <p:cNvSpPr>
            <a:spLocks noGrp="1"/>
          </p:cNvSpPr>
          <p:nvPr>
            <p:ph idx="1"/>
          </p:nvPr>
        </p:nvSpPr>
        <p:spPr/>
        <p:txBody>
          <a:bodyPr/>
          <a:lstStyle/>
          <a:p>
            <a:pPr marL="0" indent="0" algn="just">
              <a:buNone/>
            </a:pPr>
            <a:r>
              <a:rPr lang="en-US" dirty="0"/>
              <a:t>It's no mystery that in today's business world, technology has become a very useful tool for every corporation or organization. The right technology can boost a company's total efficiency and business success, as well as employee productivity, connectivity, teamwork, morale, and involvement across the </a:t>
            </a:r>
            <a:r>
              <a:rPr lang="en-US" dirty="0" smtClean="0"/>
              <a:t>board.</a:t>
            </a:r>
            <a:r>
              <a:rPr lang="en-US" dirty="0"/>
              <a:t> When it comes to adapting and adjusting to emerging technologies in the workplace, today's employees are usually more tech-savvy. Technology, on the other hand, would not fix all of the problems immediately. What makes a difference is how the workers use the latest technologies.</a:t>
            </a:r>
          </a:p>
          <a:p>
            <a:pPr marL="0" indent="0" algn="just">
              <a:buNone/>
            </a:pPr>
            <a:endParaRPr lang="en-US" dirty="0"/>
          </a:p>
        </p:txBody>
      </p:sp>
    </p:spTree>
    <p:extLst>
      <p:ext uri="{BB962C8B-B14F-4D97-AF65-F5344CB8AC3E}">
        <p14:creationId xmlns:p14="http://schemas.microsoft.com/office/powerpoint/2010/main" val="11668925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p:txBody>
          <a:bodyPr>
            <a:normAutofit fontScale="47500" lnSpcReduction="20000"/>
          </a:bodyPr>
          <a:lstStyle/>
          <a:p>
            <a:pPr marL="0" indent="0">
              <a:buNone/>
            </a:pPr>
            <a:r>
              <a:rPr lang="en-US" dirty="0" smtClean="0"/>
              <a:t>Tesco </a:t>
            </a:r>
            <a:r>
              <a:rPr lang="en-US" dirty="0"/>
              <a:t>Direct website, http://www.tesco.com/groceries/, accessed November 2016</a:t>
            </a:r>
          </a:p>
          <a:p>
            <a:pPr marL="0" indent="0">
              <a:buNone/>
            </a:pPr>
            <a:r>
              <a:rPr lang="en-US" dirty="0" smtClean="0"/>
              <a:t>‘Tesco </a:t>
            </a:r>
            <a:r>
              <a:rPr lang="en-US" dirty="0"/>
              <a:t>goes into the darkness’, Retail Gazette, http://www.retailgazette.co.uk/blog/2014/01/42030-tesco-goes-into-the-darkness, accessed November 2016</a:t>
            </a:r>
          </a:p>
          <a:p>
            <a:pPr marL="0" indent="0">
              <a:buNone/>
            </a:pPr>
            <a:r>
              <a:rPr lang="en-US" dirty="0" smtClean="0"/>
              <a:t>‘Insight </a:t>
            </a:r>
            <a:r>
              <a:rPr lang="en-US" dirty="0"/>
              <a:t>supermarkets dark stores’, The Guardian, https://www.theguardian.com/business/shortcuts/2014/jan/07/inside-supermarkets-dark-stores-online-shopping, accessed November 2016</a:t>
            </a:r>
          </a:p>
          <a:p>
            <a:pPr marL="0" indent="0">
              <a:buNone/>
            </a:pPr>
            <a:r>
              <a:rPr lang="en-US" dirty="0" smtClean="0"/>
              <a:t>Tesco </a:t>
            </a:r>
            <a:r>
              <a:rPr lang="en-US" dirty="0"/>
              <a:t>annual report, https://www.tescoplc.com/media/264194/annual-report-2016.pdf, accessed November </a:t>
            </a:r>
            <a:r>
              <a:rPr lang="en-US" dirty="0" smtClean="0"/>
              <a:t>2016</a:t>
            </a:r>
            <a:endParaRPr lang="en-US" dirty="0"/>
          </a:p>
          <a:p>
            <a:pPr marL="0" indent="0">
              <a:buNone/>
            </a:pPr>
            <a:r>
              <a:rPr lang="en-US" dirty="0" smtClean="0"/>
              <a:t>Tesco </a:t>
            </a:r>
            <a:r>
              <a:rPr lang="en-US" dirty="0"/>
              <a:t>‘goods to person’ picking image,  http://www.expo21xx.com/material_handling/13440_st3_conveyor_elevator/default.htm, accessed November 2016~</a:t>
            </a:r>
          </a:p>
          <a:p>
            <a:pPr marL="0" indent="0">
              <a:buNone/>
            </a:pPr>
            <a:r>
              <a:rPr lang="en-US" dirty="0" smtClean="0"/>
              <a:t>In-store </a:t>
            </a:r>
            <a:r>
              <a:rPr lang="en-US" dirty="0"/>
              <a:t>innovation at Tesco, Tesco PLC presentation by CIO Mike McNamara, https://www.youtube.com/watch?v=noa4SmYhjTA, accessed November </a:t>
            </a:r>
            <a:r>
              <a:rPr lang="en-US" dirty="0" smtClean="0"/>
              <a:t>2016</a:t>
            </a:r>
          </a:p>
          <a:p>
            <a:pPr marL="0" indent="0">
              <a:buNone/>
            </a:pPr>
            <a:r>
              <a:rPr lang="en-US" dirty="0" smtClean="0"/>
              <a:t>Tesco </a:t>
            </a:r>
            <a:r>
              <a:rPr lang="en-US" dirty="0"/>
              <a:t>trials digital receipts and self scanner tech that aims to reduce theft; Marketing Week, https://www.marketingweek.com/2016/10/21/tesco-trials-digital-receipts-and-self-scanner-tech-that-aims-to-reduce-theft/, accessed November </a:t>
            </a:r>
            <a:r>
              <a:rPr lang="en-US" dirty="0" smtClean="0"/>
              <a:t>2016</a:t>
            </a:r>
          </a:p>
          <a:p>
            <a:pPr marL="0" indent="0">
              <a:buNone/>
            </a:pPr>
            <a:r>
              <a:rPr lang="en-US" dirty="0" smtClean="0"/>
              <a:t>Tesco </a:t>
            </a:r>
            <a:r>
              <a:rPr lang="en-US" dirty="0"/>
              <a:t>scan as you shop image, http://www.tesco.com/scan-as-you-shop/i/diagram.png, accessed November </a:t>
            </a:r>
            <a:r>
              <a:rPr lang="en-US" dirty="0" smtClean="0"/>
              <a:t>2016</a:t>
            </a:r>
          </a:p>
          <a:p>
            <a:pPr marL="0" indent="0">
              <a:buNone/>
            </a:pPr>
            <a:r>
              <a:rPr lang="en-US" dirty="0" smtClean="0"/>
              <a:t>Tesco </a:t>
            </a:r>
            <a:r>
              <a:rPr lang="en-US" dirty="0"/>
              <a:t>self-check out image, https://www.engadget.com/2015/07/30/tesco-automated-checkout-voice/, accessed November </a:t>
            </a:r>
            <a:r>
              <a:rPr lang="en-US" dirty="0" smtClean="0"/>
              <a:t>2016</a:t>
            </a:r>
          </a:p>
          <a:p>
            <a:pPr marL="0" indent="0">
              <a:buNone/>
            </a:pPr>
            <a:r>
              <a:rPr lang="en-US" b="1" dirty="0">
                <a:hlinkClick r:id="rId2"/>
              </a:rPr>
              <a:t>https://www.statista.com/statistics/238678/tesco-plc-group-sales-by-region-2010-2011/#:~:text=According%20to%20the%20recent%20annual,Cohen%20(1898%2D1979</a:t>
            </a:r>
            <a:r>
              <a:rPr lang="en-US" b="1" dirty="0" smtClean="0">
                <a:hlinkClick r:id="rId2"/>
              </a:rPr>
              <a:t>)</a:t>
            </a:r>
            <a:r>
              <a:rPr lang="en-US" b="1" dirty="0" smtClean="0"/>
              <a:t>.</a:t>
            </a:r>
            <a:endParaRPr lang="en-US" b="1" dirty="0"/>
          </a:p>
        </p:txBody>
      </p:sp>
    </p:spTree>
    <p:extLst>
      <p:ext uri="{BB962C8B-B14F-4D97-AF65-F5344CB8AC3E}">
        <p14:creationId xmlns:p14="http://schemas.microsoft.com/office/powerpoint/2010/main" val="125975071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216</TotalTime>
  <Words>1574</Words>
  <Application>Microsoft Office PowerPoint</Application>
  <PresentationFormat>Widescreen</PresentationFormat>
  <Paragraphs>102</Paragraphs>
  <Slides>21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Garamond</vt:lpstr>
      <vt:lpstr>Organic</vt:lpstr>
      <vt:lpstr>Welcome to Presentation</vt:lpstr>
      <vt:lpstr>Introduction </vt:lpstr>
      <vt:lpstr>Background of Tesco Plc. </vt:lpstr>
      <vt:lpstr>Background of Tesco Plc. </vt:lpstr>
      <vt:lpstr>Challenges before introduction of Modern technology </vt:lpstr>
      <vt:lpstr>Challenges before introduction of Modern technology </vt:lpstr>
      <vt:lpstr>Insight To the Modern Technology Introduced</vt:lpstr>
      <vt:lpstr>Insight To the Modern Technology Introduced</vt:lpstr>
      <vt:lpstr>Insight To the Modern Technology Introduced</vt:lpstr>
      <vt:lpstr>Insight To the Modern Technology Introduced</vt:lpstr>
      <vt:lpstr>Insight To the Modern Technology Introduced</vt:lpstr>
      <vt:lpstr>Insight To the Modern Technology Introduced</vt:lpstr>
      <vt:lpstr>Insight To the Modern Technology Introduced</vt:lpstr>
      <vt:lpstr>Insight To the Modern Technology Introduced</vt:lpstr>
      <vt:lpstr>The Impact of Modern Technology Introduced </vt:lpstr>
      <vt:lpstr>The Impact of Modern Technology Introduced </vt:lpstr>
      <vt:lpstr>The Impact of Modern Technology Introduced </vt:lpstr>
      <vt:lpstr>Lessons that can drawn from the case study</vt:lpstr>
      <vt:lpstr>Lessons that can drawn from the case study</vt:lpstr>
      <vt:lpstr>Conclusion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Presentation</dc:title>
  <cp:lastModifiedBy>Rubab Salehin</cp:lastModifiedBy>
  <cp:revision>21</cp:revision>
  <dcterms:created xsi:type="dcterms:W3CDTF">2021-04-17T09:44:43Z</dcterms:created>
  <dcterms:modified xsi:type="dcterms:W3CDTF">2021-04-17T13:39:43Z</dcterms:modified>
</cp:coreProperties>
</file>