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256" r:id="rId2"/>
    <p:sldId id="266" r:id="rId3"/>
    <p:sldId id="267" r:id="rId4"/>
    <p:sldId id="258" r:id="rId5"/>
    <p:sldId id="259" r:id="rId6"/>
    <p:sldId id="260" r:id="rId7"/>
    <p:sldId id="268" r:id="rId8"/>
    <p:sldId id="303" r:id="rId9"/>
    <p:sldId id="270" r:id="rId10"/>
    <p:sldId id="271" r:id="rId11"/>
    <p:sldId id="295" r:id="rId12"/>
    <p:sldId id="298" r:id="rId13"/>
    <p:sldId id="269" r:id="rId14"/>
    <p:sldId id="272" r:id="rId15"/>
    <p:sldId id="273" r:id="rId16"/>
    <p:sldId id="261" r:id="rId17"/>
    <p:sldId id="299" r:id="rId18"/>
    <p:sldId id="300" r:id="rId19"/>
    <p:sldId id="262" r:id="rId20"/>
    <p:sldId id="263" r:id="rId21"/>
    <p:sldId id="264" r:id="rId22"/>
    <p:sldId id="275" r:id="rId23"/>
    <p:sldId id="276" r:id="rId24"/>
    <p:sldId id="297" r:id="rId25"/>
    <p:sldId id="292" r:id="rId26"/>
    <p:sldId id="281" r:id="rId27"/>
    <p:sldId id="296" r:id="rId28"/>
    <p:sldId id="277" r:id="rId29"/>
    <p:sldId id="278" r:id="rId30"/>
    <p:sldId id="293" r:id="rId31"/>
    <p:sldId id="294" r:id="rId32"/>
    <p:sldId id="301" r:id="rId33"/>
    <p:sldId id="274" r:id="rId34"/>
    <p:sldId id="302"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nathan Pugh" initials="JP" lastIdx="2" clrIdx="0">
    <p:extLst>
      <p:ext uri="{19B8F6BF-5375-455C-9EA6-DF929625EA0E}">
        <p15:presenceInfo xmlns:p15="http://schemas.microsoft.com/office/powerpoint/2012/main" userId="S::j.pugh@uwtsd.ac.uk::0c243754-e5db-4f8a-b480-e8b3756bbae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291"/>
    <p:restoredTop sz="94778"/>
  </p:normalViewPr>
  <p:slideViewPr>
    <p:cSldViewPr snapToGrid="0" snapToObjects="1">
      <p:cViewPr varScale="1">
        <p:scale>
          <a:sx n="72" d="100"/>
          <a:sy n="72" d="100"/>
        </p:scale>
        <p:origin x="192" y="4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3-09T10:33:32.503" idx="2">
    <p:pos x="10" y="10"/>
    <p:text>One Approves</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82D15E-13E7-A94D-9A3E-2D8B73EE7CEC}" type="datetimeFigureOut">
              <a:rPr lang="en-GB" smtClean="0"/>
              <a:t>13/03/2023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4DD1E7-F9C7-D648-8E30-C73CA7681B4C}" type="slidenum">
              <a:rPr lang="en-GB" smtClean="0"/>
              <a:t>‹#›</a:t>
            </a:fld>
            <a:endParaRPr lang="en-GB"/>
          </a:p>
        </p:txBody>
      </p:sp>
    </p:spTree>
    <p:extLst>
      <p:ext uri="{BB962C8B-B14F-4D97-AF65-F5344CB8AC3E}">
        <p14:creationId xmlns:p14="http://schemas.microsoft.com/office/powerpoint/2010/main" val="3946040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were asked to start on the module last week – so what challenges struck a chord?</a:t>
            </a:r>
          </a:p>
        </p:txBody>
      </p:sp>
      <p:sp>
        <p:nvSpPr>
          <p:cNvPr id="4" name="Slide Number Placeholder 3"/>
          <p:cNvSpPr>
            <a:spLocks noGrp="1"/>
          </p:cNvSpPr>
          <p:nvPr>
            <p:ph type="sldNum" sz="quarter" idx="5"/>
          </p:nvPr>
        </p:nvSpPr>
        <p:spPr/>
        <p:txBody>
          <a:bodyPr/>
          <a:lstStyle/>
          <a:p>
            <a:fld id="{E10907F7-D3E8-5546-9845-D7ACD6684F9F}" type="slidenum">
              <a:rPr lang="en-GB" smtClean="0"/>
              <a:t>9</a:t>
            </a:fld>
            <a:endParaRPr lang="en-GB"/>
          </a:p>
        </p:txBody>
      </p:sp>
    </p:spTree>
    <p:extLst>
      <p:ext uri="{BB962C8B-B14F-4D97-AF65-F5344CB8AC3E}">
        <p14:creationId xmlns:p14="http://schemas.microsoft.com/office/powerpoint/2010/main" val="1498789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motivation? </a:t>
            </a:r>
          </a:p>
          <a:p>
            <a:r>
              <a:rPr lang="en-GB" dirty="0"/>
              <a:t>What is confidence?</a:t>
            </a:r>
          </a:p>
          <a:p>
            <a:r>
              <a:rPr lang="en-GB" dirty="0"/>
              <a:t>Where do they come from?</a:t>
            </a:r>
          </a:p>
        </p:txBody>
      </p:sp>
      <p:sp>
        <p:nvSpPr>
          <p:cNvPr id="4" name="Slide Number Placeholder 3"/>
          <p:cNvSpPr>
            <a:spLocks noGrp="1"/>
          </p:cNvSpPr>
          <p:nvPr>
            <p:ph type="sldNum" sz="quarter" idx="5"/>
          </p:nvPr>
        </p:nvSpPr>
        <p:spPr/>
        <p:txBody>
          <a:bodyPr/>
          <a:lstStyle/>
          <a:p>
            <a:fld id="{254DD1E7-F9C7-D648-8E30-C73CA7681B4C}" type="slidenum">
              <a:rPr lang="en-GB" smtClean="0"/>
              <a:t>11</a:t>
            </a:fld>
            <a:endParaRPr lang="en-GB"/>
          </a:p>
        </p:txBody>
      </p:sp>
    </p:spTree>
    <p:extLst>
      <p:ext uri="{BB962C8B-B14F-4D97-AF65-F5344CB8AC3E}">
        <p14:creationId xmlns:p14="http://schemas.microsoft.com/office/powerpoint/2010/main" val="1777144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should theatre do for society? What stories should we explore?</a:t>
            </a:r>
          </a:p>
        </p:txBody>
      </p:sp>
      <p:sp>
        <p:nvSpPr>
          <p:cNvPr id="4" name="Slide Number Placeholder 3"/>
          <p:cNvSpPr>
            <a:spLocks noGrp="1"/>
          </p:cNvSpPr>
          <p:nvPr>
            <p:ph type="sldNum" sz="quarter" idx="5"/>
          </p:nvPr>
        </p:nvSpPr>
        <p:spPr/>
        <p:txBody>
          <a:bodyPr/>
          <a:lstStyle/>
          <a:p>
            <a:fld id="{254DD1E7-F9C7-D648-8E30-C73CA7681B4C}" type="slidenum">
              <a:rPr lang="en-GB" smtClean="0"/>
              <a:t>13</a:t>
            </a:fld>
            <a:endParaRPr lang="en-GB"/>
          </a:p>
        </p:txBody>
      </p:sp>
    </p:spTree>
    <p:extLst>
      <p:ext uri="{BB962C8B-B14F-4D97-AF65-F5344CB8AC3E}">
        <p14:creationId xmlns:p14="http://schemas.microsoft.com/office/powerpoint/2010/main" val="713453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www.google.com</a:t>
            </a:r>
            <a:r>
              <a:rPr lang="en-GB" dirty="0"/>
              <a:t>/</a:t>
            </a:r>
            <a:r>
              <a:rPr lang="en-GB" dirty="0" err="1"/>
              <a:t>search?q</a:t>
            </a:r>
            <a:r>
              <a:rPr lang="en-GB" dirty="0"/>
              <a:t>=</a:t>
            </a:r>
            <a:r>
              <a:rPr lang="en-GB" dirty="0" err="1"/>
              <a:t>king+charles&amp;rlz</a:t>
            </a:r>
            <a:r>
              <a:rPr lang="en-GB" dirty="0"/>
              <a:t>=1C5CHFA_enGB690GB690&amp;source=</a:t>
            </a:r>
            <a:r>
              <a:rPr lang="en-GB" dirty="0" err="1"/>
              <a:t>lnms&amp;tbm</a:t>
            </a:r>
            <a:r>
              <a:rPr lang="en-GB" dirty="0"/>
              <a:t>=</a:t>
            </a:r>
            <a:r>
              <a:rPr lang="en-GB" dirty="0" err="1"/>
              <a:t>isch&amp;sa</a:t>
            </a:r>
            <a:r>
              <a:rPr lang="en-GB" dirty="0"/>
              <a:t>=</a:t>
            </a:r>
            <a:r>
              <a:rPr lang="en-GB" dirty="0" err="1"/>
              <a:t>X&amp;ved</a:t>
            </a:r>
            <a:r>
              <a:rPr lang="en-GB" dirty="0"/>
              <a:t>=2ahUKEwiA1tGm0M79AhVgQkEAHYHhC6sQ_AUoAnoECAEQBA&amp;biw=1116&amp;bih=594&amp;dpr=2#imgrc=andC-HhHFhlH0M</a:t>
            </a:r>
          </a:p>
        </p:txBody>
      </p:sp>
      <p:sp>
        <p:nvSpPr>
          <p:cNvPr id="4" name="Slide Number Placeholder 3"/>
          <p:cNvSpPr>
            <a:spLocks noGrp="1"/>
          </p:cNvSpPr>
          <p:nvPr>
            <p:ph type="sldNum" sz="quarter" idx="5"/>
          </p:nvPr>
        </p:nvSpPr>
        <p:spPr/>
        <p:txBody>
          <a:bodyPr/>
          <a:lstStyle/>
          <a:p>
            <a:fld id="{254DD1E7-F9C7-D648-8E30-C73CA7681B4C}" type="slidenum">
              <a:rPr lang="en-GB" smtClean="0"/>
              <a:t>25</a:t>
            </a:fld>
            <a:endParaRPr lang="en-GB"/>
          </a:p>
        </p:txBody>
      </p:sp>
    </p:spTree>
    <p:extLst>
      <p:ext uri="{BB962C8B-B14F-4D97-AF65-F5344CB8AC3E}">
        <p14:creationId xmlns:p14="http://schemas.microsoft.com/office/powerpoint/2010/main" val="2382424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do this in groups if you’d like.</a:t>
            </a:r>
          </a:p>
        </p:txBody>
      </p:sp>
      <p:sp>
        <p:nvSpPr>
          <p:cNvPr id="4" name="Slide Number Placeholder 3"/>
          <p:cNvSpPr>
            <a:spLocks noGrp="1"/>
          </p:cNvSpPr>
          <p:nvPr>
            <p:ph type="sldNum" sz="quarter" idx="5"/>
          </p:nvPr>
        </p:nvSpPr>
        <p:spPr/>
        <p:txBody>
          <a:bodyPr/>
          <a:lstStyle/>
          <a:p>
            <a:fld id="{254DD1E7-F9C7-D648-8E30-C73CA7681B4C}" type="slidenum">
              <a:rPr lang="en-GB" smtClean="0"/>
              <a:t>33</a:t>
            </a:fld>
            <a:endParaRPr lang="en-GB"/>
          </a:p>
        </p:txBody>
      </p:sp>
    </p:spTree>
    <p:extLst>
      <p:ext uri="{BB962C8B-B14F-4D97-AF65-F5344CB8AC3E}">
        <p14:creationId xmlns:p14="http://schemas.microsoft.com/office/powerpoint/2010/main" val="4130503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96EE90C-86DB-774B-8BCB-6AADD7E87538}"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4211979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96EE90C-86DB-774B-8BCB-6AADD7E87538}"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672102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96EE90C-86DB-774B-8BCB-6AADD7E87538}"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3585506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96EE90C-86DB-774B-8BCB-6AADD7E87538}" type="datetimeFigureOut">
              <a:rPr lang="en-US" smtClean="0"/>
              <a:t>3/13/23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1893070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196EE90C-86DB-774B-8BCB-6AADD7E87538}" type="datetimeFigureOut">
              <a:rPr lang="en-US" smtClean="0"/>
              <a:t>3/13/23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385333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96EE90C-86DB-774B-8BCB-6AADD7E87538}" type="datetimeFigureOut">
              <a:rPr lang="en-US" smtClean="0"/>
              <a:t>3/13/23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3537911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6EE90C-86DB-774B-8BCB-6AADD7E87538}" type="datetimeFigureOut">
              <a:rPr lang="en-US" smtClean="0"/>
              <a:t>3/13/23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2087982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96EE90C-86DB-774B-8BCB-6AADD7E87538}" type="datetimeFigureOut">
              <a:rPr lang="en-US" smtClean="0"/>
              <a:t>3/13/23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2655240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96EE90C-86DB-774B-8BCB-6AADD7E87538}" type="datetimeFigureOut">
              <a:rPr lang="en-US" smtClean="0"/>
              <a:t>3/13/23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2729672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96EE90C-86DB-774B-8BCB-6AADD7E87538}"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3617599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96EE90C-86DB-774B-8BCB-6AADD7E87538}"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E384E7-0219-2342-90B5-5D14FFB6109F}" type="slidenum">
              <a:rPr lang="en-US" smtClean="0"/>
              <a:t>‹#›</a:t>
            </a:fld>
            <a:endParaRPr lang="en-US"/>
          </a:p>
        </p:txBody>
      </p:sp>
    </p:spTree>
    <p:extLst>
      <p:ext uri="{BB962C8B-B14F-4D97-AF65-F5344CB8AC3E}">
        <p14:creationId xmlns:p14="http://schemas.microsoft.com/office/powerpoint/2010/main" val="17361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EE90C-86DB-774B-8BCB-6AADD7E87538}" type="datetimeFigureOut">
              <a:rPr lang="en-US" smtClean="0"/>
              <a:t>3/13/23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E384E7-0219-2342-90B5-5D14FFB6109F}" type="slidenum">
              <a:rPr lang="en-US" smtClean="0"/>
              <a:t>‹#›</a:t>
            </a:fld>
            <a:endParaRPr lang="en-US"/>
          </a:p>
        </p:txBody>
      </p:sp>
    </p:spTree>
    <p:extLst>
      <p:ext uri="{BB962C8B-B14F-4D97-AF65-F5344CB8AC3E}">
        <p14:creationId xmlns:p14="http://schemas.microsoft.com/office/powerpoint/2010/main" val="556115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ordpress.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ordpress.com/?aff=49606"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thriftytheatrethinker.wordpress.com/2016/03/08/intertextuality-in-musical-theatre/"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Contemporary Challenges</a:t>
            </a:r>
          </a:p>
        </p:txBody>
      </p:sp>
      <p:sp>
        <p:nvSpPr>
          <p:cNvPr id="3" name="Subtitle 2"/>
          <p:cNvSpPr>
            <a:spLocks noGrp="1"/>
          </p:cNvSpPr>
          <p:nvPr>
            <p:ph type="subTitle" idx="1"/>
          </p:nvPr>
        </p:nvSpPr>
        <p:spPr/>
        <p:txBody>
          <a:bodyPr/>
          <a:lstStyle/>
          <a:p>
            <a:r>
              <a:rPr lang="en-US" dirty="0"/>
              <a:t>Assessment </a:t>
            </a:r>
          </a:p>
        </p:txBody>
      </p:sp>
    </p:spTree>
    <p:extLst>
      <p:ext uri="{BB962C8B-B14F-4D97-AF65-F5344CB8AC3E}">
        <p14:creationId xmlns:p14="http://schemas.microsoft.com/office/powerpoint/2010/main" val="1665078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630F6-F2F7-3240-9128-3A8B6BFB9ED5}"/>
              </a:ext>
            </a:extLst>
          </p:cNvPr>
          <p:cNvSpPr>
            <a:spLocks noGrp="1"/>
          </p:cNvSpPr>
          <p:nvPr>
            <p:ph type="title"/>
          </p:nvPr>
        </p:nvSpPr>
        <p:spPr/>
        <p:txBody>
          <a:bodyPr/>
          <a:lstStyle/>
          <a:p>
            <a:r>
              <a:rPr lang="en-GB" dirty="0"/>
              <a:t>Handbook + ‘Making a Difference’</a:t>
            </a:r>
          </a:p>
        </p:txBody>
      </p:sp>
      <p:sp>
        <p:nvSpPr>
          <p:cNvPr id="3" name="Content Placeholder 2">
            <a:extLst>
              <a:ext uri="{FF2B5EF4-FFF2-40B4-BE49-F238E27FC236}">
                <a16:creationId xmlns:a16="http://schemas.microsoft.com/office/drawing/2014/main" id="{5AE60BB7-01E4-3943-94DA-C0CDE7B454E9}"/>
              </a:ext>
            </a:extLst>
          </p:cNvPr>
          <p:cNvSpPr>
            <a:spLocks noGrp="1"/>
          </p:cNvSpPr>
          <p:nvPr>
            <p:ph idx="1"/>
          </p:nvPr>
        </p:nvSpPr>
        <p:spPr/>
        <p:txBody>
          <a:bodyPr>
            <a:normAutofit lnSpcReduction="10000"/>
          </a:bodyPr>
          <a:lstStyle/>
          <a:p>
            <a:r>
              <a:rPr lang="en-GB" dirty="0"/>
              <a:t>These documents outline the module’s content and intended impact.</a:t>
            </a:r>
          </a:p>
          <a:p>
            <a:r>
              <a:rPr lang="en-GB" dirty="0"/>
              <a:t>You will see how the module content activities guide you through the themes of the online work well.</a:t>
            </a:r>
          </a:p>
          <a:p>
            <a:r>
              <a:rPr lang="en-GB" dirty="0"/>
              <a:t>As previously mentioned, it is very important that you engage with the online content to advance your understanding of the themes presented. </a:t>
            </a:r>
          </a:p>
        </p:txBody>
      </p:sp>
    </p:spTree>
    <p:extLst>
      <p:ext uri="{BB962C8B-B14F-4D97-AF65-F5344CB8AC3E}">
        <p14:creationId xmlns:p14="http://schemas.microsoft.com/office/powerpoint/2010/main" val="3803922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0801B-6011-D24C-BADB-ECC663661C34}"/>
              </a:ext>
            </a:extLst>
          </p:cNvPr>
          <p:cNvSpPr>
            <a:spLocks noGrp="1"/>
          </p:cNvSpPr>
          <p:nvPr>
            <p:ph type="title"/>
          </p:nvPr>
        </p:nvSpPr>
        <p:spPr/>
        <p:txBody>
          <a:bodyPr/>
          <a:lstStyle/>
          <a:p>
            <a:r>
              <a:rPr lang="en-GB" dirty="0"/>
              <a:t>Handbook + ‘Making a Difference’</a:t>
            </a:r>
          </a:p>
        </p:txBody>
      </p:sp>
      <p:sp>
        <p:nvSpPr>
          <p:cNvPr id="3" name="Content Placeholder 2">
            <a:extLst>
              <a:ext uri="{FF2B5EF4-FFF2-40B4-BE49-F238E27FC236}">
                <a16:creationId xmlns:a16="http://schemas.microsoft.com/office/drawing/2014/main" id="{4B395116-B61B-E249-AE5A-CDC42C48553F}"/>
              </a:ext>
            </a:extLst>
          </p:cNvPr>
          <p:cNvSpPr>
            <a:spLocks noGrp="1"/>
          </p:cNvSpPr>
          <p:nvPr>
            <p:ph idx="1"/>
          </p:nvPr>
        </p:nvSpPr>
        <p:spPr/>
        <p:txBody>
          <a:bodyPr/>
          <a:lstStyle/>
          <a:p>
            <a:r>
              <a:rPr lang="en-GB" dirty="0"/>
              <a:t>The contextually connected ‘face to face’ sessions pick up of key themes and apply them to the creative industries and inter-related performing arts discipline. </a:t>
            </a:r>
          </a:p>
        </p:txBody>
      </p:sp>
    </p:spTree>
    <p:extLst>
      <p:ext uri="{BB962C8B-B14F-4D97-AF65-F5344CB8AC3E}">
        <p14:creationId xmlns:p14="http://schemas.microsoft.com/office/powerpoint/2010/main" val="3684083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F43E9-C9F5-7944-A4A3-6ED0D151DA11}"/>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D81CB85C-7950-1D4D-BEF3-E88953248C18}"/>
              </a:ext>
            </a:extLst>
          </p:cNvPr>
          <p:cNvSpPr>
            <a:spLocks noGrp="1"/>
          </p:cNvSpPr>
          <p:nvPr>
            <p:ph idx="1"/>
          </p:nvPr>
        </p:nvSpPr>
        <p:spPr/>
        <p:txBody>
          <a:bodyPr>
            <a:normAutofit fontScale="92500" lnSpcReduction="20000"/>
          </a:bodyPr>
          <a:lstStyle/>
          <a:p>
            <a:r>
              <a:rPr lang="en-GB" sz="3200" dirty="0">
                <a:effectLst/>
                <a:latin typeface="+mj-lt"/>
                <a:ea typeface="Times New Roman" panose="02020603050405020304" pitchFamily="18" charset="0"/>
                <a:cs typeface="Times New Roman" panose="02020603050405020304" pitchFamily="18" charset="0"/>
              </a:rPr>
              <a:t>Identify and evaluate historical and contemporary issues and their impact on today's global society.</a:t>
            </a:r>
          </a:p>
          <a:p>
            <a:endParaRPr lang="en-GB" sz="3200" dirty="0">
              <a:effectLst/>
              <a:latin typeface="+mj-lt"/>
              <a:ea typeface="Times New Roman" panose="02020603050405020304" pitchFamily="18" charset="0"/>
              <a:cs typeface="Times New Roman" panose="02020603050405020304" pitchFamily="18" charset="0"/>
            </a:endParaRPr>
          </a:p>
          <a:p>
            <a:r>
              <a:rPr lang="en-GB" sz="3200" dirty="0">
                <a:effectLst/>
                <a:latin typeface="+mj-lt"/>
                <a:ea typeface="Times New Roman" panose="02020603050405020304" pitchFamily="18" charset="0"/>
                <a:cs typeface="Times New Roman" panose="02020603050405020304" pitchFamily="18" charset="0"/>
              </a:rPr>
              <a:t>Apply appropriate collaborative working practices to manage conflict and support effective decision making.</a:t>
            </a:r>
          </a:p>
          <a:p>
            <a:endParaRPr lang="en-GB" sz="3200" dirty="0">
              <a:effectLst/>
              <a:latin typeface="+mj-lt"/>
              <a:ea typeface="Times New Roman" panose="02020603050405020304" pitchFamily="18" charset="0"/>
              <a:cs typeface="Times New Roman" panose="02020603050405020304" pitchFamily="18" charset="0"/>
            </a:endParaRPr>
          </a:p>
          <a:p>
            <a:r>
              <a:rPr lang="en-GB" sz="3200" dirty="0">
                <a:effectLst/>
                <a:latin typeface="+mj-lt"/>
                <a:ea typeface="Times New Roman" panose="02020603050405020304" pitchFamily="18" charset="0"/>
                <a:cs typeface="Times New Roman" panose="02020603050405020304" pitchFamily="18" charset="0"/>
              </a:rPr>
              <a:t>Implement Design Thinking techniques to investigate problems in order to generate and evaluate solutions.</a:t>
            </a:r>
            <a:r>
              <a:rPr lang="en-GB" sz="3200" dirty="0">
                <a:effectLst/>
                <a:latin typeface="+mj-lt"/>
              </a:rPr>
              <a:t> </a:t>
            </a:r>
            <a:endParaRPr lang="en-GB" sz="3200" dirty="0">
              <a:latin typeface="+mj-lt"/>
            </a:endParaRPr>
          </a:p>
          <a:p>
            <a:endParaRPr lang="en-GB" dirty="0"/>
          </a:p>
        </p:txBody>
      </p:sp>
    </p:spTree>
    <p:extLst>
      <p:ext uri="{BB962C8B-B14F-4D97-AF65-F5344CB8AC3E}">
        <p14:creationId xmlns:p14="http://schemas.microsoft.com/office/powerpoint/2010/main" val="106968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221D-6971-9C4C-9797-666BFD94D21E}"/>
              </a:ext>
            </a:extLst>
          </p:cNvPr>
          <p:cNvSpPr>
            <a:spLocks noGrp="1"/>
          </p:cNvSpPr>
          <p:nvPr>
            <p:ph type="title"/>
          </p:nvPr>
        </p:nvSpPr>
        <p:spPr/>
        <p:txBody>
          <a:bodyPr/>
          <a:lstStyle/>
          <a:p>
            <a:r>
              <a:rPr lang="en-GB" dirty="0"/>
              <a:t>The journey so far…</a:t>
            </a:r>
          </a:p>
        </p:txBody>
      </p:sp>
      <p:sp>
        <p:nvSpPr>
          <p:cNvPr id="3" name="Content Placeholder 2">
            <a:extLst>
              <a:ext uri="{FF2B5EF4-FFF2-40B4-BE49-F238E27FC236}">
                <a16:creationId xmlns:a16="http://schemas.microsoft.com/office/drawing/2014/main" id="{7B746249-2803-624C-9967-D40596A0FAFE}"/>
              </a:ext>
            </a:extLst>
          </p:cNvPr>
          <p:cNvSpPr>
            <a:spLocks noGrp="1"/>
          </p:cNvSpPr>
          <p:nvPr>
            <p:ph idx="1"/>
          </p:nvPr>
        </p:nvSpPr>
        <p:spPr/>
        <p:txBody>
          <a:bodyPr/>
          <a:lstStyle/>
          <a:p>
            <a:r>
              <a:rPr lang="en-GB" dirty="0"/>
              <a:t>Unit 1: Visions of the Future</a:t>
            </a:r>
          </a:p>
          <a:p>
            <a:endParaRPr lang="en-GB" dirty="0"/>
          </a:p>
          <a:p>
            <a:r>
              <a:rPr lang="en-GB" dirty="0"/>
              <a:t>Unit 2: The Future is Human</a:t>
            </a:r>
          </a:p>
          <a:p>
            <a:endParaRPr lang="en-GB" dirty="0"/>
          </a:p>
          <a:p>
            <a:r>
              <a:rPr lang="en-GB" dirty="0"/>
              <a:t>Unit 3: Change by Design</a:t>
            </a:r>
          </a:p>
          <a:p>
            <a:endParaRPr lang="en-GB" dirty="0"/>
          </a:p>
          <a:p>
            <a:r>
              <a:rPr lang="en-GB" dirty="0"/>
              <a:t>[Unit 4: Problem Solving Challenge]</a:t>
            </a:r>
          </a:p>
        </p:txBody>
      </p:sp>
    </p:spTree>
    <p:extLst>
      <p:ext uri="{BB962C8B-B14F-4D97-AF65-F5344CB8AC3E}">
        <p14:creationId xmlns:p14="http://schemas.microsoft.com/office/powerpoint/2010/main" val="295758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E84AE-A4BD-5D4F-B0F9-DDEE2ACDCA7C}"/>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909273C3-53EB-6145-8AB9-8B7658DE2527}"/>
              </a:ext>
            </a:extLst>
          </p:cNvPr>
          <p:cNvSpPr>
            <a:spLocks noGrp="1"/>
          </p:cNvSpPr>
          <p:nvPr>
            <p:ph idx="1"/>
          </p:nvPr>
        </p:nvSpPr>
        <p:spPr/>
        <p:txBody>
          <a:bodyPr>
            <a:normAutofit/>
          </a:bodyPr>
          <a:lstStyle/>
          <a:p>
            <a:pPr marL="342900" lvl="0" indent="-342900">
              <a:lnSpc>
                <a:spcPct val="120000"/>
              </a:lnSpc>
              <a:buFont typeface="Symbol" pitchFamily="2" charset="2"/>
              <a:buChar char=""/>
            </a:pPr>
            <a:r>
              <a:rPr lang="en-GB" sz="2400" dirty="0">
                <a:effectLst/>
                <a:latin typeface="Arial" panose="020B0604020202020204" pitchFamily="34" charset="0"/>
                <a:ea typeface="Times New Roman" panose="02020603050405020304" pitchFamily="18" charset="0"/>
                <a:cs typeface="Times New Roman" panose="02020603050405020304" pitchFamily="18" charset="0"/>
              </a:rPr>
              <a:t>To develop student’s awareness and appreciation of contemporary challenges relevant to the discipline facing individuals, organisations, communities and society, from a local, national and global perspective.</a:t>
            </a:r>
          </a:p>
          <a:p>
            <a:pPr marL="342900" lvl="0" indent="-342900">
              <a:lnSpc>
                <a:spcPct val="120000"/>
              </a:lnSpc>
              <a:buFont typeface="Symbol" pitchFamily="2" charset="2"/>
              <a:buChar char=""/>
            </a:pP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20000"/>
              </a:lnSpc>
              <a:buFont typeface="Symbol" pitchFamily="2" charset="2"/>
              <a:buChar char=""/>
            </a:pPr>
            <a:r>
              <a:rPr lang="en-GB" sz="2400" dirty="0">
                <a:effectLst/>
                <a:latin typeface="Arial" panose="020B0604020202020204" pitchFamily="34" charset="0"/>
                <a:ea typeface="Times New Roman" panose="02020603050405020304" pitchFamily="18" charset="0"/>
                <a:cs typeface="Times New Roman" panose="02020603050405020304" pitchFamily="18" charset="0"/>
              </a:rPr>
              <a:t>To develop creative problem-solvers through the application of knowledge to real-world problems. </a:t>
            </a:r>
          </a:p>
          <a:p>
            <a:endParaRPr lang="en-GB" dirty="0"/>
          </a:p>
        </p:txBody>
      </p:sp>
    </p:spTree>
    <p:extLst>
      <p:ext uri="{BB962C8B-B14F-4D97-AF65-F5344CB8AC3E}">
        <p14:creationId xmlns:p14="http://schemas.microsoft.com/office/powerpoint/2010/main" val="1084185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DA78F-A698-A64C-A394-31D13D11E5AA}"/>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29F657D2-3C84-A94A-9C2C-AFBBBAC30B75}"/>
              </a:ext>
            </a:extLst>
          </p:cNvPr>
          <p:cNvSpPr>
            <a:spLocks noGrp="1"/>
          </p:cNvSpPr>
          <p:nvPr>
            <p:ph idx="1"/>
          </p:nvPr>
        </p:nvSpPr>
        <p:spPr/>
        <p:txBody>
          <a:bodyPr/>
          <a:lstStyle/>
          <a:p>
            <a:r>
              <a:rPr lang="en-GB" dirty="0"/>
              <a:t>What are these aims from our perspective? </a:t>
            </a:r>
          </a:p>
          <a:p>
            <a:endParaRPr lang="en-GB" dirty="0"/>
          </a:p>
          <a:p>
            <a:r>
              <a:rPr lang="en-GB" dirty="0" err="1"/>
              <a:t>Mentimeter</a:t>
            </a:r>
            <a:r>
              <a:rPr lang="en-GB" dirty="0"/>
              <a:t>: 8994 2936</a:t>
            </a:r>
          </a:p>
          <a:p>
            <a:endParaRPr lang="en-GB" dirty="0"/>
          </a:p>
          <a:p>
            <a:r>
              <a:rPr lang="en-GB" dirty="0"/>
              <a:t>Having read the module Learning Outcomes and Aims; what are our </a:t>
            </a:r>
            <a:r>
              <a:rPr lang="en-GB" b="1" dirty="0"/>
              <a:t>discipline</a:t>
            </a:r>
            <a:r>
              <a:rPr lang="en-GB" dirty="0"/>
              <a:t> Contemporary Challenges?</a:t>
            </a:r>
          </a:p>
        </p:txBody>
      </p:sp>
    </p:spTree>
    <p:extLst>
      <p:ext uri="{BB962C8B-B14F-4D97-AF65-F5344CB8AC3E}">
        <p14:creationId xmlns:p14="http://schemas.microsoft.com/office/powerpoint/2010/main" val="4063198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8313D-5140-1541-A1BF-F34E7AC72CC5}"/>
              </a:ext>
            </a:extLst>
          </p:cNvPr>
          <p:cNvSpPr>
            <a:spLocks noGrp="1"/>
          </p:cNvSpPr>
          <p:nvPr>
            <p:ph type="title"/>
          </p:nvPr>
        </p:nvSpPr>
        <p:spPr/>
        <p:txBody>
          <a:bodyPr/>
          <a:lstStyle/>
          <a:p>
            <a:r>
              <a:rPr lang="en-GB" dirty="0" err="1"/>
              <a:t>Menti</a:t>
            </a:r>
            <a:r>
              <a:rPr lang="en-GB" dirty="0"/>
              <a:t> 13</a:t>
            </a:r>
            <a:r>
              <a:rPr lang="en-GB" baseline="30000" dirty="0"/>
              <a:t>th</a:t>
            </a:r>
            <a:r>
              <a:rPr lang="en-GB" dirty="0"/>
              <a:t> March</a:t>
            </a:r>
          </a:p>
        </p:txBody>
      </p:sp>
      <p:pic>
        <p:nvPicPr>
          <p:cNvPr id="5" name="Content Placeholder 4" descr="Text&#10;&#10;Description automatically generated with low confidence">
            <a:extLst>
              <a:ext uri="{FF2B5EF4-FFF2-40B4-BE49-F238E27FC236}">
                <a16:creationId xmlns:a16="http://schemas.microsoft.com/office/drawing/2014/main" id="{CDFE8AD3-EF76-374C-AEB0-6EE0D5503AFF}"/>
              </a:ext>
            </a:extLst>
          </p:cNvPr>
          <p:cNvPicPr>
            <a:picLocks noGrp="1" noChangeAspect="1"/>
          </p:cNvPicPr>
          <p:nvPr>
            <p:ph idx="1"/>
          </p:nvPr>
        </p:nvPicPr>
        <p:blipFill rotWithShape="1">
          <a:blip r:embed="rId2"/>
          <a:srcRect l="3344" t="22857" r="13188" b="16532"/>
          <a:stretch/>
        </p:blipFill>
        <p:spPr>
          <a:xfrm>
            <a:off x="9193" y="1417638"/>
            <a:ext cx="9134807" cy="5440362"/>
          </a:xfrm>
        </p:spPr>
      </p:pic>
      <p:sp>
        <p:nvSpPr>
          <p:cNvPr id="6" name="Rectangle 5">
            <a:extLst>
              <a:ext uri="{FF2B5EF4-FFF2-40B4-BE49-F238E27FC236}">
                <a16:creationId xmlns:a16="http://schemas.microsoft.com/office/drawing/2014/main" id="{AB57D273-98E2-EF46-9BDD-AB915D00F3D0}"/>
              </a:ext>
            </a:extLst>
          </p:cNvPr>
          <p:cNvSpPr/>
          <p:nvPr/>
        </p:nvSpPr>
        <p:spPr>
          <a:xfrm>
            <a:off x="0" y="1417638"/>
            <a:ext cx="9144000" cy="5440362"/>
          </a:xfrm>
          <a:prstGeom prst="rect">
            <a:avLst/>
          </a:prstGeom>
          <a:solidFill>
            <a:schemeClr val="accent2">
              <a:lumMod val="20000"/>
              <a:lumOff val="80000"/>
              <a:alpha val="3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6369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From 6</a:t>
            </a:r>
            <a:r>
              <a:rPr lang="en-US" baseline="30000" dirty="0"/>
              <a:t>th</a:t>
            </a:r>
            <a:r>
              <a:rPr lang="en-US" dirty="0"/>
              <a:t> February session:</a:t>
            </a:r>
            <a:endParaRPr lang="en-US" sz="3600" dirty="0"/>
          </a:p>
        </p:txBody>
      </p:sp>
      <p:pic>
        <p:nvPicPr>
          <p:cNvPr id="5" name="Content Placeholder 4" descr="A picture containing graphical user interface&#10;&#10;Description automatically generated">
            <a:extLst>
              <a:ext uri="{FF2B5EF4-FFF2-40B4-BE49-F238E27FC236}">
                <a16:creationId xmlns:a16="http://schemas.microsoft.com/office/drawing/2014/main" id="{A60EC53D-D56E-6341-8F05-32F23636E191}"/>
              </a:ext>
            </a:extLst>
          </p:cNvPr>
          <p:cNvPicPr>
            <a:picLocks noGrp="1" noChangeAspect="1"/>
          </p:cNvPicPr>
          <p:nvPr>
            <p:ph idx="1"/>
          </p:nvPr>
        </p:nvPicPr>
        <p:blipFill rotWithShape="1">
          <a:blip r:embed="rId3"/>
          <a:srcRect l="5928" t="24462" r="18061" b="15720"/>
          <a:stretch/>
        </p:blipFill>
        <p:spPr>
          <a:xfrm>
            <a:off x="0" y="1715005"/>
            <a:ext cx="9144000" cy="4497537"/>
          </a:xfrm>
        </p:spPr>
      </p:pic>
      <p:sp>
        <p:nvSpPr>
          <p:cNvPr id="4" name="Rectangle 3">
            <a:extLst>
              <a:ext uri="{FF2B5EF4-FFF2-40B4-BE49-F238E27FC236}">
                <a16:creationId xmlns:a16="http://schemas.microsoft.com/office/drawing/2014/main" id="{2FE4F577-A644-364A-B4E7-9FDED17C32D9}"/>
              </a:ext>
            </a:extLst>
          </p:cNvPr>
          <p:cNvSpPr/>
          <p:nvPr/>
        </p:nvSpPr>
        <p:spPr>
          <a:xfrm>
            <a:off x="0" y="1417638"/>
            <a:ext cx="9144000" cy="5440362"/>
          </a:xfrm>
          <a:prstGeom prst="rect">
            <a:avLst/>
          </a:prstGeom>
          <a:solidFill>
            <a:schemeClr val="accent2">
              <a:lumMod val="20000"/>
              <a:lumOff val="80000"/>
              <a:alpha val="3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477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6A70B-8055-6D40-B056-460B201369DD}"/>
              </a:ext>
            </a:extLst>
          </p:cNvPr>
          <p:cNvSpPr>
            <a:spLocks noGrp="1"/>
          </p:cNvSpPr>
          <p:nvPr>
            <p:ph type="title"/>
          </p:nvPr>
        </p:nvSpPr>
        <p:spPr/>
        <p:txBody>
          <a:bodyPr/>
          <a:lstStyle/>
          <a:p>
            <a:r>
              <a:rPr lang="en-GB" dirty="0"/>
              <a:t>Are your opinions more informed?</a:t>
            </a:r>
          </a:p>
        </p:txBody>
      </p:sp>
      <p:sp>
        <p:nvSpPr>
          <p:cNvPr id="3" name="Content Placeholder 2">
            <a:extLst>
              <a:ext uri="{FF2B5EF4-FFF2-40B4-BE49-F238E27FC236}">
                <a16:creationId xmlns:a16="http://schemas.microsoft.com/office/drawing/2014/main" id="{6B19E79B-4187-1B4E-ABCF-AF2BFC41FDFC}"/>
              </a:ext>
            </a:extLst>
          </p:cNvPr>
          <p:cNvSpPr>
            <a:spLocks noGrp="1"/>
          </p:cNvSpPr>
          <p:nvPr>
            <p:ph idx="1"/>
          </p:nvPr>
        </p:nvSpPr>
        <p:spPr/>
        <p:txBody>
          <a:bodyPr/>
          <a:lstStyle/>
          <a:p>
            <a:r>
              <a:rPr lang="en-GB" dirty="0"/>
              <a:t>If yes – great – how can we evidence this in your assignments?</a:t>
            </a:r>
          </a:p>
          <a:p>
            <a:endParaRPr lang="en-GB" dirty="0"/>
          </a:p>
          <a:p>
            <a:r>
              <a:rPr lang="en-GB" dirty="0"/>
              <a:t>If not – not great – how can we link module content to your ideas within the context of the module…to evidence this in your assignments?</a:t>
            </a:r>
          </a:p>
          <a:p>
            <a:endParaRPr lang="en-GB" dirty="0"/>
          </a:p>
        </p:txBody>
      </p:sp>
    </p:spTree>
    <p:extLst>
      <p:ext uri="{BB962C8B-B14F-4D97-AF65-F5344CB8AC3E}">
        <p14:creationId xmlns:p14="http://schemas.microsoft.com/office/powerpoint/2010/main" val="1314199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6A70B-8055-6D40-B056-460B201369DD}"/>
              </a:ext>
            </a:extLst>
          </p:cNvPr>
          <p:cNvSpPr>
            <a:spLocks noGrp="1"/>
          </p:cNvSpPr>
          <p:nvPr>
            <p:ph type="title"/>
          </p:nvPr>
        </p:nvSpPr>
        <p:spPr/>
        <p:txBody>
          <a:bodyPr/>
          <a:lstStyle/>
          <a:p>
            <a:r>
              <a:rPr lang="en-GB" dirty="0"/>
              <a:t>Are your opinions more informed?</a:t>
            </a:r>
          </a:p>
        </p:txBody>
      </p:sp>
      <p:sp>
        <p:nvSpPr>
          <p:cNvPr id="3" name="Content Placeholder 2">
            <a:extLst>
              <a:ext uri="{FF2B5EF4-FFF2-40B4-BE49-F238E27FC236}">
                <a16:creationId xmlns:a16="http://schemas.microsoft.com/office/drawing/2014/main" id="{6B19E79B-4187-1B4E-ABCF-AF2BFC41FDFC}"/>
              </a:ext>
            </a:extLst>
          </p:cNvPr>
          <p:cNvSpPr>
            <a:spLocks noGrp="1"/>
          </p:cNvSpPr>
          <p:nvPr>
            <p:ph idx="1"/>
          </p:nvPr>
        </p:nvSpPr>
        <p:spPr/>
        <p:txBody>
          <a:bodyPr>
            <a:normAutofit fontScale="92500"/>
          </a:bodyPr>
          <a:lstStyle/>
          <a:p>
            <a:r>
              <a:rPr lang="en-GB" dirty="0"/>
              <a:t>If yes – great – how can we evidence this in your assignments?</a:t>
            </a:r>
          </a:p>
          <a:p>
            <a:endParaRPr lang="en-GB" dirty="0"/>
          </a:p>
          <a:p>
            <a:r>
              <a:rPr lang="en-GB" dirty="0"/>
              <a:t>If not – not great – how can we link module content to your ideas within the context of the module…to evidence this in your assignments?</a:t>
            </a:r>
          </a:p>
          <a:p>
            <a:r>
              <a:rPr lang="en-GB" b="1" dirty="0"/>
              <a:t>You</a:t>
            </a:r>
            <a:r>
              <a:rPr lang="en-GB" dirty="0"/>
              <a:t> need motivation and confidence to challenge yourselves to respond to this module.</a:t>
            </a:r>
          </a:p>
          <a:p>
            <a:endParaRPr lang="en-GB" dirty="0"/>
          </a:p>
        </p:txBody>
      </p:sp>
    </p:spTree>
    <p:extLst>
      <p:ext uri="{BB962C8B-B14F-4D97-AF65-F5344CB8AC3E}">
        <p14:creationId xmlns:p14="http://schemas.microsoft.com/office/powerpoint/2010/main" val="1861970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221D-6971-9C4C-9797-666BFD94D21E}"/>
              </a:ext>
            </a:extLst>
          </p:cNvPr>
          <p:cNvSpPr>
            <a:spLocks noGrp="1"/>
          </p:cNvSpPr>
          <p:nvPr>
            <p:ph type="title"/>
          </p:nvPr>
        </p:nvSpPr>
        <p:spPr/>
        <p:txBody>
          <a:bodyPr/>
          <a:lstStyle/>
          <a:p>
            <a:r>
              <a:rPr lang="en-GB" dirty="0"/>
              <a:t>The journey so far…</a:t>
            </a:r>
          </a:p>
        </p:txBody>
      </p:sp>
      <p:sp>
        <p:nvSpPr>
          <p:cNvPr id="3" name="Content Placeholder 2">
            <a:extLst>
              <a:ext uri="{FF2B5EF4-FFF2-40B4-BE49-F238E27FC236}">
                <a16:creationId xmlns:a16="http://schemas.microsoft.com/office/drawing/2014/main" id="{7B746249-2803-624C-9967-D40596A0FAFE}"/>
              </a:ext>
            </a:extLst>
          </p:cNvPr>
          <p:cNvSpPr>
            <a:spLocks noGrp="1"/>
          </p:cNvSpPr>
          <p:nvPr>
            <p:ph idx="1"/>
          </p:nvPr>
        </p:nvSpPr>
        <p:spPr/>
        <p:txBody>
          <a:bodyPr/>
          <a:lstStyle/>
          <a:p>
            <a:r>
              <a:rPr lang="en-GB" dirty="0"/>
              <a:t>Unit 1: Visions of the Future</a:t>
            </a:r>
          </a:p>
          <a:p>
            <a:endParaRPr lang="en-GB" dirty="0"/>
          </a:p>
          <a:p>
            <a:r>
              <a:rPr lang="en-GB" dirty="0"/>
              <a:t>Unit 2: The Future is Human</a:t>
            </a:r>
          </a:p>
          <a:p>
            <a:endParaRPr lang="en-GB" dirty="0"/>
          </a:p>
          <a:p>
            <a:r>
              <a:rPr lang="en-GB" dirty="0"/>
              <a:t>Unit 3: Change by Design</a:t>
            </a:r>
          </a:p>
          <a:p>
            <a:endParaRPr lang="en-GB" dirty="0"/>
          </a:p>
          <a:p>
            <a:r>
              <a:rPr lang="en-GB" dirty="0"/>
              <a:t>[Unit 4: Problem Solving Challenge]</a:t>
            </a:r>
          </a:p>
        </p:txBody>
      </p:sp>
    </p:spTree>
    <p:extLst>
      <p:ext uri="{BB962C8B-B14F-4D97-AF65-F5344CB8AC3E}">
        <p14:creationId xmlns:p14="http://schemas.microsoft.com/office/powerpoint/2010/main" val="3114303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221D-6971-9C4C-9797-666BFD94D21E}"/>
              </a:ext>
            </a:extLst>
          </p:cNvPr>
          <p:cNvSpPr>
            <a:spLocks noGrp="1"/>
          </p:cNvSpPr>
          <p:nvPr>
            <p:ph type="title"/>
          </p:nvPr>
        </p:nvSpPr>
        <p:spPr/>
        <p:txBody>
          <a:bodyPr/>
          <a:lstStyle/>
          <a:p>
            <a:r>
              <a:rPr lang="en-GB" dirty="0"/>
              <a:t>The journey so far…</a:t>
            </a:r>
          </a:p>
        </p:txBody>
      </p:sp>
      <p:sp>
        <p:nvSpPr>
          <p:cNvPr id="3" name="Content Placeholder 2">
            <a:extLst>
              <a:ext uri="{FF2B5EF4-FFF2-40B4-BE49-F238E27FC236}">
                <a16:creationId xmlns:a16="http://schemas.microsoft.com/office/drawing/2014/main" id="{7B746249-2803-624C-9967-D40596A0FAFE}"/>
              </a:ext>
            </a:extLst>
          </p:cNvPr>
          <p:cNvSpPr>
            <a:spLocks noGrp="1"/>
          </p:cNvSpPr>
          <p:nvPr>
            <p:ph idx="1"/>
          </p:nvPr>
        </p:nvSpPr>
        <p:spPr/>
        <p:txBody>
          <a:bodyPr>
            <a:normAutofit fontScale="92500" lnSpcReduction="10000"/>
          </a:bodyPr>
          <a:lstStyle/>
          <a:p>
            <a:r>
              <a:rPr lang="en-GB" dirty="0"/>
              <a:t>Unit 1: </a:t>
            </a:r>
            <a:r>
              <a:rPr lang="en-GB" strike="sngStrike" dirty="0"/>
              <a:t>Visions of the Future</a:t>
            </a:r>
          </a:p>
          <a:p>
            <a:r>
              <a:rPr lang="en-GB" dirty="0"/>
              <a:t>The potential impact of theatre on society and society on theatre</a:t>
            </a:r>
          </a:p>
          <a:p>
            <a:endParaRPr lang="en-GB" dirty="0"/>
          </a:p>
          <a:p>
            <a:r>
              <a:rPr lang="en-GB" dirty="0"/>
              <a:t>Unit 2: The Future is Human</a:t>
            </a:r>
          </a:p>
          <a:p>
            <a:endParaRPr lang="en-GB" dirty="0"/>
          </a:p>
          <a:p>
            <a:r>
              <a:rPr lang="en-GB" dirty="0"/>
              <a:t>Unit 3: Change by Design</a:t>
            </a:r>
          </a:p>
          <a:p>
            <a:endParaRPr lang="en-GB" dirty="0"/>
          </a:p>
          <a:p>
            <a:r>
              <a:rPr lang="en-GB" dirty="0"/>
              <a:t>[Unit 4: Problem Solving Challenge]</a:t>
            </a:r>
          </a:p>
        </p:txBody>
      </p:sp>
    </p:spTree>
    <p:extLst>
      <p:ext uri="{BB962C8B-B14F-4D97-AF65-F5344CB8AC3E}">
        <p14:creationId xmlns:p14="http://schemas.microsoft.com/office/powerpoint/2010/main" val="232273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221D-6971-9C4C-9797-666BFD94D21E}"/>
              </a:ext>
            </a:extLst>
          </p:cNvPr>
          <p:cNvSpPr>
            <a:spLocks noGrp="1"/>
          </p:cNvSpPr>
          <p:nvPr>
            <p:ph type="title"/>
          </p:nvPr>
        </p:nvSpPr>
        <p:spPr/>
        <p:txBody>
          <a:bodyPr/>
          <a:lstStyle/>
          <a:p>
            <a:r>
              <a:rPr lang="en-GB" dirty="0"/>
              <a:t>The journey so far…</a:t>
            </a:r>
          </a:p>
        </p:txBody>
      </p:sp>
      <p:sp>
        <p:nvSpPr>
          <p:cNvPr id="3" name="Content Placeholder 2">
            <a:extLst>
              <a:ext uri="{FF2B5EF4-FFF2-40B4-BE49-F238E27FC236}">
                <a16:creationId xmlns:a16="http://schemas.microsoft.com/office/drawing/2014/main" id="{7B746249-2803-624C-9967-D40596A0FAFE}"/>
              </a:ext>
            </a:extLst>
          </p:cNvPr>
          <p:cNvSpPr>
            <a:spLocks noGrp="1"/>
          </p:cNvSpPr>
          <p:nvPr>
            <p:ph idx="1"/>
          </p:nvPr>
        </p:nvSpPr>
        <p:spPr/>
        <p:txBody>
          <a:bodyPr>
            <a:normAutofit fontScale="70000" lnSpcReduction="20000"/>
          </a:bodyPr>
          <a:lstStyle/>
          <a:p>
            <a:r>
              <a:rPr lang="en-GB" dirty="0"/>
              <a:t>Unit 1: </a:t>
            </a:r>
            <a:r>
              <a:rPr lang="en-GB" strike="sngStrike" dirty="0"/>
              <a:t>Visions of the Future</a:t>
            </a:r>
          </a:p>
          <a:p>
            <a:r>
              <a:rPr lang="en-GB" dirty="0"/>
              <a:t>The potential impact of theatre on society and society on theatre</a:t>
            </a:r>
          </a:p>
          <a:p>
            <a:endParaRPr lang="en-GB" dirty="0"/>
          </a:p>
          <a:p>
            <a:r>
              <a:rPr lang="en-GB" dirty="0"/>
              <a:t>Unit 2: </a:t>
            </a:r>
            <a:r>
              <a:rPr lang="en-GB" strike="sngStrike" dirty="0"/>
              <a:t>The Future is Human</a:t>
            </a:r>
          </a:p>
          <a:p>
            <a:r>
              <a:rPr lang="en-GB" dirty="0"/>
              <a:t>‘How’ we share our stories shapes who we are and who we want to appear to be + professional conflict resolution.</a:t>
            </a:r>
          </a:p>
          <a:p>
            <a:r>
              <a:rPr lang="en-GB" dirty="0"/>
              <a:t>Also adaptation – perspectives on creativity, intertextuality and postmodern production</a:t>
            </a:r>
          </a:p>
          <a:p>
            <a:endParaRPr lang="en-GB" dirty="0"/>
          </a:p>
          <a:p>
            <a:r>
              <a:rPr lang="en-GB" dirty="0"/>
              <a:t>Unit 3: Change by Design</a:t>
            </a:r>
          </a:p>
          <a:p>
            <a:endParaRPr lang="en-GB" dirty="0"/>
          </a:p>
          <a:p>
            <a:r>
              <a:rPr lang="en-GB" dirty="0"/>
              <a:t>[Unit 4: Problem Solving Challenge]</a:t>
            </a:r>
          </a:p>
        </p:txBody>
      </p:sp>
    </p:spTree>
    <p:extLst>
      <p:ext uri="{BB962C8B-B14F-4D97-AF65-F5344CB8AC3E}">
        <p14:creationId xmlns:p14="http://schemas.microsoft.com/office/powerpoint/2010/main" val="3925308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221D-6971-9C4C-9797-666BFD94D21E}"/>
              </a:ext>
            </a:extLst>
          </p:cNvPr>
          <p:cNvSpPr>
            <a:spLocks noGrp="1"/>
          </p:cNvSpPr>
          <p:nvPr>
            <p:ph type="title"/>
          </p:nvPr>
        </p:nvSpPr>
        <p:spPr/>
        <p:txBody>
          <a:bodyPr/>
          <a:lstStyle/>
          <a:p>
            <a:r>
              <a:rPr lang="en-GB" dirty="0"/>
              <a:t>The journey so far…</a:t>
            </a:r>
          </a:p>
        </p:txBody>
      </p:sp>
      <p:sp>
        <p:nvSpPr>
          <p:cNvPr id="3" name="Content Placeholder 2">
            <a:extLst>
              <a:ext uri="{FF2B5EF4-FFF2-40B4-BE49-F238E27FC236}">
                <a16:creationId xmlns:a16="http://schemas.microsoft.com/office/drawing/2014/main" id="{7B746249-2803-624C-9967-D40596A0FAFE}"/>
              </a:ext>
            </a:extLst>
          </p:cNvPr>
          <p:cNvSpPr>
            <a:spLocks noGrp="1"/>
          </p:cNvSpPr>
          <p:nvPr>
            <p:ph idx="1"/>
          </p:nvPr>
        </p:nvSpPr>
        <p:spPr/>
        <p:txBody>
          <a:bodyPr>
            <a:normAutofit fontScale="70000" lnSpcReduction="20000"/>
          </a:bodyPr>
          <a:lstStyle/>
          <a:p>
            <a:r>
              <a:rPr lang="en-GB" dirty="0"/>
              <a:t>Unit 1: </a:t>
            </a:r>
            <a:r>
              <a:rPr lang="en-GB" strike="sngStrike" dirty="0"/>
              <a:t>Visions of the Future</a:t>
            </a:r>
          </a:p>
          <a:p>
            <a:r>
              <a:rPr lang="en-GB" dirty="0"/>
              <a:t>The potential impact of theatre on society and society on theatre</a:t>
            </a:r>
          </a:p>
          <a:p>
            <a:endParaRPr lang="en-GB" dirty="0"/>
          </a:p>
          <a:p>
            <a:r>
              <a:rPr lang="en-GB" dirty="0"/>
              <a:t>Unit 2: </a:t>
            </a:r>
            <a:r>
              <a:rPr lang="en-GB" strike="sngStrike" dirty="0"/>
              <a:t>The Future is Human</a:t>
            </a:r>
          </a:p>
          <a:p>
            <a:r>
              <a:rPr lang="en-GB" dirty="0"/>
              <a:t>‘How’ we share our stories shapes who we are and who we want to appear to be + professional conflict resolution.</a:t>
            </a:r>
          </a:p>
          <a:p>
            <a:r>
              <a:rPr lang="en-GB" dirty="0"/>
              <a:t>Also adaptation – perspectives on creativity, intertextuality and postmodern production</a:t>
            </a:r>
          </a:p>
          <a:p>
            <a:endParaRPr lang="en-GB" dirty="0"/>
          </a:p>
          <a:p>
            <a:r>
              <a:rPr lang="en-GB" dirty="0"/>
              <a:t>Unit 3: </a:t>
            </a:r>
            <a:r>
              <a:rPr lang="en-GB" strike="sngStrike" dirty="0"/>
              <a:t>Change by Design</a:t>
            </a:r>
          </a:p>
          <a:p>
            <a:r>
              <a:rPr lang="en-GB" dirty="0"/>
              <a:t>Collaboration for creativity, group work and meaningful devising</a:t>
            </a:r>
          </a:p>
          <a:p>
            <a:endParaRPr lang="en-GB" dirty="0"/>
          </a:p>
          <a:p>
            <a:r>
              <a:rPr lang="en-GB" dirty="0"/>
              <a:t>[Unit 4: Problem Solving Challenge]</a:t>
            </a:r>
          </a:p>
        </p:txBody>
      </p:sp>
    </p:spTree>
    <p:extLst>
      <p:ext uri="{BB962C8B-B14F-4D97-AF65-F5344CB8AC3E}">
        <p14:creationId xmlns:p14="http://schemas.microsoft.com/office/powerpoint/2010/main" val="233413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AF524-AFA2-E44C-87D4-3534E857A240}"/>
              </a:ext>
            </a:extLst>
          </p:cNvPr>
          <p:cNvSpPr>
            <a:spLocks noGrp="1"/>
          </p:cNvSpPr>
          <p:nvPr>
            <p:ph type="title"/>
          </p:nvPr>
        </p:nvSpPr>
        <p:spPr/>
        <p:txBody>
          <a:bodyPr/>
          <a:lstStyle/>
          <a:p>
            <a:r>
              <a:rPr lang="en-GB" dirty="0"/>
              <a:t>Your voices</a:t>
            </a:r>
          </a:p>
        </p:txBody>
      </p:sp>
      <p:sp>
        <p:nvSpPr>
          <p:cNvPr id="3" name="Content Placeholder 2">
            <a:extLst>
              <a:ext uri="{FF2B5EF4-FFF2-40B4-BE49-F238E27FC236}">
                <a16:creationId xmlns:a16="http://schemas.microsoft.com/office/drawing/2014/main" id="{055FEBF7-31DC-7847-823C-74DF77A78553}"/>
              </a:ext>
            </a:extLst>
          </p:cNvPr>
          <p:cNvSpPr>
            <a:spLocks noGrp="1"/>
          </p:cNvSpPr>
          <p:nvPr>
            <p:ph idx="1"/>
          </p:nvPr>
        </p:nvSpPr>
        <p:spPr/>
        <p:txBody>
          <a:bodyPr>
            <a:normAutofit/>
          </a:bodyPr>
          <a:lstStyle/>
          <a:p>
            <a:r>
              <a:rPr lang="en-GB" dirty="0"/>
              <a:t>What subject matter can you express in your assignments?</a:t>
            </a:r>
          </a:p>
        </p:txBody>
      </p:sp>
    </p:spTree>
    <p:extLst>
      <p:ext uri="{BB962C8B-B14F-4D97-AF65-F5344CB8AC3E}">
        <p14:creationId xmlns:p14="http://schemas.microsoft.com/office/powerpoint/2010/main" val="1482316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AF524-AFA2-E44C-87D4-3534E857A240}"/>
              </a:ext>
            </a:extLst>
          </p:cNvPr>
          <p:cNvSpPr>
            <a:spLocks noGrp="1"/>
          </p:cNvSpPr>
          <p:nvPr>
            <p:ph type="title"/>
          </p:nvPr>
        </p:nvSpPr>
        <p:spPr/>
        <p:txBody>
          <a:bodyPr/>
          <a:lstStyle/>
          <a:p>
            <a:r>
              <a:rPr lang="en-GB" dirty="0"/>
              <a:t>Your voices</a:t>
            </a:r>
          </a:p>
        </p:txBody>
      </p:sp>
      <p:sp>
        <p:nvSpPr>
          <p:cNvPr id="3" name="Content Placeholder 2">
            <a:extLst>
              <a:ext uri="{FF2B5EF4-FFF2-40B4-BE49-F238E27FC236}">
                <a16:creationId xmlns:a16="http://schemas.microsoft.com/office/drawing/2014/main" id="{055FEBF7-31DC-7847-823C-74DF77A78553}"/>
              </a:ext>
            </a:extLst>
          </p:cNvPr>
          <p:cNvSpPr>
            <a:spLocks noGrp="1"/>
          </p:cNvSpPr>
          <p:nvPr>
            <p:ph idx="1"/>
          </p:nvPr>
        </p:nvSpPr>
        <p:spPr/>
        <p:txBody>
          <a:bodyPr>
            <a:normAutofit lnSpcReduction="10000"/>
          </a:bodyPr>
          <a:lstStyle/>
          <a:p>
            <a:r>
              <a:rPr lang="en-GB" dirty="0"/>
              <a:t>What subject matter can you express in your assignments?</a:t>
            </a:r>
          </a:p>
          <a:p>
            <a:r>
              <a:rPr lang="en-GB" dirty="0"/>
              <a:t>Suggestion:</a:t>
            </a:r>
          </a:p>
          <a:p>
            <a:r>
              <a:rPr lang="en-GB" dirty="0"/>
              <a:t>Identify a focal point for discussion in relation to the module learning outcomes.</a:t>
            </a:r>
          </a:p>
          <a:p>
            <a:r>
              <a:rPr lang="en-GB" dirty="0"/>
              <a:t>Your individual, personal but critically informed opinions.</a:t>
            </a:r>
          </a:p>
          <a:p>
            <a:r>
              <a:rPr lang="en-GB" dirty="0"/>
              <a:t>Evaluation of your professional area –well referenced.</a:t>
            </a:r>
          </a:p>
        </p:txBody>
      </p:sp>
    </p:spTree>
    <p:extLst>
      <p:ext uri="{BB962C8B-B14F-4D97-AF65-F5344CB8AC3E}">
        <p14:creationId xmlns:p14="http://schemas.microsoft.com/office/powerpoint/2010/main" val="809965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F43E9-C9F5-7944-A4A3-6ED0D151DA11}"/>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D81CB85C-7950-1D4D-BEF3-E88953248C18}"/>
              </a:ext>
            </a:extLst>
          </p:cNvPr>
          <p:cNvSpPr>
            <a:spLocks noGrp="1"/>
          </p:cNvSpPr>
          <p:nvPr>
            <p:ph idx="1"/>
          </p:nvPr>
        </p:nvSpPr>
        <p:spPr/>
        <p:txBody>
          <a:bodyPr>
            <a:normAutofit fontScale="92500" lnSpcReduction="20000"/>
          </a:bodyPr>
          <a:lstStyle/>
          <a:p>
            <a:r>
              <a:rPr lang="en-GB" sz="1200" dirty="0">
                <a:effectLst/>
                <a:latin typeface="+mj-lt"/>
                <a:ea typeface="Times New Roman" panose="02020603050405020304" pitchFamily="18" charset="0"/>
                <a:cs typeface="Times New Roman" panose="02020603050405020304" pitchFamily="18" charset="0"/>
              </a:rPr>
              <a:t>By the end of this module students will be able to: </a:t>
            </a:r>
          </a:p>
          <a:p>
            <a:r>
              <a:rPr lang="en-GB" sz="3200" dirty="0">
                <a:effectLst/>
                <a:latin typeface="+mj-lt"/>
                <a:ea typeface="Times New Roman" panose="02020603050405020304" pitchFamily="18" charset="0"/>
                <a:cs typeface="Times New Roman" panose="02020603050405020304" pitchFamily="18" charset="0"/>
              </a:rPr>
              <a:t>Identify and evaluate historical and contemporary issues and their impact on today's global society.</a:t>
            </a:r>
          </a:p>
          <a:p>
            <a:endParaRPr lang="en-GB" sz="3200" dirty="0">
              <a:effectLst/>
              <a:latin typeface="+mj-lt"/>
              <a:ea typeface="Times New Roman" panose="02020603050405020304" pitchFamily="18" charset="0"/>
              <a:cs typeface="Times New Roman" panose="02020603050405020304" pitchFamily="18" charset="0"/>
            </a:endParaRPr>
          </a:p>
          <a:p>
            <a:r>
              <a:rPr lang="en-GB" sz="3200" dirty="0">
                <a:effectLst/>
                <a:latin typeface="+mj-lt"/>
                <a:ea typeface="Times New Roman" panose="02020603050405020304" pitchFamily="18" charset="0"/>
                <a:cs typeface="Times New Roman" panose="02020603050405020304" pitchFamily="18" charset="0"/>
              </a:rPr>
              <a:t>Apply appropriate collaborative working practices to manage conflict and support effective decision making.</a:t>
            </a:r>
          </a:p>
          <a:p>
            <a:endParaRPr lang="en-GB" sz="3200" dirty="0">
              <a:effectLst/>
              <a:latin typeface="+mj-lt"/>
              <a:ea typeface="Times New Roman" panose="02020603050405020304" pitchFamily="18" charset="0"/>
              <a:cs typeface="Times New Roman" panose="02020603050405020304" pitchFamily="18" charset="0"/>
            </a:endParaRPr>
          </a:p>
          <a:p>
            <a:r>
              <a:rPr lang="en-GB" sz="3200" dirty="0">
                <a:effectLst/>
                <a:latin typeface="+mj-lt"/>
                <a:ea typeface="Times New Roman" panose="02020603050405020304" pitchFamily="18" charset="0"/>
                <a:cs typeface="Times New Roman" panose="02020603050405020304" pitchFamily="18" charset="0"/>
              </a:rPr>
              <a:t>Implement Design Thinking techniques to investigate problems in order to generate and evaluate solutions.</a:t>
            </a:r>
            <a:r>
              <a:rPr lang="en-GB" sz="3200" dirty="0">
                <a:effectLst/>
                <a:latin typeface="+mj-lt"/>
              </a:rPr>
              <a:t> </a:t>
            </a:r>
            <a:endParaRPr lang="en-GB" sz="3200" dirty="0">
              <a:latin typeface="+mj-lt"/>
            </a:endParaRPr>
          </a:p>
          <a:p>
            <a:endParaRPr lang="en-GB" dirty="0"/>
          </a:p>
        </p:txBody>
      </p:sp>
    </p:spTree>
    <p:extLst>
      <p:ext uri="{BB962C8B-B14F-4D97-AF65-F5344CB8AC3E}">
        <p14:creationId xmlns:p14="http://schemas.microsoft.com/office/powerpoint/2010/main" val="1599776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870AE-4063-F945-890E-CFA64C2130DD}"/>
              </a:ext>
            </a:extLst>
          </p:cNvPr>
          <p:cNvSpPr>
            <a:spLocks noGrp="1"/>
          </p:cNvSpPr>
          <p:nvPr>
            <p:ph type="title"/>
          </p:nvPr>
        </p:nvSpPr>
        <p:spPr/>
        <p:txBody>
          <a:bodyPr/>
          <a:lstStyle/>
          <a:p>
            <a:r>
              <a:rPr lang="en-GB" dirty="0"/>
              <a:t>Components</a:t>
            </a:r>
          </a:p>
        </p:txBody>
      </p:sp>
      <p:sp>
        <p:nvSpPr>
          <p:cNvPr id="3" name="Content Placeholder 2">
            <a:extLst>
              <a:ext uri="{FF2B5EF4-FFF2-40B4-BE49-F238E27FC236}">
                <a16:creationId xmlns:a16="http://schemas.microsoft.com/office/drawing/2014/main" id="{E8613978-9821-F64F-ADF3-0AA771F51B38}"/>
              </a:ext>
            </a:extLst>
          </p:cNvPr>
          <p:cNvSpPr>
            <a:spLocks noGrp="1"/>
          </p:cNvSpPr>
          <p:nvPr>
            <p:ph idx="1"/>
          </p:nvPr>
        </p:nvSpPr>
        <p:spPr/>
        <p:txBody>
          <a:bodyPr>
            <a:normAutofit fontScale="85000" lnSpcReduction="10000"/>
          </a:bodyPr>
          <a:lstStyle/>
          <a:p>
            <a:r>
              <a:rPr lang="en-GB" dirty="0"/>
              <a:t>There are 2 Assessment Components to this module.</a:t>
            </a:r>
          </a:p>
          <a:p>
            <a:endParaRPr lang="en-GB" dirty="0"/>
          </a:p>
          <a:p>
            <a:r>
              <a:rPr lang="en-GB" dirty="0"/>
              <a:t>The word ‘component’ is the name for a </a:t>
            </a:r>
            <a:r>
              <a:rPr lang="en-GB" b="1" dirty="0"/>
              <a:t>section</a:t>
            </a:r>
            <a:r>
              <a:rPr lang="en-GB" dirty="0"/>
              <a:t> of the assessment and represents a percentage of the overall assessment load for the module.</a:t>
            </a:r>
          </a:p>
          <a:p>
            <a:endParaRPr lang="en-GB" dirty="0"/>
          </a:p>
          <a:p>
            <a:r>
              <a:rPr lang="en-GB" dirty="0"/>
              <a:t>The 2 components for this module are worth 50% each.</a:t>
            </a:r>
          </a:p>
          <a:p>
            <a:endParaRPr lang="en-GB" dirty="0"/>
          </a:p>
          <a:p>
            <a:r>
              <a:rPr lang="en-GB" dirty="0"/>
              <a:t>However Component 1 has 3 parts – blog posts.</a:t>
            </a:r>
          </a:p>
        </p:txBody>
      </p:sp>
    </p:spTree>
    <p:extLst>
      <p:ext uri="{BB962C8B-B14F-4D97-AF65-F5344CB8AC3E}">
        <p14:creationId xmlns:p14="http://schemas.microsoft.com/office/powerpoint/2010/main" val="4283417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17749-745E-FE46-BCED-325F7BAF15E6}"/>
              </a:ext>
            </a:extLst>
          </p:cNvPr>
          <p:cNvSpPr>
            <a:spLocks noGrp="1"/>
          </p:cNvSpPr>
          <p:nvPr>
            <p:ph type="title"/>
          </p:nvPr>
        </p:nvSpPr>
        <p:spPr/>
        <p:txBody>
          <a:bodyPr/>
          <a:lstStyle/>
          <a:p>
            <a:r>
              <a:rPr lang="en-GB" dirty="0"/>
              <a:t>Component 1</a:t>
            </a:r>
          </a:p>
        </p:txBody>
      </p:sp>
      <p:sp>
        <p:nvSpPr>
          <p:cNvPr id="3" name="Content Placeholder 2">
            <a:extLst>
              <a:ext uri="{FF2B5EF4-FFF2-40B4-BE49-F238E27FC236}">
                <a16:creationId xmlns:a16="http://schemas.microsoft.com/office/drawing/2014/main" id="{057AA055-F582-6F42-ADA0-CA35EABDB574}"/>
              </a:ext>
            </a:extLst>
          </p:cNvPr>
          <p:cNvSpPr>
            <a:spLocks noGrp="1"/>
          </p:cNvSpPr>
          <p:nvPr>
            <p:ph idx="1"/>
          </p:nvPr>
        </p:nvSpPr>
        <p:spPr/>
        <p:txBody>
          <a:bodyPr/>
          <a:lstStyle/>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Produce an e-portfolio that address the following task:</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r>
              <a:rPr lang="en-GB" sz="2400" b="1" dirty="0">
                <a:effectLst/>
                <a:latin typeface="Arial" panose="020B0604020202020204" pitchFamily="34" charset="0"/>
                <a:ea typeface="Times New Roman" panose="02020603050405020304" pitchFamily="18" charset="0"/>
                <a:cs typeface="Arial" panose="020B0604020202020204" pitchFamily="34" charset="0"/>
              </a:rPr>
              <a:t>Create a blog site and make 3 posts.</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Create your own personal blog on </a:t>
            </a:r>
            <a:r>
              <a:rPr lang="en-GB" sz="2400" dirty="0" err="1">
                <a:effectLst/>
                <a:latin typeface="Arial" panose="020B0604020202020204" pitchFamily="34" charset="0"/>
                <a:ea typeface="Times New Roman" panose="02020603050405020304" pitchFamily="18" charset="0"/>
                <a:cs typeface="Arial" panose="020B0604020202020204" pitchFamily="34" charset="0"/>
              </a:rPr>
              <a:t>Wordpress</a:t>
            </a:r>
            <a:r>
              <a:rPr lang="en-GB" sz="2400" dirty="0">
                <a:effectLst/>
                <a:latin typeface="Arial" panose="020B0604020202020204" pitchFamily="34" charset="0"/>
                <a:ea typeface="Times New Roman" panose="02020603050405020304" pitchFamily="18" charset="0"/>
                <a:cs typeface="Arial" panose="020B0604020202020204" pitchFamily="34" charset="0"/>
              </a:rPr>
              <a:t> at </a:t>
            </a:r>
            <a:r>
              <a:rPr lang="en-GB" sz="2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https://wordpress.com</a:t>
            </a:r>
            <a:r>
              <a:rPr lang="en-GB" sz="2400" dirty="0">
                <a:effectLst/>
                <a:latin typeface="Arial" panose="020B0604020202020204" pitchFamily="34" charset="0"/>
                <a:ea typeface="Times New Roman" panose="02020603050405020304" pitchFamily="18" charset="0"/>
                <a:cs typeface="Arial" panose="020B0604020202020204" pitchFamily="34" charset="0"/>
              </a:rPr>
              <a:t>, or similar. Ensure that the settings are on private, not public viewing, as otherwise everyone including your fellow students can see your work. Your lecturers need permission to view the blog.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284675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E1A12-7DC9-3C45-8ED0-5168D7D5A463}"/>
              </a:ext>
            </a:extLst>
          </p:cNvPr>
          <p:cNvSpPr>
            <a:spLocks noGrp="1"/>
          </p:cNvSpPr>
          <p:nvPr>
            <p:ph type="title"/>
          </p:nvPr>
        </p:nvSpPr>
        <p:spPr/>
        <p:txBody>
          <a:bodyPr/>
          <a:lstStyle/>
          <a:p>
            <a:r>
              <a:rPr lang="en-GB" dirty="0"/>
              <a:t>Component 1</a:t>
            </a:r>
          </a:p>
        </p:txBody>
      </p:sp>
      <p:sp>
        <p:nvSpPr>
          <p:cNvPr id="3" name="Content Placeholder 2">
            <a:extLst>
              <a:ext uri="{FF2B5EF4-FFF2-40B4-BE49-F238E27FC236}">
                <a16:creationId xmlns:a16="http://schemas.microsoft.com/office/drawing/2014/main" id="{E166E7E0-D158-CC49-BFFA-8A4E72BC96BE}"/>
              </a:ext>
            </a:extLst>
          </p:cNvPr>
          <p:cNvSpPr>
            <a:spLocks noGrp="1"/>
          </p:cNvSpPr>
          <p:nvPr>
            <p:ph idx="1"/>
          </p:nvPr>
        </p:nvSpPr>
        <p:spPr/>
        <p:txBody>
          <a:bodyPr>
            <a:normAutofit/>
          </a:bodyPr>
          <a:lstStyle/>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You will create a blog with three posts (approximately 500-600 words each).  The expectation is that you create a professional blog, so please consider the layout and presentation (writing in the first person is acceptable). </a:t>
            </a:r>
          </a:p>
          <a:p>
            <a:pPr marL="457200">
              <a:lnSpc>
                <a:spcPct val="115000"/>
              </a:lnSpc>
            </a:pPr>
            <a:r>
              <a:rPr lang="en-GB" sz="2400" dirty="0">
                <a:effectLst/>
                <a:latin typeface="Arial" panose="020B0604020202020204" pitchFamily="34" charset="0"/>
                <a:ea typeface="Times New Roman" panose="02020603050405020304" pitchFamily="18" charset="0"/>
              </a:rPr>
              <a:t>Any visuals you use to support your post will be considered as a maximum of 300 word-equivalent in total</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0060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E1A12-7DC9-3C45-8ED0-5168D7D5A463}"/>
              </a:ext>
            </a:extLst>
          </p:cNvPr>
          <p:cNvSpPr>
            <a:spLocks noGrp="1"/>
          </p:cNvSpPr>
          <p:nvPr>
            <p:ph type="title"/>
          </p:nvPr>
        </p:nvSpPr>
        <p:spPr/>
        <p:txBody>
          <a:bodyPr/>
          <a:lstStyle/>
          <a:p>
            <a:r>
              <a:rPr lang="en-GB" dirty="0"/>
              <a:t>Component 1</a:t>
            </a:r>
          </a:p>
        </p:txBody>
      </p:sp>
      <p:sp>
        <p:nvSpPr>
          <p:cNvPr id="3" name="Content Placeholder 2">
            <a:extLst>
              <a:ext uri="{FF2B5EF4-FFF2-40B4-BE49-F238E27FC236}">
                <a16:creationId xmlns:a16="http://schemas.microsoft.com/office/drawing/2014/main" id="{E166E7E0-D158-CC49-BFFA-8A4E72BC96BE}"/>
              </a:ext>
            </a:extLst>
          </p:cNvPr>
          <p:cNvSpPr>
            <a:spLocks noGrp="1"/>
          </p:cNvSpPr>
          <p:nvPr>
            <p:ph idx="1"/>
          </p:nvPr>
        </p:nvSpPr>
        <p:spPr/>
        <p:txBody>
          <a:bodyPr numCol="1">
            <a:noAutofit/>
          </a:bodyPr>
          <a:lstStyle/>
          <a:p>
            <a:pPr marL="571500" indent="0">
              <a:lnSpc>
                <a:spcPct val="115000"/>
              </a:lnSpc>
              <a:buNone/>
            </a:pPr>
            <a:r>
              <a:rPr lang="en-GB" sz="2200" b="1" dirty="0">
                <a:effectLst/>
                <a:latin typeface="Arial" panose="020B0604020202020204" pitchFamily="34" charset="0"/>
                <a:ea typeface="Times New Roman" panose="02020603050405020304" pitchFamily="18" charset="0"/>
                <a:cs typeface="Arial" panose="020B0604020202020204" pitchFamily="34" charset="0"/>
              </a:rPr>
              <a:t>Post 1:</a:t>
            </a:r>
            <a:r>
              <a:rPr lang="en-GB" sz="2200" dirty="0">
                <a:effectLst/>
                <a:latin typeface="Arial" panose="020B0604020202020204" pitchFamily="34" charset="0"/>
                <a:ea typeface="Times New Roman" panose="02020603050405020304" pitchFamily="18" charset="0"/>
                <a:cs typeface="Arial" panose="020B0604020202020204" pitchFamily="34" charset="0"/>
              </a:rPr>
              <a:t> Based on your learning from Unit 1, what do you consider to be the biggest threat to human kind and why? </a:t>
            </a:r>
            <a:endParaRPr lang="en-GB" sz="2200" dirty="0">
              <a:effectLst/>
              <a:latin typeface="Arial" panose="020B0604020202020204" pitchFamily="34" charset="0"/>
              <a:ea typeface="Times New Roman" panose="02020603050405020304" pitchFamily="18" charset="0"/>
              <a:cs typeface="Times New Roman" panose="02020603050405020304" pitchFamily="18" charset="0"/>
            </a:endParaRPr>
          </a:p>
          <a:p>
            <a:pPr marL="571500" indent="0">
              <a:lnSpc>
                <a:spcPct val="115000"/>
              </a:lnSpc>
              <a:buNone/>
            </a:pPr>
            <a:r>
              <a:rPr lang="en-GB" sz="2200" b="1" dirty="0">
                <a:effectLst/>
                <a:latin typeface="Arial" panose="020B0604020202020204" pitchFamily="34" charset="0"/>
                <a:ea typeface="Times New Roman" panose="02020603050405020304" pitchFamily="18" charset="0"/>
                <a:cs typeface="Arial" panose="020B0604020202020204" pitchFamily="34" charset="0"/>
              </a:rPr>
              <a:t> </a:t>
            </a:r>
            <a:endParaRPr lang="en-GB" sz="2200" dirty="0">
              <a:effectLst/>
              <a:latin typeface="Arial" panose="020B0604020202020204" pitchFamily="34" charset="0"/>
              <a:ea typeface="Times New Roman" panose="02020603050405020304" pitchFamily="18" charset="0"/>
              <a:cs typeface="Times New Roman" panose="02020603050405020304" pitchFamily="18" charset="0"/>
            </a:endParaRPr>
          </a:p>
          <a:p>
            <a:pPr marL="571500" indent="0">
              <a:lnSpc>
                <a:spcPct val="115000"/>
              </a:lnSpc>
              <a:buNone/>
            </a:pPr>
            <a:r>
              <a:rPr lang="en-GB" sz="2200" b="1" dirty="0">
                <a:effectLst/>
                <a:latin typeface="Arial" panose="020B0604020202020204" pitchFamily="34" charset="0"/>
                <a:ea typeface="Times New Roman" panose="02020603050405020304" pitchFamily="18" charset="0"/>
                <a:cs typeface="Arial" panose="020B0604020202020204" pitchFamily="34" charset="0"/>
              </a:rPr>
              <a:t>Post 2:</a:t>
            </a:r>
            <a:r>
              <a:rPr lang="en-GB" sz="2200" dirty="0">
                <a:effectLst/>
                <a:latin typeface="Arial" panose="020B0604020202020204" pitchFamily="34" charset="0"/>
                <a:ea typeface="Times New Roman" panose="02020603050405020304" pitchFamily="18" charset="0"/>
                <a:cs typeface="Arial" panose="020B0604020202020204" pitchFamily="34" charset="0"/>
              </a:rPr>
              <a:t> Based on your learning from Unit 2, evaluate the skills you will need to be successful in your chosen field. Identify those you think are the most significant and justify your selection. </a:t>
            </a:r>
            <a:endParaRPr lang="en-GB" sz="2200" dirty="0">
              <a:effectLst/>
              <a:latin typeface="Arial" panose="020B0604020202020204" pitchFamily="34" charset="0"/>
              <a:ea typeface="Times New Roman" panose="02020603050405020304" pitchFamily="18" charset="0"/>
              <a:cs typeface="Times New Roman" panose="02020603050405020304" pitchFamily="18" charset="0"/>
            </a:endParaRPr>
          </a:p>
          <a:p>
            <a:pPr marL="571500" indent="0">
              <a:lnSpc>
                <a:spcPct val="115000"/>
              </a:lnSpc>
              <a:buNone/>
            </a:pPr>
            <a:r>
              <a:rPr lang="en-GB" sz="2200" b="1" dirty="0">
                <a:effectLst/>
                <a:latin typeface="Arial" panose="020B0604020202020204" pitchFamily="34" charset="0"/>
                <a:ea typeface="Times New Roman" panose="02020603050405020304" pitchFamily="18" charset="0"/>
                <a:cs typeface="Arial" panose="020B0604020202020204" pitchFamily="34" charset="0"/>
              </a:rPr>
              <a:t> </a:t>
            </a:r>
            <a:endParaRPr lang="en-GB" sz="2200" dirty="0">
              <a:effectLst/>
              <a:latin typeface="Arial" panose="020B0604020202020204" pitchFamily="34" charset="0"/>
              <a:ea typeface="Times New Roman" panose="02020603050405020304" pitchFamily="18" charset="0"/>
              <a:cs typeface="Times New Roman" panose="02020603050405020304" pitchFamily="18" charset="0"/>
            </a:endParaRPr>
          </a:p>
          <a:p>
            <a:pPr marL="571500" indent="0">
              <a:lnSpc>
                <a:spcPct val="115000"/>
              </a:lnSpc>
              <a:buNone/>
            </a:pPr>
            <a:r>
              <a:rPr lang="en-GB" sz="2200" b="1" dirty="0">
                <a:effectLst/>
                <a:latin typeface="Arial" panose="020B0604020202020204" pitchFamily="34" charset="0"/>
                <a:ea typeface="Times New Roman" panose="02020603050405020304" pitchFamily="18" charset="0"/>
                <a:cs typeface="Arial" panose="020B0604020202020204" pitchFamily="34" charset="0"/>
              </a:rPr>
              <a:t>Post 3</a:t>
            </a:r>
            <a:r>
              <a:rPr lang="en-GB" sz="2200" dirty="0">
                <a:effectLst/>
                <a:latin typeface="Arial" panose="020B0604020202020204" pitchFamily="34" charset="0"/>
                <a:ea typeface="Times New Roman" panose="02020603050405020304" pitchFamily="18" charset="0"/>
                <a:cs typeface="Arial" panose="020B0604020202020204" pitchFamily="34" charset="0"/>
              </a:rPr>
              <a:t>: Based on your learning from Unit 3, discuss the merits or shortcomings of design thinking to your chosen areas of study. </a:t>
            </a:r>
            <a:endParaRPr lang="en-GB" sz="22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3593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E1A12-7DC9-3C45-8ED0-5168D7D5A463}"/>
              </a:ext>
            </a:extLst>
          </p:cNvPr>
          <p:cNvSpPr>
            <a:spLocks noGrp="1"/>
          </p:cNvSpPr>
          <p:nvPr>
            <p:ph type="title"/>
          </p:nvPr>
        </p:nvSpPr>
        <p:spPr/>
        <p:txBody>
          <a:bodyPr/>
          <a:lstStyle/>
          <a:p>
            <a:r>
              <a:rPr lang="en-GB" dirty="0"/>
              <a:t>Component 1</a:t>
            </a:r>
          </a:p>
        </p:txBody>
      </p:sp>
      <p:sp>
        <p:nvSpPr>
          <p:cNvPr id="3" name="Content Placeholder 2">
            <a:extLst>
              <a:ext uri="{FF2B5EF4-FFF2-40B4-BE49-F238E27FC236}">
                <a16:creationId xmlns:a16="http://schemas.microsoft.com/office/drawing/2014/main" id="{E166E7E0-D158-CC49-BFFA-8A4E72BC96BE}"/>
              </a:ext>
            </a:extLst>
          </p:cNvPr>
          <p:cNvSpPr>
            <a:spLocks noGrp="1"/>
          </p:cNvSpPr>
          <p:nvPr>
            <p:ph idx="1"/>
          </p:nvPr>
        </p:nvSpPr>
        <p:spPr/>
        <p:txBody>
          <a:bodyPr/>
          <a:lstStyle/>
          <a:p>
            <a:pPr marL="114300" indent="0" algn="just">
              <a:lnSpc>
                <a:spcPct val="115000"/>
              </a:lnSpc>
              <a:buNone/>
            </a:pPr>
            <a:r>
              <a:rPr lang="en-GB" dirty="0">
                <a:effectLst/>
                <a:latin typeface="Arial" panose="020B0604020202020204" pitchFamily="34" charset="0"/>
                <a:ea typeface="Times New Roman" panose="02020603050405020304" pitchFamily="18" charset="0"/>
                <a:cs typeface="Arial" panose="020B0604020202020204" pitchFamily="34" charset="0"/>
              </a:rPr>
              <a:t>The small print – guess what it says…?</a:t>
            </a:r>
          </a:p>
          <a:p>
            <a:pPr marL="114300" indent="0" algn="just">
              <a:lnSpc>
                <a:spcPct val="115000"/>
              </a:lnSpc>
              <a:buNone/>
            </a:pPr>
            <a:endParaRPr lang="en-GB" sz="1800" dirty="0">
              <a:latin typeface="Arial" panose="020B0604020202020204" pitchFamily="34" charset="0"/>
              <a:ea typeface="Times New Roman" panose="02020603050405020304" pitchFamily="18" charset="0"/>
              <a:cs typeface="Arial" panose="020B0604020202020204" pitchFamily="34" charset="0"/>
            </a:endParaRPr>
          </a:p>
          <a:p>
            <a:pPr marL="114300" indent="0" algn="just">
              <a:lnSpc>
                <a:spcPct val="115000"/>
              </a:lnSpc>
              <a:buNone/>
            </a:pP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pPr marL="285750" indent="-171450" algn="just">
              <a:lnSpc>
                <a:spcPct val="115000"/>
              </a:lnSpc>
            </a:pPr>
            <a:r>
              <a:rPr lang="en-GB" sz="1000" dirty="0">
                <a:effectLst/>
                <a:latin typeface="Arial" panose="020B0604020202020204" pitchFamily="34" charset="0"/>
                <a:ea typeface="Times New Roman" panose="02020603050405020304" pitchFamily="18" charset="0"/>
                <a:cs typeface="Arial" panose="020B0604020202020204" pitchFamily="34" charset="0"/>
              </a:rPr>
              <a:t>Please support your discussion with appropriate reference to evidence in the form of citations.</a:t>
            </a:r>
          </a:p>
          <a:p>
            <a:pPr marL="114300" indent="0" algn="just">
              <a:lnSpc>
                <a:spcPct val="115000"/>
              </a:lnSpc>
              <a:buNone/>
            </a:pPr>
            <a:endParaRPr lang="en-GB" sz="1000" dirty="0">
              <a:latin typeface="Arial" panose="020B0604020202020204" pitchFamily="34" charset="0"/>
              <a:ea typeface="Times New Roman" panose="02020603050405020304" pitchFamily="18" charset="0"/>
              <a:cs typeface="Arial" panose="020B0604020202020204" pitchFamily="34" charset="0"/>
            </a:endParaRPr>
          </a:p>
          <a:p>
            <a:pPr marL="114300" indent="0" algn="just">
              <a:lnSpc>
                <a:spcPct val="115000"/>
              </a:lnSpc>
              <a:buNone/>
            </a:pPr>
            <a:endParaRPr lang="en-GB" sz="1000" dirty="0">
              <a:effectLst/>
              <a:latin typeface="Arial" panose="020B0604020202020204" pitchFamily="34" charset="0"/>
              <a:ea typeface="Times New Roman" panose="02020603050405020304" pitchFamily="18" charset="0"/>
              <a:cs typeface="Arial" panose="020B0604020202020204" pitchFamily="34" charset="0"/>
            </a:endParaRPr>
          </a:p>
          <a:p>
            <a:pPr marL="114300" indent="0" algn="just">
              <a:lnSpc>
                <a:spcPct val="115000"/>
              </a:lnSpc>
              <a:buNone/>
            </a:pP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90346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3A01E-60A7-A746-8884-3302C9ADE925}"/>
              </a:ext>
            </a:extLst>
          </p:cNvPr>
          <p:cNvSpPr>
            <a:spLocks noGrp="1"/>
          </p:cNvSpPr>
          <p:nvPr>
            <p:ph type="title"/>
          </p:nvPr>
        </p:nvSpPr>
        <p:spPr/>
        <p:txBody>
          <a:bodyPr/>
          <a:lstStyle/>
          <a:p>
            <a:r>
              <a:rPr lang="en-GB" dirty="0"/>
              <a:t>Component 1</a:t>
            </a:r>
          </a:p>
        </p:txBody>
      </p:sp>
      <p:sp>
        <p:nvSpPr>
          <p:cNvPr id="3" name="Content Placeholder 2">
            <a:extLst>
              <a:ext uri="{FF2B5EF4-FFF2-40B4-BE49-F238E27FC236}">
                <a16:creationId xmlns:a16="http://schemas.microsoft.com/office/drawing/2014/main" id="{EF4A98F7-C894-AF48-ADCE-5167C665FC10}"/>
              </a:ext>
            </a:extLst>
          </p:cNvPr>
          <p:cNvSpPr>
            <a:spLocks noGrp="1"/>
          </p:cNvSpPr>
          <p:nvPr>
            <p:ph idx="1"/>
          </p:nvPr>
        </p:nvSpPr>
        <p:spPr>
          <a:xfrm>
            <a:off x="-216977" y="2231757"/>
            <a:ext cx="9965411" cy="5033531"/>
          </a:xfrm>
        </p:spPr>
        <p:txBody>
          <a:bodyPr>
            <a:noAutofit/>
          </a:bodyPr>
          <a:lstStyle/>
          <a:p>
            <a:pPr marL="0" indent="0">
              <a:buNone/>
            </a:pPr>
            <a:r>
              <a:rPr lang="en-GB" sz="18000" dirty="0"/>
              <a:t>Reference</a:t>
            </a:r>
          </a:p>
          <a:p>
            <a:pPr marL="0" indent="0">
              <a:buNone/>
            </a:pPr>
            <a:endParaRPr lang="en-GB" sz="18000" dirty="0"/>
          </a:p>
        </p:txBody>
      </p:sp>
    </p:spTree>
    <p:extLst>
      <p:ext uri="{BB962C8B-B14F-4D97-AF65-F5344CB8AC3E}">
        <p14:creationId xmlns:p14="http://schemas.microsoft.com/office/powerpoint/2010/main" val="1389830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30691-444F-B44E-875C-F8A68898AF83}"/>
              </a:ext>
            </a:extLst>
          </p:cNvPr>
          <p:cNvSpPr>
            <a:spLocks noGrp="1"/>
          </p:cNvSpPr>
          <p:nvPr>
            <p:ph type="title"/>
          </p:nvPr>
        </p:nvSpPr>
        <p:spPr>
          <a:xfrm>
            <a:off x="0" y="274638"/>
            <a:ext cx="9144000" cy="1143000"/>
          </a:xfrm>
        </p:spPr>
        <p:txBody>
          <a:bodyPr>
            <a:normAutofit/>
          </a:bodyPr>
          <a:lstStyle/>
          <a:p>
            <a:r>
              <a:rPr lang="en-GB" dirty="0"/>
              <a:t>HRH right?</a:t>
            </a:r>
          </a:p>
        </p:txBody>
      </p:sp>
      <p:pic>
        <p:nvPicPr>
          <p:cNvPr id="5" name="Content Placeholder 4" descr="Graphical user interface&#10;&#10;Description automatically generated">
            <a:extLst>
              <a:ext uri="{FF2B5EF4-FFF2-40B4-BE49-F238E27FC236}">
                <a16:creationId xmlns:a16="http://schemas.microsoft.com/office/drawing/2014/main" id="{DFB6A7EB-17AF-3145-9596-757185E792FC}"/>
              </a:ext>
            </a:extLst>
          </p:cNvPr>
          <p:cNvPicPr>
            <a:picLocks noGrp="1" noChangeAspect="1"/>
          </p:cNvPicPr>
          <p:nvPr>
            <p:ph idx="1"/>
          </p:nvPr>
        </p:nvPicPr>
        <p:blipFill rotWithShape="1">
          <a:blip r:embed="rId3"/>
          <a:srcRect l="53005" t="40413" r="10391" b="27136"/>
          <a:stretch/>
        </p:blipFill>
        <p:spPr>
          <a:xfrm>
            <a:off x="39583" y="1538664"/>
            <a:ext cx="9104417" cy="5044698"/>
          </a:xfrm>
        </p:spPr>
      </p:pic>
      <p:pic>
        <p:nvPicPr>
          <p:cNvPr id="4" name="Picture 3" descr="Graphical user interface, application&#10;&#10;Description automatically generated">
            <a:extLst>
              <a:ext uri="{FF2B5EF4-FFF2-40B4-BE49-F238E27FC236}">
                <a16:creationId xmlns:a16="http://schemas.microsoft.com/office/drawing/2014/main" id="{1E0CEB2D-E337-A245-B287-64D7E0A2FDCD}"/>
              </a:ext>
            </a:extLst>
          </p:cNvPr>
          <p:cNvPicPr>
            <a:picLocks noChangeAspect="1"/>
          </p:cNvPicPr>
          <p:nvPr/>
        </p:nvPicPr>
        <p:blipFill rotWithShape="1">
          <a:blip r:embed="rId4"/>
          <a:srcRect l="24746" t="11729" r="47119" b="22949"/>
          <a:stretch/>
        </p:blipFill>
        <p:spPr>
          <a:xfrm rot="2024693">
            <a:off x="252433" y="2027121"/>
            <a:ext cx="2205983" cy="3201002"/>
          </a:xfrm>
          <a:prstGeom prst="rect">
            <a:avLst/>
          </a:prstGeom>
        </p:spPr>
      </p:pic>
      <p:pic>
        <p:nvPicPr>
          <p:cNvPr id="6" name="Picture 5" descr="Graphical user interface, application&#10;&#10;Description automatically generated">
            <a:extLst>
              <a:ext uri="{FF2B5EF4-FFF2-40B4-BE49-F238E27FC236}">
                <a16:creationId xmlns:a16="http://schemas.microsoft.com/office/drawing/2014/main" id="{968824C0-6DD2-A248-80DF-65CA56B0A88B}"/>
              </a:ext>
            </a:extLst>
          </p:cNvPr>
          <p:cNvPicPr>
            <a:picLocks noChangeAspect="1"/>
          </p:cNvPicPr>
          <p:nvPr/>
        </p:nvPicPr>
        <p:blipFill rotWithShape="1">
          <a:blip r:embed="rId4"/>
          <a:srcRect l="28983" t="38813" r="50000" b="50000"/>
          <a:stretch/>
        </p:blipFill>
        <p:spPr>
          <a:xfrm rot="2038048">
            <a:off x="1118787" y="2458935"/>
            <a:ext cx="1921790" cy="639306"/>
          </a:xfrm>
          <a:prstGeom prst="rect">
            <a:avLst/>
          </a:prstGeom>
        </p:spPr>
      </p:pic>
      <p:pic>
        <p:nvPicPr>
          <p:cNvPr id="7" name="Picture 6" descr="Graphical user interface, application&#10;&#10;Description automatically generated">
            <a:extLst>
              <a:ext uri="{FF2B5EF4-FFF2-40B4-BE49-F238E27FC236}">
                <a16:creationId xmlns:a16="http://schemas.microsoft.com/office/drawing/2014/main" id="{70053EE8-2882-054A-A7BD-E700AD45E6A2}"/>
              </a:ext>
            </a:extLst>
          </p:cNvPr>
          <p:cNvPicPr>
            <a:picLocks noChangeAspect="1"/>
          </p:cNvPicPr>
          <p:nvPr/>
        </p:nvPicPr>
        <p:blipFill rotWithShape="1">
          <a:blip r:embed="rId4"/>
          <a:srcRect l="28983" t="52409" r="50000" b="35436"/>
          <a:stretch/>
        </p:blipFill>
        <p:spPr>
          <a:xfrm rot="2038048">
            <a:off x="375636" y="3488939"/>
            <a:ext cx="1921790" cy="694627"/>
          </a:xfrm>
          <a:prstGeom prst="rect">
            <a:avLst/>
          </a:prstGeom>
        </p:spPr>
      </p:pic>
      <p:sp>
        <p:nvSpPr>
          <p:cNvPr id="3" name="Oval Callout 2">
            <a:extLst>
              <a:ext uri="{FF2B5EF4-FFF2-40B4-BE49-F238E27FC236}">
                <a16:creationId xmlns:a16="http://schemas.microsoft.com/office/drawing/2014/main" id="{06B03710-6204-2D4A-ADF3-CD83B07A4245}"/>
              </a:ext>
            </a:extLst>
          </p:cNvPr>
          <p:cNvSpPr/>
          <p:nvPr/>
        </p:nvSpPr>
        <p:spPr>
          <a:xfrm>
            <a:off x="5982346" y="2658513"/>
            <a:ext cx="2450454" cy="1232581"/>
          </a:xfrm>
          <a:prstGeom prst="wedgeEllipseCallout">
            <a:avLst>
              <a:gd name="adj1" fmla="val -54002"/>
              <a:gd name="adj2" fmla="val 62500"/>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One approves…</a:t>
            </a:r>
          </a:p>
        </p:txBody>
      </p:sp>
    </p:spTree>
    <p:extLst>
      <p:ext uri="{BB962C8B-B14F-4D97-AF65-F5344CB8AC3E}">
        <p14:creationId xmlns:p14="http://schemas.microsoft.com/office/powerpoint/2010/main" val="1256479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014C8-CEB2-EB4B-9258-76A0BEA4EB2E}"/>
              </a:ext>
            </a:extLst>
          </p:cNvPr>
          <p:cNvSpPr>
            <a:spLocks noGrp="1"/>
          </p:cNvSpPr>
          <p:nvPr>
            <p:ph type="title"/>
          </p:nvPr>
        </p:nvSpPr>
        <p:spPr/>
        <p:txBody>
          <a:bodyPr/>
          <a:lstStyle/>
          <a:p>
            <a:r>
              <a:rPr lang="en-GB" dirty="0"/>
              <a:t>HRH – the King of Referencing!</a:t>
            </a:r>
          </a:p>
        </p:txBody>
      </p:sp>
      <p:sp>
        <p:nvSpPr>
          <p:cNvPr id="3" name="Content Placeholder 2">
            <a:extLst>
              <a:ext uri="{FF2B5EF4-FFF2-40B4-BE49-F238E27FC236}">
                <a16:creationId xmlns:a16="http://schemas.microsoft.com/office/drawing/2014/main" id="{E33F8A74-2C1A-9D4A-89E8-911CEDAC0A5C}"/>
              </a:ext>
            </a:extLst>
          </p:cNvPr>
          <p:cNvSpPr>
            <a:spLocks noGrp="1"/>
          </p:cNvSpPr>
          <p:nvPr>
            <p:ph idx="1"/>
          </p:nvPr>
        </p:nvSpPr>
        <p:spPr/>
        <p:txBody>
          <a:bodyPr>
            <a:normAutofit/>
          </a:bodyPr>
          <a:lstStyle/>
          <a:p>
            <a:r>
              <a:rPr lang="en-GB" dirty="0"/>
              <a:t>Reference.</a:t>
            </a:r>
          </a:p>
          <a:p>
            <a:endParaRPr lang="en-GB" dirty="0"/>
          </a:p>
          <a:p>
            <a:r>
              <a:rPr lang="en-GB" dirty="0"/>
              <a:t>Use the King of referencing sources – the HRH – our Harvard Referencing Handbook.</a:t>
            </a:r>
          </a:p>
          <a:p>
            <a:endParaRPr lang="en-GB" dirty="0"/>
          </a:p>
          <a:p>
            <a:endParaRPr lang="en-GB" dirty="0"/>
          </a:p>
          <a:p>
            <a:endParaRPr lang="en-GB" dirty="0"/>
          </a:p>
          <a:p>
            <a:r>
              <a:rPr lang="en-GB" sz="2400" dirty="0" err="1"/>
              <a:t>p.s.</a:t>
            </a:r>
            <a:r>
              <a:rPr lang="en-GB" sz="2400" dirty="0"/>
              <a:t> Reference.</a:t>
            </a:r>
          </a:p>
        </p:txBody>
      </p:sp>
    </p:spTree>
    <p:extLst>
      <p:ext uri="{BB962C8B-B14F-4D97-AF65-F5344CB8AC3E}">
        <p14:creationId xmlns:p14="http://schemas.microsoft.com/office/powerpoint/2010/main" val="1706016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0F84E-8F68-1449-8F05-D739DB17EF27}"/>
              </a:ext>
            </a:extLst>
          </p:cNvPr>
          <p:cNvSpPr>
            <a:spLocks noGrp="1"/>
          </p:cNvSpPr>
          <p:nvPr>
            <p:ph type="title"/>
          </p:nvPr>
        </p:nvSpPr>
        <p:spPr/>
        <p:txBody>
          <a:bodyPr/>
          <a:lstStyle/>
          <a:p>
            <a:r>
              <a:rPr lang="en-GB" dirty="0"/>
              <a:t>Component 1</a:t>
            </a:r>
          </a:p>
        </p:txBody>
      </p:sp>
      <p:sp>
        <p:nvSpPr>
          <p:cNvPr id="3" name="Content Placeholder 2">
            <a:extLst>
              <a:ext uri="{FF2B5EF4-FFF2-40B4-BE49-F238E27FC236}">
                <a16:creationId xmlns:a16="http://schemas.microsoft.com/office/drawing/2014/main" id="{97BBFE74-895B-484C-9DF4-A18F7E8B2B69}"/>
              </a:ext>
            </a:extLst>
          </p:cNvPr>
          <p:cNvSpPr>
            <a:spLocks noGrp="1"/>
          </p:cNvSpPr>
          <p:nvPr>
            <p:ph idx="1"/>
          </p:nvPr>
        </p:nvSpPr>
        <p:spPr/>
        <p:txBody>
          <a:bodyPr/>
          <a:lstStyle/>
          <a:p>
            <a:r>
              <a:rPr lang="en-GB" sz="3200" dirty="0">
                <a:effectLst/>
                <a:latin typeface="Arial" panose="020B0604020202020204" pitchFamily="34" charset="0"/>
                <a:ea typeface="Times New Roman" panose="02020603050405020304" pitchFamily="18" charset="0"/>
              </a:rPr>
              <a:t>Submit a final copy of all posts to Turnitin as a Word document or a pdf file, including a </a:t>
            </a:r>
            <a:r>
              <a:rPr lang="en-GB" sz="3200" b="1" dirty="0">
                <a:effectLst/>
                <a:latin typeface="Arial" panose="020B0604020202020204" pitchFamily="34" charset="0"/>
                <a:ea typeface="Times New Roman" panose="02020603050405020304" pitchFamily="18" charset="0"/>
              </a:rPr>
              <a:t>working</a:t>
            </a:r>
            <a:r>
              <a:rPr lang="en-GB" sz="3200" dirty="0">
                <a:effectLst/>
                <a:latin typeface="Arial" panose="020B0604020202020204" pitchFamily="34" charset="0"/>
                <a:ea typeface="Times New Roman" panose="02020603050405020304" pitchFamily="18" charset="0"/>
              </a:rPr>
              <a:t> link to your blog site. This document should also include a reference list of sources used.</a:t>
            </a:r>
            <a:endParaRPr lang="en-GB" dirty="0"/>
          </a:p>
          <a:p>
            <a:endParaRPr lang="en-GB" dirty="0"/>
          </a:p>
        </p:txBody>
      </p:sp>
    </p:spTree>
    <p:extLst>
      <p:ext uri="{BB962C8B-B14F-4D97-AF65-F5344CB8AC3E}">
        <p14:creationId xmlns:p14="http://schemas.microsoft.com/office/powerpoint/2010/main" val="713901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E1A12-7DC9-3C45-8ED0-5168D7D5A463}"/>
              </a:ext>
            </a:extLst>
          </p:cNvPr>
          <p:cNvSpPr>
            <a:spLocks noGrp="1"/>
          </p:cNvSpPr>
          <p:nvPr>
            <p:ph type="title"/>
          </p:nvPr>
        </p:nvSpPr>
        <p:spPr/>
        <p:txBody>
          <a:bodyPr/>
          <a:lstStyle/>
          <a:p>
            <a:r>
              <a:rPr lang="en-GB" dirty="0"/>
              <a:t>Component 2</a:t>
            </a:r>
          </a:p>
        </p:txBody>
      </p:sp>
      <p:sp>
        <p:nvSpPr>
          <p:cNvPr id="3" name="Content Placeholder 2">
            <a:extLst>
              <a:ext uri="{FF2B5EF4-FFF2-40B4-BE49-F238E27FC236}">
                <a16:creationId xmlns:a16="http://schemas.microsoft.com/office/drawing/2014/main" id="{E166E7E0-D158-CC49-BFFA-8A4E72BC96BE}"/>
              </a:ext>
            </a:extLst>
          </p:cNvPr>
          <p:cNvSpPr>
            <a:spLocks noGrp="1"/>
          </p:cNvSpPr>
          <p:nvPr>
            <p:ph idx="1"/>
          </p:nvPr>
        </p:nvSpPr>
        <p:spPr/>
        <p:txBody>
          <a:bodyPr>
            <a:normAutofit/>
          </a:bodyPr>
          <a:lstStyle/>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This assignment will be a group presentation (max 6 in a group) with appropriate supporting material.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Each individual student in a group will contribute 2 minutes to an online presentation that answers the question:</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r>
              <a:rPr lang="en-GB" sz="2400" b="1" dirty="0">
                <a:effectLst/>
                <a:latin typeface="Arial" panose="020B0604020202020204" pitchFamily="34" charset="0"/>
                <a:ea typeface="Times New Roman" panose="02020603050405020304" pitchFamily="18" charset="0"/>
                <a:cs typeface="Arial" panose="020B0604020202020204" pitchFamily="34" charset="0"/>
              </a:rPr>
              <a:t>‘Is working for the ‘exposure’ a satisfactory situation for an up-and-coming creative artist?’</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2400" dirty="0"/>
          </a:p>
        </p:txBody>
      </p:sp>
    </p:spTree>
    <p:extLst>
      <p:ext uri="{BB962C8B-B14F-4D97-AF65-F5344CB8AC3E}">
        <p14:creationId xmlns:p14="http://schemas.microsoft.com/office/powerpoint/2010/main" val="3755819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E1A12-7DC9-3C45-8ED0-5168D7D5A463}"/>
              </a:ext>
            </a:extLst>
          </p:cNvPr>
          <p:cNvSpPr>
            <a:spLocks noGrp="1"/>
          </p:cNvSpPr>
          <p:nvPr>
            <p:ph type="title"/>
          </p:nvPr>
        </p:nvSpPr>
        <p:spPr/>
        <p:txBody>
          <a:bodyPr/>
          <a:lstStyle/>
          <a:p>
            <a:r>
              <a:rPr lang="en-GB" dirty="0"/>
              <a:t>Component 2</a:t>
            </a:r>
          </a:p>
        </p:txBody>
      </p:sp>
      <p:sp>
        <p:nvSpPr>
          <p:cNvPr id="3" name="Content Placeholder 2">
            <a:extLst>
              <a:ext uri="{FF2B5EF4-FFF2-40B4-BE49-F238E27FC236}">
                <a16:creationId xmlns:a16="http://schemas.microsoft.com/office/drawing/2014/main" id="{E166E7E0-D158-CC49-BFFA-8A4E72BC96BE}"/>
              </a:ext>
            </a:extLst>
          </p:cNvPr>
          <p:cNvSpPr>
            <a:spLocks noGrp="1"/>
          </p:cNvSpPr>
          <p:nvPr>
            <p:ph idx="1"/>
          </p:nvPr>
        </p:nvSpPr>
        <p:spPr/>
        <p:txBody>
          <a:bodyPr>
            <a:normAutofit/>
          </a:bodyPr>
          <a:lstStyle/>
          <a:p>
            <a:r>
              <a:rPr lang="en-GB" sz="2800" dirty="0">
                <a:effectLst/>
                <a:latin typeface="Arial" panose="020B0604020202020204" pitchFamily="34" charset="0"/>
                <a:ea typeface="Times New Roman" panose="02020603050405020304" pitchFamily="18" charset="0"/>
                <a:cs typeface="Arial" panose="020B0604020202020204" pitchFamily="34" charset="0"/>
              </a:rPr>
              <a:t>Each individual student will also contribute 1,000 words in supporting materials to be uploaded to Turnitin. This work will evidence significant individual creative industries research, be in line with individual programme or discipline requirements, and be referenced using the Harvard system.</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2800" dirty="0"/>
          </a:p>
        </p:txBody>
      </p:sp>
    </p:spTree>
    <p:extLst>
      <p:ext uri="{BB962C8B-B14F-4D97-AF65-F5344CB8AC3E}">
        <p14:creationId xmlns:p14="http://schemas.microsoft.com/office/powerpoint/2010/main" val="26299244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E1A12-7DC9-3C45-8ED0-5168D7D5A463}"/>
              </a:ext>
            </a:extLst>
          </p:cNvPr>
          <p:cNvSpPr>
            <a:spLocks noGrp="1"/>
          </p:cNvSpPr>
          <p:nvPr>
            <p:ph type="title"/>
          </p:nvPr>
        </p:nvSpPr>
        <p:spPr/>
        <p:txBody>
          <a:bodyPr/>
          <a:lstStyle/>
          <a:p>
            <a:r>
              <a:rPr lang="en-GB" dirty="0"/>
              <a:t>Component 2</a:t>
            </a:r>
          </a:p>
        </p:txBody>
      </p:sp>
      <p:sp>
        <p:nvSpPr>
          <p:cNvPr id="3" name="Content Placeholder 2">
            <a:extLst>
              <a:ext uri="{FF2B5EF4-FFF2-40B4-BE49-F238E27FC236}">
                <a16:creationId xmlns:a16="http://schemas.microsoft.com/office/drawing/2014/main" id="{E166E7E0-D158-CC49-BFFA-8A4E72BC96BE}"/>
              </a:ext>
            </a:extLst>
          </p:cNvPr>
          <p:cNvSpPr>
            <a:spLocks noGrp="1"/>
          </p:cNvSpPr>
          <p:nvPr>
            <p:ph idx="1"/>
          </p:nvPr>
        </p:nvSpPr>
        <p:spPr/>
        <p:txBody>
          <a:bodyPr/>
          <a:lstStyle/>
          <a:p>
            <a:pPr marL="457200">
              <a:lnSpc>
                <a:spcPct val="115000"/>
              </a:lnSpc>
            </a:pPr>
            <a:r>
              <a:rPr lang="en-GB" dirty="0">
                <a:effectLst/>
                <a:latin typeface="Arial" panose="020B0604020202020204" pitchFamily="34" charset="0"/>
                <a:ea typeface="Times New Roman" panose="02020603050405020304" pitchFamily="18" charset="0"/>
                <a:cs typeface="Arial" panose="020B0604020202020204" pitchFamily="34" charset="0"/>
              </a:rPr>
              <a:t>Submission:</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r>
              <a:rPr lang="en-GB" dirty="0">
                <a:effectLst/>
                <a:latin typeface="Arial" panose="020B0604020202020204" pitchFamily="34" charset="0"/>
                <a:ea typeface="Times New Roman" panose="02020603050405020304" pitchFamily="18" charset="0"/>
                <a:cs typeface="Arial" panose="020B0604020202020204" pitchFamily="34" charset="0"/>
              </a:rPr>
              <a:t>You are required to submit a </a:t>
            </a:r>
            <a:r>
              <a:rPr lang="en-GB" b="1" dirty="0">
                <a:effectLst/>
                <a:latin typeface="Arial" panose="020B0604020202020204" pitchFamily="34" charset="0"/>
                <a:ea typeface="Times New Roman" panose="02020603050405020304" pitchFamily="18" charset="0"/>
                <a:cs typeface="Arial" panose="020B0604020202020204" pitchFamily="34" charset="0"/>
              </a:rPr>
              <a:t>working</a:t>
            </a:r>
            <a:r>
              <a:rPr lang="en-GB" dirty="0">
                <a:effectLst/>
                <a:latin typeface="Arial" panose="020B0604020202020204" pitchFamily="34" charset="0"/>
                <a:ea typeface="Times New Roman" panose="02020603050405020304" pitchFamily="18" charset="0"/>
                <a:cs typeface="Arial" panose="020B0604020202020204" pitchFamily="34" charset="0"/>
              </a:rPr>
              <a:t> link to your presentation video and your ‘supporting materials’ to Turnitin by the submission deadline.</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054157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7CD53-2A13-E74D-8689-BF509A2BAE20}"/>
              </a:ext>
            </a:extLst>
          </p:cNvPr>
          <p:cNvSpPr>
            <a:spLocks noGrp="1"/>
          </p:cNvSpPr>
          <p:nvPr>
            <p:ph type="title"/>
          </p:nvPr>
        </p:nvSpPr>
        <p:spPr/>
        <p:txBody>
          <a:bodyPr/>
          <a:lstStyle/>
          <a:p>
            <a:r>
              <a:rPr lang="en-GB" dirty="0" err="1"/>
              <a:t>Wordpress</a:t>
            </a:r>
            <a:endParaRPr lang="en-GB" dirty="0"/>
          </a:p>
        </p:txBody>
      </p:sp>
      <p:sp>
        <p:nvSpPr>
          <p:cNvPr id="3" name="Content Placeholder 2">
            <a:extLst>
              <a:ext uri="{FF2B5EF4-FFF2-40B4-BE49-F238E27FC236}">
                <a16:creationId xmlns:a16="http://schemas.microsoft.com/office/drawing/2014/main" id="{6A711A16-D1E2-F14B-B4AB-5E04980B6FEC}"/>
              </a:ext>
            </a:extLst>
          </p:cNvPr>
          <p:cNvSpPr>
            <a:spLocks noGrp="1"/>
          </p:cNvSpPr>
          <p:nvPr>
            <p:ph idx="1"/>
          </p:nvPr>
        </p:nvSpPr>
        <p:spPr/>
        <p:txBody>
          <a:bodyPr/>
          <a:lstStyle/>
          <a:p>
            <a:r>
              <a:rPr lang="en-GB" dirty="0">
                <a:hlinkClick r:id="rId2"/>
              </a:rPr>
              <a:t>Wordpress</a:t>
            </a:r>
            <a:endParaRPr lang="en-GB" dirty="0"/>
          </a:p>
          <a:p>
            <a:endParaRPr lang="en-GB" dirty="0"/>
          </a:p>
          <a:p>
            <a:r>
              <a:rPr lang="en-GB" dirty="0"/>
              <a:t>Brett </a:t>
            </a:r>
            <a:r>
              <a:rPr lang="en-GB" dirty="0" err="1"/>
              <a:t>Aggersberg</a:t>
            </a:r>
            <a:r>
              <a:rPr lang="en-GB" dirty="0"/>
              <a:t> in class presentation.</a:t>
            </a:r>
          </a:p>
          <a:p>
            <a:endParaRPr lang="en-GB" dirty="0"/>
          </a:p>
          <a:p>
            <a:r>
              <a:rPr lang="en-GB" dirty="0"/>
              <a:t>See ‘Additional Resources’ for 2 guidance videos. </a:t>
            </a:r>
          </a:p>
        </p:txBody>
      </p:sp>
    </p:spTree>
    <p:extLst>
      <p:ext uri="{BB962C8B-B14F-4D97-AF65-F5344CB8AC3E}">
        <p14:creationId xmlns:p14="http://schemas.microsoft.com/office/powerpoint/2010/main" val="32776829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9CEE9-2E77-4B42-AF25-4418F1BD89CA}"/>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2E6CE073-8CD3-624F-AE3D-4C79C446A7C3}"/>
              </a:ext>
            </a:extLst>
          </p:cNvPr>
          <p:cNvSpPr>
            <a:spLocks noGrp="1"/>
          </p:cNvSpPr>
          <p:nvPr>
            <p:ph idx="1"/>
          </p:nvPr>
        </p:nvSpPr>
        <p:spPr/>
        <p:txBody>
          <a:bodyPr/>
          <a:lstStyle/>
          <a:p>
            <a:r>
              <a:rPr lang="en-GB" dirty="0"/>
              <a:t>Take a look at this:</a:t>
            </a:r>
          </a:p>
          <a:p>
            <a:endParaRPr lang="en-GB" dirty="0"/>
          </a:p>
          <a:p>
            <a:r>
              <a:rPr lang="en-GB" dirty="0">
                <a:hlinkClick r:id="rId2"/>
              </a:rPr>
              <a:t>https://</a:t>
            </a:r>
            <a:r>
              <a:rPr lang="en-GB" dirty="0" err="1">
                <a:hlinkClick r:id="rId2"/>
              </a:rPr>
              <a:t>thriftytheatrethinker.wordpress.com</a:t>
            </a:r>
            <a:r>
              <a:rPr lang="en-GB" dirty="0">
                <a:hlinkClick r:id="rId2"/>
              </a:rPr>
              <a:t>/2016/03/08/intertextuality-in-musical-theatre/</a:t>
            </a:r>
            <a:endParaRPr lang="en-GB" dirty="0"/>
          </a:p>
        </p:txBody>
      </p:sp>
    </p:spTree>
    <p:extLst>
      <p:ext uri="{BB962C8B-B14F-4D97-AF65-F5344CB8AC3E}">
        <p14:creationId xmlns:p14="http://schemas.microsoft.com/office/powerpoint/2010/main" val="778398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5D6E2-91BD-CF4A-8A37-44945D7BF636}"/>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FEB7DE34-7D98-634D-86F0-26E4C2956B6F}"/>
              </a:ext>
            </a:extLst>
          </p:cNvPr>
          <p:cNvSpPr>
            <a:spLocks noGrp="1"/>
          </p:cNvSpPr>
          <p:nvPr>
            <p:ph idx="1"/>
          </p:nvPr>
        </p:nvSpPr>
        <p:spPr/>
        <p:txBody>
          <a:bodyPr>
            <a:normAutofit/>
          </a:bodyPr>
          <a:lstStyle/>
          <a:p>
            <a:r>
              <a:rPr lang="en-GB" dirty="0"/>
              <a:t>Look for the word ‘intertextuality’ on line. </a:t>
            </a:r>
          </a:p>
          <a:p>
            <a:r>
              <a:rPr lang="en-GB" dirty="0"/>
              <a:t>Read about intertextuality and work out a definition* – what it means, what is does, how is does it…</a:t>
            </a:r>
          </a:p>
          <a:p>
            <a:r>
              <a:rPr lang="en-GB" dirty="0"/>
              <a:t>Think about </a:t>
            </a:r>
            <a:r>
              <a:rPr lang="en-GB" b="1" dirty="0"/>
              <a:t>intertextuality</a:t>
            </a:r>
            <a:r>
              <a:rPr lang="en-GB" dirty="0"/>
              <a:t> through the lens of theatre work you have viewed this academic year (</a:t>
            </a:r>
            <a:r>
              <a:rPr lang="en-GB" dirty="0" err="1"/>
              <a:t>Buffini’s</a:t>
            </a:r>
            <a:r>
              <a:rPr lang="en-GB" dirty="0"/>
              <a:t> ‘</a:t>
            </a:r>
            <a:r>
              <a:rPr lang="en-GB" dirty="0" err="1"/>
              <a:t>LovePlay</a:t>
            </a:r>
            <a:r>
              <a:rPr lang="en-GB" dirty="0"/>
              <a:t>’ and </a:t>
            </a:r>
            <a:r>
              <a:rPr lang="en-GB" dirty="0" err="1"/>
              <a:t>Rees’</a:t>
            </a:r>
            <a:r>
              <a:rPr lang="en-GB" dirty="0"/>
              <a:t> ‘Now the Hero’ for starters).</a:t>
            </a:r>
          </a:p>
        </p:txBody>
      </p:sp>
    </p:spTree>
    <p:extLst>
      <p:ext uri="{BB962C8B-B14F-4D97-AF65-F5344CB8AC3E}">
        <p14:creationId xmlns:p14="http://schemas.microsoft.com/office/powerpoint/2010/main" val="40171754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68D69-3F2A-D04D-8899-24F3D08CFCEC}"/>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25AEB943-98F5-C34F-A55D-8421842BD97E}"/>
              </a:ext>
            </a:extLst>
          </p:cNvPr>
          <p:cNvSpPr>
            <a:spLocks noGrp="1"/>
          </p:cNvSpPr>
          <p:nvPr>
            <p:ph idx="1"/>
          </p:nvPr>
        </p:nvSpPr>
        <p:spPr/>
        <p:txBody>
          <a:bodyPr/>
          <a:lstStyle/>
          <a:p>
            <a:r>
              <a:rPr lang="en-GB" dirty="0"/>
              <a:t>Does this post-modern framework alter how you think about, evaluate, appreciate, the theatre work that you have viewed?</a:t>
            </a:r>
          </a:p>
          <a:p>
            <a:endParaRPr lang="en-GB" dirty="0"/>
          </a:p>
        </p:txBody>
      </p:sp>
    </p:spTree>
    <p:extLst>
      <p:ext uri="{BB962C8B-B14F-4D97-AF65-F5344CB8AC3E}">
        <p14:creationId xmlns:p14="http://schemas.microsoft.com/office/powerpoint/2010/main" val="1052996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492</TotalTime>
  <Words>1494</Words>
  <Application>Microsoft Macintosh PowerPoint</Application>
  <PresentationFormat>On-screen Show (4:3)</PresentationFormat>
  <Paragraphs>179</Paragraphs>
  <Slides>34</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Symbol</vt:lpstr>
      <vt:lpstr>Office Theme</vt:lpstr>
      <vt:lpstr>Contemporary Challenges</vt:lpstr>
      <vt:lpstr>Handbook + ‘Making a Difference’</vt:lpstr>
      <vt:lpstr>Handbook + ‘Making a Difference’</vt:lpstr>
      <vt:lpstr>Learning Outcomes</vt:lpstr>
      <vt:lpstr>The journey so far…</vt:lpstr>
      <vt:lpstr>Aims</vt:lpstr>
      <vt:lpstr>Aims</vt:lpstr>
      <vt:lpstr>Menti 13th March</vt:lpstr>
      <vt:lpstr>From 6th February session:</vt:lpstr>
      <vt:lpstr>Are your opinions more informed?</vt:lpstr>
      <vt:lpstr>Are your opinions more informed?</vt:lpstr>
      <vt:lpstr>The journey so far…</vt:lpstr>
      <vt:lpstr>The journey so far…</vt:lpstr>
      <vt:lpstr>The journey so far…</vt:lpstr>
      <vt:lpstr>The journey so far…</vt:lpstr>
      <vt:lpstr>Your voices</vt:lpstr>
      <vt:lpstr>Your voices</vt:lpstr>
      <vt:lpstr>Learning Outcomes</vt:lpstr>
      <vt:lpstr>Components</vt:lpstr>
      <vt:lpstr>Component 1</vt:lpstr>
      <vt:lpstr>Component 1</vt:lpstr>
      <vt:lpstr>Component 1</vt:lpstr>
      <vt:lpstr>Component 1</vt:lpstr>
      <vt:lpstr>Component 1</vt:lpstr>
      <vt:lpstr>HRH right?</vt:lpstr>
      <vt:lpstr>HRH – the King of Referencing!</vt:lpstr>
      <vt:lpstr>Component 1</vt:lpstr>
      <vt:lpstr>Component 2</vt:lpstr>
      <vt:lpstr>Component 2</vt:lpstr>
      <vt:lpstr>Component 2</vt:lpstr>
      <vt:lpstr>Wordpress</vt:lpstr>
      <vt:lpstr>Homework</vt:lpstr>
      <vt:lpstr>Homework</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dc:creator>
  <cp:lastModifiedBy>Jonathan Pugh</cp:lastModifiedBy>
  <cp:revision>24</cp:revision>
  <dcterms:created xsi:type="dcterms:W3CDTF">2023-02-02T09:43:07Z</dcterms:created>
  <dcterms:modified xsi:type="dcterms:W3CDTF">2023-03-13T17:17:47Z</dcterms:modified>
</cp:coreProperties>
</file>