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handoutMasterIdLst>
    <p:handoutMasterId r:id="rId15"/>
  </p:handoutMasterIdLst>
  <p:sldIdLst>
    <p:sldId id="256" r:id="rId2"/>
    <p:sldId id="257" r:id="rId3"/>
    <p:sldId id="267" r:id="rId4"/>
    <p:sldId id="258" r:id="rId5"/>
    <p:sldId id="259" r:id="rId6"/>
    <p:sldId id="260" r:id="rId7"/>
    <p:sldId id="261" r:id="rId8"/>
    <p:sldId id="262" r:id="rId9"/>
    <p:sldId id="263" r:id="rId10"/>
    <p:sldId id="265" r:id="rId11"/>
    <p:sldId id="266" r:id="rId12"/>
    <p:sldId id="264" r:id="rId13"/>
    <p:sldId id="268" r:id="rId14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51"/>
  </p:normalViewPr>
  <p:slideViewPr>
    <p:cSldViewPr snapToGrid="0" snapToObjects="1">
      <p:cViewPr varScale="1">
        <p:scale>
          <a:sx n="105" d="100"/>
          <a:sy n="105" d="100"/>
        </p:scale>
        <p:origin x="1840" y="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0F7729-CD01-4A2C-942B-C5A422CF2F1E}" type="datetimeFigureOut">
              <a:rPr lang="en-US" smtClean="0"/>
              <a:t>10/2/24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D08D64E-14F2-45B6-9E8A-9F5298B431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880859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Overlay-TitleSlid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367" y="187452"/>
            <a:ext cx="8827266" cy="6483096"/>
          </a:xfrm>
          <a:prstGeom prst="rect">
            <a:avLst/>
          </a:prstGeom>
        </p:spPr>
      </p:pic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0200" y="2492375"/>
            <a:ext cx="6762749" cy="1470025"/>
          </a:xfrm>
        </p:spPr>
        <p:txBody>
          <a:bodyPr/>
          <a:lstStyle>
            <a:lvl1pPr algn="r">
              <a:defRPr sz="440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00201" y="3966882"/>
            <a:ext cx="6762749" cy="1752600"/>
          </a:xfrm>
        </p:spPr>
        <p:txBody>
          <a:bodyPr>
            <a:normAutofit/>
          </a:bodyPr>
          <a:lstStyle>
            <a:lvl1pPr marL="0" indent="0" algn="r">
              <a:spcBef>
                <a:spcPts val="600"/>
              </a:spcBef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10/2/24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10/2/24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Overlay-SectionHeader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367" y="187452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2591360"/>
            <a:ext cx="7583487" cy="1362075"/>
          </a:xfrm>
        </p:spPr>
        <p:txBody>
          <a:bodyPr anchor="b" anchorCtr="0">
            <a:noAutofit/>
          </a:bodyPr>
          <a:lstStyle>
            <a:lvl1pPr algn="l">
              <a:defRPr sz="4400" b="1" cap="none" baseline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79463" y="3950354"/>
            <a:ext cx="7583487" cy="1500187"/>
          </a:xfrm>
        </p:spPr>
        <p:txBody>
          <a:bodyPr anchor="t" anchorCtr="0"/>
          <a:lstStyle>
            <a:lvl1pPr marL="0" indent="0" algn="l">
              <a:spcBef>
                <a:spcPts val="600"/>
              </a:spcBef>
              <a:buNone/>
              <a:defRPr sz="2000" cap="none" baseline="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10/2/24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79462" y="1828800"/>
            <a:ext cx="3657600" cy="42195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88541" y="1828800"/>
            <a:ext cx="3657600" cy="42195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10/2/24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381000"/>
            <a:ext cx="7583487" cy="1044388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79463" y="1438835"/>
            <a:ext cx="3657600" cy="789828"/>
          </a:xfrm>
        </p:spPr>
        <p:txBody>
          <a:bodyPr anchor="b">
            <a:noAutofit/>
          </a:bodyPr>
          <a:lstStyle>
            <a:lvl1pPr marL="0" indent="0" algn="ctr">
              <a:lnSpc>
                <a:spcPts val="3000"/>
              </a:lnSpc>
              <a:spcBef>
                <a:spcPts val="0"/>
              </a:spcBef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79463" y="2362199"/>
            <a:ext cx="3657600" cy="36861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5350" y="1438835"/>
            <a:ext cx="3657600" cy="789828"/>
          </a:xfrm>
        </p:spPr>
        <p:txBody>
          <a:bodyPr anchor="b">
            <a:noAutofit/>
          </a:bodyPr>
          <a:lstStyle>
            <a:lvl1pPr marL="0" indent="0" algn="ctr">
              <a:lnSpc>
                <a:spcPts val="3000"/>
              </a:lnSpc>
              <a:spcBef>
                <a:spcPts val="0"/>
              </a:spcBef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5350" y="2362199"/>
            <a:ext cx="3657600" cy="36861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10/2/24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  <p:cxnSp>
        <p:nvCxnSpPr>
          <p:cNvPr id="12" name="Straight Connector 11"/>
          <p:cNvCxnSpPr/>
          <p:nvPr/>
        </p:nvCxnSpPr>
        <p:spPr>
          <a:xfrm>
            <a:off x="874059" y="2286000"/>
            <a:ext cx="3563003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815840" y="2286000"/>
            <a:ext cx="3566160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874059" y="2286000"/>
            <a:ext cx="3563003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4815840" y="2286000"/>
            <a:ext cx="3566160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Content, Top and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79462" y="1828801"/>
            <a:ext cx="7585076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10/2/24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Content Placeholder 2"/>
          <p:cNvSpPr>
            <a:spLocks noGrp="1"/>
          </p:cNvSpPr>
          <p:nvPr>
            <p:ph sz="half" idx="13"/>
          </p:nvPr>
        </p:nvSpPr>
        <p:spPr>
          <a:xfrm>
            <a:off x="779462" y="3991816"/>
            <a:ext cx="7585076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0953" y="1828801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10/2/24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Content Placeholder 2"/>
          <p:cNvSpPr>
            <a:spLocks noGrp="1"/>
          </p:cNvSpPr>
          <p:nvPr>
            <p:ph sz="half" idx="13"/>
          </p:nvPr>
        </p:nvSpPr>
        <p:spPr>
          <a:xfrm>
            <a:off x="4710953" y="3991816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1" name="Content Placeholder 2"/>
          <p:cNvSpPr>
            <a:spLocks noGrp="1"/>
          </p:cNvSpPr>
          <p:nvPr>
            <p:ph sz="half" idx="14"/>
          </p:nvPr>
        </p:nvSpPr>
        <p:spPr>
          <a:xfrm>
            <a:off x="779462" y="1828800"/>
            <a:ext cx="3657600" cy="42195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10/2/24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Content Placeholder 2"/>
          <p:cNvSpPr>
            <a:spLocks noGrp="1"/>
          </p:cNvSpPr>
          <p:nvPr>
            <p:ph sz="half" idx="14"/>
          </p:nvPr>
        </p:nvSpPr>
        <p:spPr>
          <a:xfrm>
            <a:off x="779463" y="1828801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3" name="Content Placeholder 2"/>
          <p:cNvSpPr>
            <a:spLocks noGrp="1"/>
          </p:cNvSpPr>
          <p:nvPr>
            <p:ph sz="half" idx="15"/>
          </p:nvPr>
        </p:nvSpPr>
        <p:spPr>
          <a:xfrm>
            <a:off x="779463" y="3991816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4" name="Content Placeholder 2"/>
          <p:cNvSpPr>
            <a:spLocks noGrp="1"/>
          </p:cNvSpPr>
          <p:nvPr>
            <p:ph sz="half" idx="1"/>
          </p:nvPr>
        </p:nvSpPr>
        <p:spPr>
          <a:xfrm>
            <a:off x="4710953" y="1828801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5" name="Content Placeholder 2"/>
          <p:cNvSpPr>
            <a:spLocks noGrp="1"/>
          </p:cNvSpPr>
          <p:nvPr>
            <p:ph sz="half" idx="13"/>
          </p:nvPr>
        </p:nvSpPr>
        <p:spPr>
          <a:xfrm>
            <a:off x="4710953" y="3991816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10/2/24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10/2/24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Overlay-ContentCaption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367" y="187452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4" y="590550"/>
            <a:ext cx="365760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93023" y="739588"/>
            <a:ext cx="3657600" cy="5308787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9464" y="1816100"/>
            <a:ext cx="3657600" cy="3822700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10/2/24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Overlay-PictureCaption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977" y="187452"/>
            <a:ext cx="853665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86200" y="533400"/>
            <a:ext cx="4476750" cy="1252538"/>
          </a:xfrm>
        </p:spPr>
        <p:txBody>
          <a:bodyPr anchor="b"/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86124" y="1828800"/>
            <a:ext cx="4474539" cy="3810000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6124" y="6288741"/>
            <a:ext cx="1887537" cy="365125"/>
          </a:xfrm>
        </p:spPr>
        <p:txBody>
          <a:bodyPr/>
          <a:lstStyle/>
          <a:p>
            <a:fld id="{D140825E-4A15-4D39-8176-1F07E904CB30}" type="datetimeFigureOut">
              <a:rPr lang="en-US" smtClean="0"/>
              <a:t>10/2/24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867399" y="6288741"/>
            <a:ext cx="267596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flipH="1">
            <a:off x="188253" y="179292"/>
            <a:ext cx="3281087" cy="6483096"/>
          </a:xfrm>
          <a:prstGeom prst="round1Rect">
            <a:avLst>
              <a:gd name="adj" fmla="val 17325"/>
            </a:avLst>
          </a:prstGeom>
          <a:blipFill dpi="0" rotWithShape="0">
            <a:blip r:embed="rId3"/>
            <a:srcRect/>
            <a:stretch>
              <a:fillRect/>
            </a:stretch>
          </a:blipFill>
          <a:ln w="28575">
            <a:solidFill>
              <a:schemeClr val="bg1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Overlay-PictureCaption-Extra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367" y="187452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10953" y="533400"/>
            <a:ext cx="3657600" cy="1252538"/>
          </a:xfrm>
        </p:spPr>
        <p:txBody>
          <a:bodyPr anchor="b"/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flipH="1">
            <a:off x="596153" y="1600199"/>
            <a:ext cx="3657600" cy="3657601"/>
          </a:xfrm>
          <a:prstGeom prst="ellipse">
            <a:avLst/>
          </a:prstGeom>
          <a:blipFill dpi="0" rotWithShape="0">
            <a:blip r:embed="rId3" cstate="print"/>
            <a:srcRect/>
            <a:stretch>
              <a:fillRect/>
            </a:stretch>
          </a:blipFill>
          <a:ln w="28575">
            <a:solidFill>
              <a:schemeClr val="bg1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10412" y="1828800"/>
            <a:ext cx="3657600" cy="3810000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1000" y="6288741"/>
            <a:ext cx="1865125" cy="365125"/>
          </a:xfrm>
        </p:spPr>
        <p:txBody>
          <a:bodyPr/>
          <a:lstStyle/>
          <a:p>
            <a:fld id="{D140825E-4A15-4D39-8176-1F07E904CB30}" type="datetimeFigureOut">
              <a:rPr lang="en-US" smtClean="0"/>
              <a:t>10/2/24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325813" y="6288741"/>
            <a:ext cx="5217551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Overlay-PictureCaption-Extra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367" y="187452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8038" y="3778624"/>
            <a:ext cx="7560515" cy="1102658"/>
          </a:xfrm>
        </p:spPr>
        <p:txBody>
          <a:bodyPr anchor="b"/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flipH="1">
            <a:off x="871584" y="762000"/>
            <a:ext cx="7427726" cy="2989730"/>
          </a:xfrm>
          <a:prstGeom prst="roundRect">
            <a:avLst>
              <a:gd name="adj" fmla="val 7476"/>
            </a:avLst>
          </a:prstGeom>
          <a:blipFill dpi="0" rotWithShape="0">
            <a:blip r:embed="rId3"/>
            <a:srcRect/>
            <a:stretch>
              <a:fillRect/>
            </a:stretch>
          </a:blipFill>
          <a:ln w="28575">
            <a:solidFill>
              <a:schemeClr val="bg1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08034" y="4827493"/>
            <a:ext cx="7559977" cy="1220881"/>
          </a:xfrm>
        </p:spPr>
        <p:txBody>
          <a:bodyPr>
            <a:normAutofit/>
          </a:bodyPr>
          <a:lstStyle>
            <a:lvl1pPr marL="0" indent="0">
              <a:spcBef>
                <a:spcPts val="3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1000" y="6288741"/>
            <a:ext cx="1865125" cy="365125"/>
          </a:xfrm>
        </p:spPr>
        <p:txBody>
          <a:bodyPr/>
          <a:lstStyle/>
          <a:p>
            <a:fld id="{D140825E-4A15-4D39-8176-1F07E904CB30}" type="datetimeFigureOut">
              <a:rPr lang="en-US" smtClean="0"/>
              <a:t>10/2/24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325813" y="6288741"/>
            <a:ext cx="5217551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10/2/24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28646" y="779463"/>
            <a:ext cx="1358153" cy="5268912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9462" y="779464"/>
            <a:ext cx="6170613" cy="5268911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10/2/24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 Diagonal Corner Rectangle 7"/>
          <p:cNvSpPr/>
          <p:nvPr/>
        </p:nvSpPr>
        <p:spPr>
          <a:xfrm>
            <a:off x="189707" y="189707"/>
            <a:ext cx="8764587" cy="6478587"/>
          </a:xfrm>
          <a:prstGeom prst="round2DiagRect">
            <a:avLst>
              <a:gd name="adj1" fmla="val 9416"/>
              <a:gd name="adj2" fmla="val 0"/>
            </a:avLst>
          </a:prstGeom>
          <a:gradFill>
            <a:gsLst>
              <a:gs pos="17000">
                <a:schemeClr val="bg2"/>
              </a:gs>
              <a:gs pos="100000">
                <a:schemeClr val="tx2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9463" y="381000"/>
            <a:ext cx="7583487" cy="1044388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79463" y="1828800"/>
            <a:ext cx="7583487" cy="420893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81000" y="6288741"/>
            <a:ext cx="188753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D140825E-4A15-4D39-8176-1F07E904CB30}" type="datetimeFigureOut">
              <a:rPr lang="en-US" smtClean="0"/>
              <a:t>10/2/24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304615" y="6288741"/>
            <a:ext cx="52387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4411" y="219635"/>
            <a:ext cx="4930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914400" rtl="0" eaLnBrk="1" latinLnBrk="0" hangingPunct="1">
        <a:spcBef>
          <a:spcPct val="0"/>
        </a:spcBef>
        <a:buNone/>
        <a:defRPr sz="38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82575" indent="-282575" algn="l" defTabSz="914400" rtl="0" eaLnBrk="1" latinLnBrk="0" hangingPunct="1">
        <a:spcBef>
          <a:spcPts val="2000"/>
        </a:spcBef>
        <a:buFont typeface="Wingdings 2" pitchFamily="18" charset="2"/>
        <a:buChar char=""/>
        <a:defRPr sz="2200" kern="1200">
          <a:solidFill>
            <a:schemeClr val="bg1"/>
          </a:solidFill>
          <a:latin typeface="+mn-lt"/>
          <a:ea typeface="+mn-ea"/>
          <a:cs typeface="+mn-cs"/>
        </a:defRPr>
      </a:lvl1pPr>
      <a:lvl2pPr marL="577850" indent="-295275" algn="l" defTabSz="914400" rtl="0" eaLnBrk="1" latinLnBrk="0" hangingPunct="1">
        <a:spcBef>
          <a:spcPts val="600"/>
        </a:spcBef>
        <a:buFont typeface="Wingdings 2" pitchFamily="18" charset="2"/>
        <a:buChar char=""/>
        <a:defRPr sz="2000" kern="1200">
          <a:solidFill>
            <a:schemeClr val="bg1"/>
          </a:solidFill>
          <a:latin typeface="+mn-lt"/>
          <a:ea typeface="+mn-ea"/>
          <a:cs typeface="+mn-cs"/>
        </a:defRPr>
      </a:lvl2pPr>
      <a:lvl3pPr marL="860425" indent="-282575" algn="l" defTabSz="914400" rtl="0" eaLnBrk="1" latinLnBrk="0" hangingPunct="1">
        <a:spcBef>
          <a:spcPts val="600"/>
        </a:spcBef>
        <a:buFont typeface="Wingdings 2" pitchFamily="18" charset="2"/>
        <a:buChar char=""/>
        <a:defRPr sz="1800" kern="1200">
          <a:solidFill>
            <a:schemeClr val="bg1"/>
          </a:solidFill>
          <a:latin typeface="+mn-lt"/>
          <a:ea typeface="+mn-ea"/>
          <a:cs typeface="+mn-cs"/>
        </a:defRPr>
      </a:lvl3pPr>
      <a:lvl4pPr marL="1143000" indent="-282575" algn="l" defTabSz="914400" rtl="0" eaLnBrk="1" latinLnBrk="0" hangingPunct="1">
        <a:spcBef>
          <a:spcPts val="600"/>
        </a:spcBef>
        <a:buFont typeface="Wingdings 2" pitchFamily="18" charset="2"/>
        <a:buChar char="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1425575" indent="-282575" algn="l" defTabSz="914400" rtl="0" eaLnBrk="1" latinLnBrk="0" hangingPunct="1">
        <a:spcBef>
          <a:spcPts val="600"/>
        </a:spcBef>
        <a:buFont typeface="Wingdings 2" pitchFamily="18" charset="2"/>
        <a:buChar char="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1711325" indent="-288925" algn="l" defTabSz="914400" rtl="0" eaLnBrk="1" latinLnBrk="0" hangingPunct="1">
        <a:spcBef>
          <a:spcPct val="20000"/>
        </a:spcBef>
        <a:buFont typeface="Wingdings 2" pitchFamily="18" charset="2"/>
        <a:buChar char=""/>
        <a:defRPr lang="en-US" sz="1800" kern="1200" dirty="0" smtClean="0">
          <a:solidFill>
            <a:schemeClr val="bg1"/>
          </a:solidFill>
          <a:latin typeface="+mn-lt"/>
          <a:ea typeface="+mn-ea"/>
          <a:cs typeface="+mn-cs"/>
        </a:defRPr>
      </a:lvl6pPr>
      <a:lvl7pPr marL="2000250" indent="-288925" algn="l" defTabSz="914400" rtl="0" eaLnBrk="1" latinLnBrk="0" hangingPunct="1">
        <a:spcBef>
          <a:spcPct val="20000"/>
        </a:spcBef>
        <a:buFont typeface="Wingdings 2" pitchFamily="18" charset="2"/>
        <a:buChar char=""/>
        <a:defRPr lang="en-US" sz="1800" kern="1200" dirty="0" smtClean="0">
          <a:solidFill>
            <a:schemeClr val="bg1"/>
          </a:solidFill>
          <a:latin typeface="+mn-lt"/>
          <a:ea typeface="+mn-ea"/>
          <a:cs typeface="+mn-cs"/>
        </a:defRPr>
      </a:lvl7pPr>
      <a:lvl8pPr marL="2290763" indent="-288925" algn="l" defTabSz="914400" rtl="0" eaLnBrk="1" latinLnBrk="0" hangingPunct="1">
        <a:spcBef>
          <a:spcPct val="20000"/>
        </a:spcBef>
        <a:buFont typeface="Wingdings 2" pitchFamily="18" charset="2"/>
        <a:buChar char=""/>
        <a:defRPr lang="en-US" sz="1800" kern="1200" dirty="0" smtClean="0">
          <a:solidFill>
            <a:schemeClr val="bg1"/>
          </a:solidFill>
          <a:latin typeface="+mn-lt"/>
          <a:ea typeface="+mn-ea"/>
          <a:cs typeface="+mn-cs"/>
        </a:defRPr>
      </a:lvl8pPr>
      <a:lvl9pPr marL="2571750" indent="-288925" algn="l" defTabSz="914400" rtl="0" eaLnBrk="1" latinLnBrk="0" hangingPunct="1">
        <a:spcBef>
          <a:spcPct val="20000"/>
        </a:spcBef>
        <a:buFont typeface="Wingdings 2" pitchFamily="18" charset="2"/>
        <a:buChar char=""/>
        <a:defRPr lang="en-US" sz="1800" kern="1200" dirty="0">
          <a:solidFill>
            <a:schemeClr val="bg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Written Essay </a:t>
            </a:r>
            <a:r>
              <a:rPr lang="en-US" dirty="0"/>
              <a:t>–</a:t>
            </a:r>
            <a:r>
              <a:rPr lang="en-GB" dirty="0"/>
              <a:t> Assignment 1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 dirty="0"/>
              <a:t>PERSPECTIVES ON HEALTH AND PHYSICAL ACTIVITY</a:t>
            </a:r>
          </a:p>
          <a:p>
            <a:r>
              <a:rPr lang="en-GB" b="1" dirty="0"/>
              <a:t>Week 2 </a:t>
            </a:r>
            <a:r>
              <a:rPr lang="en-US" b="1" dirty="0"/>
              <a:t>–</a:t>
            </a:r>
            <a:r>
              <a:rPr lang="en-GB" b="1" dirty="0"/>
              <a:t> 8</a:t>
            </a:r>
            <a:r>
              <a:rPr lang="en-GB" b="1" baseline="30000" dirty="0"/>
              <a:t>th</a:t>
            </a:r>
            <a:r>
              <a:rPr lang="en-GB" b="1" dirty="0"/>
              <a:t> October, 2024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82008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2560491"/>
            <a:ext cx="7583487" cy="179081"/>
          </a:xfrm>
        </p:spPr>
        <p:txBody>
          <a:bodyPr/>
          <a:lstStyle/>
          <a:p>
            <a:r>
              <a:rPr lang="en-GB" sz="2800" b="1" dirty="0"/>
              <a:t>TASK:  </a:t>
            </a:r>
            <a:r>
              <a:rPr lang="en-GB" sz="2800" dirty="0"/>
              <a:t>Identify a current issue or topic within the areas of sport, health, nutrition and physical education for investigation and critical review.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9463" y="2884714"/>
            <a:ext cx="7583487" cy="3153016"/>
          </a:xfrm>
        </p:spPr>
        <p:txBody>
          <a:bodyPr/>
          <a:lstStyle/>
          <a:p>
            <a:r>
              <a:rPr lang="en-GB" b="1" dirty="0"/>
              <a:t>Reference to research: </a:t>
            </a:r>
            <a:endParaRPr lang="en-GB" dirty="0"/>
          </a:p>
          <a:p>
            <a:r>
              <a:rPr lang="en-GB" dirty="0"/>
              <a:t>As a guide, you will be expected to refer to </a:t>
            </a:r>
            <a:r>
              <a:rPr lang="en-GB" b="1" dirty="0"/>
              <a:t>at least</a:t>
            </a:r>
            <a:r>
              <a:rPr lang="en-GB" dirty="0"/>
              <a:t> </a:t>
            </a:r>
            <a:r>
              <a:rPr lang="en-GB" b="1" dirty="0"/>
              <a:t>15</a:t>
            </a:r>
            <a:r>
              <a:rPr lang="en-GB" dirty="0"/>
              <a:t> peer reviewed research articles in your assignment. You may use topical resources (e.g., newspaper reports) for discussion; however, these need to be evaluated by relating them to good quality resources.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62109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2231572"/>
            <a:ext cx="7583487" cy="1044388"/>
          </a:xfrm>
        </p:spPr>
        <p:txBody>
          <a:bodyPr/>
          <a:lstStyle/>
          <a:p>
            <a:r>
              <a:rPr lang="en-GB" dirty="0"/>
              <a:t>As a small group</a:t>
            </a:r>
            <a:r>
              <a:rPr lang="en-US" dirty="0"/>
              <a:t>…choose one current / interesting topic to use and work through as an example today.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9463" y="4209142"/>
            <a:ext cx="7583487" cy="1828587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E.g. </a:t>
            </a:r>
          </a:p>
          <a:p>
            <a:r>
              <a:rPr lang="en-GB" dirty="0"/>
              <a:t>Is there a place for competitive sport in PE?</a:t>
            </a:r>
          </a:p>
          <a:p>
            <a:r>
              <a:rPr lang="en-GB" dirty="0"/>
              <a:t>Should there be a 20mph default speed limit in Wales</a:t>
            </a:r>
          </a:p>
          <a:p>
            <a:r>
              <a:rPr lang="en-GB" dirty="0"/>
              <a:t>Is the UK moving towards a US healthcare model?</a:t>
            </a:r>
          </a:p>
        </p:txBody>
      </p:sp>
    </p:spTree>
    <p:extLst>
      <p:ext uri="{BB962C8B-B14F-4D97-AF65-F5344CB8AC3E}">
        <p14:creationId xmlns:p14="http://schemas.microsoft.com/office/powerpoint/2010/main" val="21666340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Components to include: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9463" y="1665514"/>
            <a:ext cx="7583487" cy="4208930"/>
          </a:xfrm>
        </p:spPr>
        <p:txBody>
          <a:bodyPr>
            <a:normAutofit/>
          </a:bodyPr>
          <a:lstStyle/>
          <a:p>
            <a:r>
              <a:rPr lang="en-GB" dirty="0"/>
              <a:t>Introduction to the chosen topic </a:t>
            </a:r>
            <a:endParaRPr lang="en-GB" u="sng" dirty="0"/>
          </a:p>
          <a:p>
            <a:r>
              <a:rPr lang="en-GB" dirty="0"/>
              <a:t>Development of ideas and quality of argument </a:t>
            </a:r>
            <a:endParaRPr lang="en-GB" u="sng" dirty="0"/>
          </a:p>
          <a:p>
            <a:r>
              <a:rPr lang="en-GB" dirty="0"/>
              <a:t>Practical implications and suggestions based upon your critical review </a:t>
            </a:r>
            <a:endParaRPr lang="en-GB" u="sng" dirty="0"/>
          </a:p>
          <a:p>
            <a:r>
              <a:rPr lang="en-GB" dirty="0"/>
              <a:t>Summary / conclusion </a:t>
            </a:r>
            <a:endParaRPr lang="en-GB" u="sng" dirty="0"/>
          </a:p>
          <a:p>
            <a:r>
              <a:rPr lang="en-GB" dirty="0"/>
              <a:t>Quality of resources used within the assignment </a:t>
            </a:r>
            <a:endParaRPr lang="en-GB" u="sng" dirty="0"/>
          </a:p>
          <a:p>
            <a:pPr marL="0" indent="0">
              <a:buNone/>
            </a:pPr>
            <a:endParaRPr lang="en-GB" u="sng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27831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598714"/>
            <a:ext cx="7583487" cy="1044388"/>
          </a:xfrm>
        </p:spPr>
        <p:txBody>
          <a:bodyPr/>
          <a:lstStyle/>
          <a:p>
            <a:r>
              <a:rPr lang="en-GB" dirty="0"/>
              <a:t>Introduction to the chosen topic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the topic? </a:t>
            </a:r>
          </a:p>
          <a:p>
            <a:r>
              <a:rPr lang="en-GB" dirty="0"/>
              <a:t>Why is this important?</a:t>
            </a:r>
          </a:p>
          <a:p>
            <a:r>
              <a:rPr lang="en-GB" dirty="0"/>
              <a:t>What elements will you need to discuss over the course of the essay?</a:t>
            </a:r>
          </a:p>
          <a:p>
            <a:r>
              <a:rPr lang="en-GB" dirty="0"/>
              <a:t>Link into the first section</a:t>
            </a:r>
            <a:r>
              <a:rPr lang="en-US" dirty="0"/>
              <a:t>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67196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Development of ideas and quality of argument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Appropriate issues chosen for discussion </a:t>
            </a:r>
            <a:r>
              <a:rPr lang="en-US" dirty="0"/>
              <a:t>–</a:t>
            </a:r>
            <a:r>
              <a:rPr lang="en-GB" dirty="0"/>
              <a:t> key paragraphs.</a:t>
            </a:r>
          </a:p>
          <a:p>
            <a:r>
              <a:rPr lang="en-GB" dirty="0"/>
              <a:t>Progression of the topic in a logical and coherent manner</a:t>
            </a:r>
          </a:p>
          <a:p>
            <a:pPr lvl="1"/>
            <a:r>
              <a:rPr lang="en-GB" dirty="0"/>
              <a:t>Essay structure </a:t>
            </a:r>
            <a:r>
              <a:rPr lang="en-US" dirty="0"/>
              <a:t>–</a:t>
            </a:r>
            <a:r>
              <a:rPr lang="en-GB" dirty="0"/>
              <a:t> no repetition or irrelevant information (issues)</a:t>
            </a:r>
          </a:p>
          <a:p>
            <a:r>
              <a:rPr lang="en-GB" dirty="0"/>
              <a:t>Support for each of the points raised </a:t>
            </a:r>
            <a:r>
              <a:rPr lang="en-US" dirty="0"/>
              <a:t>–</a:t>
            </a:r>
            <a:r>
              <a:rPr lang="en-GB" dirty="0"/>
              <a:t> good quality research. </a:t>
            </a:r>
          </a:p>
          <a:p>
            <a:pPr lvl="1"/>
            <a:r>
              <a:rPr lang="en-GB" dirty="0"/>
              <a:t>2 or 3 pieces of evidence per paragraph</a:t>
            </a:r>
          </a:p>
          <a:p>
            <a:pPr lvl="1"/>
            <a:r>
              <a:rPr lang="en-GB" dirty="0"/>
              <a:t>Critique of the quality of evidence </a:t>
            </a:r>
            <a:r>
              <a:rPr lang="en-US" dirty="0"/>
              <a:t>–</a:t>
            </a:r>
            <a:r>
              <a:rPr lang="en-GB" dirty="0"/>
              <a:t> which side of the argument is best?</a:t>
            </a:r>
          </a:p>
          <a:p>
            <a:pPr lvl="1"/>
            <a:r>
              <a:rPr lang="en-GB" dirty="0"/>
              <a:t>Quality of their research / methods </a:t>
            </a:r>
            <a:r>
              <a:rPr lang="en-US" dirty="0"/>
              <a:t>–</a:t>
            </a:r>
            <a:r>
              <a:rPr lang="en-GB" dirty="0"/>
              <a:t> identified in the discussion section of articles. </a:t>
            </a:r>
          </a:p>
          <a:p>
            <a:r>
              <a:rPr lang="en-GB" dirty="0"/>
              <a:t>Link to practical implications and summary sections</a:t>
            </a:r>
          </a:p>
        </p:txBody>
      </p:sp>
    </p:spTree>
    <p:extLst>
      <p:ext uri="{BB962C8B-B14F-4D97-AF65-F5344CB8AC3E}">
        <p14:creationId xmlns:p14="http://schemas.microsoft.com/office/powerpoint/2010/main" val="42933869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/>
              <a:t>Practical implications and suggestions based upon your critical review </a:t>
            </a:r>
            <a:endParaRPr lang="en-GB" sz="28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can be done about your chosen issue to improve the situation?</a:t>
            </a:r>
          </a:p>
          <a:p>
            <a:r>
              <a:rPr lang="en-GB" dirty="0"/>
              <a:t>Who should implement any changes?</a:t>
            </a:r>
          </a:p>
          <a:p>
            <a:pPr lvl="1"/>
            <a:r>
              <a:rPr lang="en-US" dirty="0"/>
              <a:t>A</a:t>
            </a:r>
            <a:r>
              <a:rPr lang="en-GB" dirty="0" err="1"/>
              <a:t>nd</a:t>
            </a:r>
            <a:r>
              <a:rPr lang="en-GB" dirty="0"/>
              <a:t> for whom? </a:t>
            </a:r>
          </a:p>
          <a:p>
            <a:r>
              <a:rPr lang="en-GB" dirty="0"/>
              <a:t>How should any initiatives / strategies be implemented?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64981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 / 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Summarise</a:t>
            </a:r>
            <a:r>
              <a:rPr lang="en-US" dirty="0"/>
              <a:t> the key issues identified in each of the sections of the essay.</a:t>
            </a:r>
          </a:p>
          <a:p>
            <a:r>
              <a:rPr lang="en-US" dirty="0"/>
              <a:t>If the weight of evidence falls to one side of an argument, briefly discuss this. </a:t>
            </a:r>
            <a:endParaRPr lang="en-GB" dirty="0"/>
          </a:p>
          <a:p>
            <a:r>
              <a:rPr lang="en-GB" dirty="0"/>
              <a:t>Does this discussion raise further issues that need considering?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58018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Quality of resources used within the assignment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See critiquing resources lecture notes (to be covered on Thursday)</a:t>
            </a:r>
          </a:p>
          <a:p>
            <a:r>
              <a:rPr lang="en-GB" dirty="0"/>
              <a:t>Primary and secondary sources</a:t>
            </a:r>
          </a:p>
          <a:p>
            <a:r>
              <a:rPr lang="en-US" dirty="0"/>
              <a:t>C</a:t>
            </a:r>
            <a:r>
              <a:rPr lang="en-GB" dirty="0" err="1"/>
              <a:t>redibility</a:t>
            </a:r>
            <a:r>
              <a:rPr lang="en-GB" dirty="0"/>
              <a:t> of author / affiliations / publication </a:t>
            </a:r>
          </a:p>
          <a:p>
            <a:r>
              <a:rPr lang="en-GB" dirty="0"/>
              <a:t>Date of resources</a:t>
            </a:r>
          </a:p>
          <a:p>
            <a:r>
              <a:rPr lang="en-GB" dirty="0"/>
              <a:t>Number of resources </a:t>
            </a:r>
            <a:r>
              <a:rPr lang="en-US" dirty="0"/>
              <a:t>–</a:t>
            </a:r>
            <a:r>
              <a:rPr lang="en-GB" dirty="0"/>
              <a:t> minimum 15</a:t>
            </a:r>
          </a:p>
          <a:p>
            <a:r>
              <a:rPr lang="en-GB" dirty="0"/>
              <a:t>The way the resources have been used!!!</a:t>
            </a:r>
          </a:p>
        </p:txBody>
      </p:sp>
    </p:spTree>
    <p:extLst>
      <p:ext uri="{BB962C8B-B14F-4D97-AF65-F5344CB8AC3E}">
        <p14:creationId xmlns:p14="http://schemas.microsoft.com/office/powerpoint/2010/main" val="12537201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Topics to include</a:t>
            </a:r>
            <a:r>
              <a:rPr lang="en-US" dirty="0"/>
              <a:t>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needs to be included? Topics?</a:t>
            </a:r>
          </a:p>
          <a:p>
            <a:pPr lvl="1"/>
            <a:r>
              <a:rPr lang="en-GB" dirty="0"/>
              <a:t>Mind map.</a:t>
            </a:r>
          </a:p>
          <a:p>
            <a:pPr marL="282575" lvl="1" indent="0">
              <a:buNone/>
            </a:pPr>
            <a:endParaRPr lang="en-GB" dirty="0"/>
          </a:p>
          <a:p>
            <a:pPr marL="282575" lvl="1" indent="0">
              <a:buNone/>
            </a:pPr>
            <a:r>
              <a:rPr lang="en-GB" dirty="0"/>
              <a:t>Discuss this with others </a:t>
            </a:r>
            <a:r>
              <a:rPr lang="en-US" dirty="0"/>
              <a:t>–</a:t>
            </a:r>
            <a:r>
              <a:rPr lang="en-GB" dirty="0"/>
              <a:t> have you missed anything important?</a:t>
            </a:r>
          </a:p>
          <a:p>
            <a:pPr marL="282575" lvl="1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366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Order of Topics</a:t>
            </a:r>
            <a:r>
              <a:rPr lang="en-US" dirty="0"/>
              <a:t>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1"/>
            <a:r>
              <a:rPr lang="en-GB" dirty="0"/>
              <a:t>Development of an argument </a:t>
            </a:r>
            <a:r>
              <a:rPr lang="en-US" dirty="0"/>
              <a:t>–</a:t>
            </a:r>
            <a:r>
              <a:rPr lang="en-GB" dirty="0"/>
              <a:t> logical progression</a:t>
            </a:r>
          </a:p>
          <a:p>
            <a:pPr lvl="1"/>
            <a:r>
              <a:rPr lang="en-GB" dirty="0"/>
              <a:t>What order should your sections be in?</a:t>
            </a:r>
          </a:p>
          <a:p>
            <a:pPr lvl="1"/>
            <a:r>
              <a:rPr lang="en-GB" dirty="0"/>
              <a:t>Does this make sense to someone else?</a:t>
            </a:r>
          </a:p>
          <a:p>
            <a:pPr marL="282575" lvl="1" indent="0">
              <a:buNone/>
            </a:pPr>
            <a:r>
              <a:rPr lang="en-GB" dirty="0"/>
              <a:t>	Share your ideas</a:t>
            </a:r>
            <a:r>
              <a:rPr lang="en-US" dirty="0"/>
              <a:t>…</a:t>
            </a:r>
            <a:endParaRPr lang="en-GB" dirty="0"/>
          </a:p>
          <a:p>
            <a:pPr marL="282575" lvl="1" indent="0">
              <a:buNone/>
            </a:pPr>
            <a:endParaRPr lang="en-GB" dirty="0"/>
          </a:p>
          <a:p>
            <a:pPr marL="282575" lvl="1" indent="0">
              <a:buNone/>
            </a:pPr>
            <a:endParaRPr lang="en-GB" dirty="0"/>
          </a:p>
          <a:p>
            <a:pPr lvl="1"/>
            <a:r>
              <a:rPr lang="en-GB" dirty="0"/>
              <a:t>Evidence for each key topic</a:t>
            </a:r>
            <a:r>
              <a:rPr lang="en-US" dirty="0"/>
              <a:t>…</a:t>
            </a:r>
          </a:p>
          <a:p>
            <a:pPr lvl="1"/>
            <a:r>
              <a:rPr lang="en-US" dirty="0"/>
              <a:t>Locate a starting point.</a:t>
            </a:r>
          </a:p>
          <a:p>
            <a:pPr marL="282575" lvl="1" indent="0">
              <a:buNone/>
            </a:pPr>
            <a:endParaRPr lang="en-US" dirty="0"/>
          </a:p>
          <a:p>
            <a:pPr marL="282575" lvl="1" indent="0">
              <a:buNone/>
            </a:pPr>
            <a:endParaRPr lang="en-US" dirty="0"/>
          </a:p>
          <a:p>
            <a:pPr lvl="1"/>
            <a:r>
              <a:rPr lang="en-US" dirty="0"/>
              <a:t>Practical implications…What should be done? </a:t>
            </a:r>
          </a:p>
          <a:p>
            <a:pPr lvl="1"/>
            <a:r>
              <a:rPr lang="en-US" dirty="0"/>
              <a:t>By whom? </a:t>
            </a:r>
          </a:p>
          <a:p>
            <a:pPr lvl="1"/>
            <a:r>
              <a:rPr lang="en-US" dirty="0"/>
              <a:t>For whom?</a:t>
            </a:r>
          </a:p>
          <a:p>
            <a:pPr marL="282575" lvl="1" indent="0">
              <a:buNone/>
            </a:pPr>
            <a:endParaRPr lang="en-GB" dirty="0"/>
          </a:p>
          <a:p>
            <a:pPr marL="282575" lvl="1" indent="0">
              <a:buNone/>
            </a:pPr>
            <a:endParaRPr lang="en-GB" dirty="0"/>
          </a:p>
          <a:p>
            <a:pPr marL="282575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1886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9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5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group discussions</a:t>
            </a:r>
            <a:r>
              <a:rPr lang="en-US" dirty="0"/>
              <a:t>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Organise yourselves into groups: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Start to think about identifying a provisional issue or topic for investigation for your critical review?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Why this is important and worthy of critical review?</a:t>
            </a:r>
          </a:p>
          <a:p>
            <a:pPr marL="752475" lvl="1" indent="-457200"/>
            <a:r>
              <a:rPr lang="en-GB" dirty="0"/>
              <a:t>‘Sell’ this to the other group members!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What else can you add as a result of your discussions with others?</a:t>
            </a:r>
          </a:p>
          <a:p>
            <a:pPr lvl="1"/>
            <a:r>
              <a:rPr lang="en-GB" dirty="0"/>
              <a:t>Make notes</a:t>
            </a:r>
          </a:p>
        </p:txBody>
      </p:sp>
    </p:spTree>
    <p:extLst>
      <p:ext uri="{BB962C8B-B14F-4D97-AF65-F5344CB8AC3E}">
        <p14:creationId xmlns:p14="http://schemas.microsoft.com/office/powerpoint/2010/main" val="3682989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824A69-8F08-7064-2A1F-9D7F580DB4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9463" y="381000"/>
            <a:ext cx="6764337" cy="1219200"/>
          </a:xfrm>
        </p:spPr>
        <p:txBody>
          <a:bodyPr/>
          <a:lstStyle/>
          <a:p>
            <a:r>
              <a:rPr lang="en-US" dirty="0"/>
              <a:t>20mph default speed limit on Welsh Roads - debate…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4C3D25-C045-AF6E-09E2-8032D4B17A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9463" y="1600201"/>
            <a:ext cx="7583487" cy="4593770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Examine the research / arguments for or against the above from the following perspectives.</a:t>
            </a:r>
          </a:p>
          <a:p>
            <a:r>
              <a:rPr lang="en-US" dirty="0"/>
              <a:t>Is it (or will it potentially be) better or worse for the following?</a:t>
            </a:r>
          </a:p>
          <a:p>
            <a:r>
              <a:rPr lang="en-US" dirty="0"/>
              <a:t>Provide evidence!!</a:t>
            </a:r>
          </a:p>
          <a:p>
            <a:pPr marL="0" indent="0">
              <a:buNone/>
            </a:pPr>
            <a:endParaRPr lang="en-US" dirty="0"/>
          </a:p>
          <a:p>
            <a:pPr lvl="1"/>
            <a:r>
              <a:rPr lang="en-US" dirty="0"/>
              <a:t>Local residents living on these roads</a:t>
            </a:r>
          </a:p>
          <a:p>
            <a:pPr lvl="1"/>
            <a:r>
              <a:rPr lang="en-US" dirty="0"/>
              <a:t>Local delivery drivers / </a:t>
            </a:r>
            <a:r>
              <a:rPr lang="en-US" dirty="0" err="1"/>
              <a:t>carers</a:t>
            </a:r>
            <a:r>
              <a:rPr lang="en-US" dirty="0"/>
              <a:t> / people working predominantly in residential areas (e.g. mobile hairdressers) / sales. </a:t>
            </a:r>
          </a:p>
          <a:p>
            <a:pPr lvl="1"/>
            <a:r>
              <a:rPr lang="en-US" dirty="0"/>
              <a:t>Commuters / general motorists</a:t>
            </a:r>
          </a:p>
          <a:p>
            <a:pPr lvl="1"/>
            <a:r>
              <a:rPr lang="en-US" dirty="0"/>
              <a:t>Pedestrians and cyclists</a:t>
            </a:r>
          </a:p>
          <a:p>
            <a:pPr lvl="1"/>
            <a:r>
              <a:rPr lang="en-US" dirty="0"/>
              <a:t>Pollution / environmental concerns</a:t>
            </a:r>
          </a:p>
          <a:p>
            <a:pPr lvl="1"/>
            <a:r>
              <a:rPr lang="en-US" dirty="0"/>
              <a:t>Welsh Government / Opposition political parties </a:t>
            </a:r>
          </a:p>
          <a:p>
            <a:r>
              <a:rPr lang="en-US" dirty="0"/>
              <a:t>https://</a:t>
            </a:r>
            <a:r>
              <a:rPr lang="en-US" dirty="0" err="1"/>
              <a:t>www.gov.wales</a:t>
            </a:r>
            <a:r>
              <a:rPr lang="en-US" dirty="0"/>
              <a:t>/introducing-default-20mph-speed-limits </a:t>
            </a:r>
          </a:p>
        </p:txBody>
      </p:sp>
    </p:spTree>
    <p:extLst>
      <p:ext uri="{BB962C8B-B14F-4D97-AF65-F5344CB8AC3E}">
        <p14:creationId xmlns:p14="http://schemas.microsoft.com/office/powerpoint/2010/main" val="3726685116"/>
      </p:ext>
    </p:extLst>
  </p:cSld>
  <p:clrMapOvr>
    <a:masterClrMapping/>
  </p:clrMapOvr>
</p:sld>
</file>

<file path=ppt/theme/theme1.xml><?xml version="1.0" encoding="utf-8"?>
<a:theme xmlns:a="http://schemas.openxmlformats.org/drawingml/2006/main" name="Revolution">
  <a:themeElements>
    <a:clrScheme name="Revolution">
      <a:dk1>
        <a:sysClr val="windowText" lastClr="000000"/>
      </a:dk1>
      <a:lt1>
        <a:sysClr val="window" lastClr="FFFFFF"/>
      </a:lt1>
      <a:dk2>
        <a:srgbClr val="1B3861"/>
      </a:dk2>
      <a:lt2>
        <a:srgbClr val="38ABED"/>
      </a:lt2>
      <a:accent1>
        <a:srgbClr val="0C5986"/>
      </a:accent1>
      <a:accent2>
        <a:srgbClr val="DDF53D"/>
      </a:accent2>
      <a:accent3>
        <a:srgbClr val="508709"/>
      </a:accent3>
      <a:accent4>
        <a:srgbClr val="BF5E00"/>
      </a:accent4>
      <a:accent5>
        <a:srgbClr val="9C0001"/>
      </a:accent5>
      <a:accent6>
        <a:srgbClr val="660075"/>
      </a:accent6>
      <a:hlink>
        <a:srgbClr val="ABF24D"/>
      </a:hlink>
      <a:folHlink>
        <a:srgbClr val="A0E7FB"/>
      </a:folHlink>
    </a:clrScheme>
    <a:fontScheme name="Revolution">
      <a:majorFont>
        <a:latin typeface="Trebuchet MS"/>
        <a:ea typeface=""/>
        <a:cs typeface=""/>
        <a:font script="Jpan" typeface="ＭＳ ゴシック"/>
      </a:majorFont>
      <a:minorFont>
        <a:latin typeface="Trebuchet MS"/>
        <a:ea typeface=""/>
        <a:cs typeface=""/>
        <a:font script="Jpan" typeface="ＭＳ ゴシック"/>
      </a:minorFont>
    </a:fontScheme>
    <a:fmtScheme name="Revolution">
      <a: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0800000">
              <a:srgbClr val="808080">
                <a:alpha val="75000"/>
              </a:srgbClr>
            </a:innerShdw>
          </a:effectLst>
        </a:effectStyle>
        <a:effectStyle>
          <a:effectLst>
            <a:innerShdw blurRad="50800" dist="25400" dir="13500000">
              <a:srgbClr val="808080">
                <a:alpha val="75000"/>
              </a:srgbClr>
            </a:innerShdw>
            <a:outerShdw blurRad="63500" dist="50800" dir="5400000" algn="br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1400000"/>
            </a:lightRig>
          </a:scene3d>
          <a:sp3d contourW="12700" prstMaterial="softmetal">
            <a:bevelT w="63500" h="254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Revolution.thmx</Template>
  <TotalTime>3093</TotalTime>
  <Words>698</Words>
  <Application>Microsoft Macintosh PowerPoint</Application>
  <PresentationFormat>On-screen Show (4:3)</PresentationFormat>
  <Paragraphs>87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Calibri</vt:lpstr>
      <vt:lpstr>Trebuchet MS</vt:lpstr>
      <vt:lpstr>Wingdings 2</vt:lpstr>
      <vt:lpstr>Revolution</vt:lpstr>
      <vt:lpstr>Written Essay – Assignment 1</vt:lpstr>
      <vt:lpstr>TASK:  Identify a current issue or topic within the areas of sport, health, nutrition and physical education for investigation and critical review. </vt:lpstr>
      <vt:lpstr>As a small group…choose one current / interesting topic to use and work through as an example today.</vt:lpstr>
      <vt:lpstr>Components to include:</vt:lpstr>
      <vt:lpstr>Introduction to the chosen topic  </vt:lpstr>
      <vt:lpstr>Development of ideas and quality of argument </vt:lpstr>
      <vt:lpstr>Practical implications and suggestions based upon your critical review </vt:lpstr>
      <vt:lpstr>Summary / conclusion</vt:lpstr>
      <vt:lpstr>Quality of resources used within the assignment </vt:lpstr>
      <vt:lpstr>Topics to include…</vt:lpstr>
      <vt:lpstr>Order of Topics…</vt:lpstr>
      <vt:lpstr>Assignment group discussions…</vt:lpstr>
      <vt:lpstr>20mph default speed limit on Welsh Roads - debate…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Written Essay – Assignment 1</dc:title>
  <dc:creator>SHOE4</dc:creator>
  <cp:lastModifiedBy>Alison Connaughton</cp:lastModifiedBy>
  <cp:revision>32</cp:revision>
  <cp:lastPrinted>2017-10-31T13:12:51Z</cp:lastPrinted>
  <dcterms:created xsi:type="dcterms:W3CDTF">2017-10-30T18:12:18Z</dcterms:created>
  <dcterms:modified xsi:type="dcterms:W3CDTF">2024-10-02T18:36:20Z</dcterms:modified>
</cp:coreProperties>
</file>