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2" r:id="rId5"/>
    <p:sldId id="263"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eri Hamilton" initials="TH" lastIdx="1" clrIdx="0">
    <p:extLst>
      <p:ext uri="{19B8F6BF-5375-455C-9EA6-DF929625EA0E}">
        <p15:presenceInfo xmlns:p15="http://schemas.microsoft.com/office/powerpoint/2012/main" userId="c30cece8ea15167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11DFA48-90BA-4E97-A219-833629A93C50}"/>
              </a:ext>
            </a:extLst>
          </p:cNvPr>
          <p:cNvSpPr/>
          <p:nvPr userDrawn="1"/>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FBAAFE1-4DEA-4F50-9398-1E56754178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B4E3C6-E9DE-4BFE-9B9C-C2860AFFF1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732251-EF5B-4056-B99E-5915361812E4}"/>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ACD85033-A2B4-437A-8B99-A0636C3CE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EF838-E861-43CC-9190-24A5859E430A}"/>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2573459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4A3C9-1CF5-4F73-BEE7-913F4BC347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CEEDC8-060A-402C-BB24-C48B42E95B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BB63DF-3C58-466D-9843-1DE52FB90E37}"/>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6D0067E8-D3B5-4427-AD61-B8AEAC8C2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F48CB-8F27-4C65-8F13-FD96B7B16718}"/>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1427414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92E55-8AB2-49C1-B4B3-4EC6E95DBA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A3ECBE-5103-438B-A15A-78CAEE96A4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348AF6-ABA9-464B-8F8B-F9D22F04BEB0}"/>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847217EE-C2DA-4787-9E85-F405C431E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023DFD-56D9-4AB5-BB83-0A163DB8FD10}"/>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763178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6E43B-FE30-4768-9A85-E157682D3A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D65951-4A44-40FE-8FFE-464C5A957A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5672E8-6A0B-4E4C-B720-69799FF361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4C6F8A-6E5B-4481-A34C-05FC00DC160B}"/>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6" name="Footer Placeholder 5">
            <a:extLst>
              <a:ext uri="{FF2B5EF4-FFF2-40B4-BE49-F238E27FC236}">
                <a16:creationId xmlns:a16="http://schemas.microsoft.com/office/drawing/2014/main" id="{5DCF600D-3959-4198-AF5F-24432ECB7A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B4A1E9-28D7-4365-BD3B-A1AF052764D3}"/>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107583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82174-9D23-4FD5-8B67-AD64135AB0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8A3A84-52D1-40F1-A4CE-BC5F16952B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547383-FDA3-4781-BA87-CEDF692370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AAC9C1-A266-4A2B-BFB1-E74356DD28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E3A13E-F992-4282-BED6-CC137E0D34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390A47-5849-4DF9-8AF5-BE5C115BA70A}"/>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8" name="Footer Placeholder 7">
            <a:extLst>
              <a:ext uri="{FF2B5EF4-FFF2-40B4-BE49-F238E27FC236}">
                <a16:creationId xmlns:a16="http://schemas.microsoft.com/office/drawing/2014/main" id="{8E8F17A6-22C8-42A4-82D8-743397B1F2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F17827-F757-4EB1-9396-115744599C5D}"/>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408146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72195-4E9F-479E-BD4C-AB3FF9DE64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6B82F4-FEE1-4A28-BD3A-22920D203D36}"/>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4" name="Footer Placeholder 3">
            <a:extLst>
              <a:ext uri="{FF2B5EF4-FFF2-40B4-BE49-F238E27FC236}">
                <a16:creationId xmlns:a16="http://schemas.microsoft.com/office/drawing/2014/main" id="{739DCF9F-8D89-43AA-BCC5-271EE25D4F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A19BC5-2643-4738-99BE-1187203C76DD}"/>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3864285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759DF-181E-49EF-B524-63D3A1468D7F}"/>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3" name="Footer Placeholder 2">
            <a:extLst>
              <a:ext uri="{FF2B5EF4-FFF2-40B4-BE49-F238E27FC236}">
                <a16:creationId xmlns:a16="http://schemas.microsoft.com/office/drawing/2014/main" id="{8C47A2F0-158D-4CFB-8718-C17E64E34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48D42C-2B69-4090-A55D-1CD34220B262}"/>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2622582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65C22-C32E-4052-9A3B-B208475D3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14BCB6-F1B9-4F8C-9EFF-612EA3BFE3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1D233D-1F8C-4F9D-8A68-59EB9B124E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A89F2-B29D-4808-8832-EE4FAFCB2C1B}"/>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6" name="Footer Placeholder 5">
            <a:extLst>
              <a:ext uri="{FF2B5EF4-FFF2-40B4-BE49-F238E27FC236}">
                <a16:creationId xmlns:a16="http://schemas.microsoft.com/office/drawing/2014/main" id="{EF7B8D76-53B2-4463-8F94-EF3E312DE2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C3D43E-1A8A-4EBD-A1A8-735CE3F3E013}"/>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4288990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7F406-B3CD-4AF5-9758-28BF05AF7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633C66-B147-433A-B035-C137774444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BB8875-0FBA-473D-84AC-EEDB64B36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EBF3A9-E98A-446F-AED8-75F82575AFB1}"/>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6" name="Footer Placeholder 5">
            <a:extLst>
              <a:ext uri="{FF2B5EF4-FFF2-40B4-BE49-F238E27FC236}">
                <a16:creationId xmlns:a16="http://schemas.microsoft.com/office/drawing/2014/main" id="{4AB37D47-1984-4F9D-8699-EB9669284B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B3D3A-6B52-4EF7-B906-0C4D6D17DB01}"/>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2752048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CEE4-7F91-4BAE-BF79-3559FBA0D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74CD16-CDF8-404F-B998-F9FF0F2088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D1B2D-5782-4C89-9439-E970A26F2C0E}"/>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63D61E71-4326-43D7-8FCD-9E32E5ACB9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85EA1-89BB-4E2F-9964-4BBEA6A77F0F}"/>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1282548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C4762F-4F86-4C00-9FC3-06FF067998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868201-D58C-4BFA-A644-00638D8413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BCF5C-4D36-4952-9DFF-BB86E438F206}"/>
              </a:ext>
            </a:extLst>
          </p:cNvPr>
          <p:cNvSpPr>
            <a:spLocks noGrp="1"/>
          </p:cNvSpPr>
          <p:nvPr>
            <p:ph type="dt" sz="half" idx="10"/>
          </p:nvPr>
        </p:nvSpPr>
        <p:spPr/>
        <p:txBody>
          <a:body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52310297-5646-44E0-80D8-9857BF563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219F4C-13FD-4454-9BDB-7BB1E992A5B3}"/>
              </a:ext>
            </a:extLst>
          </p:cNvPr>
          <p:cNvSpPr>
            <a:spLocks noGrp="1"/>
          </p:cNvSpPr>
          <p:nvPr>
            <p:ph type="sldNum" sz="quarter" idx="12"/>
          </p:nvPr>
        </p:nvSpPr>
        <p:spPr/>
        <p:txBody>
          <a:bodyPr/>
          <a:lstStyle/>
          <a:p>
            <a:fld id="{700C7BAE-962B-4035-B8AD-48D60FB8BF97}" type="slidenum">
              <a:rPr lang="en-GB" smtClean="0"/>
              <a:t>‹#›</a:t>
            </a:fld>
            <a:endParaRPr lang="en-GB"/>
          </a:p>
        </p:txBody>
      </p:sp>
    </p:spTree>
    <p:extLst>
      <p:ext uri="{BB962C8B-B14F-4D97-AF65-F5344CB8AC3E}">
        <p14:creationId xmlns:p14="http://schemas.microsoft.com/office/powerpoint/2010/main" val="3852723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8070BC-7C64-4970-B0BC-7EFB59FF9482}"/>
              </a:ext>
            </a:extLst>
          </p:cNvPr>
          <p:cNvSpPr/>
          <p:nvPr userDrawn="1"/>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9171FB13-A855-49FC-8F0D-DCCFB12EF1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C5F0CA-2366-40B2-A65F-D05EC3918E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61B1D-82EA-4E3A-835C-05C19D9C83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60BB68-2E52-4E54-8837-808A6FE96AFC}" type="datetimeFigureOut">
              <a:rPr lang="en-GB" smtClean="0"/>
              <a:t>17/11/2020</a:t>
            </a:fld>
            <a:endParaRPr lang="en-GB"/>
          </a:p>
        </p:txBody>
      </p:sp>
      <p:sp>
        <p:nvSpPr>
          <p:cNvPr id="5" name="Footer Placeholder 4">
            <a:extLst>
              <a:ext uri="{FF2B5EF4-FFF2-40B4-BE49-F238E27FC236}">
                <a16:creationId xmlns:a16="http://schemas.microsoft.com/office/drawing/2014/main" id="{9A528A9F-5658-427D-93CA-582D9E9225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B4E10-6345-4D78-9AFD-EC270CA09D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0C7BAE-962B-4035-B8AD-48D60FB8BF97}" type="slidenum">
              <a:rPr lang="en-GB" smtClean="0"/>
              <a:t>‹#›</a:t>
            </a:fld>
            <a:endParaRPr lang="en-GB"/>
          </a:p>
        </p:txBody>
      </p:sp>
    </p:spTree>
    <p:extLst>
      <p:ext uri="{BB962C8B-B14F-4D97-AF65-F5344CB8AC3E}">
        <p14:creationId xmlns:p14="http://schemas.microsoft.com/office/powerpoint/2010/main" val="1222075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history.com/news/10-things-you-may-not-know-about-roman-gladiators" TargetMode="Externa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hyperlink" Target="https://www.collinsdictionary.com/dictionary/english/sexualize"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commons.wikimedia.org/wiki/File:Gladiators_from_the_Zliten_mosaic_3.JPG"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hyperlink" Target="https://qz.com/678186/theres-a-neurological-explanation-for-the-link-between-sex-and-violence/"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hyperlink" Target="https://www.psychologytoday.com/us/blog/evil-deeds/201405/the-psychology-sexuality"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www.historytoday.com/reviews/brothels-ancient-pompeii" TargetMode="Externa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057FD-06DC-453D-A851-4741294899EA}"/>
              </a:ext>
            </a:extLst>
          </p:cNvPr>
          <p:cNvSpPr>
            <a:spLocks noGrp="1"/>
          </p:cNvSpPr>
          <p:nvPr>
            <p:ph type="ctrTitle"/>
          </p:nvPr>
        </p:nvSpPr>
        <p:spPr>
          <a:xfrm>
            <a:off x="0" y="0"/>
            <a:ext cx="12192000" cy="3038622"/>
          </a:xfrm>
        </p:spPr>
        <p:txBody>
          <a:bodyPr>
            <a:normAutofit/>
          </a:bodyPr>
          <a:lstStyle/>
          <a:p>
            <a:r>
              <a:rPr lang="en-GB" sz="6600" dirty="0">
                <a:solidFill>
                  <a:schemeClr val="bg1"/>
                </a:solidFill>
                <a:latin typeface="Algerian" panose="04020705040A02060702" pitchFamily="82" charset="0"/>
              </a:rPr>
              <a:t>The Sexualisation of Gladiators in Ancient Rome</a:t>
            </a:r>
          </a:p>
        </p:txBody>
      </p:sp>
      <p:sp>
        <p:nvSpPr>
          <p:cNvPr id="3" name="Subtitle 2">
            <a:extLst>
              <a:ext uri="{FF2B5EF4-FFF2-40B4-BE49-F238E27FC236}">
                <a16:creationId xmlns:a16="http://schemas.microsoft.com/office/drawing/2014/main" id="{F5A017D2-0704-4FE6-A9F4-E499B057CA9D}"/>
              </a:ext>
            </a:extLst>
          </p:cNvPr>
          <p:cNvSpPr>
            <a:spLocks noGrp="1"/>
          </p:cNvSpPr>
          <p:nvPr>
            <p:ph type="subTitle" idx="1"/>
          </p:nvPr>
        </p:nvSpPr>
        <p:spPr>
          <a:xfrm>
            <a:off x="1524000" y="3038622"/>
            <a:ext cx="9144000" cy="928467"/>
          </a:xfrm>
        </p:spPr>
        <p:txBody>
          <a:bodyPr>
            <a:normAutofit/>
          </a:bodyPr>
          <a:lstStyle/>
          <a:p>
            <a:r>
              <a:rPr lang="en-GB" sz="2800" dirty="0">
                <a:solidFill>
                  <a:schemeClr val="bg1"/>
                </a:solidFill>
                <a:latin typeface="Algerian" panose="04020705040A02060702" pitchFamily="82" charset="0"/>
              </a:rPr>
              <a:t>Lives of Fame, Death and Sex</a:t>
            </a:r>
          </a:p>
          <a:p>
            <a:r>
              <a:rPr lang="en-GB" sz="1600" dirty="0">
                <a:solidFill>
                  <a:schemeClr val="bg1"/>
                </a:solidFill>
                <a:latin typeface="Algerian" panose="04020705040A02060702" pitchFamily="82" charset="0"/>
              </a:rPr>
              <a:t>By Teri Hamilton</a:t>
            </a:r>
          </a:p>
        </p:txBody>
      </p:sp>
      <p:pic>
        <p:nvPicPr>
          <p:cNvPr id="1026" name="Picture 2" descr="10 Things You May Not Know About Roman Gladiators - HISTORY">
            <a:extLst>
              <a:ext uri="{FF2B5EF4-FFF2-40B4-BE49-F238E27FC236}">
                <a16:creationId xmlns:a16="http://schemas.microsoft.com/office/drawing/2014/main" id="{0AD3C29F-AAAE-41F2-A663-72AACE75B1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9309" y="4002795"/>
            <a:ext cx="4293382" cy="28552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249EA7-6CDC-4F51-82B8-E0D8A367F7B9}"/>
              </a:ext>
            </a:extLst>
          </p:cNvPr>
          <p:cNvSpPr txBox="1"/>
          <p:nvPr/>
        </p:nvSpPr>
        <p:spPr>
          <a:xfrm>
            <a:off x="8242691" y="5697415"/>
            <a:ext cx="3949309" cy="1160585"/>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4E61A6CD-A833-4624-ADB1-02426B3AA397}"/>
              </a:ext>
            </a:extLst>
          </p:cNvPr>
          <p:cNvSpPr txBox="1"/>
          <p:nvPr/>
        </p:nvSpPr>
        <p:spPr>
          <a:xfrm>
            <a:off x="8242690" y="6404184"/>
            <a:ext cx="3949309" cy="461665"/>
          </a:xfrm>
          <a:prstGeom prst="rect">
            <a:avLst/>
          </a:prstGeom>
          <a:noFill/>
        </p:spPr>
        <p:txBody>
          <a:bodyPr wrap="square" rtlCol="0">
            <a:spAutoFit/>
          </a:bodyPr>
          <a:lstStyle/>
          <a:p>
            <a:r>
              <a:rPr lang="en-GB" sz="1200" dirty="0">
                <a:solidFill>
                  <a:schemeClr val="bg1"/>
                </a:solidFill>
              </a:rPr>
              <a:t>Image available at: </a:t>
            </a:r>
            <a:r>
              <a:rPr lang="en-GB" sz="1200" dirty="0">
                <a:solidFill>
                  <a:schemeClr val="bg1"/>
                </a:solidFill>
                <a:hlinkClick r:id="rId5">
                  <a:extLst>
                    <a:ext uri="{A12FA001-AC4F-418D-AE19-62706E023703}">
                      <ahyp:hlinkClr xmlns:ahyp="http://schemas.microsoft.com/office/drawing/2018/hyperlinkcolor" val="tx"/>
                    </a:ext>
                  </a:extLst>
                </a:hlinkClick>
              </a:rPr>
              <a:t>https://www.history.com/news/10-things-you-may-not-know-about-roman-gladiators</a:t>
            </a:r>
            <a:r>
              <a:rPr lang="en-GB" sz="1200" dirty="0">
                <a:solidFill>
                  <a:schemeClr val="bg1"/>
                </a:solidFill>
              </a:rPr>
              <a:t> </a:t>
            </a:r>
          </a:p>
        </p:txBody>
      </p:sp>
      <p:pic>
        <p:nvPicPr>
          <p:cNvPr id="11" name="Audio 10">
            <a:hlinkClick r:id="" action="ppaction://media"/>
            <a:extLst>
              <a:ext uri="{FF2B5EF4-FFF2-40B4-BE49-F238E27FC236}">
                <a16:creationId xmlns:a16="http://schemas.microsoft.com/office/drawing/2014/main" id="{04024BF9-8C54-4E2B-B034-66E58AEB33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37540104"/>
      </p:ext>
    </p:extLst>
  </p:cSld>
  <p:clrMapOvr>
    <a:masterClrMapping/>
  </p:clrMapOvr>
  <mc:AlternateContent xmlns:mc="http://schemas.openxmlformats.org/markup-compatibility/2006">
    <mc:Choice xmlns:p14="http://schemas.microsoft.com/office/powerpoint/2010/main" Requires="p14">
      <p:transition spd="slow" p14:dur="2000" advTm="4909"/>
    </mc:Choice>
    <mc:Fallback>
      <p:transition spd="slow" advTm="4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F0D12-6C4F-4383-896C-7C8A4D1C8CAA}"/>
              </a:ext>
            </a:extLst>
          </p:cNvPr>
          <p:cNvSpPr>
            <a:spLocks noGrp="1"/>
          </p:cNvSpPr>
          <p:nvPr>
            <p:ph type="title"/>
          </p:nvPr>
        </p:nvSpPr>
        <p:spPr>
          <a:xfrm>
            <a:off x="0" y="0"/>
            <a:ext cx="12192000" cy="681037"/>
          </a:xfrm>
        </p:spPr>
        <p:txBody>
          <a:bodyPr>
            <a:normAutofit fontScale="90000"/>
          </a:bodyPr>
          <a:lstStyle/>
          <a:p>
            <a:pPr algn="ctr"/>
            <a:r>
              <a:rPr lang="en-GB" dirty="0">
                <a:solidFill>
                  <a:schemeClr val="bg1"/>
                </a:solidFill>
                <a:latin typeface="Algerian" panose="04020705040A02060702" pitchFamily="82" charset="0"/>
              </a:rPr>
              <a:t>What is Sexualisation?</a:t>
            </a:r>
          </a:p>
        </p:txBody>
      </p:sp>
      <p:sp>
        <p:nvSpPr>
          <p:cNvPr id="3" name="Content Placeholder 2">
            <a:extLst>
              <a:ext uri="{FF2B5EF4-FFF2-40B4-BE49-F238E27FC236}">
                <a16:creationId xmlns:a16="http://schemas.microsoft.com/office/drawing/2014/main" id="{DF6F0CF4-49E7-4907-B5DE-137D606769EB}"/>
              </a:ext>
            </a:extLst>
          </p:cNvPr>
          <p:cNvSpPr>
            <a:spLocks noGrp="1"/>
          </p:cNvSpPr>
          <p:nvPr>
            <p:ph idx="1"/>
          </p:nvPr>
        </p:nvSpPr>
        <p:spPr>
          <a:xfrm>
            <a:off x="0" y="681037"/>
            <a:ext cx="12192000" cy="6176963"/>
          </a:xfrm>
        </p:spPr>
        <p:txBody>
          <a:bodyPr>
            <a:normAutofit/>
          </a:bodyPr>
          <a:lstStyle/>
          <a:p>
            <a:pPr marL="0" indent="0">
              <a:spcBef>
                <a:spcPts val="0"/>
              </a:spcBef>
              <a:buNone/>
            </a:pPr>
            <a:r>
              <a:rPr lang="en-GB" sz="2400" dirty="0">
                <a:solidFill>
                  <a:schemeClr val="bg1"/>
                </a:solidFill>
              </a:rPr>
              <a:t>Verb definition: </a:t>
            </a:r>
          </a:p>
          <a:p>
            <a:pPr marL="0" indent="0" algn="ctr">
              <a:spcBef>
                <a:spcPts val="0"/>
              </a:spcBef>
              <a:buNone/>
            </a:pPr>
            <a:r>
              <a:rPr lang="en-GB" sz="2400" dirty="0">
                <a:solidFill>
                  <a:schemeClr val="bg1"/>
                </a:solidFill>
              </a:rPr>
              <a:t>“To sexualize something or someone means to make them sexual or consider them in a sexual way.”</a:t>
            </a:r>
          </a:p>
          <a:p>
            <a:pPr marL="0" indent="0">
              <a:spcBef>
                <a:spcPts val="0"/>
              </a:spcBef>
              <a:buNone/>
            </a:pPr>
            <a:r>
              <a:rPr lang="en-GB" sz="2400" dirty="0">
                <a:solidFill>
                  <a:schemeClr val="bg1"/>
                </a:solidFill>
              </a:rPr>
              <a:t>The definition of the word “sexualisation”, as written by the Collins English Dictionary, is to ascribe sexual associations; to regard a thing or person in a sexual way. </a:t>
            </a:r>
          </a:p>
          <a:p>
            <a:pPr marL="0" indent="0">
              <a:spcBef>
                <a:spcPts val="0"/>
              </a:spcBef>
              <a:buNone/>
            </a:pPr>
            <a:r>
              <a:rPr lang="en-GB" sz="2400" dirty="0">
                <a:solidFill>
                  <a:schemeClr val="bg1"/>
                </a:solidFill>
              </a:rPr>
              <a:t>Sexualisation is something which can be seen in different ways across both the modern and the Ancient worlds, usually regarding the sexualisation of women.</a:t>
            </a:r>
          </a:p>
          <a:p>
            <a:pPr marL="0" indent="0">
              <a:spcBef>
                <a:spcPts val="0"/>
              </a:spcBef>
              <a:buNone/>
            </a:pPr>
            <a:r>
              <a:rPr lang="en-GB" sz="2400" dirty="0">
                <a:solidFill>
                  <a:schemeClr val="bg1"/>
                </a:solidFill>
              </a:rPr>
              <a:t>The sex trade and sex work are among the oldest dated professions, and there has been evidence found (namely in the ruins and excavations of Pompeii) which showcase the fact that the Ancient world regarded sex not in a negative or secretive way, but rather as a regulated profession (though because regulating prostitution in Rome required paying a tax towards it, some women or men did not register as legal prostitutes). </a:t>
            </a:r>
          </a:p>
        </p:txBody>
      </p:sp>
      <p:sp>
        <p:nvSpPr>
          <p:cNvPr id="4" name="TextBox 3">
            <a:extLst>
              <a:ext uri="{FF2B5EF4-FFF2-40B4-BE49-F238E27FC236}">
                <a16:creationId xmlns:a16="http://schemas.microsoft.com/office/drawing/2014/main" id="{8CBA45CA-676F-4E6A-8D11-5D3D8298A838}"/>
              </a:ext>
            </a:extLst>
          </p:cNvPr>
          <p:cNvSpPr txBox="1"/>
          <p:nvPr/>
        </p:nvSpPr>
        <p:spPr>
          <a:xfrm>
            <a:off x="0" y="6176963"/>
            <a:ext cx="12192000" cy="738664"/>
          </a:xfrm>
          <a:prstGeom prst="rect">
            <a:avLst/>
          </a:prstGeom>
          <a:noFill/>
        </p:spPr>
        <p:txBody>
          <a:bodyPr wrap="square" rtlCol="0">
            <a:spAutoFit/>
          </a:bodyPr>
          <a:lstStyle/>
          <a:p>
            <a:pPr marL="285750" indent="-285750">
              <a:buFont typeface="Courier New" panose="02070309020205020404" pitchFamily="49" charset="0"/>
              <a:buChar char="o"/>
            </a:pPr>
            <a:r>
              <a:rPr lang="en-GB" sz="1400" dirty="0" err="1">
                <a:solidFill>
                  <a:schemeClr val="bg1"/>
                </a:solidFill>
              </a:rPr>
              <a:t>CollinsDictionary</a:t>
            </a:r>
            <a:r>
              <a:rPr lang="en-GB" sz="1400" dirty="0">
                <a:solidFill>
                  <a:schemeClr val="bg1"/>
                </a:solidFill>
              </a:rPr>
              <a:t>, “Sexualise” [online], Available at: </a:t>
            </a:r>
            <a:r>
              <a:rPr lang="en-GB" sz="1400" dirty="0">
                <a:solidFill>
                  <a:schemeClr val="bg1"/>
                </a:solidFill>
                <a:hlinkClick r:id="rId4">
                  <a:extLst>
                    <a:ext uri="{A12FA001-AC4F-418D-AE19-62706E023703}">
                      <ahyp:hlinkClr xmlns:ahyp="http://schemas.microsoft.com/office/drawing/2018/hyperlinkcolor" val="tx"/>
                    </a:ext>
                  </a:extLst>
                </a:hlinkClick>
              </a:rPr>
              <a:t>https://www.collinsdictionary.com/dictionary/english/sexualize</a:t>
            </a:r>
            <a:r>
              <a:rPr lang="en-GB" sz="1400" dirty="0">
                <a:solidFill>
                  <a:schemeClr val="bg1"/>
                </a:solidFill>
              </a:rPr>
              <a:t> [Accessed: 30/10/2020]</a:t>
            </a:r>
          </a:p>
          <a:p>
            <a:pPr marL="285750" indent="-285750">
              <a:buFont typeface="Courier New" panose="02070309020205020404" pitchFamily="49" charset="0"/>
              <a:buChar char="o"/>
            </a:pPr>
            <a:r>
              <a:rPr lang="en-GB" sz="1400" dirty="0">
                <a:solidFill>
                  <a:schemeClr val="bg1"/>
                </a:solidFill>
              </a:rPr>
              <a:t>Knapp. R and Robert. C. “Invisible Romans: Prostitutes, Outlaws, Slaves, Gladiators, Ordinary Men and Women ... the Romans That History Forgot”. London: Profile, 2011. pg. 7. Web. [Accessed: 07/11/2020]</a:t>
            </a:r>
          </a:p>
        </p:txBody>
      </p:sp>
      <p:pic>
        <p:nvPicPr>
          <p:cNvPr id="17" name="Audio 16">
            <a:hlinkClick r:id="" action="ppaction://media"/>
            <a:extLst>
              <a:ext uri="{FF2B5EF4-FFF2-40B4-BE49-F238E27FC236}">
                <a16:creationId xmlns:a16="http://schemas.microsoft.com/office/drawing/2014/main" id="{4FA3E370-029F-4C04-BAE0-EB20232CEF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7829922"/>
      </p:ext>
    </p:extLst>
  </p:cSld>
  <p:clrMapOvr>
    <a:masterClrMapping/>
  </p:clrMapOvr>
  <mc:AlternateContent xmlns:mc="http://schemas.openxmlformats.org/markup-compatibility/2006">
    <mc:Choice xmlns:p14="http://schemas.microsoft.com/office/powerpoint/2010/main" Requires="p14">
      <p:transition spd="slow" p14:dur="2000" advTm="100366"/>
    </mc:Choice>
    <mc:Fallback>
      <p:transition spd="slow" advTm="10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AE2DFB-37C3-4747-B0F1-6B17030F89D9}"/>
              </a:ext>
            </a:extLst>
          </p:cNvPr>
          <p:cNvSpPr>
            <a:spLocks noGrp="1"/>
          </p:cNvSpPr>
          <p:nvPr>
            <p:ph idx="1"/>
          </p:nvPr>
        </p:nvSpPr>
        <p:spPr>
          <a:xfrm>
            <a:off x="0" y="681037"/>
            <a:ext cx="12192000" cy="6176963"/>
          </a:xfrm>
        </p:spPr>
        <p:txBody>
          <a:bodyPr>
            <a:normAutofit/>
          </a:bodyPr>
          <a:lstStyle/>
          <a:p>
            <a:pPr marL="0" indent="0">
              <a:spcBef>
                <a:spcPts val="0"/>
              </a:spcBef>
              <a:buNone/>
            </a:pPr>
            <a:r>
              <a:rPr lang="en-GB" sz="2400" dirty="0">
                <a:solidFill>
                  <a:schemeClr val="bg1"/>
                </a:solidFill>
              </a:rPr>
              <a:t>Gladiators were men (although there have been some examples of female gladiators) who were slaves, convicted criminals, or trying to get out of a debt; there were some men that took part voluntarily in the games, such as Emperor Commodus. The Colosseum was host to the Gladiatorial games and could seat up to 50,000 spectators to the entertainment. </a:t>
            </a:r>
          </a:p>
          <a:p>
            <a:pPr marL="0" indent="0">
              <a:spcBef>
                <a:spcPts val="0"/>
              </a:spcBef>
              <a:buNone/>
            </a:pPr>
            <a:r>
              <a:rPr lang="en-GB" sz="2400" dirty="0">
                <a:solidFill>
                  <a:schemeClr val="bg1"/>
                </a:solidFill>
              </a:rPr>
              <a:t>There were multiple different style/type of Gladiator, but the principal four are: </a:t>
            </a:r>
            <a:r>
              <a:rPr lang="en-GB" sz="2400" dirty="0" err="1">
                <a:solidFill>
                  <a:schemeClr val="bg1"/>
                </a:solidFill>
              </a:rPr>
              <a:t>Myrmillo</a:t>
            </a:r>
            <a:r>
              <a:rPr lang="en-GB" sz="2400" dirty="0">
                <a:solidFill>
                  <a:schemeClr val="bg1"/>
                </a:solidFill>
              </a:rPr>
              <a:t> (fighting in armour resembling fish-scales, they carried straight swords and sometimes allied with Retiarius), </a:t>
            </a:r>
            <a:r>
              <a:rPr lang="en-GB" sz="2400" b="1" dirty="0">
                <a:solidFill>
                  <a:schemeClr val="bg1"/>
                </a:solidFill>
              </a:rPr>
              <a:t>Retiarius</a:t>
            </a:r>
            <a:r>
              <a:rPr lang="en-GB" sz="2400" dirty="0">
                <a:solidFill>
                  <a:schemeClr val="bg1"/>
                </a:solidFill>
              </a:rPr>
              <a:t> (their weapons were a net and three-pronged trident), </a:t>
            </a:r>
            <a:r>
              <a:rPr lang="en-GB" sz="2400" b="1" dirty="0">
                <a:solidFill>
                  <a:schemeClr val="bg1"/>
                </a:solidFill>
              </a:rPr>
              <a:t>Samnites</a:t>
            </a:r>
            <a:r>
              <a:rPr lang="en-GB" sz="2400" dirty="0">
                <a:solidFill>
                  <a:schemeClr val="bg1"/>
                </a:solidFill>
              </a:rPr>
              <a:t> (they carried a short sword and a shield) and </a:t>
            </a:r>
            <a:r>
              <a:rPr lang="en-GB" sz="2400" b="1" dirty="0" err="1">
                <a:solidFill>
                  <a:schemeClr val="bg1"/>
                </a:solidFill>
              </a:rPr>
              <a:t>Traex</a:t>
            </a:r>
            <a:r>
              <a:rPr lang="en-GB" sz="2400" dirty="0">
                <a:solidFill>
                  <a:schemeClr val="bg1"/>
                </a:solidFill>
              </a:rPr>
              <a:t> (usually fighting in pairs, they carried a small shield and curved daggers).</a:t>
            </a:r>
          </a:p>
        </p:txBody>
      </p:sp>
      <p:sp>
        <p:nvSpPr>
          <p:cNvPr id="4" name="Title 1">
            <a:extLst>
              <a:ext uri="{FF2B5EF4-FFF2-40B4-BE49-F238E27FC236}">
                <a16:creationId xmlns:a16="http://schemas.microsoft.com/office/drawing/2014/main" id="{2CCA9564-157B-46A0-ABF1-19C947F78325}"/>
              </a:ext>
            </a:extLst>
          </p:cNvPr>
          <p:cNvSpPr>
            <a:spLocks noGrp="1"/>
          </p:cNvSpPr>
          <p:nvPr>
            <p:ph type="title"/>
          </p:nvPr>
        </p:nvSpPr>
        <p:spPr>
          <a:xfrm>
            <a:off x="0" y="0"/>
            <a:ext cx="12192000" cy="681037"/>
          </a:xfrm>
        </p:spPr>
        <p:txBody>
          <a:bodyPr>
            <a:normAutofit fontScale="90000"/>
          </a:bodyPr>
          <a:lstStyle/>
          <a:p>
            <a:pPr algn="ctr"/>
            <a:r>
              <a:rPr lang="en-GB" dirty="0">
                <a:solidFill>
                  <a:schemeClr val="bg1"/>
                </a:solidFill>
                <a:latin typeface="Algerian" panose="04020705040A02060702" pitchFamily="82" charset="0"/>
              </a:rPr>
              <a:t>The Gladiators of ancient Rome</a:t>
            </a:r>
          </a:p>
        </p:txBody>
      </p:sp>
      <p:sp>
        <p:nvSpPr>
          <p:cNvPr id="6" name="TextBox 5">
            <a:extLst>
              <a:ext uri="{FF2B5EF4-FFF2-40B4-BE49-F238E27FC236}">
                <a16:creationId xmlns:a16="http://schemas.microsoft.com/office/drawing/2014/main" id="{BF7B153B-79FA-4545-998D-6A21AB783067}"/>
              </a:ext>
            </a:extLst>
          </p:cNvPr>
          <p:cNvSpPr txBox="1"/>
          <p:nvPr/>
        </p:nvSpPr>
        <p:spPr>
          <a:xfrm>
            <a:off x="0" y="6176963"/>
            <a:ext cx="12192000" cy="954107"/>
          </a:xfrm>
          <a:prstGeom prst="rect">
            <a:avLst/>
          </a:prstGeom>
          <a:noFill/>
        </p:spPr>
        <p:txBody>
          <a:bodyPr wrap="square" rtlCol="0">
            <a:spAutoFit/>
          </a:bodyPr>
          <a:lstStyle/>
          <a:p>
            <a:pPr marL="285750" indent="-285750">
              <a:buFont typeface="Courier New" panose="02070309020205020404" pitchFamily="49" charset="0"/>
              <a:buChar char="o"/>
            </a:pPr>
            <a:r>
              <a:rPr lang="en-GB" sz="1400" dirty="0">
                <a:solidFill>
                  <a:schemeClr val="bg1"/>
                </a:solidFill>
              </a:rPr>
              <a:t>Garland, Robert. "Celebrity Ancient and Modern." Society (New Brunswick) 47.6 (2010): 484-88. Web. [07/11/2020]</a:t>
            </a:r>
          </a:p>
          <a:p>
            <a:pPr marL="285750" indent="-285750">
              <a:buFont typeface="Courier New" panose="02070309020205020404" pitchFamily="49" charset="0"/>
              <a:buChar char="o"/>
            </a:pPr>
            <a:r>
              <a:rPr lang="en-GB" sz="1400" dirty="0">
                <a:solidFill>
                  <a:schemeClr val="bg1"/>
                </a:solidFill>
              </a:rPr>
              <a:t>Knapp. R and Robert. C. “Invisible Romans Prostitutes, Outlaws, Slaves, Gladiators, Ordinary Men and Women ... the Romans That History Forgot”. London: Profile, 2011. pg. 8. Web. [08/11/2020]</a:t>
            </a:r>
          </a:p>
          <a:p>
            <a:endParaRPr lang="en-GB" sz="1400" dirty="0">
              <a:solidFill>
                <a:schemeClr val="bg1"/>
              </a:solidFill>
            </a:endParaRPr>
          </a:p>
        </p:txBody>
      </p:sp>
      <p:pic>
        <p:nvPicPr>
          <p:cNvPr id="1026" name="Picture 2" descr="Gladiator - Wikipedia">
            <a:extLst>
              <a:ext uri="{FF2B5EF4-FFF2-40B4-BE49-F238E27FC236}">
                <a16:creationId xmlns:a16="http://schemas.microsoft.com/office/drawing/2014/main" id="{436BD5E9-8EE6-4109-BCAF-31B3EBB8CB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7168" y="3874796"/>
            <a:ext cx="4497663" cy="19748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F041463-939E-4756-AE80-7399E191EE34}"/>
              </a:ext>
            </a:extLst>
          </p:cNvPr>
          <p:cNvSpPr txBox="1"/>
          <p:nvPr/>
        </p:nvSpPr>
        <p:spPr>
          <a:xfrm>
            <a:off x="8344831" y="5203290"/>
            <a:ext cx="3847169" cy="646331"/>
          </a:xfrm>
          <a:prstGeom prst="rect">
            <a:avLst/>
          </a:prstGeom>
          <a:noFill/>
        </p:spPr>
        <p:txBody>
          <a:bodyPr wrap="square" rtlCol="0">
            <a:spAutoFit/>
          </a:bodyPr>
          <a:lstStyle/>
          <a:p>
            <a:r>
              <a:rPr lang="en-GB" sz="1200" dirty="0">
                <a:solidFill>
                  <a:schemeClr val="bg1"/>
                </a:solidFill>
              </a:rPr>
              <a:t>Image available at: </a:t>
            </a:r>
            <a:r>
              <a:rPr lang="en-GB" sz="1200" dirty="0">
                <a:solidFill>
                  <a:schemeClr val="bg1"/>
                </a:solidFill>
                <a:hlinkClick r:id="rId5">
                  <a:extLst>
                    <a:ext uri="{A12FA001-AC4F-418D-AE19-62706E023703}">
                      <ahyp:hlinkClr xmlns:ahyp="http://schemas.microsoft.com/office/drawing/2018/hyperlinkcolor" val="tx"/>
                    </a:ext>
                  </a:extLst>
                </a:hlinkClick>
              </a:rPr>
              <a:t>https://commons.wikimedia.org/wiki/File:Gladiators_from_the_Zliten_mosaic_3.JPG</a:t>
            </a:r>
            <a:r>
              <a:rPr lang="en-GB" sz="1200" dirty="0">
                <a:solidFill>
                  <a:schemeClr val="bg1"/>
                </a:solidFill>
              </a:rPr>
              <a:t> </a:t>
            </a:r>
          </a:p>
        </p:txBody>
      </p:sp>
      <p:pic>
        <p:nvPicPr>
          <p:cNvPr id="11" name="Audio 10">
            <a:hlinkClick r:id="" action="ppaction://media"/>
            <a:extLst>
              <a:ext uri="{FF2B5EF4-FFF2-40B4-BE49-F238E27FC236}">
                <a16:creationId xmlns:a16="http://schemas.microsoft.com/office/drawing/2014/main" id="{8DBD7E1D-037A-4513-80D4-D8ED7BD9F1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78291195"/>
      </p:ext>
    </p:extLst>
  </p:cSld>
  <p:clrMapOvr>
    <a:masterClrMapping/>
  </p:clrMapOvr>
  <mc:AlternateContent xmlns:mc="http://schemas.openxmlformats.org/markup-compatibility/2006">
    <mc:Choice xmlns:p14="http://schemas.microsoft.com/office/powerpoint/2010/main" Requires="p14">
      <p:transition spd="slow" p14:dur="2000" advTm="125583"/>
    </mc:Choice>
    <mc:Fallback>
      <p:transition spd="slow" advTm="125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F1BAC29-5A1E-4FD1-A75E-9345EDFB7547}"/>
              </a:ext>
            </a:extLst>
          </p:cNvPr>
          <p:cNvSpPr>
            <a:spLocks noGrp="1"/>
          </p:cNvSpPr>
          <p:nvPr>
            <p:ph type="title"/>
          </p:nvPr>
        </p:nvSpPr>
        <p:spPr>
          <a:xfrm>
            <a:off x="0" y="0"/>
            <a:ext cx="12192000" cy="681037"/>
          </a:xfrm>
        </p:spPr>
        <p:txBody>
          <a:bodyPr>
            <a:normAutofit fontScale="90000"/>
          </a:bodyPr>
          <a:lstStyle/>
          <a:p>
            <a:pPr algn="ctr"/>
            <a:r>
              <a:rPr lang="en-GB" dirty="0">
                <a:solidFill>
                  <a:schemeClr val="bg1"/>
                </a:solidFill>
                <a:latin typeface="Algerian" panose="04020705040A02060702" pitchFamily="82" charset="0"/>
              </a:rPr>
              <a:t>the appeal of violence</a:t>
            </a:r>
          </a:p>
        </p:txBody>
      </p:sp>
      <p:sp>
        <p:nvSpPr>
          <p:cNvPr id="5" name="Content Placeholder 2">
            <a:extLst>
              <a:ext uri="{FF2B5EF4-FFF2-40B4-BE49-F238E27FC236}">
                <a16:creationId xmlns:a16="http://schemas.microsoft.com/office/drawing/2014/main" id="{D8BAEB72-8DE7-45E5-A026-DD387C8721FB}"/>
              </a:ext>
            </a:extLst>
          </p:cNvPr>
          <p:cNvSpPr>
            <a:spLocks noGrp="1"/>
          </p:cNvSpPr>
          <p:nvPr>
            <p:ph idx="1"/>
          </p:nvPr>
        </p:nvSpPr>
        <p:spPr>
          <a:xfrm>
            <a:off x="0" y="681037"/>
            <a:ext cx="12192000" cy="6176963"/>
          </a:xfrm>
        </p:spPr>
        <p:txBody>
          <a:bodyPr>
            <a:normAutofit/>
          </a:bodyPr>
          <a:lstStyle/>
          <a:p>
            <a:pPr marL="0" indent="0">
              <a:spcBef>
                <a:spcPts val="0"/>
              </a:spcBef>
              <a:buNone/>
            </a:pPr>
            <a:r>
              <a:rPr lang="en-GB" sz="2400" dirty="0">
                <a:solidFill>
                  <a:schemeClr val="bg1"/>
                </a:solidFill>
              </a:rPr>
              <a:t>The sexualisation of Gladiators is in part due to the appeal which people find in violence and the masculinity that is demonstrated. The purpose of the Gladiators and the games in Ancient Rome was to entertain the citizens; the games featured fights to the death between Gladiators, with some including dangerous animals (such as lions) and executions took place during the breaks between fights. There have been some sources found showing that the Colosseum hosted mock naval battles, by flooding the arena with water from the river. </a:t>
            </a:r>
          </a:p>
          <a:p>
            <a:pPr marL="0" indent="0">
              <a:spcBef>
                <a:spcPts val="0"/>
              </a:spcBef>
              <a:buNone/>
            </a:pPr>
            <a:r>
              <a:rPr lang="en-GB" sz="2400" dirty="0">
                <a:solidFill>
                  <a:schemeClr val="bg1"/>
                </a:solidFill>
              </a:rPr>
              <a:t>There is a close link in the brain between sex and violence; Neurobiologist, David Anderson, believes that in the human brain, similar to that of animals, the neurons controlling aggression have the same triggers as those controlling sexual impulses. This link has been identified in animals, and should humans have the same neurological link between the two impulses, the sexualisation of Gladiators, and subsequently the violence, can be further understood. </a:t>
            </a:r>
          </a:p>
        </p:txBody>
      </p:sp>
      <p:sp>
        <p:nvSpPr>
          <p:cNvPr id="7" name="TextBox 6">
            <a:extLst>
              <a:ext uri="{FF2B5EF4-FFF2-40B4-BE49-F238E27FC236}">
                <a16:creationId xmlns:a16="http://schemas.microsoft.com/office/drawing/2014/main" id="{A97658AA-3383-4101-AC1D-32B54458EBC5}"/>
              </a:ext>
            </a:extLst>
          </p:cNvPr>
          <p:cNvSpPr txBox="1"/>
          <p:nvPr/>
        </p:nvSpPr>
        <p:spPr>
          <a:xfrm>
            <a:off x="0" y="6334780"/>
            <a:ext cx="12192000" cy="523220"/>
          </a:xfrm>
          <a:prstGeom prst="rect">
            <a:avLst/>
          </a:prstGeom>
          <a:noFill/>
        </p:spPr>
        <p:txBody>
          <a:bodyPr wrap="square" rtlCol="0">
            <a:spAutoFit/>
          </a:bodyPr>
          <a:lstStyle/>
          <a:p>
            <a:pPr marL="285750" indent="-285750">
              <a:buFont typeface="Courier New" panose="02070309020205020404" pitchFamily="49" charset="0"/>
              <a:buChar char="o"/>
            </a:pPr>
            <a:r>
              <a:rPr lang="en-GB" sz="1400" dirty="0">
                <a:solidFill>
                  <a:schemeClr val="bg1"/>
                </a:solidFill>
              </a:rPr>
              <a:t>Quartz, 2016, “There’s a neurological explanation for the link between sex and violence” [online], Available at: </a:t>
            </a:r>
            <a:r>
              <a:rPr lang="en-GB" sz="1400" dirty="0">
                <a:solidFill>
                  <a:schemeClr val="bg1"/>
                </a:solidFill>
                <a:hlinkClick r:id="rId4">
                  <a:extLst>
                    <a:ext uri="{A12FA001-AC4F-418D-AE19-62706E023703}">
                      <ahyp:hlinkClr xmlns:ahyp="http://schemas.microsoft.com/office/drawing/2018/hyperlinkcolor" val="tx"/>
                    </a:ext>
                  </a:extLst>
                </a:hlinkClick>
              </a:rPr>
              <a:t>https://qz.com/678186/theres-a-neurological-explanation-for-the-link-between-sex-and-violence/</a:t>
            </a:r>
            <a:r>
              <a:rPr lang="en-GB" sz="1400" dirty="0">
                <a:solidFill>
                  <a:schemeClr val="bg1"/>
                </a:solidFill>
              </a:rPr>
              <a:t> [Accessed: 07/11/2020]</a:t>
            </a:r>
          </a:p>
        </p:txBody>
      </p:sp>
      <p:pic>
        <p:nvPicPr>
          <p:cNvPr id="3" name="Audio 2">
            <a:hlinkClick r:id="" action="ppaction://media"/>
            <a:extLst>
              <a:ext uri="{FF2B5EF4-FFF2-40B4-BE49-F238E27FC236}">
                <a16:creationId xmlns:a16="http://schemas.microsoft.com/office/drawing/2014/main" id="{736B8483-29CB-4389-B43C-1DA33870C3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6604696"/>
      </p:ext>
    </p:extLst>
  </p:cSld>
  <p:clrMapOvr>
    <a:masterClrMapping/>
  </p:clrMapOvr>
  <mc:AlternateContent xmlns:mc="http://schemas.openxmlformats.org/markup-compatibility/2006">
    <mc:Choice xmlns:p14="http://schemas.microsoft.com/office/powerpoint/2010/main" Requires="p14">
      <p:transition spd="slow" p14:dur="2000" advTm="115668"/>
    </mc:Choice>
    <mc:Fallback>
      <p:transition spd="slow" advTm="115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E3AA8F4-0269-4516-81BB-F6B10484967E}"/>
              </a:ext>
            </a:extLst>
          </p:cNvPr>
          <p:cNvSpPr>
            <a:spLocks noGrp="1"/>
          </p:cNvSpPr>
          <p:nvPr>
            <p:ph type="title"/>
          </p:nvPr>
        </p:nvSpPr>
        <p:spPr>
          <a:xfrm>
            <a:off x="0" y="0"/>
            <a:ext cx="12192000" cy="681037"/>
          </a:xfrm>
        </p:spPr>
        <p:txBody>
          <a:bodyPr>
            <a:normAutofit fontScale="90000"/>
          </a:bodyPr>
          <a:lstStyle/>
          <a:p>
            <a:pPr algn="ctr"/>
            <a:r>
              <a:rPr lang="en-GB" dirty="0">
                <a:solidFill>
                  <a:schemeClr val="bg1"/>
                </a:solidFill>
                <a:latin typeface="Algerian" panose="04020705040A02060702" pitchFamily="82" charset="0"/>
              </a:rPr>
              <a:t>Gladiators exude masculinity</a:t>
            </a:r>
          </a:p>
        </p:txBody>
      </p:sp>
      <p:sp>
        <p:nvSpPr>
          <p:cNvPr id="5" name="Content Placeholder 2">
            <a:extLst>
              <a:ext uri="{FF2B5EF4-FFF2-40B4-BE49-F238E27FC236}">
                <a16:creationId xmlns:a16="http://schemas.microsoft.com/office/drawing/2014/main" id="{5D2AD497-B6FC-4769-8A2C-1173186411FC}"/>
              </a:ext>
            </a:extLst>
          </p:cNvPr>
          <p:cNvSpPr>
            <a:spLocks noGrp="1"/>
          </p:cNvSpPr>
          <p:nvPr>
            <p:ph idx="1"/>
          </p:nvPr>
        </p:nvSpPr>
        <p:spPr>
          <a:xfrm>
            <a:off x="0" y="681037"/>
            <a:ext cx="12192000" cy="6176963"/>
          </a:xfrm>
        </p:spPr>
        <p:txBody>
          <a:bodyPr>
            <a:normAutofit/>
          </a:bodyPr>
          <a:lstStyle/>
          <a:p>
            <a:pPr marL="0" indent="0">
              <a:spcBef>
                <a:spcPts val="0"/>
              </a:spcBef>
              <a:buNone/>
            </a:pPr>
            <a:r>
              <a:rPr lang="en-GB" sz="2400" dirty="0">
                <a:solidFill>
                  <a:schemeClr val="bg1"/>
                </a:solidFill>
              </a:rPr>
              <a:t>In ‘Invisible Romans:…’, Knapp and Robert make mention of how the being a Gladiator would garner attention and recognition from the spectators. The show of masculinity and aptitude at fighting impressed both the men and women of Ancient Rome; the celebrity which the Gladiators enjoyed can be seen in the epitaphs on their graves, which boast of the cheers they used to enjoy from spectators.</a:t>
            </a:r>
          </a:p>
          <a:p>
            <a:pPr marL="0" indent="0">
              <a:spcBef>
                <a:spcPts val="0"/>
              </a:spcBef>
              <a:buNone/>
            </a:pPr>
            <a:r>
              <a:rPr lang="en-GB" sz="2400" dirty="0">
                <a:solidFill>
                  <a:schemeClr val="bg1"/>
                </a:solidFill>
              </a:rPr>
              <a:t>Gladiators, like modern day athletes such as boxers, would have exuded a masculinity and manliness which would be attractive, not only because of the possible neurological answer but because of the primal aspect of sex and masculinity. The ‘primal’ based self of humans would find the masculinity and aggression seen in Gladiators as being something attractive, because it is a show of their abilities in protection and being in charge. When comparing the Gladiators to an average male Roman citizen, the masculinity which each would display would be disproportionate, in favour of the Gladiator.</a:t>
            </a:r>
          </a:p>
        </p:txBody>
      </p:sp>
      <p:sp>
        <p:nvSpPr>
          <p:cNvPr id="7" name="TextBox 6">
            <a:extLst>
              <a:ext uri="{FF2B5EF4-FFF2-40B4-BE49-F238E27FC236}">
                <a16:creationId xmlns:a16="http://schemas.microsoft.com/office/drawing/2014/main" id="{E9EB0141-25C5-4742-BB31-CBAC0725B3E6}"/>
              </a:ext>
            </a:extLst>
          </p:cNvPr>
          <p:cNvSpPr txBox="1"/>
          <p:nvPr/>
        </p:nvSpPr>
        <p:spPr>
          <a:xfrm>
            <a:off x="0" y="5903893"/>
            <a:ext cx="12192000" cy="954107"/>
          </a:xfrm>
          <a:prstGeom prst="rect">
            <a:avLst/>
          </a:prstGeom>
          <a:noFill/>
        </p:spPr>
        <p:txBody>
          <a:bodyPr wrap="square" rtlCol="0">
            <a:spAutoFit/>
          </a:bodyPr>
          <a:lstStyle/>
          <a:p>
            <a:pPr marL="285750" indent="-285750">
              <a:buFont typeface="Courier New" panose="02070309020205020404" pitchFamily="49" charset="0"/>
              <a:buChar char="o"/>
            </a:pPr>
            <a:r>
              <a:rPr lang="en-GB" sz="1400" dirty="0">
                <a:solidFill>
                  <a:schemeClr val="bg1"/>
                </a:solidFill>
              </a:rPr>
              <a:t>Knapp. R and Robert. C. “Invisible Romans Prostitutes, Outlaws, Slaves, Gladiators, Ordinary Men and Women ... the Romans That History Forgot”. London: Profile, 2011. pg. 8. Web. [08/11/2020]</a:t>
            </a:r>
          </a:p>
          <a:p>
            <a:pPr marL="285750" indent="-285750">
              <a:buFont typeface="Courier New" panose="02070309020205020404" pitchFamily="49" charset="0"/>
              <a:buChar char="o"/>
            </a:pPr>
            <a:r>
              <a:rPr lang="en-GB" sz="1400" dirty="0" err="1">
                <a:solidFill>
                  <a:schemeClr val="bg1"/>
                </a:solidFill>
              </a:rPr>
              <a:t>PsychologyToday</a:t>
            </a:r>
            <a:r>
              <a:rPr lang="en-GB" sz="1400" dirty="0">
                <a:solidFill>
                  <a:schemeClr val="bg1"/>
                </a:solidFill>
              </a:rPr>
              <a:t>, 2014, “The Psychology of Sexuality: Why sex is a central concern in psychotherapy” [online], Available at: </a:t>
            </a:r>
            <a:r>
              <a:rPr lang="en-GB" sz="1400" dirty="0">
                <a:solidFill>
                  <a:schemeClr val="bg1"/>
                </a:solidFill>
                <a:hlinkClick r:id="rId4">
                  <a:extLst>
                    <a:ext uri="{A12FA001-AC4F-418D-AE19-62706E023703}">
                      <ahyp:hlinkClr xmlns:ahyp="http://schemas.microsoft.com/office/drawing/2018/hyperlinkcolor" val="tx"/>
                    </a:ext>
                  </a:extLst>
                </a:hlinkClick>
              </a:rPr>
              <a:t>https://www.psychologytoday.com/us/blog/evil-deeds/201405/the-psychology-sexuality</a:t>
            </a:r>
            <a:r>
              <a:rPr lang="en-GB" sz="1400" dirty="0">
                <a:solidFill>
                  <a:schemeClr val="bg1"/>
                </a:solidFill>
              </a:rPr>
              <a:t> [Accessed: 29/11/2020]</a:t>
            </a:r>
          </a:p>
        </p:txBody>
      </p:sp>
      <p:pic>
        <p:nvPicPr>
          <p:cNvPr id="6" name="Audio 5">
            <a:hlinkClick r:id="" action="ppaction://media"/>
            <a:extLst>
              <a:ext uri="{FF2B5EF4-FFF2-40B4-BE49-F238E27FC236}">
                <a16:creationId xmlns:a16="http://schemas.microsoft.com/office/drawing/2014/main" id="{52D2C9FF-C8F7-49D3-88B9-7738E57363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7767922"/>
      </p:ext>
    </p:extLst>
  </p:cSld>
  <p:clrMapOvr>
    <a:masterClrMapping/>
  </p:clrMapOvr>
  <mc:AlternateContent xmlns:mc="http://schemas.openxmlformats.org/markup-compatibility/2006">
    <mc:Choice xmlns:p14="http://schemas.microsoft.com/office/powerpoint/2010/main" Requires="p14">
      <p:transition spd="slow" p14:dur="2000" advTm="111076"/>
    </mc:Choice>
    <mc:Fallback>
      <p:transition spd="slow" advTm="111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95854-C968-47A0-9496-A25B00A8A87E}"/>
              </a:ext>
            </a:extLst>
          </p:cNvPr>
          <p:cNvSpPr txBox="1">
            <a:spLocks/>
          </p:cNvSpPr>
          <p:nvPr/>
        </p:nvSpPr>
        <p:spPr>
          <a:xfrm>
            <a:off x="0" y="0"/>
            <a:ext cx="12192000" cy="681037"/>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bg1"/>
                </a:solidFill>
                <a:latin typeface="Algerian" panose="04020705040A02060702" pitchFamily="82" charset="0"/>
              </a:rPr>
              <a:t>The Sex Life of a Gladiator</a:t>
            </a:r>
          </a:p>
        </p:txBody>
      </p:sp>
      <p:sp>
        <p:nvSpPr>
          <p:cNvPr id="3" name="Content Placeholder 2">
            <a:extLst>
              <a:ext uri="{FF2B5EF4-FFF2-40B4-BE49-F238E27FC236}">
                <a16:creationId xmlns:a16="http://schemas.microsoft.com/office/drawing/2014/main" id="{64EE89FB-8B77-4EF0-AE27-E42AABCD90A6}"/>
              </a:ext>
            </a:extLst>
          </p:cNvPr>
          <p:cNvSpPr txBox="1">
            <a:spLocks/>
          </p:cNvSpPr>
          <p:nvPr/>
        </p:nvSpPr>
        <p:spPr>
          <a:xfrm>
            <a:off x="0" y="681037"/>
            <a:ext cx="12192000" cy="61769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sz="2400" dirty="0">
                <a:solidFill>
                  <a:schemeClr val="bg1"/>
                </a:solidFill>
              </a:rPr>
              <a:t>Gladiators not only enjoyed the adoration of large numbers of spectators, Knapp and Robert also make note of the “unlimited sexual partners” which the Gladiators would have had. The manliness of the profession and the revealing nature of the armour the Gladiators wore would have made them appealing sexual partners for Roman citizens. Gladiators would have been the ideal masculine sexual partner and the sources which detail the female opinions towards Gladiators showcase the favour that they held. Graffiti found during the excavations of Pompeii have been translated to show a successful Gladiator’s boasts about his fighting success and the way women would “swoon” over him. Being a Gladiator attracted the attention of spectating crowds who sought the entertainment of live violence and death, as well as the love and sexual desire of the women who were attracted the Gladiatorial type, the primal aggression and masculinity. </a:t>
            </a:r>
          </a:p>
          <a:p>
            <a:pPr marL="0" indent="0">
              <a:spcBef>
                <a:spcPts val="0"/>
              </a:spcBef>
              <a:buFont typeface="Arial" panose="020B0604020202020204" pitchFamily="34" charset="0"/>
              <a:buNone/>
            </a:pPr>
            <a:endParaRPr lang="en-GB" sz="2400" dirty="0">
              <a:solidFill>
                <a:schemeClr val="bg1"/>
              </a:solidFill>
            </a:endParaRPr>
          </a:p>
        </p:txBody>
      </p:sp>
      <p:sp>
        <p:nvSpPr>
          <p:cNvPr id="8" name="TextBox 7">
            <a:extLst>
              <a:ext uri="{FF2B5EF4-FFF2-40B4-BE49-F238E27FC236}">
                <a16:creationId xmlns:a16="http://schemas.microsoft.com/office/drawing/2014/main" id="{B4A8EC04-E4E9-4122-BEB6-8FA8A7C511BD}"/>
              </a:ext>
            </a:extLst>
          </p:cNvPr>
          <p:cNvSpPr txBox="1"/>
          <p:nvPr/>
        </p:nvSpPr>
        <p:spPr>
          <a:xfrm>
            <a:off x="0" y="6348032"/>
            <a:ext cx="12192000" cy="523220"/>
          </a:xfrm>
          <a:prstGeom prst="rect">
            <a:avLst/>
          </a:prstGeom>
          <a:noFill/>
        </p:spPr>
        <p:txBody>
          <a:bodyPr wrap="square" rtlCol="0">
            <a:spAutoFit/>
          </a:bodyPr>
          <a:lstStyle/>
          <a:p>
            <a:pPr marL="285750" indent="-285750">
              <a:buFont typeface="Courier New" panose="02070309020205020404" pitchFamily="49" charset="0"/>
              <a:buChar char="o"/>
            </a:pPr>
            <a:r>
              <a:rPr lang="en-GB" sz="1400" dirty="0">
                <a:solidFill>
                  <a:schemeClr val="bg1"/>
                </a:solidFill>
              </a:rPr>
              <a:t>Knapp. R and Robert. C. “Invisible Romans Prostitutes, Outlaws, Slaves, Gladiators, Ordinary Men and Women ... the Romans That History Forgot”. London: Profile, 2011. pg. 8. Web. [08/11/2020]</a:t>
            </a:r>
          </a:p>
        </p:txBody>
      </p:sp>
      <p:pic>
        <p:nvPicPr>
          <p:cNvPr id="2050" name="Picture 2" descr="The Brothels of Ancient Pompeii | History Today">
            <a:extLst>
              <a:ext uri="{FF2B5EF4-FFF2-40B4-BE49-F238E27FC236}">
                <a16:creationId xmlns:a16="http://schemas.microsoft.com/office/drawing/2014/main" id="{438CEAE1-7B37-4612-B9DB-D522EE650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7470" y="4227443"/>
            <a:ext cx="2917060" cy="194952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00FC048-5F88-42E6-8BA7-BABAB5A6D9ED}"/>
              </a:ext>
            </a:extLst>
          </p:cNvPr>
          <p:cNvSpPr txBox="1"/>
          <p:nvPr/>
        </p:nvSpPr>
        <p:spPr>
          <a:xfrm>
            <a:off x="7554530" y="5715298"/>
            <a:ext cx="4637470" cy="461665"/>
          </a:xfrm>
          <a:prstGeom prst="rect">
            <a:avLst/>
          </a:prstGeom>
          <a:noFill/>
        </p:spPr>
        <p:txBody>
          <a:bodyPr wrap="square">
            <a:spAutoFit/>
          </a:bodyPr>
          <a:lstStyle/>
          <a:p>
            <a:r>
              <a:rPr lang="en-GB" sz="1200" dirty="0">
                <a:solidFill>
                  <a:schemeClr val="bg1"/>
                </a:solidFill>
              </a:rPr>
              <a:t>Image available at: </a:t>
            </a:r>
            <a:r>
              <a:rPr lang="en-GB" sz="1200" dirty="0">
                <a:solidFill>
                  <a:schemeClr val="bg1"/>
                </a:solidFill>
                <a:hlinkClick r:id="rId5">
                  <a:extLst>
                    <a:ext uri="{A12FA001-AC4F-418D-AE19-62706E023703}">
                      <ahyp:hlinkClr xmlns:ahyp="http://schemas.microsoft.com/office/drawing/2018/hyperlinkcolor" val="tx"/>
                    </a:ext>
                  </a:extLst>
                </a:hlinkClick>
              </a:rPr>
              <a:t>https://www.historytoday.com/reviews/brothels-ancient-pompeii</a:t>
            </a:r>
            <a:r>
              <a:rPr lang="en-GB" sz="1200" dirty="0">
                <a:solidFill>
                  <a:schemeClr val="bg1"/>
                </a:solidFill>
              </a:rPr>
              <a:t> </a:t>
            </a:r>
          </a:p>
        </p:txBody>
      </p:sp>
      <p:pic>
        <p:nvPicPr>
          <p:cNvPr id="10" name="Audio 9">
            <a:hlinkClick r:id="" action="ppaction://media"/>
            <a:extLst>
              <a:ext uri="{FF2B5EF4-FFF2-40B4-BE49-F238E27FC236}">
                <a16:creationId xmlns:a16="http://schemas.microsoft.com/office/drawing/2014/main" id="{538F97DD-8E2A-42D9-A791-0EB101CDE1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2950291"/>
      </p:ext>
    </p:extLst>
  </p:cSld>
  <p:clrMapOvr>
    <a:masterClrMapping/>
  </p:clrMapOvr>
  <mc:AlternateContent xmlns:mc="http://schemas.openxmlformats.org/markup-compatibility/2006">
    <mc:Choice xmlns:p14="http://schemas.microsoft.com/office/powerpoint/2010/main" Requires="p14">
      <p:transition spd="slow" p14:dur="2000" advTm="119615"/>
    </mc:Choice>
    <mc:Fallback>
      <p:transition spd="slow" advTm="119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1152</TotalTime>
  <Words>1229</Words>
  <Application>Microsoft Office PowerPoint</Application>
  <PresentationFormat>Widescreen</PresentationFormat>
  <Paragraphs>31</Paragraphs>
  <Slides>6</Slides>
  <Notes>0</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Algerian</vt:lpstr>
      <vt:lpstr>Arial</vt:lpstr>
      <vt:lpstr>Calibri</vt:lpstr>
      <vt:lpstr>Calibri Light</vt:lpstr>
      <vt:lpstr>Courier New</vt:lpstr>
      <vt:lpstr>Office Theme</vt:lpstr>
      <vt:lpstr>The Sexualisation of Gladiators in Ancient Rome</vt:lpstr>
      <vt:lpstr>What is Sexualisation?</vt:lpstr>
      <vt:lpstr>The Gladiators of ancient Rome</vt:lpstr>
      <vt:lpstr>the appeal of violence</vt:lpstr>
      <vt:lpstr>Gladiators exude masculinity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Teri Hamilton</dc:creator>
  <cp:lastModifiedBy>Teri Hamilton</cp:lastModifiedBy>
  <cp:revision>35</cp:revision>
  <dcterms:created xsi:type="dcterms:W3CDTF">2020-11-10T15:11:34Z</dcterms:created>
  <dcterms:modified xsi:type="dcterms:W3CDTF">2020-11-17T15:39:48Z</dcterms:modified>
</cp:coreProperties>
</file>