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4" r:id="rId6"/>
    <p:sldId id="265" r:id="rId7"/>
    <p:sldId id="263" r:id="rId8"/>
    <p:sldId id="260" r:id="rId9"/>
    <p:sldId id="266" r:id="rId10"/>
    <p:sldId id="261" r:id="rId11"/>
    <p:sldId id="262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200" b="1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</c:dPt>
          <c:dPt>
            <c:idx val="1"/>
            <c:bubble3D val="0"/>
            <c:spPr>
              <a:solidFill>
                <a:schemeClr val="accent2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</c:dPt>
          <c:dPt>
            <c:idx val="2"/>
            <c:bubble3D val="0"/>
            <c:spPr>
              <a:solidFill>
                <a:schemeClr val="accent3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</c:dPt>
          <c:dPt>
            <c:idx val="3"/>
            <c:bubble3D val="0"/>
            <c:spPr>
              <a:solidFill>
                <a:schemeClr val="accent4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</c:dPt>
          <c:dPt>
            <c:idx val="4"/>
            <c:bubble3D val="0"/>
            <c:spPr>
              <a:solidFill>
                <a:schemeClr val="accent5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</c:dPt>
          <c:dPt>
            <c:idx val="5"/>
            <c:bubble3D val="0"/>
            <c:spPr>
              <a:solidFill>
                <a:schemeClr val="accent6"/>
              </a:solidFill>
              <a:ln>
                <a:noFill/>
              </a:ln>
              <a:effectLst>
                <a:outerShdw blurRad="254000" sx="102000" sy="102000" algn="ctr" rotWithShape="0">
                  <a:prstClr val="black">
                    <a:alpha val="20000"/>
                  </a:prstClr>
                </a:outerShdw>
              </a:effectLst>
            </c:spPr>
          </c:dPt>
          <c:dLbls>
            <c:spPr>
              <a:pattFill prst="pct75">
                <a:fgClr>
                  <a:schemeClr val="dk1">
                    <a:lumMod val="75000"/>
                    <a:lumOff val="25000"/>
                  </a:schemeClr>
                </a:fgClr>
                <a:bgClr>
                  <a:schemeClr val="dk1">
                    <a:lumMod val="65000"/>
                    <a:lumOff val="35000"/>
                  </a:schemeClr>
                </a:bgClr>
              </a:pattFill>
              <a:ln>
                <a:noFill/>
              </a:ln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330" b="1" i="0" u="none" strike="noStrike" kern="1200" baseline="0">
                    <a:solidFill>
                      <a:schemeClr val="lt1"/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ctr"/>
            <c:showLegendKey val="0"/>
            <c:showVal val="0"/>
            <c:showCatName val="0"/>
            <c:showSerName val="0"/>
            <c:showPercent val="1"/>
            <c:showBubbleSize val="0"/>
            <c:showLeaderLines val="1"/>
            <c:leaderLines>
              <c:spPr>
                <a:ln w="9525">
                  <a:solidFill>
                    <a:schemeClr val="dk1">
                      <a:lumMod val="50000"/>
                      <a:lumOff val="50000"/>
                    </a:schemeClr>
                  </a:solidFill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Sheet1!$A$2:$A$7</c:f>
              <c:strCache>
                <c:ptCount val="6"/>
                <c:pt idx="0">
                  <c:v>Triptolemos</c:v>
                </c:pt>
                <c:pt idx="1">
                  <c:v>Cult</c:v>
                </c:pt>
                <c:pt idx="2">
                  <c:v>Queen of the Underworld</c:v>
                </c:pt>
                <c:pt idx="3">
                  <c:v>Anodos</c:v>
                </c:pt>
                <c:pt idx="4">
                  <c:v>Abduction</c:v>
                </c:pt>
                <c:pt idx="5">
                  <c:v>Other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79</c:v>
                </c:pt>
                <c:pt idx="1">
                  <c:v>19</c:v>
                </c:pt>
                <c:pt idx="2">
                  <c:v>41</c:v>
                </c:pt>
                <c:pt idx="3">
                  <c:v>10</c:v>
                </c:pt>
                <c:pt idx="4">
                  <c:v>2</c:v>
                </c:pt>
                <c:pt idx="5">
                  <c:v>54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690-43D8-9E6C-E97DDAA0B955}"/>
            </c:ext>
          </c:extLst>
        </c:ser>
        <c:dLbls>
          <c:dLblPos val="ctr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r"/>
      <c:overlay val="0"/>
      <c:spPr>
        <a:solidFill>
          <a:schemeClr val="lt1">
            <a:lumMod val="95000"/>
            <a:alpha val="39000"/>
          </a:schemeClr>
        </a:solidFill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dk1">
                  <a:lumMod val="75000"/>
                  <a:lumOff val="2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lt1"/>
        </a:gs>
        <a:gs pos="39000">
          <a:schemeClr val="lt1"/>
        </a:gs>
        <a:gs pos="100000">
          <a:schemeClr val="lt1">
            <a:lumMod val="75000"/>
          </a:schemeClr>
        </a:gs>
      </a:gsLst>
      <a:path path="circle">
        <a:fillToRect l="50000" t="-80000" r="50000" b="180000"/>
      </a:path>
      <a:tileRect/>
    </a:gradFill>
    <a:ln w="9525" cap="flat" cmpd="sng" algn="ctr">
      <a:solidFill>
        <a:schemeClr val="dk1">
          <a:lumMod val="25000"/>
          <a:lumOff val="75000"/>
        </a:schemeClr>
      </a:solidFill>
      <a:round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3">
  <cs:axisTitle>
    <cs:lnRef idx="0"/>
    <cs:fillRef idx="0"/>
    <cs:effectRef idx="0"/>
    <cs:fontRef idx="minor">
      <a:schemeClr val="dk1">
        <a:lumMod val="75000"/>
        <a:lumOff val="25000"/>
      </a:schemeClr>
    </cs:fontRef>
    <cs:defRPr sz="1197" b="1" kern="1200"/>
  </cs:axisTitle>
  <cs:categoryAxis>
    <cs:lnRef idx="0"/>
    <cs:fillRef idx="0"/>
    <cs:effectRef idx="0"/>
    <cs:fontRef idx="minor">
      <a:schemeClr val="dk1">
        <a:lumMod val="75000"/>
        <a:lumOff val="25000"/>
      </a:schemeClr>
    </cs:fontRef>
    <cs:spPr>
      <a:ln w="190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 cap="all" baseline="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lt1"/>
          </a:gs>
          <a:gs pos="39000">
            <a:schemeClr val="lt1"/>
          </a:gs>
          <a:gs pos="100000">
            <a:schemeClr val="lt1">
              <a:lumMod val="75000"/>
            </a:schemeClr>
          </a:gs>
        </a:gsLst>
        <a:path path="circle">
          <a:fillToRect l="50000" t="-80000" r="50000" b="180000"/>
        </a:path>
        <a:tileRect/>
      </a:gradFill>
      <a:ln w="9525" cap="flat" cmpd="sng" algn="ctr">
        <a:solidFill>
          <a:schemeClr val="dk1">
            <a:lumMod val="25000"/>
            <a:lumOff val="7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</cs:dataLabel>
  <cs:dataLabelCallout>
    <cs:lnRef idx="0"/>
    <cs:fillRef idx="0"/>
    <cs:effectRef idx="0"/>
    <cs:fontRef idx="minor">
      <a:schemeClr val="lt1"/>
    </cs:fontRef>
    <cs:spPr>
      <a:pattFill prst="pct75">
        <a:fgClr>
          <a:schemeClr val="dk1">
            <a:lumMod val="75000"/>
            <a:lumOff val="25000"/>
          </a:schemeClr>
        </a:fgClr>
        <a:bgClr>
          <a:schemeClr val="dk1">
            <a:lumMod val="65000"/>
            <a:lumOff val="35000"/>
          </a:schemeClr>
        </a:bgClr>
      </a:pattFill>
      <a:effectLst>
        <a:outerShdw blurRad="50800" dist="38100" dir="2700000" algn="tl" rotWithShape="0">
          <a:prstClr val="black">
            <a:alpha val="40000"/>
          </a:prstClr>
        </a:outerShdw>
      </a:effectLst>
    </cs:spPr>
    <cs:defRPr sz="1330" b="1" i="0" u="none" strike="noStrike" kern="1200" baseline="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  <a:effectLst>
        <a:outerShdw blurRad="254000" sx="102000" sy="102000" algn="ctr" rotWithShape="0">
          <a:prstClr val="black">
            <a:alpha val="20000"/>
          </a:prstClr>
        </a:outerShdw>
      </a:effectLst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1750" cap="rnd">
        <a:solidFill>
          <a:schemeClr val="phClr">
            <a:alpha val="85000"/>
          </a:schemeClr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>
          <a:alpha val="85000"/>
        </a:schemeClr>
      </a:solidFill>
    </cs:spPr>
  </cs:dataPointMarker>
  <cs:dataPointMarkerLayout symbol="circle" size="6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dk1">
        <a:lumMod val="75000"/>
        <a:lumOff val="25000"/>
      </a:schemeClr>
    </cs:fontRef>
    <cs:spPr>
      <a:ln w="9525">
        <a:solidFill>
          <a:schemeClr val="dk1">
            <a:lumMod val="35000"/>
            <a:lumOff val="6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50000"/>
          <a:lumOff val="50000"/>
        </a:schemeClr>
      </a:solidFill>
      <a:ln w="9525">
        <a:solidFill>
          <a:schemeClr val="dk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dk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  <a:round/>
      </a:ln>
    </cs:spPr>
  </cs:gridlineMajor>
  <cs:gridlineMinor>
    <cs:lnRef idx="0"/>
    <cs:fillRef idx="0"/>
    <cs:effectRef idx="0"/>
    <cs:fontRef idx="minor">
      <a:schemeClr val="dk1"/>
    </cs:fontRef>
    <cs:spPr>
      <a:ln>
        <a:gradFill>
          <a:gsLst>
            <a:gs pos="100000">
              <a:schemeClr val="dk1">
                <a:lumMod val="95000"/>
                <a:lumOff val="5000"/>
                <a:alpha val="42000"/>
              </a:schemeClr>
            </a:gs>
            <a:gs pos="0">
              <a:schemeClr val="lt1">
                <a:lumMod val="75000"/>
                <a:alpha val="36000"/>
              </a:schemeClr>
            </a:gs>
          </a:gsLst>
          <a:lin ang="5400000" scaled="0"/>
        </a:gradFill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35000"/>
            <a:lumOff val="65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</a:ln>
    </cs:spPr>
  </cs:leaderLine>
  <cs:legend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lt1">
          <a:lumMod val="95000"/>
          <a:alpha val="39000"/>
        </a:schemeClr>
      </a:solidFill>
    </cs:spPr>
    <cs:defRPr sz="1197" kern="1200"/>
  </cs:legend>
  <cs:plotArea>
    <cs:lnRef idx="0"/>
    <cs:fillRef idx="0"/>
    <cs:effectRef idx="0"/>
    <cs:fontRef idx="minor">
      <a:schemeClr val="dk1"/>
    </cs:fontRef>
  </cs:plotArea>
  <cs:plotArea3D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dk1">
        <a:lumMod val="75000"/>
        <a:lumOff val="25000"/>
      </a:schemeClr>
    </cs:fontRef>
    <cs:spPr>
      <a:ln w="31750" cap="flat" cmpd="sng" algn="ctr">
        <a:solidFill>
          <a:schemeClr val="dk1">
            <a:lumMod val="75000"/>
            <a:lumOff val="2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dk1">
            <a:lumMod val="50000"/>
            <a:lumOff val="50000"/>
          </a:schemeClr>
        </a:solidFill>
        <a:round/>
      </a:ln>
    </cs:spPr>
  </cs:seriesLine>
  <cs:title>
    <cs:lnRef idx="0"/>
    <cs:fillRef idx="0"/>
    <cs:effectRef idx="0"/>
    <cs:fontRef idx="minor">
      <a:schemeClr val="dk1">
        <a:lumMod val="75000"/>
        <a:lumOff val="25000"/>
      </a:schemeClr>
    </cs:fontRef>
    <cs:defRPr sz="2200" b="1" kern="120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dk1">
        <a:lumMod val="75000"/>
        <a:lumOff val="2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dk1">
            <a:lumMod val="65000"/>
            <a:lumOff val="35000"/>
          </a:schemeClr>
        </a:solidFill>
      </a:ln>
    </cs:spPr>
  </cs:upBar>
  <cs:valueAxis>
    <cs:lnRef idx="0"/>
    <cs:fillRef idx="0"/>
    <cs:effectRef idx="0"/>
    <cs:fontRef idx="minor">
      <a:schemeClr val="dk1">
        <a:lumMod val="75000"/>
        <a:lumOff val="25000"/>
      </a:schemeClr>
    </cs:fontRef>
    <cs:spPr>
      <a:ln>
        <a:noFill/>
      </a:ln>
    </cs:spPr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18868-B324-4223-BE06-2864625EF1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95D644-A445-465B-B95B-18B5A23054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10A777-6000-4A32-9B53-6031367991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B11D8-41EC-4F08-8704-11225D1136A0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9E9E04-C6C5-43C0-9D83-2F54B7F898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47619F-95D8-49C3-A8EF-07C27BBFC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2BE7F-8AAF-4DC6-8FE7-DF78F31031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9360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3BCC7-8203-446B-8ED7-B8BC61787C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BEE38C-3F26-4BFE-9CD2-A35B83F863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8A4819-DD32-404C-A38D-86352C7CF6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B11D8-41EC-4F08-8704-11225D1136A0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560BB8-B364-4982-A69E-1DA68852FF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5CEC59-1C31-4BAC-B6C8-20C1B0444F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2BE7F-8AAF-4DC6-8FE7-DF78F31031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9190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91977-5F81-40A8-B48A-1D7743E1C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E8F752-7B5F-4453-B800-DB532A48B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F454A-9F55-4593-A9C9-13C74DA30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B11D8-41EC-4F08-8704-11225D1136A0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5AF23E-959A-4F97-ADA4-8AC1C2E5B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9C9EE7-B798-4E31-BFBB-AFDF65C342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2BE7F-8AAF-4DC6-8FE7-DF78F31031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6785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1ADBC-D156-4827-B005-CE655F70D3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1DF33-9DC0-499E-9EBC-ADA125043F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404013-11AD-49FD-B758-CCCA89B81F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D19848-727A-4EC7-81A9-C47F5B3771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B11D8-41EC-4F08-8704-11225D1136A0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1CAF9D-0635-458E-BCA8-42E972C8C3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9CD0C6-9D67-433A-A37D-55F344EB67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2BE7F-8AAF-4DC6-8FE7-DF78F31031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7157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5B42B9-7057-462D-AF94-1653C4D42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AEA9E8-18D3-4764-8F18-AD60E8CE94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8DBF23-634F-4910-96D8-2DF8F66C10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3C0C39-191C-430C-971A-BA6CD8BBA8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F08396-EFB3-4BEB-A35B-92080BF4BB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9A2CEE-AA26-4EE5-AC9F-6B82B46D21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B11D8-41EC-4F08-8704-11225D1136A0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2F3E25-572A-4C3A-8AB8-10ED4279C0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B8BE232-B579-4D28-BB1B-55174CB7A8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2BE7F-8AAF-4DC6-8FE7-DF78F31031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2759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978A6-B867-48BE-8D08-17B9902DC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58ED8E-0631-4E4E-85E1-02A6BF3436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B11D8-41EC-4F08-8704-11225D1136A0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29B1FD-0B6A-445D-B19E-B7C8639065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505F86-4FD1-4DEC-AC34-2339FC744C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2BE7F-8AAF-4DC6-8FE7-DF78F31031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038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1BC91AE-EDEB-4D0D-A605-C667203841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B11D8-41EC-4F08-8704-11225D1136A0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92A6374-705F-4E40-A5D6-97EBEE4B1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3FF58C-F722-4DBD-ACF0-B0E7C6E17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2BE7F-8AAF-4DC6-8FE7-DF78F31031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0437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893A8E-E8FB-412C-A3B4-54700C06C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EEF3EC-33B9-49A7-AF0C-FAF4381FD6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8146C81-5CA1-459E-B829-A5A80AB992E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724CD5-D1ED-4DEA-A44B-B16AC8116D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B11D8-41EC-4F08-8704-11225D1136A0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2FB31F-934D-43CD-8899-4C2D031BF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4C1532-2F5F-4ABF-A381-CEEC1EF5B0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2BE7F-8AAF-4DC6-8FE7-DF78F31031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23128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657A2-A976-4050-AD91-1308362A9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51CF4BE-C324-4CCA-BF5B-CAD28830C90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D4579B-880B-42B3-ADC3-13128BEADA3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2B78B7-6AF0-41C9-BFD1-D63EFE8C7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B11D8-41EC-4F08-8704-11225D1136A0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A573EA-EF42-4B00-BD89-250DC6FA84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0D2AE3-B5AE-4133-8439-F74AF0BFC3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2BE7F-8AAF-4DC6-8FE7-DF78F31031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5925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B7CF9-373A-4E4B-807A-29697FCAB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779D87-903C-4E7F-89FD-FD0C2196C06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CF0900-26F1-4A40-AD41-1E29E6256F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B11D8-41EC-4F08-8704-11225D1136A0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04FE45-DEF3-4598-9D60-C0B2318CFC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17D7D0-CA0B-4EA1-A6C9-FF85CB714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2BE7F-8AAF-4DC6-8FE7-DF78F31031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296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A9CF6CE-1EED-4139-8A06-06011B446BE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BD1EBE-2556-4845-875E-0B65944208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1A3A8B-899F-4F56-8E76-827015CBE5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3B11D8-41EC-4F08-8704-11225D1136A0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2D4E5F-1E8E-46A3-8B68-4E381D3092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FD7356-5F79-406D-AD1E-74B2E0E862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62BE7F-8AAF-4DC6-8FE7-DF78F31031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41975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A5AB5E7-1A09-42A2-916E-3DD3954B50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E2C001-5467-45CA-A96A-A1508C265B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4B2336-D64F-4C3B-A79B-6C3750D82F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3B11D8-41EC-4F08-8704-11225D1136A0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E84194-35BE-4B47-8482-3B474429CA4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12AAF1-CC21-4CF3-AFB2-8ABAD67AED7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E62BE7F-8AAF-4DC6-8FE7-DF78F310318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394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uregypt.net/featurestories/komelshuqafa3.htm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https://www.youtube.com/embed/gx-LYsZxREU?feature=oembed" TargetMode="External"/><Relationship Id="rId1" Type="http://schemas.openxmlformats.org/officeDocument/2006/relationships/video" Target="https://www.youtube.com/embed/h0ujuwgcV34?feature=oembed" TargetMode="Externa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www.getty.edu/art/exhibitions/ancient_underworld/downloads/underworld_krater_didactic.pdf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1380F-D06E-4402-94E5-8AD6698B5CF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Persephone in Art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81D831-9F2D-4A0B-8A01-FA92FA9B88E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2262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76547-0B0B-4EC7-B4A0-A995A84A7E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 of 207 Beazley Entries for Persephone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D12A0B87-FD00-4FDB-8B04-3D7423FFDC6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846936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7278507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FC366764-B155-46AB-8337-42794FB419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6357315" cy="59626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E9B1E6A-04EF-4993-91DF-6B66AE902EE9}"/>
              </a:ext>
            </a:extLst>
          </p:cNvPr>
          <p:cNvSpPr txBox="1"/>
          <p:nvPr/>
        </p:nvSpPr>
        <p:spPr>
          <a:xfrm>
            <a:off x="6829425" y="504825"/>
            <a:ext cx="3838575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Digital LIMC </a:t>
            </a:r>
            <a:r>
              <a:rPr lang="en-GB" b="0" i="0" dirty="0">
                <a:effectLst/>
                <a:latin typeface="Open Sans"/>
              </a:rPr>
              <a:t>Monument #11850</a:t>
            </a:r>
          </a:p>
          <a:p>
            <a:endParaRPr lang="en-GB" dirty="0">
              <a:latin typeface="Open Sans"/>
            </a:endParaRPr>
          </a:p>
          <a:p>
            <a:r>
              <a:rPr lang="en-GB" dirty="0">
                <a:latin typeface="Open Sans"/>
              </a:rPr>
              <a:t>Oinochoe 510-490BCE</a:t>
            </a:r>
          </a:p>
          <a:p>
            <a:endParaRPr lang="en-GB" dirty="0">
              <a:latin typeface="Open Sans"/>
            </a:endParaRPr>
          </a:p>
          <a:p>
            <a:r>
              <a:rPr lang="en-GB" dirty="0">
                <a:latin typeface="Open Sans"/>
              </a:rPr>
              <a:t>EITHER Helen and Theseus</a:t>
            </a:r>
          </a:p>
          <a:p>
            <a:r>
              <a:rPr lang="en-GB" dirty="0">
                <a:latin typeface="Open Sans"/>
              </a:rPr>
              <a:t>OR Hades and Persephone</a:t>
            </a:r>
          </a:p>
        </p:txBody>
      </p:sp>
    </p:spTree>
    <p:extLst>
      <p:ext uri="{BB962C8B-B14F-4D97-AF65-F5344CB8AC3E}">
        <p14:creationId xmlns:p14="http://schemas.microsoft.com/office/powerpoint/2010/main" val="25644289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4B91381-BACF-4FE5-9F3B-D0AFA7937C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114299"/>
            <a:ext cx="6467475" cy="64674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13B2266-9CB9-4E70-878A-749F8AB0FA6F}"/>
              </a:ext>
            </a:extLst>
          </p:cNvPr>
          <p:cNvSpPr txBox="1"/>
          <p:nvPr/>
        </p:nvSpPr>
        <p:spPr>
          <a:xfrm flipH="1">
            <a:off x="7075169" y="647700"/>
            <a:ext cx="224028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Beazley 7971, ATHENIAN, Eleusis, Archaeological Museum, Eleusis, Archaeological Museum, Eleusis, Archaeological Museum, 1244</a:t>
            </a:r>
          </a:p>
          <a:p>
            <a:endParaRPr lang="en-GB" dirty="0"/>
          </a:p>
          <a:p>
            <a:r>
              <a:rPr lang="en-GB" dirty="0"/>
              <a:t>Abduction of Persephone</a:t>
            </a:r>
          </a:p>
          <a:p>
            <a:endParaRPr lang="en-GB" dirty="0"/>
          </a:p>
          <a:p>
            <a:r>
              <a:rPr lang="en-GB" dirty="0"/>
              <a:t>Skyphos</a:t>
            </a:r>
          </a:p>
          <a:p>
            <a:r>
              <a:rPr lang="en-GB" dirty="0"/>
              <a:t>450-400</a:t>
            </a:r>
          </a:p>
        </p:txBody>
      </p:sp>
    </p:spTree>
    <p:extLst>
      <p:ext uri="{BB962C8B-B14F-4D97-AF65-F5344CB8AC3E}">
        <p14:creationId xmlns:p14="http://schemas.microsoft.com/office/powerpoint/2010/main" val="10788824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B684CBC-B690-442A-BFF1-0C02B83ADC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413" y="219075"/>
            <a:ext cx="4054016" cy="614362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04D1E4B-78D2-4997-ADC2-7DF375CAF114}"/>
              </a:ext>
            </a:extLst>
          </p:cNvPr>
          <p:cNvSpPr txBox="1"/>
          <p:nvPr/>
        </p:nvSpPr>
        <p:spPr>
          <a:xfrm>
            <a:off x="4962525" y="1133475"/>
            <a:ext cx="53625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Digital LIMC </a:t>
            </a:r>
            <a:r>
              <a:rPr lang="en-GB" b="0" i="0" dirty="0">
                <a:effectLst/>
                <a:latin typeface="Open Sans"/>
              </a:rPr>
              <a:t>Monument #6995</a:t>
            </a:r>
          </a:p>
          <a:p>
            <a:r>
              <a:rPr lang="en-GB" dirty="0">
                <a:latin typeface="Open Sans"/>
              </a:rPr>
              <a:t>Tanagra Figurines</a:t>
            </a:r>
          </a:p>
          <a:p>
            <a:r>
              <a:rPr lang="en-GB" dirty="0">
                <a:latin typeface="Open Sans"/>
              </a:rPr>
              <a:t>Abduction of Persephone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05733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A8B4D40-7511-412C-8B2F-333CFD4481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977" y="523875"/>
            <a:ext cx="3409950" cy="43815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40070F5-7488-4961-BA12-0739C382AE4A}"/>
              </a:ext>
            </a:extLst>
          </p:cNvPr>
          <p:cNvSpPr txBox="1"/>
          <p:nvPr/>
        </p:nvSpPr>
        <p:spPr>
          <a:xfrm flipH="1">
            <a:off x="4598669" y="1085850"/>
            <a:ext cx="175641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Persephone Tomb</a:t>
            </a:r>
          </a:p>
          <a:p>
            <a:r>
              <a:rPr lang="en-GB" dirty="0"/>
              <a:t>Late 4</a:t>
            </a:r>
            <a:r>
              <a:rPr lang="en-GB" baseline="30000" dirty="0"/>
              <a:t>th</a:t>
            </a:r>
            <a:r>
              <a:rPr lang="en-GB" dirty="0"/>
              <a:t> century BCE</a:t>
            </a:r>
          </a:p>
          <a:p>
            <a:r>
              <a:rPr lang="en-GB" dirty="0" err="1"/>
              <a:t>Vergina</a:t>
            </a:r>
            <a:endParaRPr lang="en-GB" dirty="0"/>
          </a:p>
          <a:p>
            <a:r>
              <a:rPr lang="en-GB" dirty="0"/>
              <a:t>Macedonia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BD711A5-DD55-4217-9559-73466FF269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2073" y="2590799"/>
            <a:ext cx="2757654" cy="4143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9820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B71CE42-05ED-4F6F-8100-4C64568FE3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040" y="212972"/>
            <a:ext cx="7351035" cy="482471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3E234E4-258D-4D6E-B456-987098D1E48A}"/>
              </a:ext>
            </a:extLst>
          </p:cNvPr>
          <p:cNvSpPr txBox="1"/>
          <p:nvPr/>
        </p:nvSpPr>
        <p:spPr>
          <a:xfrm>
            <a:off x="7858125" y="847725"/>
            <a:ext cx="2066925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Persephone tomb painting</a:t>
            </a:r>
          </a:p>
          <a:p>
            <a:r>
              <a:rPr lang="en-GB" dirty="0"/>
              <a:t>Hall of Caracalla</a:t>
            </a:r>
          </a:p>
          <a:p>
            <a:r>
              <a:rPr lang="en-GB" dirty="0"/>
              <a:t>Alexandria</a:t>
            </a:r>
          </a:p>
          <a:p>
            <a:r>
              <a:rPr lang="en-GB" b="0" i="0" dirty="0" err="1">
                <a:solidFill>
                  <a:srgbClr val="333333"/>
                </a:solidFill>
                <a:effectLst/>
                <a:latin typeface="Lato"/>
              </a:rPr>
              <a:t>Kom</a:t>
            </a:r>
            <a:r>
              <a:rPr lang="en-GB" b="0" i="0" dirty="0">
                <a:solidFill>
                  <a:srgbClr val="333333"/>
                </a:solidFill>
                <a:effectLst/>
                <a:latin typeface="Lato"/>
              </a:rPr>
              <a:t> el-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Lato"/>
              </a:rPr>
              <a:t>Shuqafa</a:t>
            </a:r>
            <a:endParaRPr lang="en-GB" b="0" i="0" dirty="0">
              <a:solidFill>
                <a:srgbClr val="333333"/>
              </a:solidFill>
              <a:effectLst/>
              <a:latin typeface="Lato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8A4E55D-CE68-447E-8092-81DEDDE760D0}"/>
              </a:ext>
            </a:extLst>
          </p:cNvPr>
          <p:cNvSpPr txBox="1"/>
          <p:nvPr/>
        </p:nvSpPr>
        <p:spPr>
          <a:xfrm>
            <a:off x="630315" y="5468645"/>
            <a:ext cx="36664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Very interesting discovery story: Click </a:t>
            </a:r>
            <a:r>
              <a:rPr lang="en-GB" dirty="0">
                <a:hlinkClick r:id="rId3"/>
              </a:rPr>
              <a:t>here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34653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E8849739-6766-4227-842F-C45EC52601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342" y="190823"/>
            <a:ext cx="5396961" cy="647635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470A8A9-DF9B-4B89-9B12-E5111F6D65BC}"/>
              </a:ext>
            </a:extLst>
          </p:cNvPr>
          <p:cNvSpPr txBox="1"/>
          <p:nvPr/>
        </p:nvSpPr>
        <p:spPr>
          <a:xfrm>
            <a:off x="6276975" y="828675"/>
            <a:ext cx="2667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Ninnion</a:t>
            </a:r>
            <a:r>
              <a:rPr lang="en-GB" dirty="0"/>
              <a:t> Tablet</a:t>
            </a:r>
          </a:p>
          <a:p>
            <a:r>
              <a:rPr lang="en-GB" dirty="0"/>
              <a:t>c370BCE</a:t>
            </a:r>
          </a:p>
        </p:txBody>
      </p:sp>
    </p:spTree>
    <p:extLst>
      <p:ext uri="{BB962C8B-B14F-4D97-AF65-F5344CB8AC3E}">
        <p14:creationId xmlns:p14="http://schemas.microsoft.com/office/powerpoint/2010/main" val="35690919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Eλευσίνα. Tα μεγάλα μυστήρια / Eleusis. The great mysteries (trailer)">
            <a:hlinkClick r:id="" action="ppaction://media"/>
            <a:extLst>
              <a:ext uri="{FF2B5EF4-FFF2-40B4-BE49-F238E27FC236}">
                <a16:creationId xmlns:a16="http://schemas.microsoft.com/office/drawing/2014/main" id="{6EAFCA39-922D-4233-9CDE-9011811FCA0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073439" y="1174353"/>
            <a:ext cx="2823858" cy="1595480"/>
          </a:xfrm>
          <a:prstGeom prst="rect">
            <a:avLst/>
          </a:prstGeom>
        </p:spPr>
      </p:pic>
      <p:pic>
        <p:nvPicPr>
          <p:cNvPr id="3" name="Online Media 2" title="The Archaeological Site of Eleusis">
            <a:hlinkClick r:id="" action="ppaction://media"/>
            <a:extLst>
              <a:ext uri="{FF2B5EF4-FFF2-40B4-BE49-F238E27FC236}">
                <a16:creationId xmlns:a16="http://schemas.microsoft.com/office/drawing/2014/main" id="{F9436C7A-0B00-4831-9859-FF55244AA52F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5"/>
          <a:stretch>
            <a:fillRect/>
          </a:stretch>
        </p:blipFill>
        <p:spPr>
          <a:xfrm>
            <a:off x="6317448" y="1174353"/>
            <a:ext cx="2540000" cy="143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203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2B9FCB9-715B-4E0D-A980-24A5621171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848" y="190500"/>
            <a:ext cx="8242710" cy="53149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54AC98F-7C09-4319-8FD3-0F4F191684EE}"/>
              </a:ext>
            </a:extLst>
          </p:cNvPr>
          <p:cNvSpPr txBox="1"/>
          <p:nvPr/>
        </p:nvSpPr>
        <p:spPr>
          <a:xfrm>
            <a:off x="8753475" y="1066800"/>
            <a:ext cx="248602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Digital LIMC </a:t>
            </a:r>
            <a:r>
              <a:rPr lang="en-GB" b="0" i="0" dirty="0">
                <a:effectLst/>
                <a:latin typeface="Open Sans"/>
              </a:rPr>
              <a:t>Monument #21750</a:t>
            </a:r>
          </a:p>
          <a:p>
            <a:endParaRPr lang="en-GB" dirty="0">
              <a:latin typeface="Open Sans"/>
            </a:endParaRPr>
          </a:p>
          <a:p>
            <a:r>
              <a:rPr lang="en-GB" dirty="0" err="1">
                <a:latin typeface="Open Sans"/>
              </a:rPr>
              <a:t>Anodos</a:t>
            </a:r>
            <a:r>
              <a:rPr lang="en-GB" dirty="0">
                <a:latin typeface="Open Sans"/>
              </a:rPr>
              <a:t> of Persephone</a:t>
            </a:r>
          </a:p>
          <a:p>
            <a:r>
              <a:rPr lang="en-GB" dirty="0">
                <a:latin typeface="Open Sans"/>
              </a:rPr>
              <a:t>OR </a:t>
            </a:r>
          </a:p>
          <a:p>
            <a:r>
              <a:rPr lang="en-GB" dirty="0">
                <a:latin typeface="Open Sans"/>
              </a:rPr>
              <a:t>Birth of Aphrodite</a:t>
            </a:r>
          </a:p>
          <a:p>
            <a:endParaRPr lang="en-GB" dirty="0">
              <a:latin typeface="Open Sans"/>
            </a:endParaRPr>
          </a:p>
          <a:p>
            <a:r>
              <a:rPr lang="en-GB" dirty="0">
                <a:latin typeface="Open Sans"/>
              </a:rPr>
              <a:t>Marble Relief Rome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18375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2D2C57B-8A17-4DDC-B446-1ACDD5538C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7387"/>
            <a:ext cx="12192000" cy="43419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FB3F484-30D1-4AEC-9DBC-D81F77627711}"/>
              </a:ext>
            </a:extLst>
          </p:cNvPr>
          <p:cNvSpPr txBox="1"/>
          <p:nvPr/>
        </p:nvSpPr>
        <p:spPr>
          <a:xfrm>
            <a:off x="723900" y="4867275"/>
            <a:ext cx="583669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Digital LIMC </a:t>
            </a:r>
            <a:r>
              <a:rPr lang="en-GB" b="0" i="0" dirty="0">
                <a:effectLst/>
                <a:latin typeface="Open Sans"/>
              </a:rPr>
              <a:t>Monument #7078</a:t>
            </a:r>
          </a:p>
          <a:p>
            <a:r>
              <a:rPr lang="en-US" b="0" i="0" dirty="0">
                <a:effectLst/>
                <a:latin typeface="Open Sans"/>
              </a:rPr>
              <a:t>A pair (</a:t>
            </a:r>
            <a:r>
              <a:rPr lang="en-US" b="0" i="0" dirty="0" err="1">
                <a:effectLst/>
                <a:latin typeface="Open Sans"/>
              </a:rPr>
              <a:t>Iason</a:t>
            </a:r>
            <a:r>
              <a:rPr lang="en-US" b="0" i="0" dirty="0">
                <a:effectLst/>
                <a:latin typeface="Open Sans"/>
              </a:rPr>
              <a:t> and Medeia?) flanked by two women. Herakles in front of the seated Hades and the standing Persephone.</a:t>
            </a:r>
            <a:endParaRPr lang="en-GB" dirty="0">
              <a:latin typeface="Open Sans"/>
            </a:endParaRPr>
          </a:p>
          <a:p>
            <a:r>
              <a:rPr lang="en-GB" dirty="0">
                <a:latin typeface="Open Sans"/>
              </a:rPr>
              <a:t>550-540 BCE</a:t>
            </a:r>
          </a:p>
          <a:p>
            <a:r>
              <a:rPr lang="en-GB" dirty="0">
                <a:latin typeface="Open Sans"/>
              </a:rPr>
              <a:t>Relief from Sicily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5869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4644B0C-68BA-410F-A4EF-4792EDAA8A71}"/>
              </a:ext>
            </a:extLst>
          </p:cNvPr>
          <p:cNvSpPr txBox="1"/>
          <p:nvPr/>
        </p:nvSpPr>
        <p:spPr>
          <a:xfrm>
            <a:off x="1296140" y="1003177"/>
            <a:ext cx="28763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2"/>
              </a:rPr>
              <a:t>Altamura Crater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56A7D5E-C831-48B1-B902-EFE20C7FA4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8793" y="585926"/>
            <a:ext cx="7918574" cy="5268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148065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140</Words>
  <Application>Microsoft Office PowerPoint</Application>
  <PresentationFormat>Widescreen</PresentationFormat>
  <Paragraphs>41</Paragraphs>
  <Slides>12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Lato</vt:lpstr>
      <vt:lpstr>Open Sans</vt:lpstr>
      <vt:lpstr>Office Theme</vt:lpstr>
      <vt:lpstr>Persephone in Art</vt:lpstr>
      <vt:lpstr>Out of 207 Beazley Entries for Persephone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Errietta Bissa</dc:creator>
  <cp:lastModifiedBy>Errietta Bissa</cp:lastModifiedBy>
  <cp:revision>7</cp:revision>
  <dcterms:created xsi:type="dcterms:W3CDTF">2021-01-19T09:40:13Z</dcterms:created>
  <dcterms:modified xsi:type="dcterms:W3CDTF">2021-01-19T10:41:37Z</dcterms:modified>
</cp:coreProperties>
</file>