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sldSz cx="12192000" cy="6858000"/>
  <p:notesSz cx="6858000" cy="9144000"/>
  <p:embeddedFontLst>
    <p:embeddedFont>
      <p:font typeface="Lato" panose="020F0502020204030203" pitchFamily="34" charset="0"/>
      <p:regular r:id="rId31"/>
      <p:bold r:id="rId32"/>
      <p:italic r:id="rId33"/>
      <p:boldItalic r:id="rId34"/>
    </p:embeddedFont>
    <p:embeddedFont>
      <p:font typeface="Poppins SemiBold" panose="00000700000000000000" pitchFamily="2" charset="0"/>
      <p:regular r:id="rId35"/>
      <p:bold r:id="rId36"/>
      <p:italic r:id="rId37"/>
      <p:boldItalic r:id="rId3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0236AC-7C92-4F4F-909F-EAF210EFB180}" v="6" dt="2026-07-06T08:02:26.450"/>
  </p1510:revLst>
</p1510:revInfo>
</file>

<file path=ppt/tableStyles.xml><?xml version="1.0" encoding="utf-8"?>
<a:tblStyleLst xmlns:a="http://schemas.openxmlformats.org/drawingml/2006/main" def="{3854510F-44FE-45EB-A0F0-4E7227C28D1C}">
  <a:tblStyle styleId="{3854510F-44FE-45EB-A0F0-4E7227C28D1C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font" Target="fonts/font4.fntdata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2.fntdata"/><Relationship Id="rId37" Type="http://schemas.openxmlformats.org/officeDocument/2006/relationships/font" Target="fonts/font7.fntdata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.fntdata"/><Relationship Id="rId44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font" Target="fonts/font5.fntdata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3.fntdata"/><Relationship Id="rId38" Type="http://schemas.openxmlformats.org/officeDocument/2006/relationships/font" Target="fonts/font8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nipatel29@outlook.com" userId="df636da9dafbe914" providerId="LiveId" clId="{C85CBECA-F8FD-472A-B77E-5A1CA23A5BA1}"/>
    <pc:docChg chg="custSel modSld">
      <pc:chgData name="shanipatel29@outlook.com" userId="df636da9dafbe914" providerId="LiveId" clId="{C85CBECA-F8FD-472A-B77E-5A1CA23A5BA1}" dt="2026-07-06T08:03:29.194" v="147" actId="14100"/>
      <pc:docMkLst>
        <pc:docMk/>
      </pc:docMkLst>
      <pc:sldChg chg="modSp mod">
        <pc:chgData name="shanipatel29@outlook.com" userId="df636da9dafbe914" providerId="LiveId" clId="{C85CBECA-F8FD-472A-B77E-5A1CA23A5BA1}" dt="2026-07-06T08:03:29.194" v="147" actId="14100"/>
        <pc:sldMkLst>
          <pc:docMk/>
          <pc:sldMk cId="0" sldId="256"/>
        </pc:sldMkLst>
        <pc:spChg chg="mod">
          <ac:chgData name="shanipatel29@outlook.com" userId="df636da9dafbe914" providerId="LiveId" clId="{C85CBECA-F8FD-472A-B77E-5A1CA23A5BA1}" dt="2026-07-06T08:03:29.194" v="147" actId="14100"/>
          <ac:spMkLst>
            <pc:docMk/>
            <pc:sldMk cId="0" sldId="256"/>
            <ac:spMk id="92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7-06T07:59:07.096" v="140" actId="122"/>
          <ac:spMkLst>
            <pc:docMk/>
            <pc:sldMk cId="0" sldId="256"/>
            <ac:spMk id="94" creationId="{00000000-0000-0000-0000-000000000000}"/>
          </ac:spMkLst>
        </pc:spChg>
        <pc:picChg chg="mod">
          <ac:chgData name="shanipatel29@outlook.com" userId="df636da9dafbe914" providerId="LiveId" clId="{C85CBECA-F8FD-472A-B77E-5A1CA23A5BA1}" dt="2026-07-06T07:59:45.852" v="142" actId="1036"/>
          <ac:picMkLst>
            <pc:docMk/>
            <pc:sldMk cId="0" sldId="256"/>
            <ac:picMk id="84" creationId="{00000000-0000-0000-0000-000000000000}"/>
          </ac:picMkLst>
        </pc:picChg>
      </pc:sldChg>
      <pc:sldChg chg="addSp delSp modSp mod">
        <pc:chgData name="shanipatel29@outlook.com" userId="df636da9dafbe914" providerId="LiveId" clId="{C85CBECA-F8FD-472A-B77E-5A1CA23A5BA1}" dt="2026-07-06T07:58:38.503" v="139"/>
        <pc:sldMkLst>
          <pc:docMk/>
          <pc:sldMk cId="0" sldId="273"/>
        </pc:sldMkLst>
        <pc:spChg chg="add del mod">
          <ac:chgData name="shanipatel29@outlook.com" userId="df636da9dafbe914" providerId="LiveId" clId="{C85CBECA-F8FD-472A-B77E-5A1CA23A5BA1}" dt="2026-07-06T07:58:38.503" v="139"/>
          <ac:spMkLst>
            <pc:docMk/>
            <pc:sldMk cId="0" sldId="273"/>
            <ac:spMk id="4" creationId="{E70FD660-9247-6D29-C0F8-7A49CE1DD31C}"/>
          </ac:spMkLst>
        </pc:spChg>
        <pc:spChg chg="add mod">
          <ac:chgData name="shanipatel29@outlook.com" userId="df636da9dafbe914" providerId="LiveId" clId="{C85CBECA-F8FD-472A-B77E-5A1CA23A5BA1}" dt="2026-07-06T07:58:34.901" v="137" actId="20577"/>
          <ac:spMkLst>
            <pc:docMk/>
            <pc:sldMk cId="0" sldId="273"/>
            <ac:spMk id="5" creationId="{1614BDAF-F95F-1F40-7E27-5A4C09FE6623}"/>
          </ac:spMkLst>
        </pc:spChg>
        <pc:picChg chg="add del mod">
          <ac:chgData name="shanipatel29@outlook.com" userId="df636da9dafbe914" providerId="LiveId" clId="{C85CBECA-F8FD-472A-B77E-5A1CA23A5BA1}" dt="2026-07-06T07:55:51.972" v="48" actId="478"/>
          <ac:picMkLst>
            <pc:docMk/>
            <pc:sldMk cId="0" sldId="273"/>
            <ac:picMk id="3" creationId="{577ED053-1102-9377-94E7-103D7D8CB1FE}"/>
          </ac:picMkLst>
        </pc:picChg>
        <pc:picChg chg="del mod">
          <ac:chgData name="shanipatel29@outlook.com" userId="df636da9dafbe914" providerId="LiveId" clId="{C85CBECA-F8FD-472A-B77E-5A1CA23A5BA1}" dt="2026-07-06T07:54:18.753" v="41" actId="478"/>
          <ac:picMkLst>
            <pc:docMk/>
            <pc:sldMk cId="0" sldId="273"/>
            <ac:picMk id="360" creationId="{00000000-0000-0000-0000-00000000000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" name="Google Shape;173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" name="Google Shape;19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" name="Google Shape;205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2" name="Google Shape;222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5" name="Google Shape;235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" name="Google Shape;256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5" name="Google Shape;265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4" name="Google Shape;284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" name="Google Shape;304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9" name="Google Shape;319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" name="Google Shape;334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5" name="Google Shape;335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2" name="Google Shape;352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9" name="Google Shape;369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" name="Google Shape;382;p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3" name="Google Shape;383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p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2" name="Google Shape;392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5" name="Google Shape;405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p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1" name="Google Shape;431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" name="Google Shape;445;p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6" name="Google Shape;446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Google Shape;463;p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4" name="Google Shape;464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" name="Google Shape;477;p2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8" name="Google Shape;478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" name="Google Shape;513;p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4" name="Google Shape;514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" name="Google Shape;522;p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3" name="Google Shape;523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1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png"/><Relationship Id="rId3" Type="http://schemas.openxmlformats.org/officeDocument/2006/relationships/image" Target="../media/image1.png"/><Relationship Id="rId7" Type="http://schemas.openxmlformats.org/officeDocument/2006/relationships/image" Target="../media/image5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6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4916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4320480"/>
            <a:ext cx="10668000" cy="1380530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3"/>
          <p:cNvSpPr txBox="1"/>
          <p:nvPr/>
        </p:nvSpPr>
        <p:spPr>
          <a:xfrm>
            <a:off x="4095674" y="1173385"/>
            <a:ext cx="4000500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0D9488"/>
                </a:solidFill>
                <a:latin typeface="+mj-lt"/>
                <a:ea typeface="Lato"/>
                <a:cs typeface="Lato"/>
                <a:sym typeface="Lato"/>
              </a:rPr>
              <a:t>UNIVERSITY OF WALES TRINITY SAINT DAVID</a:t>
            </a:r>
            <a:endParaRPr sz="1800" dirty="0">
              <a:latin typeface="+mj-lt"/>
            </a:endParaRPr>
          </a:p>
        </p:txBody>
      </p:sp>
      <p:sp>
        <p:nvSpPr>
          <p:cNvPr id="87" name="Google Shape;87;p13"/>
          <p:cNvSpPr txBox="1"/>
          <p:nvPr/>
        </p:nvSpPr>
        <p:spPr>
          <a:xfrm>
            <a:off x="2575125" y="1893713"/>
            <a:ext cx="7041600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0F172A"/>
                </a:solidFill>
                <a:latin typeface="+mj-lt"/>
                <a:ea typeface="Poppins SemiBold"/>
                <a:cs typeface="Poppins SemiBold"/>
                <a:sym typeface="Poppins SemiBold"/>
              </a:rPr>
              <a:t>Move More, Live Better:</a:t>
            </a:r>
            <a:br>
              <a:rPr lang="en-US" sz="1800" b="0" i="0" u="none" strike="noStrike" cap="none" dirty="0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800" b="0" i="0" u="none" strike="noStrike" cap="none" dirty="0">
                <a:solidFill>
                  <a:srgbClr val="0D9488"/>
                </a:solidFill>
                <a:latin typeface="+mj-lt"/>
                <a:ea typeface="Poppins SemiBold"/>
                <a:cs typeface="Poppins SemiBold"/>
                <a:sym typeface="Poppins SemiBold"/>
              </a:rPr>
              <a:t>A Student Health Campaign</a:t>
            </a:r>
            <a:endParaRPr sz="1800" dirty="0">
              <a:latin typeface="+mj-lt"/>
            </a:endParaRPr>
          </a:p>
        </p:txBody>
      </p:sp>
      <p:sp>
        <p:nvSpPr>
          <p:cNvPr id="88" name="Google Shape;88;p13"/>
          <p:cNvSpPr txBox="1"/>
          <p:nvPr/>
        </p:nvSpPr>
        <p:spPr>
          <a:xfrm>
            <a:off x="1809674" y="2880027"/>
            <a:ext cx="8572500" cy="12464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475569"/>
                </a:solidFill>
                <a:latin typeface="+mj-lt"/>
                <a:ea typeface="Lato"/>
                <a:cs typeface="Lato"/>
                <a:sym typeface="Lato"/>
              </a:rPr>
              <a:t>An evidence-based public health practice intervention targeting physical inactivity and sedentary desk-bound behavior patterns within the university student population.</a:t>
            </a:r>
            <a:endParaRPr sz="1800" dirty="0">
              <a:latin typeface="+mj-lt"/>
            </a:endParaRPr>
          </a:p>
        </p:txBody>
      </p:sp>
      <p:sp>
        <p:nvSpPr>
          <p:cNvPr id="89" name="Google Shape;89;p13"/>
          <p:cNvSpPr txBox="1"/>
          <p:nvPr/>
        </p:nvSpPr>
        <p:spPr>
          <a:xfrm>
            <a:off x="869952" y="4530030"/>
            <a:ext cx="3466995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D9488"/>
                </a:solidFill>
                <a:latin typeface="+mj-lt"/>
                <a:ea typeface="Poppins SemiBold"/>
                <a:cs typeface="Poppins SemiBold"/>
                <a:sym typeface="Poppins SemiBold"/>
              </a:rPr>
              <a:t>MODULE DETAILS</a:t>
            </a:r>
            <a:endParaRPr sz="1800">
              <a:latin typeface="+mj-lt"/>
            </a:endParaRPr>
          </a:p>
        </p:txBody>
      </p:sp>
      <p:sp>
        <p:nvSpPr>
          <p:cNvPr id="90" name="Google Shape;90;p13"/>
          <p:cNvSpPr txBox="1"/>
          <p:nvPr/>
        </p:nvSpPr>
        <p:spPr>
          <a:xfrm>
            <a:off x="952500" y="4777680"/>
            <a:ext cx="3301900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1E293B"/>
                </a:solidFill>
                <a:latin typeface="+mj-lt"/>
                <a:ea typeface="Lato"/>
                <a:cs typeface="Lato"/>
                <a:sym typeface="Lato"/>
              </a:rPr>
              <a:t>Social Epidemiology &amp; Public Health (LCHS7000)</a:t>
            </a:r>
            <a:endParaRPr sz="1800" dirty="0">
              <a:latin typeface="+mj-lt"/>
            </a:endParaRPr>
          </a:p>
        </p:txBody>
      </p:sp>
      <p:sp>
        <p:nvSpPr>
          <p:cNvPr id="91" name="Google Shape;91;p13"/>
          <p:cNvSpPr txBox="1"/>
          <p:nvPr/>
        </p:nvSpPr>
        <p:spPr>
          <a:xfrm>
            <a:off x="4362349" y="4530030"/>
            <a:ext cx="3467152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0D9488"/>
                </a:solidFill>
                <a:latin typeface="+mj-lt"/>
                <a:ea typeface="Poppins SemiBold"/>
                <a:cs typeface="Poppins SemiBold"/>
                <a:sym typeface="Poppins SemiBold"/>
              </a:rPr>
              <a:t>LECTURER / VERIFIER</a:t>
            </a:r>
            <a:endParaRPr sz="1800" dirty="0">
              <a:latin typeface="+mj-lt"/>
            </a:endParaRPr>
          </a:p>
        </p:txBody>
      </p:sp>
      <p:sp>
        <p:nvSpPr>
          <p:cNvPr id="92" name="Google Shape;92;p13"/>
          <p:cNvSpPr txBox="1"/>
          <p:nvPr/>
        </p:nvSpPr>
        <p:spPr>
          <a:xfrm>
            <a:off x="5230761" y="4777680"/>
            <a:ext cx="2516188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IN" sz="1800" dirty="0" err="1">
                <a:latin typeface="+mj-lt"/>
              </a:rPr>
              <a:t>Itse</a:t>
            </a:r>
            <a:r>
              <a:rPr lang="en-IN" sz="1800" dirty="0">
                <a:latin typeface="+mj-lt"/>
              </a:rPr>
              <a:t> Olaoye</a:t>
            </a:r>
            <a:br>
              <a:rPr lang="en-IN" sz="1800" dirty="0">
                <a:latin typeface="+mj-lt"/>
              </a:rPr>
            </a:br>
            <a:r>
              <a:rPr lang="en-US" sz="1800" b="0" i="0" u="none" strike="noStrike" cap="none" dirty="0">
                <a:solidFill>
                  <a:srgbClr val="1E293B"/>
                </a:solidFill>
                <a:latin typeface="+mj-lt"/>
                <a:ea typeface="Lato"/>
                <a:cs typeface="Lato"/>
                <a:sym typeface="Lato"/>
              </a:rPr>
              <a:t>Dr Hamdi Hussain</a:t>
            </a:r>
            <a:endParaRPr sz="1800" dirty="0">
              <a:latin typeface="+mj-lt"/>
            </a:endParaRPr>
          </a:p>
        </p:txBody>
      </p:sp>
      <p:sp>
        <p:nvSpPr>
          <p:cNvPr id="93" name="Google Shape;93;p13"/>
          <p:cNvSpPr txBox="1"/>
          <p:nvPr/>
        </p:nvSpPr>
        <p:spPr>
          <a:xfrm>
            <a:off x="7854902" y="4530030"/>
            <a:ext cx="3466995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D9488"/>
                </a:solidFill>
                <a:latin typeface="+mj-lt"/>
                <a:ea typeface="Poppins SemiBold"/>
                <a:cs typeface="Poppins SemiBold"/>
                <a:sym typeface="Poppins SemiBold"/>
              </a:rPr>
              <a:t>PRESENTED BY</a:t>
            </a:r>
            <a:endParaRPr sz="1800">
              <a:latin typeface="+mj-lt"/>
            </a:endParaRPr>
          </a:p>
        </p:txBody>
      </p:sp>
      <p:sp>
        <p:nvSpPr>
          <p:cNvPr id="94" name="Google Shape;94;p13"/>
          <p:cNvSpPr txBox="1"/>
          <p:nvPr/>
        </p:nvSpPr>
        <p:spPr>
          <a:xfrm>
            <a:off x="7937450" y="4777680"/>
            <a:ext cx="3301800" cy="6463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150000"/>
              </a:lnSpc>
            </a:pPr>
            <a:r>
              <a:rPr lang="en-US" b="0" i="0" u="none" strike="noStrike" cap="none" dirty="0">
                <a:solidFill>
                  <a:srgbClr val="1E293B"/>
                </a:solidFill>
                <a:latin typeface="+mj-lt"/>
                <a:ea typeface="Lato"/>
                <a:cs typeface="Lato"/>
                <a:sym typeface="Lato"/>
              </a:rPr>
              <a:t>S. </a:t>
            </a:r>
            <a:r>
              <a:rPr lang="en-US" b="0" i="0" u="none" strike="noStrike" cap="none" dirty="0" err="1">
                <a:solidFill>
                  <a:srgbClr val="1E293B"/>
                </a:solidFill>
                <a:latin typeface="+mj-lt"/>
                <a:ea typeface="Lato"/>
                <a:cs typeface="Lato"/>
                <a:sym typeface="Lato"/>
              </a:rPr>
              <a:t>Soliya</a:t>
            </a:r>
            <a:r>
              <a:rPr lang="en-US" b="0" i="0" u="none" strike="noStrike" cap="none" dirty="0">
                <a:solidFill>
                  <a:srgbClr val="1E293B"/>
                </a:solidFill>
                <a:latin typeface="+mj-lt"/>
                <a:ea typeface="Lato"/>
                <a:cs typeface="Lato"/>
                <a:sym typeface="Lato"/>
              </a:rPr>
              <a:t>(</a:t>
            </a:r>
            <a:r>
              <a:rPr lang="en-IN" dirty="0">
                <a:latin typeface="+mj-lt"/>
              </a:rPr>
              <a:t>2532722)</a:t>
            </a:r>
            <a:r>
              <a:rPr lang="en-US" b="0" i="0" u="none" strike="noStrike" cap="none" dirty="0">
                <a:solidFill>
                  <a:srgbClr val="1E293B"/>
                </a:solidFill>
                <a:latin typeface="+mj-lt"/>
                <a:ea typeface="Lato"/>
                <a:cs typeface="Lato"/>
                <a:sym typeface="Lato"/>
              </a:rPr>
              <a:t>, V. Patel</a:t>
            </a:r>
            <a:r>
              <a:rPr lang="en-US" dirty="0">
                <a:solidFill>
                  <a:srgbClr val="1E293B"/>
                </a:solidFill>
                <a:latin typeface="+mj-lt"/>
                <a:ea typeface="Lato"/>
                <a:cs typeface="Lato"/>
                <a:sym typeface="Lato"/>
              </a:rPr>
              <a:t>(2534374)</a:t>
            </a:r>
            <a:r>
              <a:rPr lang="en-US" b="0" i="0" u="none" strike="noStrike" cap="none" dirty="0">
                <a:solidFill>
                  <a:srgbClr val="1E293B"/>
                </a:solidFill>
                <a:latin typeface="+mj-lt"/>
                <a:ea typeface="Lato"/>
                <a:cs typeface="Lato"/>
                <a:sym typeface="Lato"/>
              </a:rPr>
              <a:t>, V. Barot</a:t>
            </a:r>
            <a:r>
              <a:rPr lang="en-US" dirty="0">
                <a:solidFill>
                  <a:srgbClr val="1E293B"/>
                </a:solidFill>
                <a:latin typeface="+mj-lt"/>
                <a:ea typeface="Lato"/>
                <a:cs typeface="Lato"/>
                <a:sym typeface="Lato"/>
              </a:rPr>
              <a:t> (2539619)</a:t>
            </a:r>
            <a:endParaRPr dirty="0">
              <a:latin typeface="+mj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" name="Google Shape;99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Google Shape;100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2405062"/>
            <a:ext cx="5143500" cy="3038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86500" y="2405062"/>
            <a:ext cx="5143500" cy="4069288"/>
          </a:xfrm>
          <a:prstGeom prst="rect">
            <a:avLst/>
          </a:prstGeom>
          <a:noFill/>
          <a:ln>
            <a:noFill/>
          </a:ln>
        </p:spPr>
      </p:pic>
      <p:sp>
        <p:nvSpPr>
          <p:cNvPr id="102" name="Google Shape;102;p14"/>
          <p:cNvSpPr txBox="1"/>
          <p:nvPr/>
        </p:nvSpPr>
        <p:spPr>
          <a:xfrm>
            <a:off x="1057275" y="3257550"/>
            <a:ext cx="4780597" cy="284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50" b="0" i="0" u="none" strike="noStrike" cap="none">
                <a:solidFill>
                  <a:srgbClr val="0D9488"/>
                </a:solidFill>
                <a:latin typeface="+mj-lt"/>
                <a:ea typeface="Poppins SemiBold"/>
                <a:cs typeface="Poppins SemiBold"/>
                <a:sym typeface="Poppins SemiBold"/>
              </a:rPr>
              <a:t>Target Campaign Goal</a:t>
            </a:r>
            <a:endParaRPr sz="1850">
              <a:latin typeface="+mj-lt"/>
            </a:endParaRPr>
          </a:p>
        </p:txBody>
      </p:sp>
      <p:sp>
        <p:nvSpPr>
          <p:cNvPr id="103" name="Google Shape;103;p14"/>
          <p:cNvSpPr txBox="1"/>
          <p:nvPr/>
        </p:nvSpPr>
        <p:spPr>
          <a:xfrm>
            <a:off x="1057275" y="3705225"/>
            <a:ext cx="4552950" cy="1708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Dismantle environmental, sociological, and psychological entry barriers to physical activity, progressively elevating active self-efficacy across a 6-week campus blueprint.</a:t>
            </a:r>
            <a:endParaRPr sz="1850">
              <a:latin typeface="+mj-lt"/>
            </a:endParaRPr>
          </a:p>
        </p:txBody>
      </p:sp>
      <p:sp>
        <p:nvSpPr>
          <p:cNvPr id="104" name="Google Shape;104;p14"/>
          <p:cNvSpPr txBox="1"/>
          <p:nvPr/>
        </p:nvSpPr>
        <p:spPr>
          <a:xfrm>
            <a:off x="6581775" y="2700337"/>
            <a:ext cx="4780597" cy="284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50" b="0" i="0" u="none" strike="noStrike" cap="none">
                <a:solidFill>
                  <a:srgbClr val="0D9488"/>
                </a:solidFill>
                <a:latin typeface="+mj-lt"/>
                <a:ea typeface="Poppins SemiBold"/>
                <a:cs typeface="Poppins SemiBold"/>
                <a:sym typeface="Poppins SemiBold"/>
              </a:rPr>
              <a:t>The 6-Week Progressive Framework</a:t>
            </a:r>
            <a:endParaRPr sz="1850">
              <a:latin typeface="+mj-lt"/>
            </a:endParaRPr>
          </a:p>
        </p:txBody>
      </p:sp>
      <p:sp>
        <p:nvSpPr>
          <p:cNvPr id="105" name="Google Shape;105;p14"/>
          <p:cNvSpPr txBox="1"/>
          <p:nvPr/>
        </p:nvSpPr>
        <p:spPr>
          <a:xfrm>
            <a:off x="6561494" y="2928632"/>
            <a:ext cx="5381625" cy="854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50" b="1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W1:</a:t>
            </a:r>
            <a:r>
              <a:rPr lang="en-US" sz="18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Baseline Health Profiling &amp; SMART Goal Setting</a:t>
            </a:r>
            <a:endParaRPr sz="1850" dirty="0">
              <a:latin typeface="+mj-lt"/>
            </a:endParaRPr>
          </a:p>
        </p:txBody>
      </p:sp>
      <p:sp>
        <p:nvSpPr>
          <p:cNvPr id="106" name="Google Shape;106;p14"/>
          <p:cNvSpPr txBox="1"/>
          <p:nvPr/>
        </p:nvSpPr>
        <p:spPr>
          <a:xfrm>
            <a:off x="6563647" y="3636974"/>
            <a:ext cx="4990793" cy="427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50" b="1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W2:</a:t>
            </a:r>
            <a:r>
              <a:rPr lang="en-US" sz="18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Campus Brisk Walking Social Loops</a:t>
            </a:r>
            <a:endParaRPr sz="1850" dirty="0">
              <a:latin typeface="+mj-lt"/>
            </a:endParaRPr>
          </a:p>
        </p:txBody>
      </p:sp>
      <p:sp>
        <p:nvSpPr>
          <p:cNvPr id="107" name="Google Shape;107;p14"/>
          <p:cNvSpPr txBox="1"/>
          <p:nvPr/>
        </p:nvSpPr>
        <p:spPr>
          <a:xfrm>
            <a:off x="6581774" y="3976151"/>
            <a:ext cx="4552950" cy="854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50" b="1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W3:</a:t>
            </a:r>
            <a:r>
              <a:rPr lang="en-US" sz="18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Strength Foundations &amp; Postural Biomechanics</a:t>
            </a:r>
            <a:endParaRPr sz="1850" dirty="0">
              <a:latin typeface="+mj-lt"/>
            </a:endParaRPr>
          </a:p>
        </p:txBody>
      </p:sp>
      <p:sp>
        <p:nvSpPr>
          <p:cNvPr id="108" name="Google Shape;108;p14"/>
          <p:cNvSpPr txBox="1"/>
          <p:nvPr/>
        </p:nvSpPr>
        <p:spPr>
          <a:xfrm>
            <a:off x="6581774" y="4636791"/>
            <a:ext cx="4552950" cy="427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50" b="1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W4:</a:t>
            </a:r>
            <a:r>
              <a:rPr lang="en-US" sz="18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Inclusive Social Mixer Team Sports</a:t>
            </a:r>
            <a:endParaRPr sz="1850" dirty="0">
              <a:latin typeface="+mj-lt"/>
            </a:endParaRPr>
          </a:p>
        </p:txBody>
      </p:sp>
      <p:sp>
        <p:nvSpPr>
          <p:cNvPr id="109" name="Google Shape;109;p14"/>
          <p:cNvSpPr txBox="1"/>
          <p:nvPr/>
        </p:nvSpPr>
        <p:spPr>
          <a:xfrm>
            <a:off x="6581774" y="4930007"/>
            <a:ext cx="4552950" cy="854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50" b="1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W5:</a:t>
            </a:r>
            <a:r>
              <a:rPr lang="en-US" sz="18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Stress-Relief Yoga &amp; Somatic Stretch Blocks</a:t>
            </a:r>
            <a:endParaRPr sz="1850" dirty="0">
              <a:latin typeface="+mj-lt"/>
            </a:endParaRPr>
          </a:p>
        </p:txBody>
      </p:sp>
      <p:sp>
        <p:nvSpPr>
          <p:cNvPr id="110" name="Google Shape;110;p14"/>
          <p:cNvSpPr txBox="1"/>
          <p:nvPr/>
        </p:nvSpPr>
        <p:spPr>
          <a:xfrm>
            <a:off x="6581774" y="5658371"/>
            <a:ext cx="4552950" cy="854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50" b="1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W6:</a:t>
            </a:r>
            <a:r>
              <a:rPr lang="en-US" sz="18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Celebration Obstacle Run &amp; Post-Survey Entry</a:t>
            </a:r>
            <a:endParaRPr sz="1850" dirty="0">
              <a:latin typeface="+mj-lt"/>
            </a:endParaRPr>
          </a:p>
        </p:txBody>
      </p:sp>
      <p:sp>
        <p:nvSpPr>
          <p:cNvPr id="111" name="Google Shape;111;p14"/>
          <p:cNvSpPr txBox="1"/>
          <p:nvPr/>
        </p:nvSpPr>
        <p:spPr>
          <a:xfrm>
            <a:off x="762000" y="571500"/>
            <a:ext cx="11201400" cy="284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50" b="0" i="0" u="none" strike="noStrike" cap="none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Intervention Program Overview</a:t>
            </a:r>
            <a:endParaRPr sz="1850">
              <a:latin typeface="+mj-lt"/>
            </a:endParaRPr>
          </a:p>
        </p:txBody>
      </p:sp>
      <p:sp>
        <p:nvSpPr>
          <p:cNvPr id="112" name="Google Shape;112;p14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5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Google Shape;117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9" name="Google Shape;119;p15"/>
          <p:cNvSpPr txBox="1"/>
          <p:nvPr/>
        </p:nvSpPr>
        <p:spPr>
          <a:xfrm>
            <a:off x="2690574" y="2862262"/>
            <a:ext cx="6810851" cy="284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0F172A"/>
                </a:solidFill>
                <a:latin typeface="+mj-lt"/>
                <a:ea typeface="Poppins SemiBold"/>
                <a:cs typeface="Poppins SemiBold"/>
                <a:sym typeface="Poppins SemiBold"/>
              </a:rPr>
              <a:t>PART 1: Theory &amp; Benefits</a:t>
            </a:r>
            <a:endParaRPr lang="en-US" sz="1800" dirty="0">
              <a:latin typeface="+mj-lt"/>
            </a:endParaRPr>
          </a:p>
        </p:txBody>
      </p:sp>
      <p:sp>
        <p:nvSpPr>
          <p:cNvPr id="120" name="Google Shape;120;p15"/>
          <p:cNvSpPr txBox="1"/>
          <p:nvPr/>
        </p:nvSpPr>
        <p:spPr>
          <a:xfrm>
            <a:off x="3405186" y="3498115"/>
            <a:ext cx="5381625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0D9488"/>
                </a:solidFill>
                <a:latin typeface="+mj-lt"/>
                <a:ea typeface="Lato"/>
                <a:cs typeface="Lato"/>
                <a:sym typeface="Lato"/>
              </a:rPr>
              <a:t>Theoretical Insights &amp; Holistic Behavioral Health Drivers</a:t>
            </a:r>
            <a:endParaRPr sz="1800" dirty="0">
              <a:latin typeface="+mj-lt"/>
            </a:endParaRPr>
          </a:p>
        </p:txBody>
      </p:sp>
      <p:sp>
        <p:nvSpPr>
          <p:cNvPr id="121" name="Google Shape;121;p15"/>
          <p:cNvSpPr txBox="1"/>
          <p:nvPr/>
        </p:nvSpPr>
        <p:spPr>
          <a:xfrm>
            <a:off x="4914900" y="4329112"/>
            <a:ext cx="2362200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475569"/>
                </a:solidFill>
                <a:latin typeface="+mj-lt"/>
                <a:ea typeface="Lato"/>
                <a:cs typeface="Lato"/>
                <a:sym typeface="Lato"/>
              </a:rPr>
              <a:t>Lead Presenter: Shanikumar Soliya</a:t>
            </a:r>
            <a:endParaRPr sz="1800">
              <a:latin typeface="+mj-l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6" name="Google Shape;126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61999" y="-491613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27" name="Google Shape;127;p16"/>
          <p:cNvSpPr txBox="1"/>
          <p:nvPr/>
        </p:nvSpPr>
        <p:spPr>
          <a:xfrm>
            <a:off x="762000" y="571500"/>
            <a:ext cx="5350668" cy="284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50" b="0" i="0" u="none" strike="noStrike" cap="none" dirty="0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Physiological Benefits of Action</a:t>
            </a:r>
            <a:endParaRPr sz="1850" dirty="0">
              <a:latin typeface="+mj-lt"/>
            </a:endParaRPr>
          </a:p>
        </p:txBody>
      </p:sp>
      <p:sp>
        <p:nvSpPr>
          <p:cNvPr id="128" name="Google Shape;128;p16"/>
          <p:cNvSpPr/>
          <p:nvPr/>
        </p:nvSpPr>
        <p:spPr>
          <a:xfrm>
            <a:off x="762000" y="1800225"/>
            <a:ext cx="5095875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29" name="Google Shape;129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0"/>
            <a:ext cx="5857875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16"/>
          <p:cNvSpPr txBox="1"/>
          <p:nvPr/>
        </p:nvSpPr>
        <p:spPr>
          <a:xfrm>
            <a:off x="761999" y="1103470"/>
            <a:ext cx="5095875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Adopting regular physical activity counteracts the vascular and endocrine stresses of higher education study:</a:t>
            </a:r>
            <a:endParaRPr dirty="0">
              <a:latin typeface="+mj-lt"/>
            </a:endParaRPr>
          </a:p>
        </p:txBody>
      </p:sp>
      <p:sp>
        <p:nvSpPr>
          <p:cNvPr id="131" name="Google Shape;131;p16"/>
          <p:cNvSpPr txBox="1"/>
          <p:nvPr/>
        </p:nvSpPr>
        <p:spPr>
          <a:xfrm>
            <a:off x="761999" y="5512307"/>
            <a:ext cx="5095875" cy="854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50" b="0" i="1" u="none" strike="noStrike" cap="none" dirty="0">
                <a:solidFill>
                  <a:srgbClr val="64748B"/>
                </a:solidFill>
                <a:latin typeface="+mj-lt"/>
                <a:ea typeface="Lato"/>
                <a:cs typeface="Lato"/>
                <a:sym typeface="Lato"/>
              </a:rPr>
              <a:t>Reference: WHO Guidelines, 2020; NHS Active Guidelines, 2023</a:t>
            </a:r>
            <a:endParaRPr sz="1850" dirty="0">
              <a:latin typeface="+mj-lt"/>
            </a:endParaRPr>
          </a:p>
        </p:txBody>
      </p:sp>
      <p:sp>
        <p:nvSpPr>
          <p:cNvPr id="132" name="Google Shape;132;p16"/>
          <p:cNvSpPr txBox="1"/>
          <p:nvPr/>
        </p:nvSpPr>
        <p:spPr>
          <a:xfrm>
            <a:off x="1190624" y="1980794"/>
            <a:ext cx="4667250" cy="8863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Cardiovascular Efficiency:</a:t>
            </a:r>
            <a:r>
              <a:rPr lang="en-US" sz="180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Elevates chronic stroke volume and optimizes cardiac output.</a:t>
            </a:r>
            <a:endParaRPr sz="1800" dirty="0">
              <a:latin typeface="+mj-lt"/>
            </a:endParaRPr>
          </a:p>
        </p:txBody>
      </p:sp>
      <p:sp>
        <p:nvSpPr>
          <p:cNvPr id="133" name="Google Shape;133;p16"/>
          <p:cNvSpPr txBox="1"/>
          <p:nvPr/>
        </p:nvSpPr>
        <p:spPr>
          <a:xfrm>
            <a:off x="1190624" y="3058956"/>
            <a:ext cx="4667250" cy="13295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Metabolic Optimization:</a:t>
            </a:r>
            <a:r>
              <a:rPr lang="en-US" sz="180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Reverses negative cell adaptations caused by extended desk hours.</a:t>
            </a:r>
            <a:endParaRPr sz="1800" dirty="0">
              <a:latin typeface="+mj-lt"/>
            </a:endParaRPr>
          </a:p>
        </p:txBody>
      </p:sp>
      <p:sp>
        <p:nvSpPr>
          <p:cNvPr id="134" name="Google Shape;134;p16"/>
          <p:cNvSpPr txBox="1"/>
          <p:nvPr/>
        </p:nvSpPr>
        <p:spPr>
          <a:xfrm>
            <a:off x="1190624" y="4487760"/>
            <a:ext cx="4667250" cy="8863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Skeletal Integrity:</a:t>
            </a:r>
            <a:r>
              <a:rPr lang="en-US" sz="180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Enhances bone mineral density via localized weight-bearing triggers.</a:t>
            </a:r>
            <a:endParaRPr sz="1800" dirty="0">
              <a:latin typeface="+mj-lt"/>
            </a:endParaRPr>
          </a:p>
        </p:txBody>
      </p:sp>
      <p:pic>
        <p:nvPicPr>
          <p:cNvPr id="135" name="Google Shape;135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847724" y="2203013"/>
            <a:ext cx="20955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6" name="Google Shape;136;p16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47723" y="3290900"/>
            <a:ext cx="20955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7" name="Google Shape;137;p16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841770" y="4641782"/>
            <a:ext cx="238125" cy="219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" name="Google Shape;142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2386" y="-57150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2114550"/>
            <a:ext cx="5143500" cy="3619500"/>
          </a:xfrm>
          <a:prstGeom prst="rect">
            <a:avLst/>
          </a:prstGeom>
          <a:noFill/>
          <a:ln>
            <a:noFill/>
          </a:ln>
        </p:spPr>
      </p:pic>
      <p:sp>
        <p:nvSpPr>
          <p:cNvPr id="144" name="Google Shape;144;p17"/>
          <p:cNvSpPr txBox="1"/>
          <p:nvPr/>
        </p:nvSpPr>
        <p:spPr>
          <a:xfrm>
            <a:off x="866774" y="1394520"/>
            <a:ext cx="10563225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Physical movement interrupts neuro-psychological fatigue and downregulates persistent academic anxiety:</a:t>
            </a:r>
            <a:endParaRPr sz="1800" dirty="0">
              <a:latin typeface="+mj-lt"/>
            </a:endParaRPr>
          </a:p>
        </p:txBody>
      </p:sp>
      <p:sp>
        <p:nvSpPr>
          <p:cNvPr id="145" name="Google Shape;145;p17"/>
          <p:cNvSpPr txBox="1"/>
          <p:nvPr/>
        </p:nvSpPr>
        <p:spPr>
          <a:xfrm>
            <a:off x="762000" y="4960441"/>
            <a:ext cx="5143500" cy="2423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1" u="none" strike="noStrike" cap="none" dirty="0">
                <a:solidFill>
                  <a:srgbClr val="64748B"/>
                </a:solidFill>
                <a:latin typeface="+mj-lt"/>
                <a:ea typeface="Lato"/>
                <a:cs typeface="Lato"/>
                <a:sym typeface="Lato"/>
              </a:rPr>
              <a:t>Reference: Buckley &amp; Westaway, 2020</a:t>
            </a:r>
            <a:endParaRPr dirty="0">
              <a:latin typeface="+mj-lt"/>
            </a:endParaRPr>
          </a:p>
        </p:txBody>
      </p:sp>
      <p:pic>
        <p:nvPicPr>
          <p:cNvPr id="146" name="Google Shape;146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96025" y="2124075"/>
            <a:ext cx="5124450" cy="3600450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17"/>
          <p:cNvSpPr txBox="1"/>
          <p:nvPr/>
        </p:nvSpPr>
        <p:spPr>
          <a:xfrm>
            <a:off x="1190625" y="2743200"/>
            <a:ext cx="4714875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BDNF Neurogenesis: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Triggers Brain-Derived Neurotrophic Factor, enhancing memory consolidation and attention span.</a:t>
            </a:r>
            <a:endParaRPr dirty="0">
              <a:latin typeface="+mj-lt"/>
            </a:endParaRPr>
          </a:p>
        </p:txBody>
      </p:sp>
      <p:sp>
        <p:nvSpPr>
          <p:cNvPr id="148" name="Google Shape;148;p17"/>
          <p:cNvSpPr txBox="1"/>
          <p:nvPr/>
        </p:nvSpPr>
        <p:spPr>
          <a:xfrm>
            <a:off x="1190625" y="3482280"/>
            <a:ext cx="4714875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Cortisol Regulation: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Downregulates continuous HPA axis hyperactivity, reducing biological stress indicators.</a:t>
            </a:r>
            <a:endParaRPr dirty="0">
              <a:latin typeface="+mj-lt"/>
            </a:endParaRPr>
          </a:p>
        </p:txBody>
      </p:sp>
      <p:sp>
        <p:nvSpPr>
          <p:cNvPr id="149" name="Google Shape;149;p17"/>
          <p:cNvSpPr txBox="1"/>
          <p:nvPr/>
        </p:nvSpPr>
        <p:spPr>
          <a:xfrm>
            <a:off x="1190625" y="4221360"/>
            <a:ext cx="4714875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Dopamine Pathway Boost: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Restores healthy, consistent dopamine and serotonin signaling loops.</a:t>
            </a:r>
            <a:endParaRPr dirty="0">
              <a:latin typeface="+mj-lt"/>
            </a:endParaRPr>
          </a:p>
        </p:txBody>
      </p:sp>
      <p:pic>
        <p:nvPicPr>
          <p:cNvPr id="150" name="Google Shape;150;p17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62000" y="2776537"/>
            <a:ext cx="20955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1" name="Google Shape;151;p17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62000" y="3515617"/>
            <a:ext cx="20955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2" name="Google Shape;152;p17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762000" y="4254698"/>
            <a:ext cx="209550" cy="219075"/>
          </a:xfrm>
          <a:prstGeom prst="rect">
            <a:avLst/>
          </a:prstGeom>
          <a:noFill/>
          <a:ln>
            <a:noFill/>
          </a:ln>
        </p:spPr>
      </p:pic>
      <p:sp>
        <p:nvSpPr>
          <p:cNvPr id="153" name="Google Shape;153;p17"/>
          <p:cNvSpPr txBox="1"/>
          <p:nvPr/>
        </p:nvSpPr>
        <p:spPr>
          <a:xfrm>
            <a:off x="762000" y="571500"/>
            <a:ext cx="11201400" cy="2846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50" b="0" i="0" u="none" strike="noStrike" cap="none" dirty="0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Psychological &amp; Cognitive Gains</a:t>
            </a:r>
            <a:endParaRPr sz="1850" dirty="0">
              <a:latin typeface="+mj-lt"/>
            </a:endParaRPr>
          </a:p>
        </p:txBody>
      </p:sp>
      <p:sp>
        <p:nvSpPr>
          <p:cNvPr id="154" name="Google Shape;154;p17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Google Shape;159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60" name="Google Shape;160;p18"/>
          <p:cNvSpPr txBox="1"/>
          <p:nvPr/>
        </p:nvSpPr>
        <p:spPr>
          <a:xfrm>
            <a:off x="762000" y="2178397"/>
            <a:ext cx="95250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Moving beyond personal physiology, active campus programs restructure social landscapes and combat systemic student isolation:</a:t>
            </a:r>
            <a:endParaRPr/>
          </a:p>
        </p:txBody>
      </p:sp>
      <p:sp>
        <p:nvSpPr>
          <p:cNvPr id="161" name="Google Shape;161;p18"/>
          <p:cNvSpPr txBox="1"/>
          <p:nvPr/>
        </p:nvSpPr>
        <p:spPr>
          <a:xfrm>
            <a:off x="1190625" y="2988022"/>
            <a:ext cx="9096375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Lato"/>
                <a:ea typeface="Lato"/>
                <a:cs typeface="Lato"/>
                <a:sym typeface="Lato"/>
              </a:rPr>
              <a:t>Social Connectivity Nodes: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Builds lateral communication links across diverse domestic and international student networks.</a:t>
            </a:r>
            <a:endParaRPr/>
          </a:p>
        </p:txBody>
      </p:sp>
      <p:sp>
        <p:nvSpPr>
          <p:cNvPr id="162" name="Google Shape;162;p18"/>
          <p:cNvSpPr txBox="1"/>
          <p:nvPr/>
        </p:nvSpPr>
        <p:spPr>
          <a:xfrm>
            <a:off x="1190625" y="3727102"/>
            <a:ext cx="9096375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Lato"/>
                <a:ea typeface="Lato"/>
                <a:cs typeface="Lato"/>
                <a:sym typeface="Lato"/>
              </a:rPr>
              <a:t>Mutual Accountability Systems: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Promotes collaborative group dynamics, dramatically increasing program adherence and lifestyle persistence.</a:t>
            </a:r>
            <a:endParaRPr/>
          </a:p>
        </p:txBody>
      </p:sp>
      <p:sp>
        <p:nvSpPr>
          <p:cNvPr id="163" name="Google Shape;163;p18"/>
          <p:cNvSpPr txBox="1"/>
          <p:nvPr/>
        </p:nvSpPr>
        <p:spPr>
          <a:xfrm>
            <a:off x="1190625" y="4466183"/>
            <a:ext cx="9096375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Lato"/>
                <a:ea typeface="Lato"/>
                <a:cs typeface="Lato"/>
                <a:sym typeface="Lato"/>
              </a:rPr>
              <a:t>Deconstructing Gym Intimidation: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Dismantles exclusionary fitness aesthetics, welcoming non-traditional participants into a non-judgmental environment.</a:t>
            </a:r>
            <a:endParaRPr/>
          </a:p>
        </p:txBody>
      </p:sp>
      <p:sp>
        <p:nvSpPr>
          <p:cNvPr id="164" name="Google Shape;164;p18"/>
          <p:cNvSpPr txBox="1"/>
          <p:nvPr/>
        </p:nvSpPr>
        <p:spPr>
          <a:xfrm>
            <a:off x="1190625" y="5205263"/>
            <a:ext cx="9096375" cy="2742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Lato"/>
                <a:ea typeface="Lato"/>
                <a:cs typeface="Lato"/>
                <a:sym typeface="Lato"/>
              </a:rPr>
              <a:t>Collective Self-Efficacy: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Shift norms so that light active loops are perceived as standard campus study breaks.</a:t>
            </a:r>
            <a:endParaRPr/>
          </a:p>
        </p:txBody>
      </p:sp>
      <p:pic>
        <p:nvPicPr>
          <p:cNvPr id="165" name="Google Shape;165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3021359"/>
            <a:ext cx="26670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6" name="Google Shape;166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62000" y="3760440"/>
            <a:ext cx="26670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7" name="Google Shape;167;p18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62000" y="4499520"/>
            <a:ext cx="238125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8" name="Google Shape;168;p18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62000" y="5238601"/>
            <a:ext cx="266700" cy="219075"/>
          </a:xfrm>
          <a:prstGeom prst="rect">
            <a:avLst/>
          </a:prstGeom>
          <a:noFill/>
          <a:ln>
            <a:noFill/>
          </a:ln>
        </p:spPr>
      </p:pic>
      <p:sp>
        <p:nvSpPr>
          <p:cNvPr id="169" name="Google Shape;169;p18"/>
          <p:cNvSpPr txBox="1"/>
          <p:nvPr/>
        </p:nvSpPr>
        <p:spPr>
          <a:xfrm>
            <a:off x="762000" y="571500"/>
            <a:ext cx="11201400" cy="561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Sociological &amp; Communal Impact</a:t>
            </a:r>
            <a:endParaRPr/>
          </a:p>
        </p:txBody>
      </p:sp>
      <p:sp>
        <p:nvSpPr>
          <p:cNvPr id="170" name="Google Shape;170;p18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" name="Google Shape;175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6" name="Google Shape;176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2266950"/>
            <a:ext cx="3365450" cy="3314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7" name="Google Shape;177;p19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413200" y="2266950"/>
            <a:ext cx="3365450" cy="3314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8" name="Google Shape;178;p19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064400" y="2266950"/>
            <a:ext cx="3365450" cy="3314700"/>
          </a:xfrm>
          <a:prstGeom prst="rect">
            <a:avLst/>
          </a:prstGeom>
          <a:noFill/>
          <a:ln>
            <a:noFill/>
          </a:ln>
        </p:spPr>
      </p:pic>
      <p:sp>
        <p:nvSpPr>
          <p:cNvPr id="179" name="Google Shape;179;p19"/>
          <p:cNvSpPr txBox="1"/>
          <p:nvPr/>
        </p:nvSpPr>
        <p:spPr>
          <a:xfrm>
            <a:off x="1259502" y="3200400"/>
            <a:ext cx="237029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0F172A"/>
                </a:solidFill>
                <a:latin typeface="+mj-lt"/>
                <a:ea typeface="Poppins SemiBold"/>
                <a:cs typeface="Poppins SemiBold"/>
                <a:sym typeface="Poppins SemiBold"/>
              </a:rPr>
              <a:t>The COM-B System</a:t>
            </a:r>
            <a:endParaRPr dirty="0">
              <a:latin typeface="+mj-lt"/>
            </a:endParaRPr>
          </a:p>
        </p:txBody>
      </p:sp>
      <p:sp>
        <p:nvSpPr>
          <p:cNvPr id="180" name="Google Shape;180;p19"/>
          <p:cNvSpPr txBox="1"/>
          <p:nvPr/>
        </p:nvSpPr>
        <p:spPr>
          <a:xfrm>
            <a:off x="1057275" y="3629025"/>
            <a:ext cx="2774900" cy="18697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Diagnoses behavior by breaking it down into three necessary components: physical and psychological Capability, Environmental Opportunity, and Motivation.</a:t>
            </a:r>
            <a:endParaRPr dirty="0">
              <a:latin typeface="+mj-lt"/>
            </a:endParaRPr>
          </a:p>
        </p:txBody>
      </p:sp>
      <p:sp>
        <p:nvSpPr>
          <p:cNvPr id="181" name="Google Shape;181;p19"/>
          <p:cNvSpPr txBox="1"/>
          <p:nvPr/>
        </p:nvSpPr>
        <p:spPr>
          <a:xfrm>
            <a:off x="4670673" y="3200400"/>
            <a:ext cx="285035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F172A"/>
                </a:solidFill>
                <a:latin typeface="+mj-lt"/>
                <a:ea typeface="Poppins SemiBold"/>
                <a:cs typeface="Poppins SemiBold"/>
                <a:sym typeface="Poppins SemiBold"/>
              </a:rPr>
              <a:t>Transtheoretical Model</a:t>
            </a:r>
            <a:endParaRPr>
              <a:latin typeface="+mj-lt"/>
            </a:endParaRPr>
          </a:p>
        </p:txBody>
      </p:sp>
      <p:sp>
        <p:nvSpPr>
          <p:cNvPr id="182" name="Google Shape;182;p19"/>
          <p:cNvSpPr txBox="1"/>
          <p:nvPr/>
        </p:nvSpPr>
        <p:spPr>
          <a:xfrm>
            <a:off x="4708475" y="3629025"/>
            <a:ext cx="2774900" cy="15581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Categorizes students' cognitive readiness across distinct stages of change, allowing us to deliver precise, non-confrontational support.</a:t>
            </a:r>
            <a:endParaRPr>
              <a:latin typeface="+mj-lt"/>
            </a:endParaRPr>
          </a:p>
        </p:txBody>
      </p:sp>
      <p:sp>
        <p:nvSpPr>
          <p:cNvPr id="183" name="Google Shape;183;p19"/>
          <p:cNvSpPr txBox="1"/>
          <p:nvPr/>
        </p:nvSpPr>
        <p:spPr>
          <a:xfrm>
            <a:off x="8571904" y="3200400"/>
            <a:ext cx="2350293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F172A"/>
                </a:solidFill>
                <a:latin typeface="+mj-lt"/>
                <a:ea typeface="Poppins SemiBold"/>
                <a:cs typeface="Poppins SemiBold"/>
                <a:sym typeface="Poppins SemiBold"/>
              </a:rPr>
              <a:t>Health Belief Model</a:t>
            </a:r>
            <a:endParaRPr>
              <a:latin typeface="+mj-lt"/>
            </a:endParaRPr>
          </a:p>
        </p:txBody>
      </p:sp>
      <p:sp>
        <p:nvSpPr>
          <p:cNvPr id="184" name="Google Shape;184;p19"/>
          <p:cNvSpPr txBox="1"/>
          <p:nvPr/>
        </p:nvSpPr>
        <p:spPr>
          <a:xfrm>
            <a:off x="8359675" y="3629025"/>
            <a:ext cx="2774900" cy="12464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Balances clinical risk awareness against perceived everyday rewards, helping students build the self-efficacy to take action.</a:t>
            </a:r>
            <a:endParaRPr>
              <a:latin typeface="+mj-lt"/>
            </a:endParaRPr>
          </a:p>
        </p:txBody>
      </p:sp>
      <p:pic>
        <p:nvPicPr>
          <p:cNvPr id="185" name="Google Shape;185;p19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235100" y="2609850"/>
            <a:ext cx="419100" cy="419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6" name="Google Shape;186;p19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886301" y="2609850"/>
            <a:ext cx="419100" cy="419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7" name="Google Shape;187;p19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9589889" y="2609850"/>
            <a:ext cx="314325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188" name="Google Shape;188;p19"/>
          <p:cNvSpPr txBox="1"/>
          <p:nvPr/>
        </p:nvSpPr>
        <p:spPr>
          <a:xfrm>
            <a:off x="762000" y="571500"/>
            <a:ext cx="11201400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 dirty="0">
                <a:solidFill>
                  <a:srgbClr val="0F2942"/>
                </a:solidFill>
                <a:latin typeface="+mj-lt"/>
                <a:ea typeface="Poppins SemiBold"/>
                <a:cs typeface="Poppins SemiBold" panose="00000700000000000000" pitchFamily="2" charset="0"/>
                <a:sym typeface="Poppins SemiBold"/>
              </a:rPr>
              <a:t>Theoretical Frameworks Overview</a:t>
            </a:r>
            <a:endParaRPr dirty="0">
              <a:latin typeface="+mj-lt"/>
              <a:cs typeface="Poppins SemiBold" panose="00000700000000000000" pitchFamily="2" charset="0"/>
            </a:endParaRPr>
          </a:p>
        </p:txBody>
      </p:sp>
      <p:sp>
        <p:nvSpPr>
          <p:cNvPr id="189" name="Google Shape;189;p19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" name="Google Shape;194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5" name="Google Shape;195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2962275"/>
            <a:ext cx="5143500" cy="1924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6" name="Google Shape;196;p20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86500" y="2962275"/>
            <a:ext cx="5143500" cy="1924050"/>
          </a:xfrm>
          <a:prstGeom prst="rect">
            <a:avLst/>
          </a:prstGeom>
          <a:noFill/>
          <a:ln>
            <a:noFill/>
          </a:ln>
        </p:spPr>
      </p:pic>
      <p:sp>
        <p:nvSpPr>
          <p:cNvPr id="197" name="Google Shape;197;p20"/>
          <p:cNvSpPr txBox="1"/>
          <p:nvPr/>
        </p:nvSpPr>
        <p:spPr>
          <a:xfrm>
            <a:off x="1057275" y="3257550"/>
            <a:ext cx="4780597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D9488"/>
                </a:solidFill>
                <a:latin typeface="+mj-lt"/>
                <a:ea typeface="Poppins SemiBold"/>
                <a:cs typeface="Poppins SemiBold"/>
                <a:sym typeface="Poppins SemiBold"/>
              </a:rPr>
              <a:t>Targeting Student Capability</a:t>
            </a:r>
            <a:endParaRPr>
              <a:latin typeface="+mj-lt"/>
            </a:endParaRPr>
          </a:p>
        </p:txBody>
      </p:sp>
      <p:sp>
        <p:nvSpPr>
          <p:cNvPr id="198" name="Google Shape;198;p20"/>
          <p:cNvSpPr txBox="1"/>
          <p:nvPr/>
        </p:nvSpPr>
        <p:spPr>
          <a:xfrm>
            <a:off x="1057275" y="3705225"/>
            <a:ext cx="4552950" cy="9348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Undergraduate and graduate students may lack mechanical training. Week 3 workshops build structural physical capacity and postural mechanics, boosting confidence.</a:t>
            </a:r>
            <a:endParaRPr dirty="0">
              <a:latin typeface="+mj-lt"/>
            </a:endParaRPr>
          </a:p>
        </p:txBody>
      </p:sp>
      <p:sp>
        <p:nvSpPr>
          <p:cNvPr id="199" name="Google Shape;199;p20"/>
          <p:cNvSpPr txBox="1"/>
          <p:nvPr/>
        </p:nvSpPr>
        <p:spPr>
          <a:xfrm>
            <a:off x="6581775" y="3257550"/>
            <a:ext cx="4780597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D9488"/>
                </a:solidFill>
                <a:latin typeface="+mj-lt"/>
                <a:ea typeface="Poppins SemiBold"/>
                <a:cs typeface="Poppins SemiBold"/>
                <a:sym typeface="Poppins SemiBold"/>
              </a:rPr>
              <a:t>Structuring Student Opportunity</a:t>
            </a:r>
            <a:endParaRPr>
              <a:latin typeface="+mj-lt"/>
            </a:endParaRPr>
          </a:p>
        </p:txBody>
      </p:sp>
      <p:sp>
        <p:nvSpPr>
          <p:cNvPr id="200" name="Google Shape;200;p20"/>
          <p:cNvSpPr txBox="1"/>
          <p:nvPr/>
        </p:nvSpPr>
        <p:spPr>
          <a:xfrm>
            <a:off x="6581775" y="3705225"/>
            <a:ext cx="4552950" cy="9348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Our program eliminates financial and architectural friction by offering free sessions, campus wayfinding prompts, and localized transit loops.</a:t>
            </a:r>
            <a:endParaRPr dirty="0">
              <a:latin typeface="+mj-lt"/>
            </a:endParaRPr>
          </a:p>
        </p:txBody>
      </p:sp>
      <p:sp>
        <p:nvSpPr>
          <p:cNvPr id="201" name="Google Shape;201;p20"/>
          <p:cNvSpPr txBox="1"/>
          <p:nvPr/>
        </p:nvSpPr>
        <p:spPr>
          <a:xfrm>
            <a:off x="762000" y="571500"/>
            <a:ext cx="11201400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 dirty="0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Application: The COM-B Model</a:t>
            </a:r>
            <a:endParaRPr dirty="0">
              <a:latin typeface="+mj-lt"/>
            </a:endParaRPr>
          </a:p>
        </p:txBody>
      </p:sp>
      <p:sp>
        <p:nvSpPr>
          <p:cNvPr id="202" name="Google Shape;202;p20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" name="Google Shape;207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8" name="Google Shape;208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2324100"/>
            <a:ext cx="5143500" cy="3200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9" name="Google Shape;209;p2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86500" y="2324100"/>
            <a:ext cx="5143500" cy="3200400"/>
          </a:xfrm>
          <a:prstGeom prst="rect">
            <a:avLst/>
          </a:prstGeom>
          <a:noFill/>
          <a:ln>
            <a:noFill/>
          </a:ln>
        </p:spPr>
      </p:pic>
      <p:sp>
        <p:nvSpPr>
          <p:cNvPr id="210" name="Google Shape;210;p21"/>
          <p:cNvSpPr txBox="1"/>
          <p:nvPr/>
        </p:nvSpPr>
        <p:spPr>
          <a:xfrm>
            <a:off x="1057275" y="2619375"/>
            <a:ext cx="4780597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D9488"/>
                </a:solidFill>
                <a:latin typeface="+mj-lt"/>
                <a:ea typeface="Poppins SemiBold"/>
                <a:cs typeface="Poppins SemiBold"/>
                <a:sym typeface="Poppins SemiBold"/>
              </a:rPr>
              <a:t>Transitioning to Action</a:t>
            </a:r>
            <a:endParaRPr>
              <a:latin typeface="+mj-lt"/>
            </a:endParaRPr>
          </a:p>
        </p:txBody>
      </p:sp>
      <p:sp>
        <p:nvSpPr>
          <p:cNvPr id="211" name="Google Shape;211;p21"/>
          <p:cNvSpPr txBox="1"/>
          <p:nvPr/>
        </p:nvSpPr>
        <p:spPr>
          <a:xfrm>
            <a:off x="1057275" y="3067050"/>
            <a:ext cx="4552950" cy="9348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We respect that students occupy different mindset levels. Our progressive campaign slowly nudges students from unready phases into active ones:</a:t>
            </a:r>
            <a:endParaRPr>
              <a:latin typeface="+mj-lt"/>
            </a:endParaRPr>
          </a:p>
        </p:txBody>
      </p:sp>
      <p:sp>
        <p:nvSpPr>
          <p:cNvPr id="212" name="Google Shape;212;p21"/>
          <p:cNvSpPr txBox="1"/>
          <p:nvPr/>
        </p:nvSpPr>
        <p:spPr>
          <a:xfrm>
            <a:off x="6581775" y="3257550"/>
            <a:ext cx="4780597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D9488"/>
                </a:solidFill>
                <a:latin typeface="+mj-lt"/>
                <a:ea typeface="Poppins SemiBold"/>
                <a:cs typeface="Poppins SemiBold"/>
                <a:sym typeface="Poppins SemiBold"/>
              </a:rPr>
              <a:t>Sustaining Maintenance</a:t>
            </a:r>
            <a:endParaRPr>
              <a:latin typeface="+mj-lt"/>
            </a:endParaRPr>
          </a:p>
        </p:txBody>
      </p:sp>
      <p:sp>
        <p:nvSpPr>
          <p:cNvPr id="213" name="Google Shape;213;p21"/>
          <p:cNvSpPr txBox="1"/>
          <p:nvPr/>
        </p:nvSpPr>
        <p:spPr>
          <a:xfrm>
            <a:off x="6581775" y="3705225"/>
            <a:ext cx="4552950" cy="9348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To prevent slide-backs, Week 6 exit surveys provide personalized fitness roadmaps, connecting students with municipal facilities and clubs.</a:t>
            </a:r>
            <a:endParaRPr>
              <a:latin typeface="+mj-lt"/>
            </a:endParaRPr>
          </a:p>
        </p:txBody>
      </p:sp>
      <p:sp>
        <p:nvSpPr>
          <p:cNvPr id="214" name="Google Shape;214;p21"/>
          <p:cNvSpPr txBox="1"/>
          <p:nvPr/>
        </p:nvSpPr>
        <p:spPr>
          <a:xfrm>
            <a:off x="1343025" y="4048125"/>
            <a:ext cx="95250" cy="2077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•</a:t>
            </a:r>
            <a:endParaRPr>
              <a:latin typeface="+mj-lt"/>
            </a:endParaRPr>
          </a:p>
        </p:txBody>
      </p:sp>
      <p:sp>
        <p:nvSpPr>
          <p:cNvPr id="215" name="Google Shape;215;p21"/>
          <p:cNvSpPr txBox="1"/>
          <p:nvPr/>
        </p:nvSpPr>
        <p:spPr>
          <a:xfrm>
            <a:off x="1438275" y="4048125"/>
            <a:ext cx="4171950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525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Contemplation: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Promoted via zero-barrier, 30-minute social walks.</a:t>
            </a:r>
            <a:endParaRPr>
              <a:latin typeface="+mj-lt"/>
            </a:endParaRPr>
          </a:p>
        </p:txBody>
      </p:sp>
      <p:sp>
        <p:nvSpPr>
          <p:cNvPr id="216" name="Google Shape;216;p21"/>
          <p:cNvSpPr txBox="1"/>
          <p:nvPr/>
        </p:nvSpPr>
        <p:spPr>
          <a:xfrm>
            <a:off x="1343025" y="4562475"/>
            <a:ext cx="95250" cy="2077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•</a:t>
            </a:r>
            <a:endParaRPr>
              <a:latin typeface="+mj-lt"/>
            </a:endParaRPr>
          </a:p>
        </p:txBody>
      </p:sp>
      <p:sp>
        <p:nvSpPr>
          <p:cNvPr id="217" name="Google Shape;217;p21"/>
          <p:cNvSpPr txBox="1"/>
          <p:nvPr/>
        </p:nvSpPr>
        <p:spPr>
          <a:xfrm>
            <a:off x="1438275" y="4562475"/>
            <a:ext cx="4171950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525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Preparation: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Supported by custom SMART health goal sessions.</a:t>
            </a:r>
            <a:endParaRPr>
              <a:latin typeface="+mj-lt"/>
            </a:endParaRPr>
          </a:p>
        </p:txBody>
      </p:sp>
      <p:sp>
        <p:nvSpPr>
          <p:cNvPr id="218" name="Google Shape;218;p21"/>
          <p:cNvSpPr txBox="1"/>
          <p:nvPr/>
        </p:nvSpPr>
        <p:spPr>
          <a:xfrm>
            <a:off x="762000" y="571500"/>
            <a:ext cx="11201400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Application: Transtheoretical Model</a:t>
            </a:r>
            <a:endParaRPr>
              <a:latin typeface="+mj-lt"/>
            </a:endParaRPr>
          </a:p>
        </p:txBody>
      </p:sp>
      <p:sp>
        <p:nvSpPr>
          <p:cNvPr id="219" name="Google Shape;219;p21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4" name="Google Shape;224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5" name="Google Shape;225;p22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2962275"/>
            <a:ext cx="5143500" cy="1924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6" name="Google Shape;226;p22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86500" y="2962275"/>
            <a:ext cx="5143500" cy="1924050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22"/>
          <p:cNvSpPr txBox="1"/>
          <p:nvPr/>
        </p:nvSpPr>
        <p:spPr>
          <a:xfrm>
            <a:off x="1057275" y="3257550"/>
            <a:ext cx="4780597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D9488"/>
                </a:solidFill>
                <a:latin typeface="+mj-lt"/>
                <a:ea typeface="Poppins SemiBold"/>
                <a:cs typeface="Poppins SemiBold"/>
                <a:sym typeface="Poppins SemiBold"/>
              </a:rPr>
              <a:t>Rebalancing Perceived Cost</a:t>
            </a:r>
            <a:endParaRPr>
              <a:latin typeface="+mj-lt"/>
            </a:endParaRPr>
          </a:p>
        </p:txBody>
      </p:sp>
      <p:sp>
        <p:nvSpPr>
          <p:cNvPr id="228" name="Google Shape;228;p22"/>
          <p:cNvSpPr txBox="1"/>
          <p:nvPr/>
        </p:nvSpPr>
        <p:spPr>
          <a:xfrm>
            <a:off x="1057275" y="3705225"/>
            <a:ext cx="4552950" cy="9348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Students face significant time, money, and anxiety challenges. We reduce these perceived barriers by ensuring our sessions are free, short, and peer-led.</a:t>
            </a:r>
            <a:endParaRPr dirty="0">
              <a:latin typeface="+mj-lt"/>
            </a:endParaRPr>
          </a:p>
        </p:txBody>
      </p:sp>
      <p:sp>
        <p:nvSpPr>
          <p:cNvPr id="229" name="Google Shape;229;p22"/>
          <p:cNvSpPr txBox="1"/>
          <p:nvPr/>
        </p:nvSpPr>
        <p:spPr>
          <a:xfrm>
            <a:off x="6581775" y="3257550"/>
            <a:ext cx="4780597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D9488"/>
                </a:solidFill>
                <a:latin typeface="+mj-lt"/>
                <a:ea typeface="Poppins SemiBold"/>
                <a:cs typeface="Poppins SemiBold"/>
                <a:sym typeface="Poppins SemiBold"/>
              </a:rPr>
              <a:t>Delivering Cues to Action</a:t>
            </a:r>
            <a:endParaRPr>
              <a:latin typeface="+mj-lt"/>
            </a:endParaRPr>
          </a:p>
        </p:txBody>
      </p:sp>
      <p:sp>
        <p:nvSpPr>
          <p:cNvPr id="230" name="Google Shape;230;p22"/>
          <p:cNvSpPr txBox="1"/>
          <p:nvPr/>
        </p:nvSpPr>
        <p:spPr>
          <a:xfrm>
            <a:off x="6581775" y="3705225"/>
            <a:ext cx="4552950" cy="9348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Digital campus push notifications, high-visibility staircase signs, and clear peer-led invitations act as triggers to prompt active habits.</a:t>
            </a:r>
            <a:endParaRPr>
              <a:latin typeface="+mj-lt"/>
            </a:endParaRPr>
          </a:p>
        </p:txBody>
      </p:sp>
      <p:sp>
        <p:nvSpPr>
          <p:cNvPr id="231" name="Google Shape;231;p22"/>
          <p:cNvSpPr txBox="1"/>
          <p:nvPr/>
        </p:nvSpPr>
        <p:spPr>
          <a:xfrm>
            <a:off x="762000" y="571500"/>
            <a:ext cx="11201400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Application: Health Belief Model</a:t>
            </a:r>
            <a:endParaRPr>
              <a:latin typeface="+mj-lt"/>
            </a:endParaRPr>
          </a:p>
        </p:txBody>
      </p:sp>
      <p:sp>
        <p:nvSpPr>
          <p:cNvPr id="232" name="Google Shape;232;p22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7" name="Google Shape;237;p2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8" name="Google Shape;238;p2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2395537"/>
            <a:ext cx="10668000" cy="305752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239" name="Google Shape;239;p23"/>
          <p:cNvGraphicFramePr/>
          <p:nvPr>
            <p:extLst>
              <p:ext uri="{D42A27DB-BD31-4B8C-83A1-F6EECF244321}">
                <p14:modId xmlns:p14="http://schemas.microsoft.com/office/powerpoint/2010/main" val="2523125361"/>
              </p:ext>
            </p:extLst>
          </p:nvPr>
        </p:nvGraphicFramePr>
        <p:xfrm>
          <a:off x="929148" y="2247900"/>
          <a:ext cx="10668000" cy="3057500"/>
        </p:xfrm>
        <a:graphic>
          <a:graphicData uri="http://schemas.openxmlformats.org/drawingml/2006/table">
            <a:tbl>
              <a:tblPr firstRow="1" bandRow="1">
                <a:noFill/>
                <a:tableStyleId>{3854510F-44FE-45EB-A0F0-4E7227C28D1C}</a:tableStyleId>
              </a:tblPr>
              <a:tblGrid>
                <a:gridCol w="3200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8854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790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643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FFFFFF"/>
                          </a:solidFill>
                          <a:latin typeface="+mj-lt"/>
                          <a:ea typeface="Poppins SemiBold"/>
                          <a:cs typeface="Poppins SemiBold"/>
                          <a:sym typeface="Poppins SemiBold"/>
                        </a:rPr>
                        <a:t>Student Barrier Category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FFFFFF"/>
                          </a:solidFill>
                          <a:latin typeface="+mj-lt"/>
                          <a:ea typeface="Poppins SemiBold"/>
                          <a:cs typeface="Poppins SemiBold"/>
                          <a:sym typeface="Poppins SemiBold"/>
                        </a:rPr>
                        <a:t>Identified Obstacles in Higher Education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FFFFFF"/>
                          </a:solidFill>
                          <a:latin typeface="+mj-lt"/>
                          <a:ea typeface="Poppins SemiBold"/>
                          <a:cs typeface="Poppins SemiBold"/>
                          <a:sym typeface="Poppins SemiBold"/>
                        </a:rPr>
                        <a:t>Targeted Campaign Solution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172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643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 dirty="0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Financial Constraints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Expensive commercial gym fees, specialized sports equipment, and transport costs.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100% Free Campus Access. Zero hidden costs or mandatory gear.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643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 dirty="0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Time Scarcity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Intense lecture schedules, library hours, and heavy assignment loads.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30-Minute Social Loops. Easy to fit in during lunch hours.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643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1" i="0" u="none" strike="noStrike" cap="none" dirty="0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Social Intimidation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Aesthetic gym culture anxiety and lack of basic physical coordination.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Collaborative Atmosphere. Peer-led, friendly, non-competitive.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40" name="Google Shape;240;p23"/>
          <p:cNvSpPr/>
          <p:nvPr/>
        </p:nvSpPr>
        <p:spPr>
          <a:xfrm>
            <a:off x="762000" y="2952750"/>
            <a:ext cx="32004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241" name="Google Shape;241;p23"/>
          <p:cNvSpPr/>
          <p:nvPr/>
        </p:nvSpPr>
        <p:spPr>
          <a:xfrm>
            <a:off x="3962400" y="2952750"/>
            <a:ext cx="42672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242" name="Google Shape;242;p23"/>
          <p:cNvSpPr/>
          <p:nvPr/>
        </p:nvSpPr>
        <p:spPr>
          <a:xfrm>
            <a:off x="8229600" y="2952750"/>
            <a:ext cx="32004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243" name="Google Shape;243;p23"/>
          <p:cNvSpPr/>
          <p:nvPr/>
        </p:nvSpPr>
        <p:spPr>
          <a:xfrm>
            <a:off x="762000" y="3781425"/>
            <a:ext cx="32004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244" name="Google Shape;244;p23"/>
          <p:cNvSpPr/>
          <p:nvPr/>
        </p:nvSpPr>
        <p:spPr>
          <a:xfrm>
            <a:off x="3962400" y="3781425"/>
            <a:ext cx="42672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245" name="Google Shape;245;p23"/>
          <p:cNvSpPr/>
          <p:nvPr/>
        </p:nvSpPr>
        <p:spPr>
          <a:xfrm>
            <a:off x="8229600" y="3781425"/>
            <a:ext cx="32004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246" name="Google Shape;246;p23"/>
          <p:cNvSpPr/>
          <p:nvPr/>
        </p:nvSpPr>
        <p:spPr>
          <a:xfrm>
            <a:off x="762000" y="4610100"/>
            <a:ext cx="32004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247" name="Google Shape;247;p23"/>
          <p:cNvSpPr/>
          <p:nvPr/>
        </p:nvSpPr>
        <p:spPr>
          <a:xfrm>
            <a:off x="3962400" y="4610100"/>
            <a:ext cx="42672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248" name="Google Shape;248;p23"/>
          <p:cNvSpPr/>
          <p:nvPr/>
        </p:nvSpPr>
        <p:spPr>
          <a:xfrm>
            <a:off x="8229600" y="4610100"/>
            <a:ext cx="32004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249" name="Google Shape;249;p23"/>
          <p:cNvSpPr/>
          <p:nvPr/>
        </p:nvSpPr>
        <p:spPr>
          <a:xfrm>
            <a:off x="762000" y="5438775"/>
            <a:ext cx="32004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250" name="Google Shape;250;p23"/>
          <p:cNvSpPr/>
          <p:nvPr/>
        </p:nvSpPr>
        <p:spPr>
          <a:xfrm>
            <a:off x="3962400" y="5438775"/>
            <a:ext cx="42672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251" name="Google Shape;251;p23"/>
          <p:cNvSpPr/>
          <p:nvPr/>
        </p:nvSpPr>
        <p:spPr>
          <a:xfrm>
            <a:off x="8229600" y="5438775"/>
            <a:ext cx="32004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252" name="Google Shape;252;p23"/>
          <p:cNvSpPr txBox="1"/>
          <p:nvPr/>
        </p:nvSpPr>
        <p:spPr>
          <a:xfrm>
            <a:off x="762000" y="571500"/>
            <a:ext cx="11201400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Individual Barriers &amp; Campaign Solutions</a:t>
            </a:r>
            <a:endParaRPr>
              <a:latin typeface="+mj-lt"/>
            </a:endParaRPr>
          </a:p>
        </p:txBody>
      </p:sp>
      <p:sp>
        <p:nvSpPr>
          <p:cNvPr id="253" name="Google Shape;253;p23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8" name="Google Shape;258;p2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59" name="Google Shape;259;p24"/>
          <p:cNvSpPr/>
          <p:nvPr/>
        </p:nvSpPr>
        <p:spPr>
          <a:xfrm>
            <a:off x="5524500" y="2586037"/>
            <a:ext cx="1143000" cy="3810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260" name="Google Shape;260;p24"/>
          <p:cNvSpPr txBox="1"/>
          <p:nvPr/>
        </p:nvSpPr>
        <p:spPr>
          <a:xfrm>
            <a:off x="2360533" y="2862262"/>
            <a:ext cx="7470933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50" b="0" i="0" u="none" strike="noStrike" cap="none">
                <a:solidFill>
                  <a:srgbClr val="0F172A"/>
                </a:solidFill>
                <a:latin typeface="+mj-lt"/>
                <a:ea typeface="Poppins SemiBold"/>
                <a:cs typeface="Poppins SemiBold"/>
                <a:sym typeface="Poppins SemiBold"/>
              </a:rPr>
              <a:t>PART 2: Rationale &amp; Metrics</a:t>
            </a:r>
            <a:endParaRPr>
              <a:latin typeface="+mj-lt"/>
            </a:endParaRPr>
          </a:p>
        </p:txBody>
      </p:sp>
      <p:sp>
        <p:nvSpPr>
          <p:cNvPr id="261" name="Google Shape;261;p24"/>
          <p:cNvSpPr txBox="1"/>
          <p:nvPr/>
        </p:nvSpPr>
        <p:spPr>
          <a:xfrm>
            <a:off x="3448050" y="3824287"/>
            <a:ext cx="5295900" cy="3808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D9488"/>
                </a:solidFill>
                <a:latin typeface="+mj-lt"/>
                <a:ea typeface="Lato"/>
                <a:cs typeface="Lato"/>
                <a:sym typeface="Lato"/>
              </a:rPr>
              <a:t>Epidemiological Needs Assessment &amp; Health Guidelines</a:t>
            </a:r>
            <a:endParaRPr>
              <a:latin typeface="+mj-lt"/>
            </a:endParaRPr>
          </a:p>
        </p:txBody>
      </p:sp>
      <p:sp>
        <p:nvSpPr>
          <p:cNvPr id="262" name="Google Shape;262;p24"/>
          <p:cNvSpPr txBox="1"/>
          <p:nvPr/>
        </p:nvSpPr>
        <p:spPr>
          <a:xfrm>
            <a:off x="5095875" y="4329112"/>
            <a:ext cx="200025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475569"/>
                </a:solidFill>
                <a:latin typeface="+mj-lt"/>
                <a:ea typeface="Lato"/>
                <a:cs typeface="Lato"/>
                <a:sym typeface="Lato"/>
              </a:rPr>
              <a:t>Lead Presenter: Vaidehi Patel</a:t>
            </a:r>
            <a:endParaRPr>
              <a:latin typeface="+mj-l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2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7" name="Google Shape;267;p2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8" name="Google Shape;268;p2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2269331"/>
            <a:ext cx="5143500" cy="3309937"/>
          </a:xfrm>
          <a:prstGeom prst="rect">
            <a:avLst/>
          </a:prstGeom>
          <a:noFill/>
          <a:ln>
            <a:noFill/>
          </a:ln>
        </p:spPr>
      </p:pic>
      <p:pic>
        <p:nvPicPr>
          <p:cNvPr id="269" name="Google Shape;269;p2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86500" y="2269331"/>
            <a:ext cx="5143500" cy="3309937"/>
          </a:xfrm>
          <a:prstGeom prst="rect">
            <a:avLst/>
          </a:prstGeom>
          <a:noFill/>
          <a:ln>
            <a:noFill/>
          </a:ln>
        </p:spPr>
      </p:pic>
      <p:sp>
        <p:nvSpPr>
          <p:cNvPr id="270" name="Google Shape;270;p25"/>
          <p:cNvSpPr txBox="1"/>
          <p:nvPr/>
        </p:nvSpPr>
        <p:spPr>
          <a:xfrm>
            <a:off x="1057275" y="3257550"/>
            <a:ext cx="4780597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D9488"/>
                </a:solidFill>
                <a:latin typeface="+mj-lt"/>
                <a:ea typeface="Poppins SemiBold"/>
                <a:cs typeface="Poppins SemiBold"/>
                <a:sym typeface="Poppins SemiBold"/>
              </a:rPr>
              <a:t>The Academic Life Course Drop</a:t>
            </a:r>
            <a:endParaRPr>
              <a:latin typeface="+mj-lt"/>
            </a:endParaRPr>
          </a:p>
        </p:txBody>
      </p:sp>
      <p:sp>
        <p:nvSpPr>
          <p:cNvPr id="271" name="Google Shape;271;p25"/>
          <p:cNvSpPr txBox="1"/>
          <p:nvPr/>
        </p:nvSpPr>
        <p:spPr>
          <a:xfrm>
            <a:off x="1057275" y="3705225"/>
            <a:ext cx="4552950" cy="9348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Transitioning into university represents a major shift in lifestyle, often replacing structural sports with long, desk-bound routines.</a:t>
            </a:r>
            <a:endParaRPr>
              <a:latin typeface="+mj-lt"/>
            </a:endParaRPr>
          </a:p>
        </p:txBody>
      </p:sp>
      <p:sp>
        <p:nvSpPr>
          <p:cNvPr id="272" name="Google Shape;272;p25"/>
          <p:cNvSpPr txBox="1"/>
          <p:nvPr/>
        </p:nvSpPr>
        <p:spPr>
          <a:xfrm>
            <a:off x="6581775" y="2564606"/>
            <a:ext cx="4780597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D9488"/>
                </a:solidFill>
                <a:latin typeface="+mj-lt"/>
                <a:ea typeface="Poppins SemiBold"/>
                <a:cs typeface="Poppins SemiBold"/>
                <a:sym typeface="Poppins SemiBold"/>
              </a:rPr>
              <a:t>Inactivity Drivers</a:t>
            </a:r>
            <a:endParaRPr>
              <a:latin typeface="+mj-lt"/>
            </a:endParaRPr>
          </a:p>
        </p:txBody>
      </p:sp>
      <p:sp>
        <p:nvSpPr>
          <p:cNvPr id="273" name="Google Shape;273;p25"/>
          <p:cNvSpPr txBox="1"/>
          <p:nvPr/>
        </p:nvSpPr>
        <p:spPr>
          <a:xfrm>
            <a:off x="6581775" y="4983956"/>
            <a:ext cx="4552950" cy="2250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1" u="none" strike="noStrike" cap="none">
                <a:solidFill>
                  <a:srgbClr val="64748B"/>
                </a:solidFill>
                <a:latin typeface="+mj-lt"/>
                <a:ea typeface="Lato"/>
                <a:cs typeface="Lato"/>
                <a:sym typeface="Lato"/>
              </a:rPr>
              <a:t>Source: Castro et al., 2020</a:t>
            </a:r>
            <a:endParaRPr>
              <a:latin typeface="+mj-lt"/>
            </a:endParaRPr>
          </a:p>
        </p:txBody>
      </p:sp>
      <p:sp>
        <p:nvSpPr>
          <p:cNvPr id="274" name="Google Shape;274;p25"/>
          <p:cNvSpPr txBox="1"/>
          <p:nvPr/>
        </p:nvSpPr>
        <p:spPr>
          <a:xfrm>
            <a:off x="6677025" y="3012281"/>
            <a:ext cx="95250" cy="2077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•</a:t>
            </a:r>
            <a:endParaRPr>
              <a:latin typeface="+mj-lt"/>
            </a:endParaRPr>
          </a:p>
        </p:txBody>
      </p:sp>
      <p:sp>
        <p:nvSpPr>
          <p:cNvPr id="275" name="Google Shape;275;p25"/>
          <p:cNvSpPr txBox="1"/>
          <p:nvPr/>
        </p:nvSpPr>
        <p:spPr>
          <a:xfrm>
            <a:off x="6772275" y="3012281"/>
            <a:ext cx="4362450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525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A massive increase in daily study hours and screen-based learning.</a:t>
            </a:r>
            <a:endParaRPr>
              <a:latin typeface="+mj-lt"/>
            </a:endParaRPr>
          </a:p>
        </p:txBody>
      </p:sp>
      <p:sp>
        <p:nvSpPr>
          <p:cNvPr id="276" name="Google Shape;276;p25"/>
          <p:cNvSpPr txBox="1"/>
          <p:nvPr/>
        </p:nvSpPr>
        <p:spPr>
          <a:xfrm>
            <a:off x="6677025" y="3621881"/>
            <a:ext cx="95250" cy="2077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•</a:t>
            </a:r>
            <a:endParaRPr>
              <a:latin typeface="+mj-lt"/>
            </a:endParaRPr>
          </a:p>
        </p:txBody>
      </p:sp>
      <p:sp>
        <p:nvSpPr>
          <p:cNvPr id="277" name="Google Shape;277;p25"/>
          <p:cNvSpPr txBox="1"/>
          <p:nvPr/>
        </p:nvSpPr>
        <p:spPr>
          <a:xfrm>
            <a:off x="6772275" y="3621881"/>
            <a:ext cx="4362450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525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A sharp decline in active travel as students rely more on public transport or cars.</a:t>
            </a:r>
            <a:endParaRPr>
              <a:latin typeface="+mj-lt"/>
            </a:endParaRPr>
          </a:p>
        </p:txBody>
      </p:sp>
      <p:sp>
        <p:nvSpPr>
          <p:cNvPr id="278" name="Google Shape;278;p25"/>
          <p:cNvSpPr txBox="1"/>
          <p:nvPr/>
        </p:nvSpPr>
        <p:spPr>
          <a:xfrm>
            <a:off x="6677025" y="4231481"/>
            <a:ext cx="95250" cy="2077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•</a:t>
            </a:r>
            <a:endParaRPr>
              <a:latin typeface="+mj-lt"/>
            </a:endParaRPr>
          </a:p>
        </p:txBody>
      </p:sp>
      <p:sp>
        <p:nvSpPr>
          <p:cNvPr id="279" name="Google Shape;279;p25"/>
          <p:cNvSpPr txBox="1"/>
          <p:nvPr/>
        </p:nvSpPr>
        <p:spPr>
          <a:xfrm>
            <a:off x="6772275" y="4231481"/>
            <a:ext cx="4362450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525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Increased fast food options and screen-based entertainment.</a:t>
            </a:r>
            <a:endParaRPr>
              <a:latin typeface="+mj-lt"/>
            </a:endParaRPr>
          </a:p>
        </p:txBody>
      </p:sp>
      <p:sp>
        <p:nvSpPr>
          <p:cNvPr id="280" name="Google Shape;280;p25"/>
          <p:cNvSpPr txBox="1"/>
          <p:nvPr/>
        </p:nvSpPr>
        <p:spPr>
          <a:xfrm>
            <a:off x="762000" y="571500"/>
            <a:ext cx="11201400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The Sedentary Burden in Higher Ed</a:t>
            </a:r>
            <a:endParaRPr>
              <a:latin typeface="+mj-lt"/>
            </a:endParaRPr>
          </a:p>
        </p:txBody>
      </p:sp>
      <p:sp>
        <p:nvSpPr>
          <p:cNvPr id="281" name="Google Shape;281;p25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" name="Google Shape;286;p2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87" name="Google Shape;287;p2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2876550"/>
            <a:ext cx="3365450" cy="2543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8" name="Google Shape;288;p2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413200" y="2876550"/>
            <a:ext cx="3365450" cy="2543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9" name="Google Shape;289;p26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064400" y="2876550"/>
            <a:ext cx="3365450" cy="2543175"/>
          </a:xfrm>
          <a:prstGeom prst="rect">
            <a:avLst/>
          </a:prstGeom>
          <a:noFill/>
          <a:ln>
            <a:noFill/>
          </a:ln>
        </p:spPr>
      </p:pic>
      <p:sp>
        <p:nvSpPr>
          <p:cNvPr id="290" name="Google Shape;290;p26"/>
          <p:cNvSpPr txBox="1"/>
          <p:nvPr/>
        </p:nvSpPr>
        <p:spPr>
          <a:xfrm>
            <a:off x="762000" y="2428875"/>
            <a:ext cx="10668000" cy="209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1E293B"/>
                </a:solidFill>
                <a:latin typeface="+mj-lt"/>
                <a:ea typeface="Lato"/>
                <a:cs typeface="Lato"/>
                <a:sym typeface="Lato"/>
              </a:rPr>
              <a:t>The UK Chief Medical Officers (2019) outline clear fitness standards for adults (19–64):</a:t>
            </a:r>
            <a:endParaRPr>
              <a:latin typeface="+mj-lt"/>
            </a:endParaRPr>
          </a:p>
        </p:txBody>
      </p:sp>
      <p:sp>
        <p:nvSpPr>
          <p:cNvPr id="291" name="Google Shape;291;p26"/>
          <p:cNvSpPr txBox="1"/>
          <p:nvPr/>
        </p:nvSpPr>
        <p:spPr>
          <a:xfrm>
            <a:off x="1374517" y="3810000"/>
            <a:ext cx="2140267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F172A"/>
                </a:solidFill>
                <a:latin typeface="+mj-lt"/>
                <a:ea typeface="Poppins SemiBold"/>
                <a:cs typeface="Poppins SemiBold"/>
                <a:sym typeface="Poppins SemiBold"/>
              </a:rPr>
              <a:t>Sedentary Habits</a:t>
            </a:r>
            <a:endParaRPr>
              <a:latin typeface="+mj-lt"/>
            </a:endParaRPr>
          </a:p>
        </p:txBody>
      </p:sp>
      <p:sp>
        <p:nvSpPr>
          <p:cNvPr id="292" name="Google Shape;292;p26"/>
          <p:cNvSpPr txBox="1"/>
          <p:nvPr/>
        </p:nvSpPr>
        <p:spPr>
          <a:xfrm>
            <a:off x="1057275" y="4238625"/>
            <a:ext cx="2774900" cy="9348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Minimize prolonged sitting blocks. Break up static desk work with active movement breaks.</a:t>
            </a:r>
            <a:endParaRPr>
              <a:latin typeface="+mj-lt"/>
            </a:endParaRPr>
          </a:p>
        </p:txBody>
      </p:sp>
      <p:sp>
        <p:nvSpPr>
          <p:cNvPr id="293" name="Google Shape;293;p26"/>
          <p:cNvSpPr txBox="1"/>
          <p:nvPr/>
        </p:nvSpPr>
        <p:spPr>
          <a:xfrm>
            <a:off x="5130730" y="3810000"/>
            <a:ext cx="1930241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F172A"/>
                </a:solidFill>
                <a:latin typeface="+mj-lt"/>
                <a:ea typeface="Poppins SemiBold"/>
                <a:cs typeface="Poppins SemiBold"/>
                <a:sym typeface="Poppins SemiBold"/>
              </a:rPr>
              <a:t>Aerobic Activity</a:t>
            </a:r>
            <a:endParaRPr>
              <a:latin typeface="+mj-lt"/>
            </a:endParaRPr>
          </a:p>
        </p:txBody>
      </p:sp>
      <p:sp>
        <p:nvSpPr>
          <p:cNvPr id="294" name="Google Shape;294;p26"/>
          <p:cNvSpPr txBox="1"/>
          <p:nvPr/>
        </p:nvSpPr>
        <p:spPr>
          <a:xfrm>
            <a:off x="4708475" y="4238625"/>
            <a:ext cx="2774900" cy="9348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At least 150 minutes of moderate-intensity or 75 minutes of vigorous activity per week.</a:t>
            </a:r>
            <a:endParaRPr>
              <a:latin typeface="+mj-lt"/>
            </a:endParaRPr>
          </a:p>
        </p:txBody>
      </p:sp>
      <p:sp>
        <p:nvSpPr>
          <p:cNvPr id="295" name="Google Shape;295;p26"/>
          <p:cNvSpPr txBox="1"/>
          <p:nvPr/>
        </p:nvSpPr>
        <p:spPr>
          <a:xfrm>
            <a:off x="8821935" y="3810000"/>
            <a:ext cx="1850231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F172A"/>
                </a:solidFill>
                <a:latin typeface="+mj-lt"/>
                <a:ea typeface="Poppins SemiBold"/>
                <a:cs typeface="Poppins SemiBold"/>
                <a:sym typeface="Poppins SemiBold"/>
              </a:rPr>
              <a:t>Strength Focus</a:t>
            </a:r>
            <a:endParaRPr>
              <a:latin typeface="+mj-lt"/>
            </a:endParaRPr>
          </a:p>
        </p:txBody>
      </p:sp>
      <p:sp>
        <p:nvSpPr>
          <p:cNvPr id="296" name="Google Shape;296;p26"/>
          <p:cNvSpPr txBox="1"/>
          <p:nvPr/>
        </p:nvSpPr>
        <p:spPr>
          <a:xfrm>
            <a:off x="8359675" y="4238625"/>
            <a:ext cx="2774900" cy="9348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Target major muscle groups on 2 or more days a week to support metabolic and joint health.</a:t>
            </a:r>
            <a:endParaRPr>
              <a:latin typeface="+mj-lt"/>
            </a:endParaRPr>
          </a:p>
        </p:txBody>
      </p:sp>
      <p:pic>
        <p:nvPicPr>
          <p:cNvPr id="297" name="Google Shape;297;p26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258913" y="3219450"/>
            <a:ext cx="371475" cy="419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8" name="Google Shape;298;p26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910113" y="3219450"/>
            <a:ext cx="371475" cy="419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9" name="Google Shape;299;p26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9485114" y="3219450"/>
            <a:ext cx="523875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300" name="Google Shape;300;p26"/>
          <p:cNvSpPr txBox="1"/>
          <p:nvPr/>
        </p:nvSpPr>
        <p:spPr>
          <a:xfrm>
            <a:off x="762000" y="571500"/>
            <a:ext cx="11201400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UK CMO Physical Activity Guidelines</a:t>
            </a:r>
            <a:endParaRPr>
              <a:latin typeface="+mj-lt"/>
            </a:endParaRPr>
          </a:p>
        </p:txBody>
      </p:sp>
      <p:sp>
        <p:nvSpPr>
          <p:cNvPr id="301" name="Google Shape;301;p26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6" name="Google Shape;306;p2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07" name="Google Shape;307;p27"/>
          <p:cNvSpPr txBox="1"/>
          <p:nvPr/>
        </p:nvSpPr>
        <p:spPr>
          <a:xfrm>
            <a:off x="1976437" y="2575619"/>
            <a:ext cx="2714625" cy="150041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0" b="1" i="0" u="none" strike="noStrike" cap="none">
                <a:solidFill>
                  <a:srgbClr val="0D9488"/>
                </a:solidFill>
                <a:latin typeface="+mj-lt"/>
                <a:ea typeface="Poppins"/>
                <a:cs typeface="Poppins"/>
                <a:sym typeface="Poppins"/>
              </a:rPr>
              <a:t>45%</a:t>
            </a:r>
            <a:endParaRPr>
              <a:latin typeface="+mj-lt"/>
            </a:endParaRPr>
          </a:p>
        </p:txBody>
      </p:sp>
      <p:sp>
        <p:nvSpPr>
          <p:cNvPr id="308" name="Google Shape;308;p27"/>
          <p:cNvSpPr txBox="1"/>
          <p:nvPr/>
        </p:nvSpPr>
        <p:spPr>
          <a:xfrm>
            <a:off x="2200275" y="3909119"/>
            <a:ext cx="2266950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1E293B"/>
                </a:solidFill>
                <a:latin typeface="+mj-lt"/>
                <a:ea typeface="Lato"/>
                <a:cs typeface="Lato"/>
                <a:sym typeface="Lato"/>
              </a:rPr>
              <a:t>Fail to Meet Baselines</a:t>
            </a:r>
            <a:endParaRPr>
              <a:latin typeface="+mj-lt"/>
            </a:endParaRPr>
          </a:p>
        </p:txBody>
      </p:sp>
      <p:sp>
        <p:nvSpPr>
          <p:cNvPr id="309" name="Google Shape;309;p27"/>
          <p:cNvSpPr txBox="1"/>
          <p:nvPr/>
        </p:nvSpPr>
        <p:spPr>
          <a:xfrm>
            <a:off x="6286500" y="2575619"/>
            <a:ext cx="5400675" cy="2160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0" i="0" u="none" strike="noStrike" cap="none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Analyzing Student Health Realities</a:t>
            </a:r>
            <a:endParaRPr>
              <a:latin typeface="+mj-lt"/>
            </a:endParaRPr>
          </a:p>
        </p:txBody>
      </p:sp>
      <p:sp>
        <p:nvSpPr>
          <p:cNvPr id="310" name="Google Shape;310;p27"/>
          <p:cNvSpPr txBox="1"/>
          <p:nvPr/>
        </p:nvSpPr>
        <p:spPr>
          <a:xfrm>
            <a:off x="6286500" y="2851844"/>
            <a:ext cx="5143500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National tracking surveys highlight a significant public health issue on UK campuses:</a:t>
            </a:r>
            <a:endParaRPr>
              <a:latin typeface="+mj-lt"/>
            </a:endParaRPr>
          </a:p>
        </p:txBody>
      </p:sp>
      <p:sp>
        <p:nvSpPr>
          <p:cNvPr id="311" name="Google Shape;311;p27"/>
          <p:cNvSpPr txBox="1"/>
          <p:nvPr/>
        </p:nvSpPr>
        <p:spPr>
          <a:xfrm>
            <a:off x="6286500" y="4958655"/>
            <a:ext cx="5143500" cy="2423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1" u="none" strike="noStrike" cap="none">
                <a:solidFill>
                  <a:srgbClr val="64748B"/>
                </a:solidFill>
                <a:latin typeface="+mj-lt"/>
                <a:ea typeface="Lato"/>
                <a:cs typeface="Lato"/>
                <a:sym typeface="Lato"/>
              </a:rPr>
              <a:t>Reference: Sport England, 2022; Marmot Review, 2020</a:t>
            </a:r>
            <a:endParaRPr>
              <a:latin typeface="+mj-lt"/>
            </a:endParaRPr>
          </a:p>
        </p:txBody>
      </p:sp>
      <p:sp>
        <p:nvSpPr>
          <p:cNvPr id="312" name="Google Shape;312;p27"/>
          <p:cNvSpPr txBox="1"/>
          <p:nvPr/>
        </p:nvSpPr>
        <p:spPr>
          <a:xfrm>
            <a:off x="6715125" y="3480494"/>
            <a:ext cx="4714875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The 15% Inactivity Drop: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Overall activity levels fall by ~15% upon starting university.</a:t>
            </a:r>
            <a:endParaRPr>
              <a:latin typeface="+mj-lt"/>
            </a:endParaRPr>
          </a:p>
        </p:txBody>
      </p:sp>
      <p:sp>
        <p:nvSpPr>
          <p:cNvPr id="313" name="Google Shape;313;p27"/>
          <p:cNvSpPr txBox="1"/>
          <p:nvPr/>
        </p:nvSpPr>
        <p:spPr>
          <a:xfrm>
            <a:off x="6715125" y="4219575"/>
            <a:ext cx="4714875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Health Inequities: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Lower-income student groups show even lower physical activity scores.</a:t>
            </a:r>
            <a:endParaRPr>
              <a:latin typeface="+mj-lt"/>
            </a:endParaRPr>
          </a:p>
        </p:txBody>
      </p:sp>
      <p:pic>
        <p:nvPicPr>
          <p:cNvPr id="314" name="Google Shape;314;p2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3513832"/>
            <a:ext cx="209550" cy="219075"/>
          </a:xfrm>
          <a:prstGeom prst="rect">
            <a:avLst/>
          </a:prstGeom>
          <a:noFill/>
          <a:ln>
            <a:noFill/>
          </a:ln>
        </p:spPr>
      </p:pic>
      <p:sp>
        <p:nvSpPr>
          <p:cNvPr id="315" name="Google Shape;315;p27"/>
          <p:cNvSpPr txBox="1"/>
          <p:nvPr/>
        </p:nvSpPr>
        <p:spPr>
          <a:xfrm>
            <a:off x="762000" y="571500"/>
            <a:ext cx="11201400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National Student Statistics</a:t>
            </a:r>
            <a:endParaRPr>
              <a:latin typeface="+mj-lt"/>
            </a:endParaRPr>
          </a:p>
        </p:txBody>
      </p:sp>
      <p:sp>
        <p:nvSpPr>
          <p:cNvPr id="316" name="Google Shape;316;p27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1" name="Google Shape;321;p2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22" name="Google Shape;322;p28"/>
          <p:cNvSpPr txBox="1"/>
          <p:nvPr/>
        </p:nvSpPr>
        <p:spPr>
          <a:xfrm>
            <a:off x="762000" y="571500"/>
            <a:ext cx="5350668" cy="110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Pathological Risks of Diurnal Sitting</a:t>
            </a:r>
            <a:endParaRPr/>
          </a:p>
        </p:txBody>
      </p:sp>
      <p:sp>
        <p:nvSpPr>
          <p:cNvPr id="323" name="Google Shape;323;p28"/>
          <p:cNvSpPr/>
          <p:nvPr/>
        </p:nvSpPr>
        <p:spPr>
          <a:xfrm>
            <a:off x="762000" y="1800225"/>
            <a:ext cx="5095875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24" name="Google Shape;324;p2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0"/>
            <a:ext cx="5857875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25" name="Google Shape;325;p28"/>
          <p:cNvSpPr txBox="1"/>
          <p:nvPr/>
        </p:nvSpPr>
        <p:spPr>
          <a:xfrm>
            <a:off x="762000" y="2625179"/>
            <a:ext cx="5095875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Sitting for long periods causes real biological risks:</a:t>
            </a:r>
            <a:endParaRPr/>
          </a:p>
        </p:txBody>
      </p:sp>
      <p:sp>
        <p:nvSpPr>
          <p:cNvPr id="326" name="Google Shape;326;p28"/>
          <p:cNvSpPr txBox="1"/>
          <p:nvPr/>
        </p:nvSpPr>
        <p:spPr>
          <a:xfrm>
            <a:off x="762000" y="5452020"/>
            <a:ext cx="5095875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1" u="none" strike="noStrike" cap="none">
                <a:solidFill>
                  <a:srgbClr val="64748B"/>
                </a:solidFill>
                <a:latin typeface="Lato"/>
                <a:ea typeface="Lato"/>
                <a:cs typeface="Lato"/>
                <a:sym typeface="Lato"/>
              </a:rPr>
              <a:t>Reference: Guthold et al., 2018; Castro et al., 2020</a:t>
            </a:r>
            <a:endParaRPr/>
          </a:p>
        </p:txBody>
      </p:sp>
      <p:sp>
        <p:nvSpPr>
          <p:cNvPr id="327" name="Google Shape;327;p28"/>
          <p:cNvSpPr txBox="1"/>
          <p:nvPr/>
        </p:nvSpPr>
        <p:spPr>
          <a:xfrm>
            <a:off x="1190625" y="3091904"/>
            <a:ext cx="466725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Lato"/>
                <a:ea typeface="Lato"/>
                <a:cs typeface="Lato"/>
                <a:sym typeface="Lato"/>
              </a:rPr>
              <a:t>9-Hour Desk Blocks: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The average student sits for 9 hours daily, decreasing blood flow and lipid processing.</a:t>
            </a:r>
            <a:endParaRPr/>
          </a:p>
        </p:txBody>
      </p:sp>
      <p:sp>
        <p:nvSpPr>
          <p:cNvPr id="328" name="Google Shape;328;p28"/>
          <p:cNvSpPr txBox="1"/>
          <p:nvPr/>
        </p:nvSpPr>
        <p:spPr>
          <a:xfrm>
            <a:off x="1190625" y="3830984"/>
            <a:ext cx="466725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Lato"/>
                <a:ea typeface="Lato"/>
                <a:cs typeface="Lato"/>
                <a:sym typeface="Lato"/>
              </a:rPr>
              <a:t>20% Risk Spike: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Constant sitting creates a 20% spike in long-term cardio-metabolic risk factors.</a:t>
            </a:r>
            <a:endParaRPr/>
          </a:p>
        </p:txBody>
      </p:sp>
      <p:sp>
        <p:nvSpPr>
          <p:cNvPr id="329" name="Google Shape;329;p28"/>
          <p:cNvSpPr txBox="1"/>
          <p:nvPr/>
        </p:nvSpPr>
        <p:spPr>
          <a:xfrm>
            <a:off x="1190625" y="4570065"/>
            <a:ext cx="466725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Lato"/>
                <a:ea typeface="Lato"/>
                <a:cs typeface="Lato"/>
                <a:sym typeface="Lato"/>
              </a:rPr>
              <a:t>CVD Risks: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Speeds up the path from weight gain to metabolic issues and CVD.</a:t>
            </a:r>
            <a:endParaRPr/>
          </a:p>
        </p:txBody>
      </p:sp>
      <p:pic>
        <p:nvPicPr>
          <p:cNvPr id="330" name="Google Shape;330;p2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62000" y="3125241"/>
            <a:ext cx="20955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31" name="Google Shape;331;p28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62000" y="3864322"/>
            <a:ext cx="20955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32" name="Google Shape;332;p28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62000" y="4603402"/>
            <a:ext cx="209550" cy="219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" name="Google Shape;337;p2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8" name="Google Shape;338;p2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2462212"/>
            <a:ext cx="5143500" cy="2924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39" name="Google Shape;339;p29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86500" y="2462212"/>
            <a:ext cx="5143500" cy="2924175"/>
          </a:xfrm>
          <a:prstGeom prst="rect">
            <a:avLst/>
          </a:prstGeom>
          <a:noFill/>
          <a:ln>
            <a:noFill/>
          </a:ln>
        </p:spPr>
      </p:pic>
      <p:sp>
        <p:nvSpPr>
          <p:cNvPr id="340" name="Google Shape;340;p29"/>
          <p:cNvSpPr txBox="1"/>
          <p:nvPr/>
        </p:nvSpPr>
        <p:spPr>
          <a:xfrm>
            <a:off x="1057275" y="2757487"/>
            <a:ext cx="4780597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D9488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Short-Term Risk (Daily Life)</a:t>
            </a:r>
            <a:endParaRPr/>
          </a:p>
        </p:txBody>
      </p:sp>
      <p:sp>
        <p:nvSpPr>
          <p:cNvPr id="341" name="Google Shape;341;p29"/>
          <p:cNvSpPr txBox="1"/>
          <p:nvPr/>
        </p:nvSpPr>
        <p:spPr>
          <a:xfrm>
            <a:off x="1057275" y="3205162"/>
            <a:ext cx="4552950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Cognitive Fatigue: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Significantly lowers processing speeds and mental stamina.</a:t>
            </a:r>
            <a:endParaRPr/>
          </a:p>
        </p:txBody>
      </p:sp>
      <p:sp>
        <p:nvSpPr>
          <p:cNvPr id="342" name="Google Shape;342;p29"/>
          <p:cNvSpPr txBox="1"/>
          <p:nvPr/>
        </p:nvSpPr>
        <p:spPr>
          <a:xfrm>
            <a:off x="1057275" y="3833812"/>
            <a:ext cx="4552950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Restless Sleep: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Fragments sleep patterns, making it hard to enter restorative REM stages.</a:t>
            </a:r>
            <a:endParaRPr/>
          </a:p>
        </p:txBody>
      </p:sp>
      <p:sp>
        <p:nvSpPr>
          <p:cNvPr id="343" name="Google Shape;343;p29"/>
          <p:cNvSpPr txBox="1"/>
          <p:nvPr/>
        </p:nvSpPr>
        <p:spPr>
          <a:xfrm>
            <a:off x="1057275" y="4462462"/>
            <a:ext cx="4552950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Physical Pain: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Causes chronic neck, shoulder, and back strain from poor desk ergonomics.</a:t>
            </a:r>
            <a:endParaRPr/>
          </a:p>
        </p:txBody>
      </p:sp>
      <p:sp>
        <p:nvSpPr>
          <p:cNvPr id="344" name="Google Shape;344;p29"/>
          <p:cNvSpPr txBox="1"/>
          <p:nvPr/>
        </p:nvSpPr>
        <p:spPr>
          <a:xfrm>
            <a:off x="6581775" y="2757487"/>
            <a:ext cx="4780597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D9488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Long-Term Risk (Life Course)</a:t>
            </a:r>
            <a:endParaRPr/>
          </a:p>
        </p:txBody>
      </p:sp>
      <p:sp>
        <p:nvSpPr>
          <p:cNvPr id="345" name="Google Shape;345;p29"/>
          <p:cNvSpPr txBox="1"/>
          <p:nvPr/>
        </p:nvSpPr>
        <p:spPr>
          <a:xfrm>
            <a:off x="6581775" y="3205162"/>
            <a:ext cx="4552950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Heart Health: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Speeds up arterial stiffness and early signs of cardiovascular disease.</a:t>
            </a:r>
            <a:endParaRPr/>
          </a:p>
        </p:txBody>
      </p:sp>
      <p:sp>
        <p:nvSpPr>
          <p:cNvPr id="346" name="Google Shape;346;p29"/>
          <p:cNvSpPr txBox="1"/>
          <p:nvPr/>
        </p:nvSpPr>
        <p:spPr>
          <a:xfrm>
            <a:off x="6581775" y="3833812"/>
            <a:ext cx="4552950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Endocrine Shifts: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Decreases insulin sensitivity, leading toward Type 2 Diabetes.</a:t>
            </a:r>
            <a:endParaRPr/>
          </a:p>
        </p:txBody>
      </p:sp>
      <p:sp>
        <p:nvSpPr>
          <p:cNvPr id="347" name="Google Shape;347;p29"/>
          <p:cNvSpPr txBox="1"/>
          <p:nvPr/>
        </p:nvSpPr>
        <p:spPr>
          <a:xfrm>
            <a:off x="6581775" y="4462462"/>
            <a:ext cx="4552950" cy="5143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Bone Loss: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 Lowers bone mineral density due to a lack of active weight-bearing triggers.</a:t>
            </a:r>
            <a:endParaRPr/>
          </a:p>
        </p:txBody>
      </p:sp>
      <p:sp>
        <p:nvSpPr>
          <p:cNvPr id="348" name="Google Shape;348;p29"/>
          <p:cNvSpPr txBox="1"/>
          <p:nvPr/>
        </p:nvSpPr>
        <p:spPr>
          <a:xfrm>
            <a:off x="762000" y="571500"/>
            <a:ext cx="11201400" cy="561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Short-Term vs. Long-Term Risks</a:t>
            </a:r>
            <a:endParaRPr/>
          </a:p>
        </p:txBody>
      </p:sp>
      <p:sp>
        <p:nvSpPr>
          <p:cNvPr id="349" name="Google Shape;349;p29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3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4" name="Google Shape;354;p3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5" name="Google Shape;355;p3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50490" y="1581582"/>
            <a:ext cx="6002594" cy="695325"/>
          </a:xfrm>
          <a:prstGeom prst="rect">
            <a:avLst/>
          </a:prstGeom>
          <a:noFill/>
          <a:ln>
            <a:noFill/>
          </a:ln>
        </p:spPr>
      </p:pic>
      <p:sp>
        <p:nvSpPr>
          <p:cNvPr id="356" name="Google Shape;356;p30"/>
          <p:cNvSpPr txBox="1"/>
          <p:nvPr/>
        </p:nvSpPr>
        <p:spPr>
          <a:xfrm>
            <a:off x="2020389" y="2412422"/>
            <a:ext cx="2971800" cy="276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0D9488"/>
                </a:solidFill>
                <a:latin typeface="+mj-lt"/>
                <a:ea typeface="Lato"/>
                <a:cs typeface="Lato"/>
                <a:sym typeface="Lato"/>
              </a:rPr>
              <a:t>Metabolic Equivalent of Task</a:t>
            </a:r>
            <a:endParaRPr dirty="0">
              <a:latin typeface="+mj-lt"/>
            </a:endParaRPr>
          </a:p>
        </p:txBody>
      </p:sp>
      <p:sp>
        <p:nvSpPr>
          <p:cNvPr id="357" name="Google Shape;357;p30"/>
          <p:cNvSpPr txBox="1"/>
          <p:nvPr/>
        </p:nvSpPr>
        <p:spPr>
          <a:xfrm>
            <a:off x="6533405" y="2438400"/>
            <a:ext cx="5141423" cy="2160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0" i="0" u="none" strike="noStrike" cap="none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Why Track MET Metrics?</a:t>
            </a:r>
            <a:endParaRPr>
              <a:latin typeface="+mj-lt"/>
            </a:endParaRPr>
          </a:p>
        </p:txBody>
      </p:sp>
      <p:sp>
        <p:nvSpPr>
          <p:cNvPr id="358" name="Google Shape;358;p30"/>
          <p:cNvSpPr txBox="1"/>
          <p:nvPr/>
        </p:nvSpPr>
        <p:spPr>
          <a:xfrm>
            <a:off x="6533405" y="2714625"/>
            <a:ext cx="4896594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We use the MET formula to standardize health measurements across our campus campaign:</a:t>
            </a:r>
            <a:endParaRPr>
              <a:latin typeface="+mj-lt"/>
            </a:endParaRPr>
          </a:p>
        </p:txBody>
      </p:sp>
      <p:sp>
        <p:nvSpPr>
          <p:cNvPr id="359" name="Google Shape;359;p30"/>
          <p:cNvSpPr txBox="1"/>
          <p:nvPr/>
        </p:nvSpPr>
        <p:spPr>
          <a:xfrm>
            <a:off x="6533405" y="5095726"/>
            <a:ext cx="4896594" cy="2423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0" i="1" u="none" strike="noStrike" cap="none">
                <a:solidFill>
                  <a:srgbClr val="64748B"/>
                </a:solidFill>
                <a:latin typeface="+mj-lt"/>
                <a:ea typeface="Lato"/>
                <a:cs typeface="Lato"/>
                <a:sym typeface="Lato"/>
              </a:rPr>
              <a:t>Reference: WHO Guidelines, 2020</a:t>
            </a:r>
            <a:endParaRPr>
              <a:latin typeface="+mj-lt"/>
            </a:endParaRPr>
          </a:p>
        </p:txBody>
      </p:sp>
      <p:sp>
        <p:nvSpPr>
          <p:cNvPr id="361" name="Google Shape;361;p30"/>
          <p:cNvSpPr txBox="1"/>
          <p:nvPr/>
        </p:nvSpPr>
        <p:spPr>
          <a:xfrm>
            <a:off x="6962030" y="3343275"/>
            <a:ext cx="4467969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Standardized Tracking: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Standardizes different activities (such as walking vs. strength training) into one baseline measurement.</a:t>
            </a:r>
            <a:endParaRPr>
              <a:latin typeface="+mj-lt"/>
            </a:endParaRPr>
          </a:p>
        </p:txBody>
      </p:sp>
      <p:sp>
        <p:nvSpPr>
          <p:cNvPr id="362" name="Google Shape;362;p30"/>
          <p:cNvSpPr txBox="1"/>
          <p:nvPr/>
        </p:nvSpPr>
        <p:spPr>
          <a:xfrm>
            <a:off x="6962030" y="4356645"/>
            <a:ext cx="4467969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Pre-Post Tracking: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Measures real improvement from Week 1 to Week 6.</a:t>
            </a:r>
            <a:endParaRPr>
              <a:latin typeface="+mj-lt"/>
            </a:endParaRPr>
          </a:p>
        </p:txBody>
      </p:sp>
      <p:pic>
        <p:nvPicPr>
          <p:cNvPr id="363" name="Google Shape;363;p30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533405" y="3376612"/>
            <a:ext cx="161925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64" name="Google Shape;364;p30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533405" y="4389983"/>
            <a:ext cx="209550" cy="219075"/>
          </a:xfrm>
          <a:prstGeom prst="rect">
            <a:avLst/>
          </a:prstGeom>
          <a:noFill/>
          <a:ln>
            <a:noFill/>
          </a:ln>
        </p:spPr>
      </p:pic>
      <p:sp>
        <p:nvSpPr>
          <p:cNvPr id="365" name="Google Shape;365;p30"/>
          <p:cNvSpPr txBox="1"/>
          <p:nvPr/>
        </p:nvSpPr>
        <p:spPr>
          <a:xfrm>
            <a:off x="762000" y="571500"/>
            <a:ext cx="11201400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Evaluating Activity: The MET Formula</a:t>
            </a:r>
            <a:endParaRPr>
              <a:latin typeface="+mj-lt"/>
            </a:endParaRPr>
          </a:p>
        </p:txBody>
      </p:sp>
      <p:sp>
        <p:nvSpPr>
          <p:cNvPr id="366" name="Google Shape;366;p30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14BDAF-F95F-1F40-7E27-5A4C09FE6623}"/>
              </a:ext>
            </a:extLst>
          </p:cNvPr>
          <p:cNvSpPr txBox="1"/>
          <p:nvPr/>
        </p:nvSpPr>
        <p:spPr>
          <a:xfrm>
            <a:off x="1022555" y="1775355"/>
            <a:ext cx="52036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MET – Min/Week = ( Met Level) x (Minutes/day) x (Days/Week)</a:t>
            </a:r>
            <a:endParaRPr lang="en-IN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1" name="Google Shape;371;p3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72" name="Google Shape;372;p31"/>
          <p:cNvSpPr txBox="1"/>
          <p:nvPr/>
        </p:nvSpPr>
        <p:spPr>
          <a:xfrm>
            <a:off x="762000" y="2553741"/>
            <a:ext cx="9525000" cy="3462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We have set three clear, measurable goals to track the success of our intervention:</a:t>
            </a:r>
            <a:endParaRPr>
              <a:latin typeface="+mj-lt"/>
            </a:endParaRPr>
          </a:p>
        </p:txBody>
      </p:sp>
      <p:sp>
        <p:nvSpPr>
          <p:cNvPr id="373" name="Google Shape;373;p31"/>
          <p:cNvSpPr txBox="1"/>
          <p:nvPr/>
        </p:nvSpPr>
        <p:spPr>
          <a:xfrm>
            <a:off x="1190625" y="3077616"/>
            <a:ext cx="9096375" cy="4985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Aim 1: 25% MET Increase</a:t>
            </a:r>
            <a:br>
              <a:rPr lang="en-US" sz="1800" b="0" i="0" u="none" strike="noStrike" cap="none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Achieve a 25% relative increase in weekly MET-min scores among participants by Week 6.</a:t>
            </a:r>
            <a:endParaRPr>
              <a:latin typeface="+mj-lt"/>
            </a:endParaRPr>
          </a:p>
        </p:txBody>
      </p:sp>
      <p:sp>
        <p:nvSpPr>
          <p:cNvPr id="374" name="Google Shape;374;p31"/>
          <p:cNvSpPr txBox="1"/>
          <p:nvPr/>
        </p:nvSpPr>
        <p:spPr>
          <a:xfrm>
            <a:off x="1190625" y="3816697"/>
            <a:ext cx="9096375" cy="4985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Aim 2: 30% Health Literacy Gain</a:t>
            </a:r>
            <a:br>
              <a:rPr lang="en-US" sz="1800" b="0" i="0" u="none" strike="noStrike" cap="none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Improve student health literacy scores by 30% on post-intervention tests.</a:t>
            </a:r>
            <a:endParaRPr>
              <a:latin typeface="+mj-lt"/>
            </a:endParaRPr>
          </a:p>
        </p:txBody>
      </p:sp>
      <p:sp>
        <p:nvSpPr>
          <p:cNvPr id="375" name="Google Shape;375;p31"/>
          <p:cNvSpPr txBox="1"/>
          <p:nvPr/>
        </p:nvSpPr>
        <p:spPr>
          <a:xfrm>
            <a:off x="1190625" y="4555777"/>
            <a:ext cx="9096375" cy="4985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Aim 3: Reduce Sitting by 1 Hour</a:t>
            </a:r>
            <a:br>
              <a:rPr lang="en-US" sz="1800" b="0" i="0" u="none" strike="noStrike" cap="none">
                <a:solidFill>
                  <a:schemeClr val="dk1"/>
                </a:solidFill>
                <a:latin typeface="+mj-lt"/>
                <a:ea typeface="Calibri"/>
                <a:cs typeface="Calibri"/>
                <a:sym typeface="Calibri"/>
              </a:rPr>
            </a:b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Lower daily uninterrupted sitting blocks by 1 hour on campus.</a:t>
            </a:r>
            <a:endParaRPr>
              <a:latin typeface="+mj-lt"/>
            </a:endParaRPr>
          </a:p>
        </p:txBody>
      </p:sp>
      <p:pic>
        <p:nvPicPr>
          <p:cNvPr id="376" name="Google Shape;376;p3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3110954"/>
            <a:ext cx="20955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77" name="Google Shape;377;p3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62000" y="3850034"/>
            <a:ext cx="238125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78" name="Google Shape;378;p31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62000" y="4589115"/>
            <a:ext cx="161925" cy="219075"/>
          </a:xfrm>
          <a:prstGeom prst="rect">
            <a:avLst/>
          </a:prstGeom>
          <a:noFill/>
          <a:ln>
            <a:noFill/>
          </a:ln>
        </p:spPr>
      </p:pic>
      <p:sp>
        <p:nvSpPr>
          <p:cNvPr id="379" name="Google Shape;379;p31"/>
          <p:cNvSpPr txBox="1"/>
          <p:nvPr/>
        </p:nvSpPr>
        <p:spPr>
          <a:xfrm>
            <a:off x="762000" y="571500"/>
            <a:ext cx="11201400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Measurable Campaign Objectives</a:t>
            </a:r>
            <a:endParaRPr>
              <a:latin typeface="+mj-lt"/>
            </a:endParaRPr>
          </a:p>
        </p:txBody>
      </p:sp>
      <p:sp>
        <p:nvSpPr>
          <p:cNvPr id="380" name="Google Shape;380;p31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5" name="Google Shape;385;p3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86" name="Google Shape;386;p32"/>
          <p:cNvSpPr/>
          <p:nvPr/>
        </p:nvSpPr>
        <p:spPr>
          <a:xfrm>
            <a:off x="5524500" y="2586037"/>
            <a:ext cx="1143000" cy="38100"/>
          </a:xfrm>
          <a:prstGeom prst="rect">
            <a:avLst/>
          </a:prstGeom>
          <a:solidFill>
            <a:srgbClr val="0D948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387" name="Google Shape;387;p32"/>
          <p:cNvSpPr txBox="1"/>
          <p:nvPr/>
        </p:nvSpPr>
        <p:spPr>
          <a:xfrm>
            <a:off x="1745456" y="2862262"/>
            <a:ext cx="8701087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50" b="0" i="0" u="none" strike="noStrike" cap="none">
                <a:solidFill>
                  <a:srgbClr val="0F172A"/>
                </a:solidFill>
                <a:latin typeface="+mj-lt"/>
                <a:ea typeface="Poppins SemiBold"/>
                <a:cs typeface="Poppins SemiBold"/>
                <a:sym typeface="Poppins SemiBold"/>
              </a:rPr>
              <a:t>PART 3: Campaign &amp; Evaluation</a:t>
            </a:r>
            <a:endParaRPr>
              <a:latin typeface="+mj-lt"/>
            </a:endParaRPr>
          </a:p>
        </p:txBody>
      </p:sp>
      <p:sp>
        <p:nvSpPr>
          <p:cNvPr id="388" name="Google Shape;388;p32"/>
          <p:cNvSpPr txBox="1"/>
          <p:nvPr/>
        </p:nvSpPr>
        <p:spPr>
          <a:xfrm>
            <a:off x="3562350" y="3824287"/>
            <a:ext cx="5067300" cy="3808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0D9488"/>
                </a:solidFill>
                <a:latin typeface="+mj-lt"/>
                <a:ea typeface="Lato"/>
                <a:cs typeface="Lato"/>
                <a:sym typeface="Lato"/>
              </a:rPr>
              <a:t>Implementation, Partnerships, &amp; Outcome Validation</a:t>
            </a:r>
            <a:endParaRPr>
              <a:latin typeface="+mj-lt"/>
            </a:endParaRPr>
          </a:p>
        </p:txBody>
      </p:sp>
      <p:sp>
        <p:nvSpPr>
          <p:cNvPr id="389" name="Google Shape;389;p32"/>
          <p:cNvSpPr txBox="1"/>
          <p:nvPr/>
        </p:nvSpPr>
        <p:spPr>
          <a:xfrm>
            <a:off x="5043487" y="4329112"/>
            <a:ext cx="2105025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475569"/>
                </a:solidFill>
                <a:latin typeface="+mj-lt"/>
                <a:ea typeface="Lato"/>
                <a:cs typeface="Lato"/>
                <a:sym typeface="Lato"/>
              </a:rPr>
              <a:t>Lead Presenter: Vaibhavi Barot</a:t>
            </a:r>
            <a:endParaRPr>
              <a:latin typeface="+mj-lt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4" name="Google Shape;394;p3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95" name="Google Shape;395;p3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2962275"/>
            <a:ext cx="5143500" cy="1924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96" name="Google Shape;396;p3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86500" y="2962275"/>
            <a:ext cx="5143500" cy="1924050"/>
          </a:xfrm>
          <a:prstGeom prst="rect">
            <a:avLst/>
          </a:prstGeom>
          <a:noFill/>
          <a:ln>
            <a:noFill/>
          </a:ln>
        </p:spPr>
      </p:pic>
      <p:sp>
        <p:nvSpPr>
          <p:cNvPr id="397" name="Google Shape;397;p33"/>
          <p:cNvSpPr txBox="1"/>
          <p:nvPr/>
        </p:nvSpPr>
        <p:spPr>
          <a:xfrm>
            <a:off x="1057275" y="3257550"/>
            <a:ext cx="4780597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0D9488"/>
                </a:solidFill>
                <a:latin typeface="+mj-lt"/>
                <a:ea typeface="Poppins SemiBold"/>
                <a:cs typeface="Poppins SemiBold"/>
                <a:sym typeface="Poppins SemiBold"/>
              </a:rPr>
              <a:t>Process Evaluation</a:t>
            </a:r>
            <a:endParaRPr dirty="0">
              <a:latin typeface="+mj-lt"/>
            </a:endParaRPr>
          </a:p>
        </p:txBody>
      </p:sp>
      <p:sp>
        <p:nvSpPr>
          <p:cNvPr id="398" name="Google Shape;398;p33"/>
          <p:cNvSpPr txBox="1"/>
          <p:nvPr/>
        </p:nvSpPr>
        <p:spPr>
          <a:xfrm>
            <a:off x="1057275" y="3705225"/>
            <a:ext cx="4552950" cy="9348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Tracks how well we deliver the program. We measure weekly attendance rates, resource use, and how many students scan our QR codes across campus.</a:t>
            </a:r>
            <a:endParaRPr dirty="0">
              <a:latin typeface="+mj-lt"/>
            </a:endParaRPr>
          </a:p>
        </p:txBody>
      </p:sp>
      <p:sp>
        <p:nvSpPr>
          <p:cNvPr id="399" name="Google Shape;399;p33"/>
          <p:cNvSpPr txBox="1"/>
          <p:nvPr/>
        </p:nvSpPr>
        <p:spPr>
          <a:xfrm>
            <a:off x="6581775" y="3257550"/>
            <a:ext cx="4780597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D9488"/>
                </a:solidFill>
                <a:latin typeface="+mj-lt"/>
                <a:ea typeface="Poppins SemiBold"/>
                <a:cs typeface="Poppins SemiBold"/>
                <a:sym typeface="Poppins SemiBold"/>
              </a:rPr>
              <a:t>Outcome Evaluation</a:t>
            </a:r>
            <a:endParaRPr>
              <a:latin typeface="+mj-lt"/>
            </a:endParaRPr>
          </a:p>
        </p:txBody>
      </p:sp>
      <p:sp>
        <p:nvSpPr>
          <p:cNvPr id="400" name="Google Shape;400;p33"/>
          <p:cNvSpPr txBox="1"/>
          <p:nvPr/>
        </p:nvSpPr>
        <p:spPr>
          <a:xfrm>
            <a:off x="6581775" y="3705225"/>
            <a:ext cx="4552950" cy="9348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Measures real health improvements. We compare pre- and post-intervention data using validated scales to track shifts in activity levels and mental wellbeing.</a:t>
            </a:r>
            <a:endParaRPr dirty="0">
              <a:latin typeface="+mj-lt"/>
            </a:endParaRPr>
          </a:p>
        </p:txBody>
      </p:sp>
      <p:sp>
        <p:nvSpPr>
          <p:cNvPr id="401" name="Google Shape;401;p33"/>
          <p:cNvSpPr txBox="1"/>
          <p:nvPr/>
        </p:nvSpPr>
        <p:spPr>
          <a:xfrm>
            <a:off x="762000" y="571500"/>
            <a:ext cx="11201400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Our Campaign Evaluation Framework</a:t>
            </a:r>
            <a:endParaRPr>
              <a:latin typeface="+mj-lt"/>
            </a:endParaRPr>
          </a:p>
        </p:txBody>
      </p:sp>
      <p:sp>
        <p:nvSpPr>
          <p:cNvPr id="402" name="Google Shape;402;p33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7" name="Google Shape;407;p3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08" name="Google Shape;408;p3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2355056"/>
            <a:ext cx="10668000" cy="3114675"/>
          </a:xfrm>
          <a:prstGeom prst="rect">
            <a:avLst/>
          </a:prstGeom>
          <a:noFill/>
          <a:ln>
            <a:noFill/>
          </a:ln>
        </p:spPr>
      </p:pic>
      <p:sp>
        <p:nvSpPr>
          <p:cNvPr id="409" name="Google Shape;409;p34"/>
          <p:cNvSpPr txBox="1"/>
          <p:nvPr/>
        </p:nvSpPr>
        <p:spPr>
          <a:xfrm>
            <a:off x="762000" y="1983581"/>
            <a:ext cx="1066800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We use the </a:t>
            </a:r>
            <a:r>
              <a:rPr lang="en-US" sz="1200" b="1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Warwick-Edinburgh Mental Well-being Scale (WEMWBS)</a:t>
            </a:r>
            <a:r>
              <a:rPr lang="en-US" sz="120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to measure shifts in student mental health:</a:t>
            </a:r>
            <a:endParaRPr>
              <a:latin typeface="+mj-lt"/>
            </a:endParaRPr>
          </a:p>
        </p:txBody>
      </p:sp>
      <p:sp>
        <p:nvSpPr>
          <p:cNvPr id="410" name="Google Shape;410;p34"/>
          <p:cNvSpPr txBox="1"/>
          <p:nvPr/>
        </p:nvSpPr>
        <p:spPr>
          <a:xfrm>
            <a:off x="762000" y="5564981"/>
            <a:ext cx="10668000" cy="2250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1" u="none" strike="noStrike" cap="none" dirty="0">
                <a:solidFill>
                  <a:srgbClr val="64748B"/>
                </a:solidFill>
                <a:latin typeface="+mj-lt"/>
                <a:ea typeface="Lato"/>
                <a:cs typeface="Lato"/>
                <a:sym typeface="Lato"/>
              </a:rPr>
              <a:t>Source: Tennant et al., 2007</a:t>
            </a:r>
            <a:endParaRPr dirty="0">
              <a:latin typeface="+mj-lt"/>
            </a:endParaRPr>
          </a:p>
        </p:txBody>
      </p:sp>
      <p:graphicFrame>
        <p:nvGraphicFramePr>
          <p:cNvPr id="411" name="Google Shape;411;p34"/>
          <p:cNvGraphicFramePr/>
          <p:nvPr>
            <p:extLst>
              <p:ext uri="{D42A27DB-BD31-4B8C-83A1-F6EECF244321}">
                <p14:modId xmlns:p14="http://schemas.microsoft.com/office/powerpoint/2010/main" val="4056459600"/>
              </p:ext>
            </p:extLst>
          </p:nvPr>
        </p:nvGraphicFramePr>
        <p:xfrm>
          <a:off x="762000" y="2355056"/>
          <a:ext cx="10668000" cy="3114625"/>
        </p:xfrm>
        <a:graphic>
          <a:graphicData uri="http://schemas.openxmlformats.org/drawingml/2006/table">
            <a:tbl>
              <a:tblPr firstRow="1" bandRow="1">
                <a:noFill/>
                <a:tableStyleId>{3854510F-44FE-45EB-A0F0-4E7227C28D1C}</a:tableStyleId>
              </a:tblPr>
              <a:tblGrid>
                <a:gridCol w="1066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00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229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FFFFFF"/>
                          </a:solidFill>
                          <a:latin typeface="+mj-lt"/>
                          <a:ea typeface="Poppins SemiBold"/>
                          <a:cs typeface="Poppins SemiBold"/>
                          <a:sym typeface="Poppins SemiBold"/>
                        </a:rPr>
                        <a:t>No.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FFFFFF"/>
                          </a:solidFill>
                          <a:latin typeface="+mj-lt"/>
                          <a:ea typeface="Poppins SemiBold"/>
                          <a:cs typeface="Poppins SemiBold"/>
                          <a:sym typeface="Poppins SemiBold"/>
                        </a:rPr>
                        <a:t>Evaluation Statements (1-5 Likert Scale)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FFFFFF"/>
                          </a:solidFill>
                          <a:latin typeface="+mj-lt"/>
                          <a:ea typeface="Poppins SemiBold"/>
                          <a:cs typeface="Poppins SemiBold"/>
                          <a:sym typeface="Poppins SemiBold"/>
                        </a:rPr>
                        <a:t>Target Mental Wellness Category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172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229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1</a:t>
                      </a:r>
                      <a:endParaRPr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"I've been feeling optimistic about the future."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Positive Affect &amp; Hope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29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2</a:t>
                      </a:r>
                      <a:endParaRPr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"I've been dealing with problems well."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Resilience &amp; Coping Capacity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29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3</a:t>
                      </a:r>
                      <a:endParaRPr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"I've been thinking clearly."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Cognitive Function &amp; Performance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29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4</a:t>
                      </a:r>
                      <a:endParaRPr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"I've been feeling close to other people."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350" b="0" i="0" u="none" strike="noStrike" cap="none" dirty="0">
                          <a:solidFill>
                            <a:srgbClr val="334155"/>
                          </a:solidFill>
                          <a:latin typeface="+mj-lt"/>
                          <a:ea typeface="Lato"/>
                          <a:cs typeface="Lato"/>
                          <a:sym typeface="Lato"/>
                        </a:rPr>
                        <a:t>Social Integration &amp; Belonging</a:t>
                      </a:r>
                      <a:endParaRPr dirty="0">
                        <a:latin typeface="+mj-lt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12" name="Google Shape;412;p34"/>
          <p:cNvSpPr/>
          <p:nvPr/>
        </p:nvSpPr>
        <p:spPr>
          <a:xfrm>
            <a:off x="762000" y="3169443"/>
            <a:ext cx="10668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413" name="Google Shape;413;p34"/>
          <p:cNvSpPr/>
          <p:nvPr/>
        </p:nvSpPr>
        <p:spPr>
          <a:xfrm>
            <a:off x="1828800" y="3169443"/>
            <a:ext cx="64008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414" name="Google Shape;414;p34"/>
          <p:cNvSpPr/>
          <p:nvPr/>
        </p:nvSpPr>
        <p:spPr>
          <a:xfrm>
            <a:off x="8229600" y="3169443"/>
            <a:ext cx="32004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415" name="Google Shape;415;p34"/>
          <p:cNvSpPr/>
          <p:nvPr/>
        </p:nvSpPr>
        <p:spPr>
          <a:xfrm>
            <a:off x="762000" y="3740943"/>
            <a:ext cx="10668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416" name="Google Shape;416;p34"/>
          <p:cNvSpPr/>
          <p:nvPr/>
        </p:nvSpPr>
        <p:spPr>
          <a:xfrm>
            <a:off x="1828800" y="3740943"/>
            <a:ext cx="64008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417" name="Google Shape;417;p34"/>
          <p:cNvSpPr/>
          <p:nvPr/>
        </p:nvSpPr>
        <p:spPr>
          <a:xfrm>
            <a:off x="8229600" y="3740943"/>
            <a:ext cx="32004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418" name="Google Shape;418;p34"/>
          <p:cNvSpPr/>
          <p:nvPr/>
        </p:nvSpPr>
        <p:spPr>
          <a:xfrm>
            <a:off x="762000" y="4312443"/>
            <a:ext cx="10668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419" name="Google Shape;419;p34"/>
          <p:cNvSpPr/>
          <p:nvPr/>
        </p:nvSpPr>
        <p:spPr>
          <a:xfrm>
            <a:off x="1828800" y="4312443"/>
            <a:ext cx="64008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420" name="Google Shape;420;p34"/>
          <p:cNvSpPr/>
          <p:nvPr/>
        </p:nvSpPr>
        <p:spPr>
          <a:xfrm>
            <a:off x="8229600" y="4312443"/>
            <a:ext cx="32004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421" name="Google Shape;421;p34"/>
          <p:cNvSpPr/>
          <p:nvPr/>
        </p:nvSpPr>
        <p:spPr>
          <a:xfrm>
            <a:off x="762000" y="4883943"/>
            <a:ext cx="10668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422" name="Google Shape;422;p34"/>
          <p:cNvSpPr/>
          <p:nvPr/>
        </p:nvSpPr>
        <p:spPr>
          <a:xfrm>
            <a:off x="1828800" y="4883943"/>
            <a:ext cx="64008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423" name="Google Shape;423;p34"/>
          <p:cNvSpPr/>
          <p:nvPr/>
        </p:nvSpPr>
        <p:spPr>
          <a:xfrm>
            <a:off x="8229600" y="4883943"/>
            <a:ext cx="32004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424" name="Google Shape;424;p34"/>
          <p:cNvSpPr/>
          <p:nvPr/>
        </p:nvSpPr>
        <p:spPr>
          <a:xfrm>
            <a:off x="762000" y="5455443"/>
            <a:ext cx="10668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425" name="Google Shape;425;p34"/>
          <p:cNvSpPr/>
          <p:nvPr/>
        </p:nvSpPr>
        <p:spPr>
          <a:xfrm>
            <a:off x="1828800" y="5455443"/>
            <a:ext cx="64008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426" name="Google Shape;426;p34"/>
          <p:cNvSpPr/>
          <p:nvPr/>
        </p:nvSpPr>
        <p:spPr>
          <a:xfrm>
            <a:off x="8229600" y="5455443"/>
            <a:ext cx="3200400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sp>
        <p:nvSpPr>
          <p:cNvPr id="427" name="Google Shape;427;p34"/>
          <p:cNvSpPr txBox="1"/>
          <p:nvPr/>
        </p:nvSpPr>
        <p:spPr>
          <a:xfrm>
            <a:off x="762000" y="571500"/>
            <a:ext cx="11201400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Mental Health Metric: WEMWBS</a:t>
            </a:r>
            <a:endParaRPr>
              <a:latin typeface="+mj-lt"/>
            </a:endParaRPr>
          </a:p>
        </p:txBody>
      </p:sp>
      <p:sp>
        <p:nvSpPr>
          <p:cNvPr id="428" name="Google Shape;428;p34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3" name="Google Shape;433;p3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34" name="Google Shape;434;p35"/>
          <p:cNvSpPr txBox="1"/>
          <p:nvPr/>
        </p:nvSpPr>
        <p:spPr>
          <a:xfrm>
            <a:off x="762000" y="571500"/>
            <a:ext cx="5350668" cy="8771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Flagship Asset: Campaign Poster</a:t>
            </a:r>
            <a:endParaRPr>
              <a:latin typeface="+mj-lt"/>
            </a:endParaRPr>
          </a:p>
        </p:txBody>
      </p:sp>
      <p:sp>
        <p:nvSpPr>
          <p:cNvPr id="435" name="Google Shape;435;p35"/>
          <p:cNvSpPr/>
          <p:nvPr/>
        </p:nvSpPr>
        <p:spPr>
          <a:xfrm>
            <a:off x="762000" y="1800225"/>
            <a:ext cx="5095875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  <p:pic>
        <p:nvPicPr>
          <p:cNvPr id="436" name="Google Shape;436;p3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0"/>
            <a:ext cx="5857875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37" name="Google Shape;437;p35"/>
          <p:cNvSpPr txBox="1"/>
          <p:nvPr/>
        </p:nvSpPr>
        <p:spPr>
          <a:xfrm>
            <a:off x="762000" y="2853779"/>
            <a:ext cx="5095875" cy="31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Our official slogan: </a:t>
            </a:r>
            <a:r>
              <a:rPr lang="en-US" sz="1350" b="0" i="0" u="none" strike="noStrike" cap="none">
                <a:solidFill>
                  <a:srgbClr val="0D9488"/>
                </a:solidFill>
                <a:latin typeface="+mj-lt"/>
                <a:ea typeface="Lato"/>
                <a:cs typeface="Lato"/>
                <a:sym typeface="Lato"/>
              </a:rPr>
              <a:t>"Move Today, Thrive Tomorrow!"</a:t>
            </a:r>
            <a:endParaRPr>
              <a:latin typeface="+mj-lt"/>
            </a:endParaRPr>
          </a:p>
        </p:txBody>
      </p:sp>
      <p:sp>
        <p:nvSpPr>
          <p:cNvPr id="438" name="Google Shape;438;p35"/>
          <p:cNvSpPr txBox="1"/>
          <p:nvPr/>
        </p:nvSpPr>
        <p:spPr>
          <a:xfrm>
            <a:off x="1190625" y="3320504"/>
            <a:ext cx="4667250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Frictionless Sign-Up: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High-visibility posters feature custom QR codes for rapid, baseline health sign-ups.</a:t>
            </a:r>
            <a:endParaRPr dirty="0">
              <a:latin typeface="+mj-lt"/>
            </a:endParaRPr>
          </a:p>
        </p:txBody>
      </p:sp>
      <p:sp>
        <p:nvSpPr>
          <p:cNvPr id="439" name="Google Shape;439;p35"/>
          <p:cNvSpPr txBox="1"/>
          <p:nvPr/>
        </p:nvSpPr>
        <p:spPr>
          <a:xfrm>
            <a:off x="1190625" y="4059584"/>
            <a:ext cx="4667250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Digital Reminders: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Low-friction, regular phone nudges prompt quick, active desktop stretches.</a:t>
            </a:r>
            <a:endParaRPr>
              <a:latin typeface="+mj-lt"/>
            </a:endParaRPr>
          </a:p>
        </p:txBody>
      </p:sp>
      <p:sp>
        <p:nvSpPr>
          <p:cNvPr id="440" name="Google Shape;440;p35"/>
          <p:cNvSpPr txBox="1"/>
          <p:nvPr/>
        </p:nvSpPr>
        <p:spPr>
          <a:xfrm>
            <a:off x="1190625" y="4798665"/>
            <a:ext cx="4667250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Core Campaign Message: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Focuses on financial accessibility and a supportive, non-competitive social space.</a:t>
            </a:r>
            <a:endParaRPr>
              <a:latin typeface="+mj-lt"/>
            </a:endParaRPr>
          </a:p>
        </p:txBody>
      </p:sp>
      <p:pic>
        <p:nvPicPr>
          <p:cNvPr id="441" name="Google Shape;441;p3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62000" y="3353841"/>
            <a:ext cx="180975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42" name="Google Shape;442;p3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62000" y="4092922"/>
            <a:ext cx="180975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43" name="Google Shape;443;p3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62000" y="4832002"/>
            <a:ext cx="180975" cy="219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8" name="Google Shape;448;p3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49" name="Google Shape;449;p3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2486025"/>
            <a:ext cx="3365450" cy="2876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50" name="Google Shape;450;p3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413200" y="2486025"/>
            <a:ext cx="3365450" cy="2876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451" name="Google Shape;451;p36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064400" y="2486025"/>
            <a:ext cx="3365450" cy="2876550"/>
          </a:xfrm>
          <a:prstGeom prst="rect">
            <a:avLst/>
          </a:prstGeom>
          <a:noFill/>
          <a:ln>
            <a:noFill/>
          </a:ln>
        </p:spPr>
      </p:pic>
      <p:sp>
        <p:nvSpPr>
          <p:cNvPr id="452" name="Google Shape;452;p36"/>
          <p:cNvSpPr txBox="1"/>
          <p:nvPr/>
        </p:nvSpPr>
        <p:spPr>
          <a:xfrm>
            <a:off x="1664553" y="3419475"/>
            <a:ext cx="1560195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F172A"/>
                </a:solidFill>
                <a:latin typeface="+mj-lt"/>
                <a:ea typeface="Poppins SemiBold"/>
                <a:cs typeface="Poppins SemiBold"/>
                <a:sym typeface="Poppins SemiBold"/>
              </a:rPr>
              <a:t>NHS Services</a:t>
            </a:r>
            <a:endParaRPr>
              <a:latin typeface="+mj-lt"/>
            </a:endParaRPr>
          </a:p>
        </p:txBody>
      </p:sp>
      <p:sp>
        <p:nvSpPr>
          <p:cNvPr id="453" name="Google Shape;453;p36"/>
          <p:cNvSpPr txBox="1"/>
          <p:nvPr/>
        </p:nvSpPr>
        <p:spPr>
          <a:xfrm>
            <a:off x="1057275" y="3848100"/>
            <a:ext cx="2774900" cy="12464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We leverage clinical resources and branding from the official </a:t>
            </a:r>
            <a:r>
              <a:rPr lang="en-US" sz="1350" b="1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NHS Better Health: Let's Do This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campaign to build trust.</a:t>
            </a:r>
            <a:endParaRPr>
              <a:latin typeface="+mj-lt"/>
            </a:endParaRPr>
          </a:p>
        </p:txBody>
      </p:sp>
      <p:sp>
        <p:nvSpPr>
          <p:cNvPr id="454" name="Google Shape;454;p36"/>
          <p:cNvSpPr txBox="1"/>
          <p:nvPr/>
        </p:nvSpPr>
        <p:spPr>
          <a:xfrm>
            <a:off x="5265747" y="3419475"/>
            <a:ext cx="1660207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F172A"/>
                </a:solidFill>
                <a:latin typeface="+mj-lt"/>
                <a:ea typeface="Poppins SemiBold"/>
                <a:cs typeface="Poppins SemiBold"/>
                <a:sym typeface="Poppins SemiBold"/>
              </a:rPr>
              <a:t>Local Council</a:t>
            </a:r>
            <a:endParaRPr>
              <a:latin typeface="+mj-lt"/>
            </a:endParaRPr>
          </a:p>
        </p:txBody>
      </p:sp>
      <p:sp>
        <p:nvSpPr>
          <p:cNvPr id="455" name="Google Shape;455;p36"/>
          <p:cNvSpPr txBox="1"/>
          <p:nvPr/>
        </p:nvSpPr>
        <p:spPr>
          <a:xfrm>
            <a:off x="4708475" y="3848100"/>
            <a:ext cx="2774900" cy="9348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Secures free access to local public parks, green infrastructure, and community coaching staff.</a:t>
            </a:r>
            <a:endParaRPr>
              <a:latin typeface="+mj-lt"/>
            </a:endParaRPr>
          </a:p>
        </p:txBody>
      </p:sp>
      <p:sp>
        <p:nvSpPr>
          <p:cNvPr id="456" name="Google Shape;456;p36"/>
          <p:cNvSpPr txBox="1"/>
          <p:nvPr/>
        </p:nvSpPr>
        <p:spPr>
          <a:xfrm>
            <a:off x="8290303" y="3419475"/>
            <a:ext cx="2913645" cy="5539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0F172A"/>
                </a:solidFill>
                <a:latin typeface="+mj-lt"/>
                <a:ea typeface="Poppins SemiBold"/>
                <a:cs typeface="Poppins SemiBold"/>
                <a:sym typeface="Poppins SemiBold"/>
              </a:rPr>
              <a:t>Sports Clubs &amp; Student Union</a:t>
            </a:r>
            <a:endParaRPr>
              <a:latin typeface="+mj-lt"/>
            </a:endParaRPr>
          </a:p>
        </p:txBody>
      </p:sp>
      <p:sp>
        <p:nvSpPr>
          <p:cNvPr id="457" name="Google Shape;457;p36"/>
          <p:cNvSpPr txBox="1"/>
          <p:nvPr/>
        </p:nvSpPr>
        <p:spPr>
          <a:xfrm>
            <a:off x="8359675" y="4181475"/>
            <a:ext cx="2774900" cy="9348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Partners with local sports clubs to offer welcoming, beginner-friendly physical activity sessions.</a:t>
            </a:r>
            <a:endParaRPr>
              <a:latin typeface="+mj-lt"/>
            </a:endParaRPr>
          </a:p>
        </p:txBody>
      </p:sp>
      <p:pic>
        <p:nvPicPr>
          <p:cNvPr id="458" name="Google Shape;458;p36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833913" y="2828925"/>
            <a:ext cx="523875" cy="419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59" name="Google Shape;459;p36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9537501" y="2828925"/>
            <a:ext cx="419100" cy="419100"/>
          </a:xfrm>
          <a:prstGeom prst="rect">
            <a:avLst/>
          </a:prstGeom>
          <a:noFill/>
          <a:ln>
            <a:noFill/>
          </a:ln>
        </p:spPr>
      </p:pic>
      <p:sp>
        <p:nvSpPr>
          <p:cNvPr id="460" name="Google Shape;460;p36"/>
          <p:cNvSpPr txBox="1"/>
          <p:nvPr/>
        </p:nvSpPr>
        <p:spPr>
          <a:xfrm>
            <a:off x="762000" y="571500"/>
            <a:ext cx="11201400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Strategic Health Partnerships</a:t>
            </a:r>
            <a:endParaRPr>
              <a:latin typeface="+mj-lt"/>
            </a:endParaRPr>
          </a:p>
        </p:txBody>
      </p:sp>
      <p:sp>
        <p:nvSpPr>
          <p:cNvPr id="461" name="Google Shape;461;p36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6" name="Google Shape;466;p3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67" name="Google Shape;467;p37"/>
          <p:cNvSpPr txBox="1"/>
          <p:nvPr/>
        </p:nvSpPr>
        <p:spPr>
          <a:xfrm>
            <a:off x="762000" y="2965102"/>
            <a:ext cx="9525000" cy="3462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We use tested public health toolkits to scale our intervention efficiently:</a:t>
            </a:r>
            <a:endParaRPr>
              <a:latin typeface="+mj-lt"/>
            </a:endParaRPr>
          </a:p>
        </p:txBody>
      </p:sp>
      <p:sp>
        <p:nvSpPr>
          <p:cNvPr id="468" name="Google Shape;468;p37"/>
          <p:cNvSpPr txBox="1"/>
          <p:nvPr/>
        </p:nvSpPr>
        <p:spPr>
          <a:xfrm>
            <a:off x="1190625" y="3488977"/>
            <a:ext cx="9096375" cy="3323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NHS Active 10 App Integration: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Leverages built-in mobile tracking tools to record brisk walking loops seamlessly.</a:t>
            </a:r>
            <a:endParaRPr>
              <a:latin typeface="+mj-lt"/>
            </a:endParaRPr>
          </a:p>
        </p:txBody>
      </p:sp>
      <p:sp>
        <p:nvSpPr>
          <p:cNvPr id="469" name="Google Shape;469;p37"/>
          <p:cNvSpPr txBox="1"/>
          <p:nvPr/>
        </p:nvSpPr>
        <p:spPr>
          <a:xfrm>
            <a:off x="1190625" y="3953767"/>
            <a:ext cx="9096375" cy="3323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Sport England Blueprints: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Replicates proven active campus layouts and high-impact physical wayfinding signs.</a:t>
            </a:r>
            <a:endParaRPr>
              <a:latin typeface="+mj-lt"/>
            </a:endParaRPr>
          </a:p>
        </p:txBody>
      </p:sp>
      <p:sp>
        <p:nvSpPr>
          <p:cNvPr id="470" name="Google Shape;470;p37"/>
          <p:cNvSpPr txBox="1"/>
          <p:nvPr/>
        </p:nvSpPr>
        <p:spPr>
          <a:xfrm>
            <a:off x="1190625" y="4418558"/>
            <a:ext cx="9096375" cy="6647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0F172A"/>
                </a:solidFill>
                <a:latin typeface="+mj-lt"/>
                <a:ea typeface="Lato"/>
                <a:cs typeface="Lato"/>
                <a:sym typeface="Lato"/>
              </a:rPr>
              <a:t>Point-of-Decision Prompts: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 Places motivational "Stairs vs. Elevator" floor stickers across high-density academic spaces.</a:t>
            </a:r>
            <a:endParaRPr>
              <a:latin typeface="+mj-lt"/>
            </a:endParaRPr>
          </a:p>
        </p:txBody>
      </p:sp>
      <p:pic>
        <p:nvPicPr>
          <p:cNvPr id="471" name="Google Shape;471;p3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3522315"/>
            <a:ext cx="161925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72" name="Google Shape;472;p3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62000" y="3987105"/>
            <a:ext cx="209550" cy="21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473" name="Google Shape;473;p37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62000" y="4451895"/>
            <a:ext cx="238125" cy="219075"/>
          </a:xfrm>
          <a:prstGeom prst="rect">
            <a:avLst/>
          </a:prstGeom>
          <a:noFill/>
          <a:ln>
            <a:noFill/>
          </a:ln>
        </p:spPr>
      </p:pic>
      <p:sp>
        <p:nvSpPr>
          <p:cNvPr id="474" name="Google Shape;474;p37"/>
          <p:cNvSpPr txBox="1"/>
          <p:nvPr/>
        </p:nvSpPr>
        <p:spPr>
          <a:xfrm>
            <a:off x="762000" y="571500"/>
            <a:ext cx="11201400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Replicable Campus Resources</a:t>
            </a:r>
            <a:endParaRPr>
              <a:latin typeface="+mj-lt"/>
            </a:endParaRPr>
          </a:p>
        </p:txBody>
      </p:sp>
      <p:sp>
        <p:nvSpPr>
          <p:cNvPr id="475" name="Google Shape;475;p37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+mj-lt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4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" name="Google Shape;481;p38"/>
          <p:cNvSpPr txBox="1"/>
          <p:nvPr/>
        </p:nvSpPr>
        <p:spPr>
          <a:xfrm>
            <a:off x="819150" y="976312"/>
            <a:ext cx="133350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1.</a:t>
            </a:r>
            <a:endParaRPr>
              <a:latin typeface="+mj-lt"/>
            </a:endParaRPr>
          </a:p>
        </p:txBody>
      </p:sp>
      <p:sp>
        <p:nvSpPr>
          <p:cNvPr id="482" name="Google Shape;482;p38"/>
          <p:cNvSpPr txBox="1"/>
          <p:nvPr/>
        </p:nvSpPr>
        <p:spPr>
          <a:xfrm>
            <a:off x="952500" y="976312"/>
            <a:ext cx="10477500" cy="31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335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Atherton, F., et al. (2019) </a:t>
            </a:r>
            <a:r>
              <a:rPr lang="en-US" sz="1350" b="0" i="1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UK Chief Medical Officers' Physical Activity Guidelines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. London: Department of Health and Social Care.</a:t>
            </a:r>
            <a:endParaRPr>
              <a:latin typeface="+mj-lt"/>
            </a:endParaRPr>
          </a:p>
        </p:txBody>
      </p:sp>
      <p:sp>
        <p:nvSpPr>
          <p:cNvPr id="483" name="Google Shape;483;p38"/>
          <p:cNvSpPr txBox="1"/>
          <p:nvPr/>
        </p:nvSpPr>
        <p:spPr>
          <a:xfrm>
            <a:off x="819150" y="1360273"/>
            <a:ext cx="133350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2.</a:t>
            </a:r>
            <a:endParaRPr dirty="0">
              <a:latin typeface="+mj-lt"/>
            </a:endParaRPr>
          </a:p>
        </p:txBody>
      </p:sp>
      <p:sp>
        <p:nvSpPr>
          <p:cNvPr id="484" name="Google Shape;484;p38"/>
          <p:cNvSpPr txBox="1"/>
          <p:nvPr/>
        </p:nvSpPr>
        <p:spPr>
          <a:xfrm>
            <a:off x="952500" y="1290637"/>
            <a:ext cx="10718390" cy="31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335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Buckley, R.C. and Westaway, D. (2020) 'Mental health outcomes of nature-based adventure tourism', </a:t>
            </a:r>
            <a:r>
              <a:rPr lang="en-US" sz="1350" b="0" i="1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Frontiers in Public Health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, 8, p. 245.</a:t>
            </a:r>
            <a:endParaRPr dirty="0">
              <a:latin typeface="+mj-lt"/>
            </a:endParaRPr>
          </a:p>
        </p:txBody>
      </p:sp>
      <p:sp>
        <p:nvSpPr>
          <p:cNvPr id="485" name="Google Shape;485;p38"/>
          <p:cNvSpPr txBox="1"/>
          <p:nvPr/>
        </p:nvSpPr>
        <p:spPr>
          <a:xfrm>
            <a:off x="819150" y="1604962"/>
            <a:ext cx="133350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3.</a:t>
            </a:r>
            <a:endParaRPr>
              <a:latin typeface="+mj-lt"/>
            </a:endParaRPr>
          </a:p>
        </p:txBody>
      </p:sp>
      <p:sp>
        <p:nvSpPr>
          <p:cNvPr id="486" name="Google Shape;486;p38"/>
          <p:cNvSpPr txBox="1"/>
          <p:nvPr/>
        </p:nvSpPr>
        <p:spPr>
          <a:xfrm>
            <a:off x="952500" y="1604962"/>
            <a:ext cx="10477500" cy="31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335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Castro, O., et al. (2020) 'How sedentary are university students? A systematic review', </a:t>
            </a:r>
            <a:r>
              <a:rPr lang="en-US" sz="1350" b="0" i="1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Prevention Science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, 21(3), pp. 332-343.</a:t>
            </a:r>
            <a:endParaRPr>
              <a:latin typeface="+mj-lt"/>
            </a:endParaRPr>
          </a:p>
        </p:txBody>
      </p:sp>
      <p:sp>
        <p:nvSpPr>
          <p:cNvPr id="487" name="Google Shape;487;p38"/>
          <p:cNvSpPr txBox="1"/>
          <p:nvPr/>
        </p:nvSpPr>
        <p:spPr>
          <a:xfrm>
            <a:off x="819150" y="1919287"/>
            <a:ext cx="133350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4.</a:t>
            </a:r>
            <a:endParaRPr>
              <a:latin typeface="+mj-lt"/>
            </a:endParaRPr>
          </a:p>
        </p:txBody>
      </p:sp>
      <p:sp>
        <p:nvSpPr>
          <p:cNvPr id="488" name="Google Shape;488;p38"/>
          <p:cNvSpPr txBox="1"/>
          <p:nvPr/>
        </p:nvSpPr>
        <p:spPr>
          <a:xfrm>
            <a:off x="952500" y="1919287"/>
            <a:ext cx="10477500" cy="31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335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Glanz, K., et al. eds. (2015) </a:t>
            </a:r>
            <a:r>
              <a:rPr lang="en-US" sz="1350" b="0" i="1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Health behavior: Theory, research, and practice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. 5th edn. San Francisco: John Wiley &amp; Sons.</a:t>
            </a:r>
            <a:endParaRPr>
              <a:latin typeface="+mj-lt"/>
            </a:endParaRPr>
          </a:p>
        </p:txBody>
      </p:sp>
      <p:sp>
        <p:nvSpPr>
          <p:cNvPr id="489" name="Google Shape;489;p38"/>
          <p:cNvSpPr txBox="1"/>
          <p:nvPr/>
        </p:nvSpPr>
        <p:spPr>
          <a:xfrm>
            <a:off x="819150" y="2233612"/>
            <a:ext cx="133350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5.</a:t>
            </a:r>
            <a:endParaRPr>
              <a:latin typeface="+mj-lt"/>
            </a:endParaRPr>
          </a:p>
        </p:txBody>
      </p:sp>
      <p:sp>
        <p:nvSpPr>
          <p:cNvPr id="490" name="Google Shape;490;p38"/>
          <p:cNvSpPr txBox="1"/>
          <p:nvPr/>
        </p:nvSpPr>
        <p:spPr>
          <a:xfrm>
            <a:off x="952500" y="2233612"/>
            <a:ext cx="10477500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335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Guthold, R., et al. (2018) 'Worldwide trends in insufficient physical activity from 2001 to 2016', </a:t>
            </a:r>
            <a:r>
              <a:rPr lang="en-US" sz="1350" b="0" i="1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The Lancet Global Health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, 6(10), pp. e1077-e1086.</a:t>
            </a:r>
            <a:endParaRPr>
              <a:latin typeface="+mj-lt"/>
            </a:endParaRPr>
          </a:p>
        </p:txBody>
      </p:sp>
      <p:sp>
        <p:nvSpPr>
          <p:cNvPr id="491" name="Google Shape;491;p38"/>
          <p:cNvSpPr txBox="1"/>
          <p:nvPr/>
        </p:nvSpPr>
        <p:spPr>
          <a:xfrm>
            <a:off x="819150" y="2805112"/>
            <a:ext cx="133350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6.</a:t>
            </a:r>
            <a:endParaRPr>
              <a:latin typeface="+mj-lt"/>
            </a:endParaRPr>
          </a:p>
        </p:txBody>
      </p:sp>
      <p:sp>
        <p:nvSpPr>
          <p:cNvPr id="492" name="Google Shape;492;p38"/>
          <p:cNvSpPr txBox="1"/>
          <p:nvPr/>
        </p:nvSpPr>
        <p:spPr>
          <a:xfrm>
            <a:off x="952500" y="2805112"/>
            <a:ext cx="10477500" cy="31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335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Marmot, M. (2020) </a:t>
            </a:r>
            <a:r>
              <a:rPr lang="en-US" sz="1350" b="0" i="1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Health equity in England: The Marmot Review 10 years on</a:t>
            </a:r>
            <a:r>
              <a:rPr lang="en-US" sz="1350" b="0" i="0" u="none" strike="noStrike" cap="none" dirty="0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. London: Institute of Health Equity.</a:t>
            </a:r>
            <a:endParaRPr dirty="0">
              <a:latin typeface="+mj-lt"/>
            </a:endParaRPr>
          </a:p>
        </p:txBody>
      </p:sp>
      <p:sp>
        <p:nvSpPr>
          <p:cNvPr id="493" name="Google Shape;493;p38"/>
          <p:cNvSpPr txBox="1"/>
          <p:nvPr/>
        </p:nvSpPr>
        <p:spPr>
          <a:xfrm>
            <a:off x="819150" y="3119437"/>
            <a:ext cx="133350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7.</a:t>
            </a:r>
            <a:endParaRPr>
              <a:latin typeface="+mj-lt"/>
            </a:endParaRPr>
          </a:p>
        </p:txBody>
      </p:sp>
      <p:sp>
        <p:nvSpPr>
          <p:cNvPr id="494" name="Google Shape;494;p38"/>
          <p:cNvSpPr txBox="1"/>
          <p:nvPr/>
        </p:nvSpPr>
        <p:spPr>
          <a:xfrm>
            <a:off x="952499" y="3119437"/>
            <a:ext cx="11201399" cy="31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335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Michie, S., et al. (2011) 'The behaviour change wheel: a new method for characterising interventions', </a:t>
            </a:r>
            <a:r>
              <a:rPr lang="en-US" sz="1350" b="0" i="1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Implementation Science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, 6(1), pp. 1-12.</a:t>
            </a:r>
            <a:endParaRPr>
              <a:latin typeface="+mj-lt"/>
            </a:endParaRPr>
          </a:p>
        </p:txBody>
      </p:sp>
      <p:sp>
        <p:nvSpPr>
          <p:cNvPr id="495" name="Google Shape;495;p38"/>
          <p:cNvSpPr txBox="1"/>
          <p:nvPr/>
        </p:nvSpPr>
        <p:spPr>
          <a:xfrm>
            <a:off x="819150" y="3433762"/>
            <a:ext cx="133350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8.</a:t>
            </a:r>
            <a:endParaRPr>
              <a:latin typeface="+mj-lt"/>
            </a:endParaRPr>
          </a:p>
        </p:txBody>
      </p:sp>
      <p:sp>
        <p:nvSpPr>
          <p:cNvPr id="496" name="Google Shape;496;p38"/>
          <p:cNvSpPr txBox="1"/>
          <p:nvPr/>
        </p:nvSpPr>
        <p:spPr>
          <a:xfrm>
            <a:off x="952500" y="3433762"/>
            <a:ext cx="10477500" cy="31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335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NHS (2023) </a:t>
            </a:r>
            <a:r>
              <a:rPr lang="en-US" sz="1350" b="0" i="1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Physical activity guidelines for adults aged 19 to 64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. Available at: https://www.nhs.uk (Accessed: July 2026).</a:t>
            </a:r>
            <a:endParaRPr>
              <a:latin typeface="+mj-lt"/>
            </a:endParaRPr>
          </a:p>
        </p:txBody>
      </p:sp>
      <p:sp>
        <p:nvSpPr>
          <p:cNvPr id="497" name="Google Shape;497;p38"/>
          <p:cNvSpPr txBox="1"/>
          <p:nvPr/>
        </p:nvSpPr>
        <p:spPr>
          <a:xfrm>
            <a:off x="819150" y="3748087"/>
            <a:ext cx="133350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9.</a:t>
            </a:r>
            <a:endParaRPr>
              <a:latin typeface="+mj-lt"/>
            </a:endParaRPr>
          </a:p>
        </p:txBody>
      </p:sp>
      <p:sp>
        <p:nvSpPr>
          <p:cNvPr id="498" name="Google Shape;498;p38"/>
          <p:cNvSpPr txBox="1"/>
          <p:nvPr/>
        </p:nvSpPr>
        <p:spPr>
          <a:xfrm>
            <a:off x="952500" y="3748087"/>
            <a:ext cx="10477500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335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Plotnikoff, R.C., et al. (2015) 'Effectiveness of interventions targeting physical activity in university settings: a systematic review', </a:t>
            </a:r>
            <a:r>
              <a:rPr lang="en-US" sz="1350" b="0" i="1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IJBNPA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, 12(1), pp. 1-15.</a:t>
            </a:r>
            <a:endParaRPr>
              <a:latin typeface="+mj-lt"/>
            </a:endParaRPr>
          </a:p>
        </p:txBody>
      </p:sp>
      <p:sp>
        <p:nvSpPr>
          <p:cNvPr id="499" name="Google Shape;499;p38"/>
          <p:cNvSpPr txBox="1"/>
          <p:nvPr/>
        </p:nvSpPr>
        <p:spPr>
          <a:xfrm>
            <a:off x="723900" y="4319587"/>
            <a:ext cx="228600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10.</a:t>
            </a:r>
            <a:endParaRPr>
              <a:latin typeface="+mj-lt"/>
            </a:endParaRPr>
          </a:p>
        </p:txBody>
      </p:sp>
      <p:sp>
        <p:nvSpPr>
          <p:cNvPr id="500" name="Google Shape;500;p38"/>
          <p:cNvSpPr txBox="1"/>
          <p:nvPr/>
        </p:nvSpPr>
        <p:spPr>
          <a:xfrm>
            <a:off x="952500" y="4319587"/>
            <a:ext cx="10477500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60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Prochaska, J.O. and Velicer, W.F. (1997) 'The transtheoretical model of health behavior change', </a:t>
            </a:r>
            <a:r>
              <a:rPr lang="en-US" sz="1350" b="0" i="1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American Journal of Health Promotion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, 12(1), pp. 38-48.</a:t>
            </a:r>
            <a:endParaRPr>
              <a:latin typeface="+mj-lt"/>
            </a:endParaRPr>
          </a:p>
        </p:txBody>
      </p:sp>
      <p:sp>
        <p:nvSpPr>
          <p:cNvPr id="501" name="Google Shape;501;p38"/>
          <p:cNvSpPr txBox="1"/>
          <p:nvPr/>
        </p:nvSpPr>
        <p:spPr>
          <a:xfrm>
            <a:off x="723900" y="4891087"/>
            <a:ext cx="228600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11.</a:t>
            </a:r>
            <a:endParaRPr>
              <a:latin typeface="+mj-lt"/>
            </a:endParaRPr>
          </a:p>
        </p:txBody>
      </p:sp>
      <p:sp>
        <p:nvSpPr>
          <p:cNvPr id="502" name="Google Shape;502;p38"/>
          <p:cNvSpPr txBox="1"/>
          <p:nvPr/>
        </p:nvSpPr>
        <p:spPr>
          <a:xfrm>
            <a:off x="952500" y="4891087"/>
            <a:ext cx="10477500" cy="31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60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Sallis, J. F., et al. (2021) 'Physical activity in the context of public health development', </a:t>
            </a:r>
            <a:r>
              <a:rPr lang="en-US" sz="1350" b="0" i="1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The Lancet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, 398(10307), pp. 421-432.</a:t>
            </a:r>
            <a:endParaRPr>
              <a:latin typeface="+mj-lt"/>
            </a:endParaRPr>
          </a:p>
        </p:txBody>
      </p:sp>
      <p:sp>
        <p:nvSpPr>
          <p:cNvPr id="503" name="Google Shape;503;p38"/>
          <p:cNvSpPr txBox="1"/>
          <p:nvPr/>
        </p:nvSpPr>
        <p:spPr>
          <a:xfrm>
            <a:off x="723900" y="5205412"/>
            <a:ext cx="228600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12.</a:t>
            </a:r>
            <a:endParaRPr>
              <a:latin typeface="+mj-lt"/>
            </a:endParaRPr>
          </a:p>
        </p:txBody>
      </p:sp>
      <p:sp>
        <p:nvSpPr>
          <p:cNvPr id="504" name="Google Shape;504;p38"/>
          <p:cNvSpPr txBox="1"/>
          <p:nvPr/>
        </p:nvSpPr>
        <p:spPr>
          <a:xfrm>
            <a:off x="952500" y="5205412"/>
            <a:ext cx="10477500" cy="31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60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Sport England (2022) </a:t>
            </a:r>
            <a:r>
              <a:rPr lang="en-US" sz="1350" b="0" i="1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Active Lives Adult Survey 2021-22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. London: Sport England.</a:t>
            </a:r>
            <a:endParaRPr>
              <a:latin typeface="+mj-lt"/>
            </a:endParaRPr>
          </a:p>
        </p:txBody>
      </p:sp>
      <p:sp>
        <p:nvSpPr>
          <p:cNvPr id="505" name="Google Shape;505;p38"/>
          <p:cNvSpPr txBox="1"/>
          <p:nvPr/>
        </p:nvSpPr>
        <p:spPr>
          <a:xfrm>
            <a:off x="723900" y="5519737"/>
            <a:ext cx="228600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13.</a:t>
            </a:r>
            <a:endParaRPr>
              <a:latin typeface="+mj-lt"/>
            </a:endParaRPr>
          </a:p>
        </p:txBody>
      </p:sp>
      <p:sp>
        <p:nvSpPr>
          <p:cNvPr id="506" name="Google Shape;506;p38"/>
          <p:cNvSpPr txBox="1"/>
          <p:nvPr/>
        </p:nvSpPr>
        <p:spPr>
          <a:xfrm>
            <a:off x="952500" y="5519737"/>
            <a:ext cx="10477500" cy="623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60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Tennant, R., et al. (2007) 'The Warwick-Edinburgh Mental Well-being Scale (WEMWBS): development and UK validation', </a:t>
            </a:r>
            <a:r>
              <a:rPr lang="en-US" sz="1350" b="0" i="1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Health and Quality of Life Outcomes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, 5(1), pp. 1-13.</a:t>
            </a:r>
            <a:endParaRPr>
              <a:latin typeface="+mj-lt"/>
            </a:endParaRPr>
          </a:p>
        </p:txBody>
      </p:sp>
      <p:sp>
        <p:nvSpPr>
          <p:cNvPr id="507" name="Google Shape;507;p38"/>
          <p:cNvSpPr txBox="1"/>
          <p:nvPr/>
        </p:nvSpPr>
        <p:spPr>
          <a:xfrm>
            <a:off x="723900" y="6091237"/>
            <a:ext cx="228600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14.</a:t>
            </a:r>
            <a:endParaRPr>
              <a:latin typeface="+mj-lt"/>
            </a:endParaRPr>
          </a:p>
        </p:txBody>
      </p:sp>
      <p:sp>
        <p:nvSpPr>
          <p:cNvPr id="508" name="Google Shape;508;p38"/>
          <p:cNvSpPr txBox="1"/>
          <p:nvPr/>
        </p:nvSpPr>
        <p:spPr>
          <a:xfrm>
            <a:off x="952500" y="6091237"/>
            <a:ext cx="10477500" cy="31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60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WHO (2020) </a:t>
            </a:r>
            <a:r>
              <a:rPr lang="en-US" sz="1350" b="0" i="1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WHO guidelines on physical activity and sedentary behaviour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. Geneva: World Health Organization.</a:t>
            </a:r>
            <a:endParaRPr>
              <a:latin typeface="+mj-lt"/>
            </a:endParaRPr>
          </a:p>
        </p:txBody>
      </p:sp>
      <p:sp>
        <p:nvSpPr>
          <p:cNvPr id="509" name="Google Shape;509;p38"/>
          <p:cNvSpPr txBox="1"/>
          <p:nvPr/>
        </p:nvSpPr>
        <p:spPr>
          <a:xfrm>
            <a:off x="723900" y="6405562"/>
            <a:ext cx="228600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15.</a:t>
            </a:r>
            <a:endParaRPr>
              <a:latin typeface="+mj-lt"/>
            </a:endParaRPr>
          </a:p>
        </p:txBody>
      </p:sp>
      <p:sp>
        <p:nvSpPr>
          <p:cNvPr id="510" name="Google Shape;510;p38"/>
          <p:cNvSpPr txBox="1"/>
          <p:nvPr/>
        </p:nvSpPr>
        <p:spPr>
          <a:xfrm>
            <a:off x="952500" y="6405562"/>
            <a:ext cx="10477500" cy="311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2860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World Health Organization (2023) </a:t>
            </a:r>
            <a:r>
              <a:rPr lang="en-US" sz="1350" b="0" i="1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Global status report on physical activity</a:t>
            </a:r>
            <a:r>
              <a:rPr lang="en-US" sz="1350" b="0" i="0" u="none" strike="noStrike" cap="none">
                <a:solidFill>
                  <a:srgbClr val="334155"/>
                </a:solidFill>
                <a:latin typeface="+mj-lt"/>
                <a:ea typeface="Lato"/>
                <a:cs typeface="Lato"/>
                <a:sym typeface="Lato"/>
              </a:rPr>
              <a:t>. Geneva: World Health Organization.</a:t>
            </a:r>
            <a:endParaRPr>
              <a:latin typeface="+mj-lt"/>
            </a:endParaRPr>
          </a:p>
        </p:txBody>
      </p:sp>
      <p:sp>
        <p:nvSpPr>
          <p:cNvPr id="511" name="Google Shape;511;p38"/>
          <p:cNvSpPr txBox="1"/>
          <p:nvPr/>
        </p:nvSpPr>
        <p:spPr>
          <a:xfrm>
            <a:off x="762000" y="571500"/>
            <a:ext cx="11201400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+mj-lt"/>
                <a:ea typeface="Poppins SemiBold"/>
                <a:cs typeface="Poppins SemiBold"/>
                <a:sym typeface="Poppins SemiBold"/>
              </a:rPr>
              <a:t>Academic References</a:t>
            </a:r>
            <a:endParaRPr>
              <a:latin typeface="+mj-lt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5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6" name="Google Shape;516;p3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17" name="Google Shape;517;p3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400425" y="4184302"/>
            <a:ext cx="5391150" cy="485775"/>
          </a:xfrm>
          <a:prstGeom prst="rect">
            <a:avLst/>
          </a:prstGeom>
          <a:noFill/>
          <a:ln>
            <a:noFill/>
          </a:ln>
        </p:spPr>
      </p:pic>
      <p:sp>
        <p:nvSpPr>
          <p:cNvPr id="518" name="Google Shape;518;p39"/>
          <p:cNvSpPr txBox="1"/>
          <p:nvPr/>
        </p:nvSpPr>
        <p:spPr>
          <a:xfrm>
            <a:off x="3895725" y="2187922"/>
            <a:ext cx="4400550" cy="180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0D9488"/>
                </a:solidFill>
                <a:latin typeface="Lato"/>
                <a:ea typeface="Lato"/>
                <a:cs typeface="Lato"/>
                <a:sym typeface="Lato"/>
              </a:rPr>
              <a:t>MSC PUBLIC HEALTH &amp; SOCIAL CARE IN PRACTICE</a:t>
            </a:r>
            <a:endParaRPr/>
          </a:p>
        </p:txBody>
      </p:sp>
      <p:sp>
        <p:nvSpPr>
          <p:cNvPr id="519" name="Google Shape;519;p39"/>
          <p:cNvSpPr txBox="1"/>
          <p:nvPr/>
        </p:nvSpPr>
        <p:spPr>
          <a:xfrm>
            <a:off x="3540680" y="2511772"/>
            <a:ext cx="5110638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0" i="0" u="none" strike="noStrike" cap="none">
                <a:solidFill>
                  <a:srgbClr val="0F172A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Questions &amp; Answers</a:t>
            </a:r>
            <a:endParaRPr/>
          </a:p>
        </p:txBody>
      </p:sp>
      <p:sp>
        <p:nvSpPr>
          <p:cNvPr id="520" name="Google Shape;520;p39"/>
          <p:cNvSpPr txBox="1"/>
          <p:nvPr/>
        </p:nvSpPr>
        <p:spPr>
          <a:xfrm>
            <a:off x="1957387" y="3250852"/>
            <a:ext cx="8277225" cy="314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0" u="none" strike="noStrike" cap="none">
                <a:solidFill>
                  <a:srgbClr val="475569"/>
                </a:solidFill>
                <a:latin typeface="Lato"/>
                <a:ea typeface="Lato"/>
                <a:cs typeface="Lato"/>
                <a:sym typeface="Lato"/>
              </a:rPr>
              <a:t>Thank you for your attention. We welcome any questions on our proposed campaign design.</a:t>
            </a:r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BFD"/>
        </a:solidFill>
        <a:effectLst/>
      </p:bgPr>
    </p:bg>
    <p:spTree>
      <p:nvGrpSpPr>
        <p:cNvPr id="1" name="Shape 5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5" name="Google Shape;525;p4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26" name="Google Shape;526;p40"/>
          <p:cNvSpPr/>
          <p:nvPr/>
        </p:nvSpPr>
        <p:spPr>
          <a:xfrm>
            <a:off x="762000" y="2214562"/>
            <a:ext cx="10668000" cy="771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7" name="Google Shape;527;p40"/>
          <p:cNvSpPr/>
          <p:nvPr/>
        </p:nvSpPr>
        <p:spPr>
          <a:xfrm>
            <a:off x="762000" y="2986087"/>
            <a:ext cx="10668000" cy="7715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8" name="Google Shape;528;p40"/>
          <p:cNvSpPr/>
          <p:nvPr/>
        </p:nvSpPr>
        <p:spPr>
          <a:xfrm>
            <a:off x="762000" y="3757612"/>
            <a:ext cx="10668000" cy="942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9" name="Google Shape;529;p40"/>
          <p:cNvSpPr/>
          <p:nvPr/>
        </p:nvSpPr>
        <p:spPr>
          <a:xfrm>
            <a:off x="762000" y="2976562"/>
            <a:ext cx="1066800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0" name="Google Shape;530;p40"/>
          <p:cNvSpPr/>
          <p:nvPr/>
        </p:nvSpPr>
        <p:spPr>
          <a:xfrm>
            <a:off x="762000" y="2976562"/>
            <a:ext cx="1066800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1" name="Google Shape;531;p40"/>
          <p:cNvSpPr/>
          <p:nvPr/>
        </p:nvSpPr>
        <p:spPr>
          <a:xfrm>
            <a:off x="762000" y="3748087"/>
            <a:ext cx="1066800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2" name="Google Shape;532;p40"/>
          <p:cNvSpPr/>
          <p:nvPr/>
        </p:nvSpPr>
        <p:spPr>
          <a:xfrm>
            <a:off x="762000" y="3748087"/>
            <a:ext cx="1066800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3" name="Google Shape;533;p40"/>
          <p:cNvSpPr/>
          <p:nvPr/>
        </p:nvSpPr>
        <p:spPr>
          <a:xfrm>
            <a:off x="762000" y="4691062"/>
            <a:ext cx="1066800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4" name="Google Shape;534;p40"/>
          <p:cNvSpPr/>
          <p:nvPr/>
        </p:nvSpPr>
        <p:spPr>
          <a:xfrm>
            <a:off x="762000" y="4691062"/>
            <a:ext cx="10668000" cy="9525"/>
          </a:xfrm>
          <a:prstGeom prst="rect">
            <a:avLst/>
          </a:prstGeom>
          <a:solidFill>
            <a:srgbClr val="75757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35" name="Google Shape;535;p4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2357437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536" name="Google Shape;536;p40"/>
          <p:cNvSpPr txBox="1"/>
          <p:nvPr/>
        </p:nvSpPr>
        <p:spPr>
          <a:xfrm>
            <a:off x="1857375" y="2364581"/>
            <a:ext cx="9572625" cy="185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https://img.magnific.com/free-vector/heart-anatomy-vector-illustration_73621-996.jpg?semt=ais_hybrid&amp;w=740&amp;q=80</a:t>
            </a:r>
            <a:endParaRPr/>
          </a:p>
        </p:txBody>
      </p:sp>
      <p:sp>
        <p:nvSpPr>
          <p:cNvPr id="537" name="Google Shape;537;p40"/>
          <p:cNvSpPr txBox="1"/>
          <p:nvPr/>
        </p:nvSpPr>
        <p:spPr>
          <a:xfrm>
            <a:off x="1857375" y="2597943"/>
            <a:ext cx="9572625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Source: </a:t>
            </a:r>
            <a:r>
              <a:rPr lang="en-US" sz="1200" b="0" i="0" u="none" strike="noStrike" cap="none">
                <a:solidFill>
                  <a:srgbClr val="4F46E5"/>
                </a:solidFill>
                <a:latin typeface="Lato"/>
                <a:ea typeface="Lato"/>
                <a:cs typeface="Lato"/>
                <a:sym typeface="Lato"/>
              </a:rPr>
              <a:t>www.magnific.com</a:t>
            </a:r>
            <a:endParaRPr/>
          </a:p>
        </p:txBody>
      </p:sp>
      <p:pic>
        <p:nvPicPr>
          <p:cNvPr id="538" name="Google Shape;538;p40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62000" y="3128962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539" name="Google Shape;539;p40"/>
          <p:cNvSpPr txBox="1"/>
          <p:nvPr/>
        </p:nvSpPr>
        <p:spPr>
          <a:xfrm>
            <a:off x="1857375" y="3136106"/>
            <a:ext cx="9572625" cy="185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https://upload.wikimedia.org/wikipedia/commons/d/d8/Dopaminergic_pathways.svg</a:t>
            </a:r>
            <a:endParaRPr/>
          </a:p>
        </p:txBody>
      </p:sp>
      <p:sp>
        <p:nvSpPr>
          <p:cNvPr id="540" name="Google Shape;540;p40"/>
          <p:cNvSpPr txBox="1"/>
          <p:nvPr/>
        </p:nvSpPr>
        <p:spPr>
          <a:xfrm>
            <a:off x="1857375" y="3369468"/>
            <a:ext cx="9572625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Source: </a:t>
            </a:r>
            <a:r>
              <a:rPr lang="en-US" sz="1200" b="0" i="0" u="none" strike="noStrike" cap="none">
                <a:solidFill>
                  <a:srgbClr val="4F46E5"/>
                </a:solidFill>
                <a:latin typeface="Lato"/>
                <a:ea typeface="Lato"/>
                <a:cs typeface="Lato"/>
                <a:sym typeface="Lato"/>
              </a:rPr>
              <a:t>en.wikipedia.org</a:t>
            </a:r>
            <a:endParaRPr/>
          </a:p>
        </p:txBody>
      </p:sp>
      <p:pic>
        <p:nvPicPr>
          <p:cNvPr id="541" name="Google Shape;541;p40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62000" y="3986212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542" name="Google Shape;542;p40"/>
          <p:cNvSpPr txBox="1"/>
          <p:nvPr/>
        </p:nvSpPr>
        <p:spPr>
          <a:xfrm>
            <a:off x="1857375" y="3900487"/>
            <a:ext cx="9572625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https://iprsoftwaremedia.com/67/files/20265/b70d51934193d375609fee9bf25d3387/6a1f3ee1d8ee0a1ca9493f81_CKM%20Stages%20Infographic/CKM%20Stages%20Infographic_f7b6d135-01bc-48bd-afd8-0e773d4da785-prv.jpg</a:t>
            </a:r>
            <a:endParaRPr/>
          </a:p>
        </p:txBody>
      </p:sp>
      <p:sp>
        <p:nvSpPr>
          <p:cNvPr id="543" name="Google Shape;543;p40"/>
          <p:cNvSpPr txBox="1"/>
          <p:nvPr/>
        </p:nvSpPr>
        <p:spPr>
          <a:xfrm>
            <a:off x="1857375" y="4319587"/>
            <a:ext cx="9572625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Source: </a:t>
            </a:r>
            <a:r>
              <a:rPr lang="en-US" sz="1200" b="0" i="0" u="none" strike="noStrike" cap="none">
                <a:solidFill>
                  <a:srgbClr val="4F46E5"/>
                </a:solidFill>
                <a:latin typeface="Lato"/>
                <a:ea typeface="Lato"/>
                <a:cs typeface="Lato"/>
                <a:sym typeface="Lato"/>
              </a:rPr>
              <a:t>newsroom.heart.org</a:t>
            </a:r>
            <a:endParaRPr/>
          </a:p>
        </p:txBody>
      </p:sp>
      <p:pic>
        <p:nvPicPr>
          <p:cNvPr id="544" name="Google Shape;544;p40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62000" y="4929187"/>
            <a:ext cx="857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545" name="Google Shape;545;p40"/>
          <p:cNvSpPr txBox="1"/>
          <p:nvPr/>
        </p:nvSpPr>
        <p:spPr>
          <a:xfrm>
            <a:off x="1857375" y="4843462"/>
            <a:ext cx="9572625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4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https://media.istockphoto.com/id/2204327227/photo/close-up-asian-female-traveler-checking-in-the-flight-with-mobile-app-at-airport-vip-lounge.jpg?s=612x612&amp;w=0&amp;k=20&amp;c=cvFnUSdAu3pdeF7A0tUSakYdRJN8icqhX5JW0AeLvWs=</a:t>
            </a:r>
            <a:endParaRPr/>
          </a:p>
        </p:txBody>
      </p:sp>
      <p:sp>
        <p:nvSpPr>
          <p:cNvPr id="546" name="Google Shape;546;p40"/>
          <p:cNvSpPr txBox="1"/>
          <p:nvPr/>
        </p:nvSpPr>
        <p:spPr>
          <a:xfrm>
            <a:off x="1857375" y="5262562"/>
            <a:ext cx="9572625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Source: </a:t>
            </a:r>
            <a:r>
              <a:rPr lang="en-US" sz="1200" b="0" i="0" u="none" strike="noStrike" cap="none">
                <a:solidFill>
                  <a:srgbClr val="4F46E5"/>
                </a:solidFill>
                <a:latin typeface="Lato"/>
                <a:ea typeface="Lato"/>
                <a:cs typeface="Lato"/>
                <a:sym typeface="Lato"/>
              </a:rPr>
              <a:t>www.istockphoto.com</a:t>
            </a:r>
            <a:endParaRPr/>
          </a:p>
        </p:txBody>
      </p:sp>
      <p:sp>
        <p:nvSpPr>
          <p:cNvPr id="547" name="Google Shape;547;p40"/>
          <p:cNvSpPr txBox="1"/>
          <p:nvPr/>
        </p:nvSpPr>
        <p:spPr>
          <a:xfrm>
            <a:off x="762000" y="571500"/>
            <a:ext cx="11201400" cy="5619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0" i="0" u="none" strike="noStrike" cap="none">
                <a:solidFill>
                  <a:srgbClr val="0F2942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Image Sources</a:t>
            </a:r>
            <a:endParaRPr/>
          </a:p>
        </p:txBody>
      </p:sp>
      <p:sp>
        <p:nvSpPr>
          <p:cNvPr id="548" name="Google Shape;548;p40"/>
          <p:cNvSpPr/>
          <p:nvPr/>
        </p:nvSpPr>
        <p:spPr>
          <a:xfrm>
            <a:off x="762000" y="1257300"/>
            <a:ext cx="10668000" cy="19050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2350</Words>
  <Application>Microsoft Office PowerPoint</Application>
  <PresentationFormat>Widescreen</PresentationFormat>
  <Paragraphs>223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Poppins SemiBold</vt:lpstr>
      <vt:lpstr>Arial</vt:lpstr>
      <vt:lpstr>Lato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shanipatel29@outlook.com</cp:lastModifiedBy>
  <cp:revision>3</cp:revision>
  <dcterms:modified xsi:type="dcterms:W3CDTF">2026-07-06T08:03:39Z</dcterms:modified>
</cp:coreProperties>
</file>