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70" r:id="rId3"/>
    <p:sldId id="258" r:id="rId4"/>
    <p:sldId id="260" r:id="rId5"/>
    <p:sldId id="262" r:id="rId6"/>
    <p:sldId id="263" r:id="rId7"/>
    <p:sldId id="264" r:id="rId8"/>
    <p:sldId id="265" r:id="rId9"/>
    <p:sldId id="266" r:id="rId10"/>
    <p:sldId id="267" r:id="rId11"/>
    <p:sldId id="268" r:id="rId12"/>
    <p:sldId id="257" r:id="rId13"/>
    <p:sldId id="269" r:id="rId14"/>
    <p:sldId id="259" r:id="rId15"/>
    <p:sldId id="26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2911" autoAdjust="0"/>
  </p:normalViewPr>
  <p:slideViewPr>
    <p:cSldViewPr>
      <p:cViewPr varScale="1">
        <p:scale>
          <a:sx n="81" d="100"/>
          <a:sy n="81" d="100"/>
        </p:scale>
        <p:origin x="-510" y="-96"/>
      </p:cViewPr>
      <p:guideLst>
        <p:guide orient="horz" pos="2160"/>
        <p:guide pos="2880"/>
      </p:guideLst>
    </p:cSldViewPr>
  </p:slideViewPr>
  <p:notesTextViewPr>
    <p:cViewPr>
      <p:scale>
        <a:sx n="100" d="100"/>
        <a:sy n="100" d="100"/>
      </p:scale>
      <p:origin x="0" y="6"/>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3D2B36-1433-4C9F-B5A8-1A54E4D0708E}" type="datetimeFigureOut">
              <a:rPr lang="en-US" smtClean="0"/>
              <a:t>2/2/2011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800E67-3132-434C-A7A7-E9B65DE16747}"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 different people have different perceptions and beliefs about Organisations</a:t>
            </a:r>
            <a:r>
              <a:rPr lang="en-GB" baseline="0" dirty="0" smtClean="0"/>
              <a:t>  </a:t>
            </a:r>
            <a:r>
              <a:rPr lang="en-GB" dirty="0" smtClean="0"/>
              <a:t>(metaphors) usually based on what they have been told or past/old experience. This can</a:t>
            </a:r>
            <a:r>
              <a:rPr lang="en-GB" baseline="0" dirty="0" smtClean="0"/>
              <a:t> be seen in the </a:t>
            </a:r>
            <a:r>
              <a:rPr lang="en-GB" baseline="0" smtClean="0"/>
              <a:t>different Organisation metaphors</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17800E67-3132-434C-A7A7-E9B65DE16747}" type="slidenum">
              <a:rPr lang="en-GB" smtClean="0"/>
              <a:t>11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227F47F-6DC0-4499-8E2E-829F5ED524A8}" type="datetimeFigureOut">
              <a:rPr lang="en-GB" smtClean="0"/>
              <a:pPr/>
              <a:t>02/02/2011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263454-F5E4-47AB-AE38-E4E880FC1A56}"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27F47F-6DC0-4499-8E2E-829F5ED524A8}" type="datetimeFigureOut">
              <a:rPr lang="en-GB" smtClean="0"/>
              <a:pPr/>
              <a:t>02/02/2011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263454-F5E4-47AB-AE38-E4E880FC1A56}"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27F47F-6DC0-4499-8E2E-829F5ED524A8}" type="datetimeFigureOut">
              <a:rPr lang="en-GB" smtClean="0"/>
              <a:pPr/>
              <a:t>02/02/2011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263454-F5E4-47AB-AE38-E4E880FC1A56}"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227F47F-6DC0-4499-8E2E-829F5ED524A8}" type="datetimeFigureOut">
              <a:rPr lang="en-GB" smtClean="0"/>
              <a:pPr/>
              <a:t>02/02/2011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263454-F5E4-47AB-AE38-E4E880FC1A56}"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227F47F-6DC0-4499-8E2E-829F5ED524A8}" type="datetimeFigureOut">
              <a:rPr lang="en-GB" smtClean="0"/>
              <a:pPr/>
              <a:t>02/02/2011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7263454-F5E4-47AB-AE38-E4E880FC1A56}"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227F47F-6DC0-4499-8E2E-829F5ED524A8}" type="datetimeFigureOut">
              <a:rPr lang="en-GB" smtClean="0"/>
              <a:pPr/>
              <a:t>02/02/2011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7263454-F5E4-47AB-AE38-E4E880FC1A56}"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27F47F-6DC0-4499-8E2E-829F5ED524A8}" type="datetimeFigureOut">
              <a:rPr lang="en-GB" smtClean="0"/>
              <a:pPr/>
              <a:t>02/02/2011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7263454-F5E4-47AB-AE38-E4E880FC1A56}"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27F47F-6DC0-4499-8E2E-829F5ED524A8}" type="datetimeFigureOut">
              <a:rPr lang="en-GB" smtClean="0"/>
              <a:pPr/>
              <a:t>02/02/2011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263454-F5E4-47AB-AE38-E4E880FC1A56}"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27F47F-6DC0-4499-8E2E-829F5ED524A8}" type="datetimeFigureOut">
              <a:rPr lang="en-GB" smtClean="0"/>
              <a:pPr/>
              <a:t>02/02/2011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263454-F5E4-47AB-AE38-E4E880FC1A56}"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27F47F-6DC0-4499-8E2E-829F5ED524A8}" type="datetimeFigureOut">
              <a:rPr lang="en-GB" smtClean="0"/>
              <a:pPr/>
              <a:t>02/02/2011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263454-F5E4-47AB-AE38-E4E880FC1A56}"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27F47F-6DC0-4499-8E2E-829F5ED524A8}" type="datetimeFigureOut">
              <a:rPr lang="en-GB" smtClean="0"/>
              <a:pPr/>
              <a:t>02/02/2011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263454-F5E4-47AB-AE38-E4E880FC1A56}"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27F47F-6DC0-4499-8E2E-829F5ED524A8}" type="datetimeFigureOut">
              <a:rPr lang="en-GB" smtClean="0"/>
              <a:pPr/>
              <a:t>02/02/2011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263454-F5E4-47AB-AE38-E4E880FC1A56}"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wmf"/><Relationship Id="rId5" Type="http://schemas.openxmlformats.org/officeDocument/2006/relationships/image" Target="../media/image5.png"/><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www.amazon.co.uk/Organizational-Behaviour-Work-Critical-Introduction/dp/0199261415/ref=sr_1_2?ie=UTF8&amp;qid=1296478716&amp;sr=8-2" TargetMode="External"/><Relationship Id="rId3" Type="http://schemas.openxmlformats.org/officeDocument/2006/relationships/image" Target="../media/image12.png"/><Relationship Id="rId7" Type="http://schemas.openxmlformats.org/officeDocument/2006/relationships/image" Target="../media/image16.wmf"/><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wmf"/><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wmf"/><Relationship Id="rId5" Type="http://schemas.openxmlformats.org/officeDocument/2006/relationships/image" Target="../media/image28.wmf"/><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36912"/>
            <a:ext cx="7772400" cy="1470025"/>
          </a:xfrm>
        </p:spPr>
        <p:txBody>
          <a:bodyPr/>
          <a:lstStyle/>
          <a:p>
            <a:r>
              <a:rPr lang="en-GB" dirty="0" smtClean="0"/>
              <a:t>Organisational &amp; Individual Behaviour</a:t>
            </a:r>
            <a:endParaRPr lang="en-GB" dirty="0"/>
          </a:p>
        </p:txBody>
      </p:sp>
      <p:sp>
        <p:nvSpPr>
          <p:cNvPr id="3" name="Subtitle 2"/>
          <p:cNvSpPr>
            <a:spLocks noGrp="1"/>
          </p:cNvSpPr>
          <p:nvPr>
            <p:ph type="subTitle" idx="1"/>
          </p:nvPr>
        </p:nvSpPr>
        <p:spPr>
          <a:xfrm>
            <a:off x="1371600" y="4484712"/>
            <a:ext cx="6400800" cy="1752600"/>
          </a:xfrm>
        </p:spPr>
        <p:txBody>
          <a:bodyPr>
            <a:normAutofit/>
          </a:bodyPr>
          <a:lstStyle/>
          <a:p>
            <a:r>
              <a:rPr lang="en-GB" sz="1000" dirty="0" smtClean="0"/>
              <a:t>Based on Mullins chapter 1, 9ed.</a:t>
            </a:r>
          </a:p>
          <a:p>
            <a:r>
              <a:rPr lang="en-GB" sz="1000" dirty="0" smtClean="0"/>
              <a:t>the Nature of Organisational Behaviour</a:t>
            </a:r>
            <a:endParaRPr lang="en-GB" sz="1000" dirty="0"/>
          </a:p>
        </p:txBody>
      </p:sp>
      <p:pic>
        <p:nvPicPr>
          <p:cNvPr id="3074" name="Picture 2" descr="C:\Documents and Settings\sc-jw\Local Settings\Temporary Internet Files\Content.IE5\8TEF4D2F\MC900442094[1].wmf"/>
          <p:cNvPicPr>
            <a:picLocks noChangeAspect="1" noChangeArrowheads="1"/>
          </p:cNvPicPr>
          <p:nvPr/>
        </p:nvPicPr>
        <p:blipFill>
          <a:blip r:embed="rId2"/>
          <a:srcRect/>
          <a:stretch>
            <a:fillRect/>
          </a:stretch>
        </p:blipFill>
        <p:spPr bwMode="auto">
          <a:xfrm>
            <a:off x="3635896" y="1196752"/>
            <a:ext cx="1851025" cy="1139825"/>
          </a:xfrm>
          <a:prstGeom prst="rect">
            <a:avLst/>
          </a:prstGeom>
          <a:noFill/>
        </p:spPr>
      </p:pic>
      <p:sp>
        <p:nvSpPr>
          <p:cNvPr id="5" name="TextBox 4"/>
          <p:cNvSpPr txBox="1"/>
          <p:nvPr/>
        </p:nvSpPr>
        <p:spPr>
          <a:xfrm>
            <a:off x="298652" y="5445224"/>
            <a:ext cx="8284576" cy="369332"/>
          </a:xfrm>
          <a:prstGeom prst="rect">
            <a:avLst/>
          </a:prstGeom>
          <a:noFill/>
        </p:spPr>
        <p:txBody>
          <a:bodyPr wrap="none" rtlCol="0">
            <a:spAutoFit/>
          </a:bodyPr>
          <a:lstStyle/>
          <a:p>
            <a:r>
              <a:rPr lang="en-GB" b="1" dirty="0" smtClean="0"/>
              <a:t>THE WORLD OF WORK, ORGANISATION MANAGEMENT &amp; BEHAVIOUR IS CHANGING.</a:t>
            </a:r>
            <a:endParaRPr lang="en-GB"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0050"/>
            <a:ext cx="8229600" cy="1143000"/>
          </a:xfrm>
        </p:spPr>
        <p:txBody>
          <a:bodyPr>
            <a:normAutofit fontScale="90000"/>
          </a:bodyPr>
          <a:lstStyle/>
          <a:p>
            <a:r>
              <a:rPr lang="en-GB" dirty="0" smtClean="0"/>
              <a:t>Individual Behaviour &amp;</a:t>
            </a:r>
            <a:br>
              <a:rPr lang="en-GB" dirty="0" smtClean="0"/>
            </a:br>
            <a:r>
              <a:rPr lang="en-GB" dirty="0" smtClean="0"/>
              <a:t>Organisational Behaviour. </a:t>
            </a:r>
            <a:br>
              <a:rPr lang="en-GB" dirty="0" smtClean="0"/>
            </a:b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Individual Behaviour has a significant effect on Organisational Behaviour. </a:t>
            </a:r>
          </a:p>
          <a:p>
            <a:r>
              <a:rPr lang="en-GB" dirty="0" smtClean="0"/>
              <a:t>Consider the effect a Senior Manager with a certain Leadership / management style 'autocratic' or 'democratic‘  has on an organisation e.g. With large authority throughout the organisation, consider the effect on structure, policies, culture / atmosphere etc... </a:t>
            </a:r>
          </a:p>
          <a:p>
            <a:r>
              <a:rPr lang="en-GB" dirty="0" smtClean="0"/>
              <a:t>Consider the role the HRM dept. has in safeguarding not only health and safety but also employee well-being within the current transition to more democratic, collaborative, empowered and supportive style, working with managers throughout the organisation. </a:t>
            </a:r>
          </a:p>
          <a:p>
            <a:r>
              <a:rPr lang="en-GB" dirty="0" smtClean="0"/>
              <a:t>Could you have a </a:t>
            </a:r>
            <a:r>
              <a:rPr lang="en-GB" dirty="0" err="1" smtClean="0"/>
              <a:t>nerf</a:t>
            </a:r>
            <a:r>
              <a:rPr lang="en-GB" dirty="0" smtClean="0"/>
              <a:t> gun fight at the MOD? </a:t>
            </a:r>
            <a:r>
              <a:rPr lang="en-GB" dirty="0" err="1" smtClean="0"/>
              <a:t>lol</a:t>
            </a:r>
            <a:r>
              <a:rPr lang="en-GB" dirty="0" smtClean="0"/>
              <a:t> could you at Google?</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7768"/>
            <a:ext cx="8229600" cy="1143000"/>
          </a:xfrm>
        </p:spPr>
        <p:txBody>
          <a:bodyPr/>
          <a:lstStyle/>
          <a:p>
            <a:r>
              <a:rPr lang="en-GB" dirty="0" smtClean="0"/>
              <a:t>Organisational Behaviour</a:t>
            </a:r>
            <a:endParaRPr lang="en-GB" dirty="0"/>
          </a:p>
        </p:txBody>
      </p:sp>
      <p:pic>
        <p:nvPicPr>
          <p:cNvPr id="2050" name="Picture 2"/>
          <p:cNvPicPr>
            <a:picLocks noChangeAspect="1" noChangeArrowheads="1"/>
          </p:cNvPicPr>
          <p:nvPr/>
        </p:nvPicPr>
        <p:blipFill>
          <a:blip r:embed="rId2"/>
          <a:srcRect/>
          <a:stretch>
            <a:fillRect/>
          </a:stretch>
        </p:blipFill>
        <p:spPr bwMode="auto">
          <a:xfrm>
            <a:off x="1" y="1321027"/>
            <a:ext cx="9143999" cy="883837"/>
          </a:xfrm>
          <a:prstGeom prst="rect">
            <a:avLst/>
          </a:prstGeom>
          <a:noFill/>
          <a:ln w="9525">
            <a:noFill/>
            <a:miter lim="800000"/>
            <a:headEnd/>
            <a:tailEnd/>
          </a:ln>
        </p:spPr>
      </p:pic>
      <p:pic>
        <p:nvPicPr>
          <p:cNvPr id="2051" name="Picture 3"/>
          <p:cNvPicPr>
            <a:picLocks noChangeAspect="1" noChangeArrowheads="1"/>
          </p:cNvPicPr>
          <p:nvPr/>
        </p:nvPicPr>
        <p:blipFill>
          <a:blip r:embed="rId3"/>
          <a:srcRect/>
          <a:stretch>
            <a:fillRect/>
          </a:stretch>
        </p:blipFill>
        <p:spPr bwMode="auto">
          <a:xfrm>
            <a:off x="0" y="2641580"/>
            <a:ext cx="9144000" cy="1435492"/>
          </a:xfrm>
          <a:prstGeom prst="rect">
            <a:avLst/>
          </a:prstGeom>
          <a:noFill/>
          <a:ln w="9525">
            <a:noFill/>
            <a:miter lim="800000"/>
            <a:headEnd/>
            <a:tailEnd/>
          </a:ln>
        </p:spPr>
      </p:pic>
      <p:pic>
        <p:nvPicPr>
          <p:cNvPr id="2056" name="Picture 8" descr="C:\Documents and Settings\sc-jw\Local Settings\Temporary Internet Files\Content.IE5\SLMFOXIB\MC900441972[1].wmf"/>
          <p:cNvPicPr>
            <a:picLocks noChangeAspect="1" noChangeArrowheads="1"/>
          </p:cNvPicPr>
          <p:nvPr/>
        </p:nvPicPr>
        <p:blipFill>
          <a:blip r:embed="rId4"/>
          <a:srcRect/>
          <a:stretch>
            <a:fillRect/>
          </a:stretch>
        </p:blipFill>
        <p:spPr bwMode="auto">
          <a:xfrm>
            <a:off x="6372200" y="4911824"/>
            <a:ext cx="1831975" cy="533400"/>
          </a:xfrm>
          <a:prstGeom prst="rect">
            <a:avLst/>
          </a:prstGeom>
          <a:noFill/>
        </p:spPr>
      </p:pic>
      <p:pic>
        <p:nvPicPr>
          <p:cNvPr id="2057" name="Picture 9" descr="C:\Documents and Settings\sc-jw\Local Settings\Temporary Internet Files\Content.IE5\K5M349AJ\MC900434822[1].png"/>
          <p:cNvPicPr>
            <a:picLocks noChangeAspect="1" noChangeArrowheads="1"/>
          </p:cNvPicPr>
          <p:nvPr/>
        </p:nvPicPr>
        <p:blipFill>
          <a:blip r:embed="rId5"/>
          <a:srcRect/>
          <a:stretch>
            <a:fillRect/>
          </a:stretch>
        </p:blipFill>
        <p:spPr bwMode="auto">
          <a:xfrm>
            <a:off x="323528" y="4408740"/>
            <a:ext cx="1828572" cy="1828572"/>
          </a:xfrm>
          <a:prstGeom prst="rect">
            <a:avLst/>
          </a:prstGeom>
          <a:noFill/>
        </p:spPr>
      </p:pic>
      <p:pic>
        <p:nvPicPr>
          <p:cNvPr id="2058" name="Picture 10" descr="C:\Documents and Settings\sc-jw\Local Settings\Temporary Internet Files\Content.IE5\OXMR0P2B\MC900441970[1].wmf"/>
          <p:cNvPicPr>
            <a:picLocks noChangeAspect="1" noChangeArrowheads="1"/>
          </p:cNvPicPr>
          <p:nvPr/>
        </p:nvPicPr>
        <p:blipFill>
          <a:blip r:embed="rId6"/>
          <a:srcRect/>
          <a:stretch>
            <a:fillRect/>
          </a:stretch>
        </p:blipFill>
        <p:spPr bwMode="auto">
          <a:xfrm>
            <a:off x="3419872" y="4869160"/>
            <a:ext cx="1838325" cy="66675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Effective Management</a:t>
            </a:r>
            <a:endParaRPr lang="en-GB" dirty="0"/>
          </a:p>
        </p:txBody>
      </p:sp>
      <p:sp>
        <p:nvSpPr>
          <p:cNvPr id="4" name="Content Placeholder 3"/>
          <p:cNvSpPr txBox="1">
            <a:spLocks noGrp="1"/>
          </p:cNvSpPr>
          <p:nvPr>
            <p:ph idx="1"/>
          </p:nvPr>
        </p:nvSpPr>
        <p:spPr>
          <a:xfrm>
            <a:off x="457200" y="1600200"/>
            <a:ext cx="8229600" cy="5312223"/>
          </a:xfrm>
          <a:prstGeom prst="rect">
            <a:avLst/>
          </a:prstGeom>
          <a:noFill/>
        </p:spPr>
        <p:txBody>
          <a:bodyPr wrap="square" rtlCol="0">
            <a:spAutoFit/>
          </a:bodyPr>
          <a:lstStyle/>
          <a:p>
            <a:r>
              <a:rPr lang="en-GB" dirty="0" smtClean="0"/>
              <a:t>The study and applications of individual and organisational behaviour lead to the effective management of people, productivity and happiness at work. </a:t>
            </a:r>
          </a:p>
          <a:p>
            <a:r>
              <a:rPr lang="en-GB" b="1" dirty="0" smtClean="0"/>
              <a:t>Individuals manage </a:t>
            </a:r>
            <a:r>
              <a:rPr lang="en-GB" dirty="0" smtClean="0"/>
              <a:t>their own behaviour.</a:t>
            </a:r>
          </a:p>
          <a:p>
            <a:r>
              <a:rPr lang="en-GB" b="1" dirty="0" smtClean="0"/>
              <a:t>Organisations manage </a:t>
            </a:r>
            <a:r>
              <a:rPr lang="en-GB" dirty="0" smtClean="0"/>
              <a:t>structure, culture, policies and can support ‘self development and management’ for the benefit of both the individual and the organisation. </a:t>
            </a:r>
          </a:p>
          <a:p>
            <a:pPr>
              <a:buNone/>
            </a:pP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Organisational </a:t>
            </a:r>
            <a:r>
              <a:rPr lang="en-GB" dirty="0" err="1" smtClean="0"/>
              <a:t>Iceburg</a:t>
            </a:r>
            <a:r>
              <a:rPr lang="en-GB" dirty="0" smtClean="0"/>
              <a:t> </a:t>
            </a:r>
            <a:br>
              <a:rPr lang="en-GB" dirty="0" smtClean="0"/>
            </a:br>
            <a:r>
              <a:rPr lang="en-GB" sz="2200" dirty="0" smtClean="0"/>
              <a:t>(fig1.1 next slide)</a:t>
            </a:r>
            <a:endParaRPr lang="en-GB" sz="2200" dirty="0"/>
          </a:p>
        </p:txBody>
      </p:sp>
      <p:pic>
        <p:nvPicPr>
          <p:cNvPr id="7170" name="Picture 2"/>
          <p:cNvPicPr>
            <a:picLocks noChangeAspect="1" noChangeArrowheads="1"/>
          </p:cNvPicPr>
          <p:nvPr/>
        </p:nvPicPr>
        <p:blipFill>
          <a:blip r:embed="rId2"/>
          <a:srcRect/>
          <a:stretch>
            <a:fillRect/>
          </a:stretch>
        </p:blipFill>
        <p:spPr bwMode="auto">
          <a:xfrm>
            <a:off x="0" y="1484784"/>
            <a:ext cx="9144000" cy="2355899"/>
          </a:xfrm>
          <a:prstGeom prst="rect">
            <a:avLst/>
          </a:prstGeom>
          <a:noFill/>
          <a:ln w="9525">
            <a:noFill/>
            <a:miter lim="800000"/>
            <a:headEnd/>
            <a:tailEnd/>
          </a:ln>
        </p:spPr>
      </p:pic>
      <p:pic>
        <p:nvPicPr>
          <p:cNvPr id="7171" name="Picture 3" descr="C:\Documents and Settings\sc-jw\Local Settings\Temporary Internet Files\Content.IE5\OXMR0P2B\MC900053510[1].wmf"/>
          <p:cNvPicPr>
            <a:picLocks noChangeAspect="1" noChangeArrowheads="1"/>
          </p:cNvPicPr>
          <p:nvPr/>
        </p:nvPicPr>
        <p:blipFill>
          <a:blip r:embed="rId3"/>
          <a:srcRect/>
          <a:stretch>
            <a:fillRect/>
          </a:stretch>
        </p:blipFill>
        <p:spPr bwMode="auto">
          <a:xfrm>
            <a:off x="3347864" y="4293096"/>
            <a:ext cx="1905000" cy="1500187"/>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srcRect/>
          <a:stretch>
            <a:fillRect/>
          </a:stretch>
        </p:blipFill>
        <p:spPr bwMode="auto">
          <a:xfrm>
            <a:off x="0" y="0"/>
            <a:ext cx="9144000" cy="6866456"/>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 consists of</a:t>
            </a:r>
            <a:endParaRPr lang="en-GB" dirty="0"/>
          </a:p>
        </p:txBody>
      </p:sp>
      <p:pic>
        <p:nvPicPr>
          <p:cNvPr id="9218" name="Picture 2"/>
          <p:cNvPicPr>
            <a:picLocks noChangeAspect="1" noChangeArrowheads="1"/>
          </p:cNvPicPr>
          <p:nvPr/>
        </p:nvPicPr>
        <p:blipFill>
          <a:blip r:embed="rId2"/>
          <a:srcRect/>
          <a:stretch>
            <a:fillRect/>
          </a:stretch>
        </p:blipFill>
        <p:spPr bwMode="auto">
          <a:xfrm>
            <a:off x="214313" y="1524372"/>
            <a:ext cx="8715375" cy="2552700"/>
          </a:xfrm>
          <a:prstGeom prst="rect">
            <a:avLst/>
          </a:prstGeom>
          <a:noFill/>
          <a:ln w="9525">
            <a:noFill/>
            <a:miter lim="800000"/>
            <a:headEnd/>
            <a:tailEnd/>
          </a:ln>
        </p:spPr>
      </p:pic>
      <p:grpSp>
        <p:nvGrpSpPr>
          <p:cNvPr id="9219" name="Group 3"/>
          <p:cNvGrpSpPr>
            <a:grpSpLocks/>
          </p:cNvGrpSpPr>
          <p:nvPr/>
        </p:nvGrpSpPr>
        <p:grpSpPr bwMode="auto">
          <a:xfrm>
            <a:off x="3131840" y="4170734"/>
            <a:ext cx="2839616" cy="2426618"/>
            <a:chOff x="1824" y="633"/>
            <a:chExt cx="2834" cy="2849"/>
          </a:xfrm>
        </p:grpSpPr>
        <p:sp>
          <p:nvSpPr>
            <p:cNvPr id="9220" name="Puzzle3"/>
            <p:cNvSpPr>
              <a:spLocks noEditPoints="1" noChangeArrowheads="1"/>
            </p:cNvSpPr>
            <p:nvPr/>
          </p:nvSpPr>
          <p:spPr bwMode="auto">
            <a:xfrm>
              <a:off x="3204" y="633"/>
              <a:ext cx="1114" cy="151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9221" name="Puzzle2"/>
            <p:cNvSpPr>
              <a:spLocks noEditPoints="1" noChangeArrowheads="1"/>
            </p:cNvSpPr>
            <p:nvPr/>
          </p:nvSpPr>
          <p:spPr bwMode="auto">
            <a:xfrm>
              <a:off x="2880" y="1736"/>
              <a:ext cx="1778" cy="1379"/>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9222" name="Puzzle4"/>
            <p:cNvSpPr>
              <a:spLocks noEditPoints="1" noChangeArrowheads="1"/>
            </p:cNvSpPr>
            <p:nvPr/>
          </p:nvSpPr>
          <p:spPr bwMode="auto">
            <a:xfrm>
              <a:off x="2192" y="1719"/>
              <a:ext cx="1072" cy="1763"/>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9223" name="Puzzle1"/>
            <p:cNvSpPr>
              <a:spLocks noEditPoints="1" noChangeArrowheads="1"/>
            </p:cNvSpPr>
            <p:nvPr/>
          </p:nvSpPr>
          <p:spPr bwMode="auto">
            <a:xfrm>
              <a:off x="1824" y="1091"/>
              <a:ext cx="1800" cy="1051"/>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normAutofit fontScale="90000"/>
          </a:bodyPr>
          <a:lstStyle/>
          <a:p>
            <a:r>
              <a:rPr lang="en-GB" dirty="0" smtClean="0"/>
              <a:t>Organisational &amp; Individual Behaviour</a:t>
            </a:r>
            <a:endParaRPr lang="en-GB" dirty="0"/>
          </a:p>
        </p:txBody>
      </p:sp>
      <p:pic>
        <p:nvPicPr>
          <p:cNvPr id="10242" name="Picture 2"/>
          <p:cNvPicPr>
            <a:picLocks noChangeAspect="1" noChangeArrowheads="1"/>
          </p:cNvPicPr>
          <p:nvPr/>
        </p:nvPicPr>
        <p:blipFill>
          <a:blip r:embed="rId2"/>
          <a:srcRect/>
          <a:stretch>
            <a:fillRect/>
          </a:stretch>
        </p:blipFill>
        <p:spPr bwMode="auto">
          <a:xfrm>
            <a:off x="1" y="2113965"/>
            <a:ext cx="9144000" cy="1382973"/>
          </a:xfrm>
          <a:prstGeom prst="rect">
            <a:avLst/>
          </a:prstGeom>
          <a:noFill/>
          <a:ln w="9525">
            <a:noFill/>
            <a:miter lim="800000"/>
            <a:headEnd/>
            <a:tailEnd/>
          </a:ln>
        </p:spPr>
      </p:pic>
      <p:pic>
        <p:nvPicPr>
          <p:cNvPr id="10243" name="Picture 3"/>
          <p:cNvPicPr>
            <a:picLocks noChangeAspect="1" noChangeArrowheads="1"/>
          </p:cNvPicPr>
          <p:nvPr/>
        </p:nvPicPr>
        <p:blipFill>
          <a:blip r:embed="rId3"/>
          <a:srcRect/>
          <a:stretch>
            <a:fillRect/>
          </a:stretch>
        </p:blipFill>
        <p:spPr bwMode="auto">
          <a:xfrm>
            <a:off x="0" y="3500659"/>
            <a:ext cx="9144000" cy="594955"/>
          </a:xfrm>
          <a:prstGeom prst="rect">
            <a:avLst/>
          </a:prstGeom>
          <a:noFill/>
          <a:ln w="9525">
            <a:noFill/>
            <a:miter lim="800000"/>
            <a:headEnd/>
            <a:tailEnd/>
          </a:ln>
        </p:spPr>
      </p:pic>
      <p:pic>
        <p:nvPicPr>
          <p:cNvPr id="10248" name="Picture 8" descr="C:\Documents and Settings\sc-jw\Local Settings\Temporary Internet Files\Content.IE5\OXMR0P2B\MC900434722[1].png"/>
          <p:cNvPicPr>
            <a:picLocks noChangeAspect="1" noChangeArrowheads="1"/>
          </p:cNvPicPr>
          <p:nvPr/>
        </p:nvPicPr>
        <p:blipFill>
          <a:blip r:embed="rId4"/>
          <a:srcRect/>
          <a:stretch>
            <a:fillRect/>
          </a:stretch>
        </p:blipFill>
        <p:spPr bwMode="auto">
          <a:xfrm>
            <a:off x="6516216" y="4239630"/>
            <a:ext cx="2285714" cy="2285714"/>
          </a:xfrm>
          <a:prstGeom prst="rect">
            <a:avLst/>
          </a:prstGeom>
          <a:noFill/>
        </p:spPr>
      </p:pic>
      <p:pic>
        <p:nvPicPr>
          <p:cNvPr id="10254" name="Picture 14" descr="C:\Documents and Settings\sc-jw\Local Settings\Temporary Internet Files\Content.IE5\8TEF4D2F\MC900078836[1].wmf"/>
          <p:cNvPicPr>
            <a:picLocks noChangeAspect="1" noChangeArrowheads="1"/>
          </p:cNvPicPr>
          <p:nvPr/>
        </p:nvPicPr>
        <p:blipFill>
          <a:blip r:embed="rId5"/>
          <a:srcRect/>
          <a:stretch>
            <a:fillRect/>
          </a:stretch>
        </p:blipFill>
        <p:spPr bwMode="auto">
          <a:xfrm>
            <a:off x="0" y="4455654"/>
            <a:ext cx="2969017" cy="1701579"/>
          </a:xfrm>
          <a:prstGeom prst="rect">
            <a:avLst/>
          </a:prstGeom>
          <a:noFill/>
        </p:spPr>
      </p:pic>
      <p:pic>
        <p:nvPicPr>
          <p:cNvPr id="18" name="Picture 12" descr="C:\Documents and Settings\sc-jw\Local Settings\Temporary Internet Files\Content.IE5\SLMFOXIB\MP900401564[1].jpg"/>
          <p:cNvPicPr>
            <a:picLocks noChangeAspect="1" noChangeArrowheads="1"/>
          </p:cNvPicPr>
          <p:nvPr/>
        </p:nvPicPr>
        <p:blipFill>
          <a:blip r:embed="rId6" cstate="print"/>
          <a:srcRect/>
          <a:stretch>
            <a:fillRect/>
          </a:stretch>
        </p:blipFill>
        <p:spPr bwMode="auto">
          <a:xfrm>
            <a:off x="3275856" y="4383646"/>
            <a:ext cx="3025518" cy="2016224"/>
          </a:xfrm>
          <a:prstGeom prst="rect">
            <a:avLst/>
          </a:prstGeom>
          <a:noFill/>
        </p:spPr>
      </p:pic>
      <p:pic>
        <p:nvPicPr>
          <p:cNvPr id="10255" name="Picture 15" descr="C:\Documents and Settings\sc-jw\Local Settings\Temporary Internet Files\Content.IE5\OXMR0P2B\MC900157225[1].wmf"/>
          <p:cNvPicPr>
            <a:picLocks noChangeAspect="1" noChangeArrowheads="1"/>
          </p:cNvPicPr>
          <p:nvPr/>
        </p:nvPicPr>
        <p:blipFill>
          <a:blip r:embed="rId7"/>
          <a:srcRect/>
          <a:stretch>
            <a:fillRect/>
          </a:stretch>
        </p:blipFill>
        <p:spPr bwMode="auto">
          <a:xfrm>
            <a:off x="3707904" y="980728"/>
            <a:ext cx="1822399" cy="1062533"/>
          </a:xfrm>
          <a:prstGeom prst="rect">
            <a:avLst/>
          </a:prstGeom>
          <a:noFill/>
        </p:spPr>
      </p:pic>
      <p:sp>
        <p:nvSpPr>
          <p:cNvPr id="20" name="TextBox 19"/>
          <p:cNvSpPr txBox="1"/>
          <p:nvPr/>
        </p:nvSpPr>
        <p:spPr>
          <a:xfrm>
            <a:off x="-36512" y="6597352"/>
            <a:ext cx="7994496" cy="246221"/>
          </a:xfrm>
          <a:prstGeom prst="rect">
            <a:avLst/>
          </a:prstGeom>
          <a:noFill/>
        </p:spPr>
        <p:txBody>
          <a:bodyPr wrap="none" rtlCol="0">
            <a:spAutoFit/>
          </a:bodyPr>
          <a:lstStyle/>
          <a:p>
            <a:r>
              <a:rPr lang="en-GB" sz="1000" dirty="0" smtClean="0"/>
              <a:t>Ref: </a:t>
            </a:r>
            <a:r>
              <a:rPr lang="en-GB" sz="1000" dirty="0" smtClean="0">
                <a:hlinkClick r:id="rId8"/>
              </a:rPr>
              <a:t>http://www.amazon.co.uk/Organizational-Behaviour-Work-Critical-Introduction/dp/0199261415/ref=sr_1_2?ie=UTF8&amp;qid=1296478716&amp;sr=8-2</a:t>
            </a:r>
            <a:r>
              <a:rPr lang="en-GB" sz="1000" dirty="0" smtClean="0"/>
              <a:t> </a:t>
            </a:r>
            <a:endParaRPr lang="en-GB" sz="10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 A Multidisciplinary approach</a:t>
            </a:r>
            <a:endParaRPr lang="en-GB" dirty="0"/>
          </a:p>
        </p:txBody>
      </p:sp>
      <p:pic>
        <p:nvPicPr>
          <p:cNvPr id="11266" name="Picture 2"/>
          <p:cNvPicPr>
            <a:picLocks noChangeAspect="1" noChangeArrowheads="1"/>
          </p:cNvPicPr>
          <p:nvPr/>
        </p:nvPicPr>
        <p:blipFill>
          <a:blip r:embed="rId2"/>
          <a:srcRect/>
          <a:stretch>
            <a:fillRect/>
          </a:stretch>
        </p:blipFill>
        <p:spPr bwMode="auto">
          <a:xfrm>
            <a:off x="1" y="1525141"/>
            <a:ext cx="9144000" cy="3908469"/>
          </a:xfrm>
          <a:prstGeom prst="rect">
            <a:avLst/>
          </a:prstGeom>
          <a:noFill/>
          <a:ln w="9525">
            <a:noFill/>
            <a:miter lim="800000"/>
            <a:headEnd/>
            <a:tailEnd/>
          </a:ln>
        </p:spPr>
      </p:pic>
      <p:pic>
        <p:nvPicPr>
          <p:cNvPr id="11267" name="Picture 3"/>
          <p:cNvPicPr>
            <a:picLocks noChangeAspect="1" noChangeArrowheads="1"/>
          </p:cNvPicPr>
          <p:nvPr/>
        </p:nvPicPr>
        <p:blipFill>
          <a:blip r:embed="rId3"/>
          <a:srcRect/>
          <a:stretch>
            <a:fillRect/>
          </a:stretch>
        </p:blipFill>
        <p:spPr bwMode="auto">
          <a:xfrm>
            <a:off x="251520" y="5378016"/>
            <a:ext cx="8892480" cy="592831"/>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srcRect/>
          <a:stretch>
            <a:fillRect/>
          </a:stretch>
        </p:blipFill>
        <p:spPr bwMode="auto">
          <a:xfrm>
            <a:off x="576065" y="-7124"/>
            <a:ext cx="7956375" cy="5370752"/>
          </a:xfrm>
          <a:prstGeom prst="rect">
            <a:avLst/>
          </a:prstGeom>
          <a:noFill/>
          <a:ln w="9525">
            <a:noFill/>
            <a:miter lim="800000"/>
            <a:headEnd/>
            <a:tailEnd/>
          </a:ln>
        </p:spPr>
      </p:pic>
      <p:pic>
        <p:nvPicPr>
          <p:cNvPr id="12291" name="Picture 3"/>
          <p:cNvPicPr>
            <a:picLocks noChangeAspect="1" noChangeArrowheads="1"/>
          </p:cNvPicPr>
          <p:nvPr/>
        </p:nvPicPr>
        <p:blipFill>
          <a:blip r:embed="rId3"/>
          <a:srcRect/>
          <a:stretch>
            <a:fillRect/>
          </a:stretch>
        </p:blipFill>
        <p:spPr bwMode="auto">
          <a:xfrm>
            <a:off x="1" y="5372100"/>
            <a:ext cx="9144000" cy="1419367"/>
          </a:xfrm>
          <a:prstGeom prst="rect">
            <a:avLst/>
          </a:prstGeom>
          <a:noFill/>
          <a:ln w="9525">
            <a:noFill/>
            <a:miter lim="800000"/>
            <a:headEnd/>
            <a:tailEnd/>
          </a:ln>
        </p:spPr>
      </p:pic>
      <p:sp>
        <p:nvSpPr>
          <p:cNvPr id="7" name="Rectangle 6"/>
          <p:cNvSpPr/>
          <p:nvPr/>
        </p:nvSpPr>
        <p:spPr>
          <a:xfrm>
            <a:off x="3419872" y="5949280"/>
            <a:ext cx="3384376" cy="2880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851920" y="6525344"/>
            <a:ext cx="2880320" cy="33265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normAutofit fontScale="90000"/>
          </a:bodyPr>
          <a:lstStyle/>
          <a:p>
            <a:r>
              <a:rPr lang="en-GB" dirty="0" smtClean="0"/>
              <a:t> Organisational Metaphors or </a:t>
            </a:r>
            <a:br>
              <a:rPr lang="en-GB" dirty="0" smtClean="0"/>
            </a:br>
            <a:r>
              <a:rPr lang="en-GB" dirty="0" smtClean="0"/>
              <a:t>Viewing Organisations</a:t>
            </a:r>
            <a:endParaRPr lang="en-GB" dirty="0"/>
          </a:p>
        </p:txBody>
      </p:sp>
      <p:pic>
        <p:nvPicPr>
          <p:cNvPr id="13314" name="Picture 2"/>
          <p:cNvPicPr>
            <a:picLocks noChangeAspect="1" noChangeArrowheads="1"/>
          </p:cNvPicPr>
          <p:nvPr/>
        </p:nvPicPr>
        <p:blipFill>
          <a:blip r:embed="rId3"/>
          <a:srcRect/>
          <a:stretch>
            <a:fillRect/>
          </a:stretch>
        </p:blipFill>
        <p:spPr bwMode="auto">
          <a:xfrm>
            <a:off x="0" y="1124744"/>
            <a:ext cx="9109012" cy="4392488"/>
          </a:xfrm>
          <a:prstGeom prst="rect">
            <a:avLst/>
          </a:prstGeom>
          <a:noFill/>
          <a:ln w="9525">
            <a:noFill/>
            <a:miter lim="800000"/>
            <a:headEnd/>
            <a:tailEnd/>
          </a:ln>
        </p:spPr>
      </p:pic>
      <p:pic>
        <p:nvPicPr>
          <p:cNvPr id="13315" name="Picture 3"/>
          <p:cNvPicPr>
            <a:picLocks noChangeAspect="1" noChangeArrowheads="1"/>
          </p:cNvPicPr>
          <p:nvPr/>
        </p:nvPicPr>
        <p:blipFill>
          <a:blip r:embed="rId4"/>
          <a:srcRect/>
          <a:stretch>
            <a:fillRect/>
          </a:stretch>
        </p:blipFill>
        <p:spPr bwMode="auto">
          <a:xfrm>
            <a:off x="87560" y="5517232"/>
            <a:ext cx="9056440" cy="606782"/>
          </a:xfrm>
          <a:prstGeom prst="rect">
            <a:avLst/>
          </a:prstGeom>
          <a:noFill/>
          <a:ln w="9525">
            <a:noFill/>
            <a:miter lim="800000"/>
            <a:headEnd/>
            <a:tailEnd/>
          </a:ln>
        </p:spPr>
      </p:pic>
      <p:pic>
        <p:nvPicPr>
          <p:cNvPr id="13316" name="Picture 4"/>
          <p:cNvPicPr>
            <a:picLocks noChangeAspect="1" noChangeArrowheads="1"/>
          </p:cNvPicPr>
          <p:nvPr/>
        </p:nvPicPr>
        <p:blipFill>
          <a:blip r:embed="rId5"/>
          <a:srcRect/>
          <a:stretch>
            <a:fillRect/>
          </a:stretch>
        </p:blipFill>
        <p:spPr bwMode="auto">
          <a:xfrm>
            <a:off x="323528" y="6104384"/>
            <a:ext cx="8820472" cy="578392"/>
          </a:xfrm>
          <a:prstGeom prst="rect">
            <a:avLst/>
          </a:prstGeom>
          <a:noFill/>
          <a:ln w="9525">
            <a:noFill/>
            <a:miter lim="800000"/>
            <a:headEnd/>
            <a:tailEnd/>
          </a:ln>
        </p:spPr>
      </p:pic>
      <p:sp>
        <p:nvSpPr>
          <p:cNvPr id="7" name="TextBox 6"/>
          <p:cNvSpPr txBox="1"/>
          <p:nvPr/>
        </p:nvSpPr>
        <p:spPr>
          <a:xfrm>
            <a:off x="-36512" y="6639163"/>
            <a:ext cx="3368230" cy="246221"/>
          </a:xfrm>
          <a:prstGeom prst="rect">
            <a:avLst/>
          </a:prstGeom>
          <a:noFill/>
        </p:spPr>
        <p:txBody>
          <a:bodyPr wrap="none" rtlCol="0">
            <a:spAutoFit/>
          </a:bodyPr>
          <a:lstStyle/>
          <a:p>
            <a:r>
              <a:rPr lang="en-GB" sz="1000" b="1" dirty="0" smtClean="0"/>
              <a:t>NOTE: For complete list please read Mullins OB 9ed, page 9.</a:t>
            </a:r>
            <a:endParaRPr lang="en-GB" sz="1000" b="1" dirty="0"/>
          </a:p>
        </p:txBody>
      </p:sp>
      <p:sp>
        <p:nvSpPr>
          <p:cNvPr id="8" name="Rectangle 7"/>
          <p:cNvSpPr/>
          <p:nvPr/>
        </p:nvSpPr>
        <p:spPr>
          <a:xfrm>
            <a:off x="1187624" y="3573016"/>
            <a:ext cx="5688632" cy="2160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987824" y="2996952"/>
            <a:ext cx="2088232" cy="2160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2123728" y="4941168"/>
            <a:ext cx="4464496" cy="2880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1475656" y="5805264"/>
            <a:ext cx="3024336" cy="2880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5364088" y="6381328"/>
            <a:ext cx="2736304" cy="2880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p:spPr>
        <p:txBody>
          <a:bodyPr>
            <a:normAutofit fontScale="90000"/>
          </a:bodyPr>
          <a:lstStyle/>
          <a:p>
            <a:r>
              <a:rPr lang="en-GB" dirty="0" smtClean="0"/>
              <a:t>Organisational &amp; ‘Individual’ behaviour</a:t>
            </a:r>
            <a:endParaRPr lang="en-GB" dirty="0"/>
          </a:p>
        </p:txBody>
      </p:sp>
      <p:pic>
        <p:nvPicPr>
          <p:cNvPr id="1026" name="Picture 2"/>
          <p:cNvPicPr>
            <a:picLocks noChangeAspect="1" noChangeArrowheads="1"/>
          </p:cNvPicPr>
          <p:nvPr/>
        </p:nvPicPr>
        <p:blipFill>
          <a:blip r:embed="rId2"/>
          <a:srcRect/>
          <a:stretch>
            <a:fillRect/>
          </a:stretch>
        </p:blipFill>
        <p:spPr bwMode="auto">
          <a:xfrm>
            <a:off x="557213" y="1196752"/>
            <a:ext cx="8029575" cy="2790825"/>
          </a:xfrm>
          <a:prstGeom prst="rect">
            <a:avLst/>
          </a:prstGeom>
          <a:noFill/>
          <a:ln w="9525">
            <a:noFill/>
            <a:miter lim="800000"/>
            <a:headEnd/>
            <a:tailEnd/>
          </a:ln>
        </p:spPr>
      </p:pic>
      <p:sp>
        <p:nvSpPr>
          <p:cNvPr id="6" name="TextBox 5"/>
          <p:cNvSpPr txBox="1"/>
          <p:nvPr/>
        </p:nvSpPr>
        <p:spPr>
          <a:xfrm>
            <a:off x="3741385" y="1249596"/>
            <a:ext cx="4863063" cy="523220"/>
          </a:xfrm>
          <a:prstGeom prst="rect">
            <a:avLst/>
          </a:prstGeom>
          <a:noFill/>
        </p:spPr>
        <p:txBody>
          <a:bodyPr wrap="none" rtlCol="0">
            <a:spAutoFit/>
          </a:bodyPr>
          <a:lstStyle/>
          <a:p>
            <a:r>
              <a:rPr lang="en-GB" sz="2800" b="1" u="sng" dirty="0" smtClean="0"/>
              <a:t>Activity: Read, Reflect, Remark </a:t>
            </a:r>
            <a:endParaRPr lang="en-GB" sz="2800" b="1" u="sng" dirty="0"/>
          </a:p>
        </p:txBody>
      </p:sp>
      <p:sp>
        <p:nvSpPr>
          <p:cNvPr id="7" name="Rectangle 6"/>
          <p:cNvSpPr/>
          <p:nvPr/>
        </p:nvSpPr>
        <p:spPr>
          <a:xfrm>
            <a:off x="785786" y="2786058"/>
            <a:ext cx="6429420" cy="5715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 Motivation &amp; Needs</a:t>
            </a:r>
            <a:endParaRPr lang="en-GB" dirty="0"/>
          </a:p>
        </p:txBody>
      </p:sp>
      <p:sp>
        <p:nvSpPr>
          <p:cNvPr id="4" name="Content Placeholder 3"/>
          <p:cNvSpPr txBox="1">
            <a:spLocks noGrp="1"/>
          </p:cNvSpPr>
          <p:nvPr>
            <p:ph idx="1"/>
          </p:nvPr>
        </p:nvSpPr>
        <p:spPr>
          <a:xfrm>
            <a:off x="457200" y="1600200"/>
            <a:ext cx="8229600" cy="4832092"/>
          </a:xfrm>
          <a:prstGeom prst="rect">
            <a:avLst/>
          </a:prstGeom>
          <a:noFill/>
        </p:spPr>
        <p:txBody>
          <a:bodyPr wrap="square" rtlCol="0">
            <a:spAutoFit/>
          </a:bodyPr>
          <a:lstStyle/>
          <a:p>
            <a:pPr>
              <a:buFont typeface="Arial" pitchFamily="34" charset="0"/>
              <a:buChar char="•"/>
            </a:pPr>
            <a:r>
              <a:rPr lang="en-GB" sz="2000" dirty="0" smtClean="0"/>
              <a:t>Reflect on the different needs employees are striving to meet at different ages and different levels of the organization. </a:t>
            </a:r>
          </a:p>
          <a:p>
            <a:pPr>
              <a:buFont typeface="Arial" pitchFamily="34" charset="0"/>
              <a:buChar char="•"/>
            </a:pPr>
            <a:r>
              <a:rPr lang="en-GB" sz="2000" dirty="0" smtClean="0"/>
              <a:t> It is important for managers/leaders to understand and support employees satisfaction of needs in a co-operate culture to enhance individual productivity/creativity  (e.g. Physical/self-esteem/family needs are met) where everyone is more capable and empowered and have the energy and inspiration to contribute towards achieving the Organisations vision, usually altruistic and benefits society (see Microsoft &amp; Bill Gates charity).  </a:t>
            </a:r>
          </a:p>
          <a:p>
            <a:pPr>
              <a:buFont typeface="Arial" pitchFamily="34" charset="0"/>
              <a:buChar char="•"/>
            </a:pPr>
            <a:r>
              <a:rPr lang="en-GB" sz="2000" dirty="0" smtClean="0"/>
              <a:t> Meeting individual, stakeholder and organisational needs (Mission) multiple ‘need sets’ can be achieved in a symbiotic mutual relationship where all parties support the achievement of these needs e.g. employee gains income, personal development and actualisation, the customer a quality product/service and the organisation fulfils it’s Mission and own physical/survival needs and benefits society / stakeholders.</a:t>
            </a:r>
            <a:endParaRPr lang="en-GB"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
            <a:ext cx="8229600" cy="1143000"/>
          </a:xfrm>
        </p:spPr>
        <p:txBody>
          <a:bodyPr>
            <a:normAutofit/>
          </a:bodyPr>
          <a:lstStyle/>
          <a:p>
            <a:r>
              <a:rPr lang="en-GB" dirty="0" smtClean="0"/>
              <a:t>Activity: </a:t>
            </a:r>
            <a:endParaRPr lang="en-GB" dirty="0"/>
          </a:p>
        </p:txBody>
      </p:sp>
      <p:sp>
        <p:nvSpPr>
          <p:cNvPr id="3" name="Content Placeholder 2"/>
          <p:cNvSpPr>
            <a:spLocks noGrp="1"/>
          </p:cNvSpPr>
          <p:nvPr>
            <p:ph idx="1"/>
          </p:nvPr>
        </p:nvSpPr>
        <p:spPr>
          <a:xfrm>
            <a:off x="14808" y="785794"/>
            <a:ext cx="8914910" cy="4525963"/>
          </a:xfrm>
        </p:spPr>
        <p:txBody>
          <a:bodyPr>
            <a:normAutofit/>
          </a:bodyPr>
          <a:lstStyle/>
          <a:p>
            <a:r>
              <a:rPr lang="en-GB" sz="2000" dirty="0" smtClean="0"/>
              <a:t>Which feeling/emotion is being expressed here? What does it sound like?</a:t>
            </a:r>
          </a:p>
          <a:p>
            <a:r>
              <a:rPr lang="en-GB" sz="2000" dirty="0" smtClean="0"/>
              <a:t>Home: Research and find and up-to-date Organisation Metaphor?</a:t>
            </a:r>
          </a:p>
          <a:p>
            <a:r>
              <a:rPr lang="en-GB" sz="2000" dirty="0" smtClean="0"/>
              <a:t>Home: What makes up Individual behaviour?</a:t>
            </a:r>
          </a:p>
          <a:p>
            <a:r>
              <a:rPr lang="en-GB" sz="2000" dirty="0" smtClean="0"/>
              <a:t>Home: How does this effect Organisational behaviour?</a:t>
            </a:r>
          </a:p>
          <a:p>
            <a:pPr>
              <a:buNone/>
            </a:pPr>
            <a:endParaRPr lang="en-GB" sz="2000" dirty="0" smtClean="0"/>
          </a:p>
          <a:p>
            <a:endParaRPr lang="en-GB" sz="2000" dirty="0" smtClean="0"/>
          </a:p>
        </p:txBody>
      </p:sp>
      <p:pic>
        <p:nvPicPr>
          <p:cNvPr id="4098" name="Picture 2" descr="C:\Documents and Settings\sc-jw\Local Settings\Temporary Internet Files\Content.IE5\SLMFOXIB\MP900262238[1].jpg"/>
          <p:cNvPicPr>
            <a:picLocks noChangeAspect="1" noChangeArrowheads="1"/>
          </p:cNvPicPr>
          <p:nvPr/>
        </p:nvPicPr>
        <p:blipFill>
          <a:blip r:embed="rId2"/>
          <a:srcRect/>
          <a:stretch>
            <a:fillRect/>
          </a:stretch>
        </p:blipFill>
        <p:spPr bwMode="auto">
          <a:xfrm>
            <a:off x="179512" y="2204864"/>
            <a:ext cx="3657600" cy="2378075"/>
          </a:xfrm>
          <a:prstGeom prst="rect">
            <a:avLst/>
          </a:prstGeom>
          <a:noFill/>
        </p:spPr>
      </p:pic>
      <p:pic>
        <p:nvPicPr>
          <p:cNvPr id="4099" name="Picture 3" descr="C:\Documents and Settings\sc-jw\Local Settings\Temporary Internet Files\Content.IE5\K5M349AJ\MP900316924[1].jpg"/>
          <p:cNvPicPr>
            <a:picLocks noChangeAspect="1" noChangeArrowheads="1"/>
          </p:cNvPicPr>
          <p:nvPr/>
        </p:nvPicPr>
        <p:blipFill>
          <a:blip r:embed="rId3"/>
          <a:srcRect/>
          <a:stretch>
            <a:fillRect/>
          </a:stretch>
        </p:blipFill>
        <p:spPr bwMode="auto">
          <a:xfrm>
            <a:off x="3923928" y="2204864"/>
            <a:ext cx="1800200" cy="2347310"/>
          </a:xfrm>
          <a:prstGeom prst="rect">
            <a:avLst/>
          </a:prstGeom>
          <a:noFill/>
        </p:spPr>
      </p:pic>
      <p:pic>
        <p:nvPicPr>
          <p:cNvPr id="4102" name="Picture 6" descr="C:\Documents and Settings\sc-jw\Local Settings\Temporary Internet Files\Content.IE5\SLMFOXIB\MP900442224[1].jpg"/>
          <p:cNvPicPr>
            <a:picLocks noChangeAspect="1" noChangeArrowheads="1"/>
          </p:cNvPicPr>
          <p:nvPr/>
        </p:nvPicPr>
        <p:blipFill>
          <a:blip r:embed="rId4" cstate="print"/>
          <a:srcRect/>
          <a:stretch>
            <a:fillRect/>
          </a:stretch>
        </p:blipFill>
        <p:spPr bwMode="auto">
          <a:xfrm>
            <a:off x="2627784" y="4653136"/>
            <a:ext cx="3118173" cy="2078782"/>
          </a:xfrm>
          <a:prstGeom prst="rect">
            <a:avLst/>
          </a:prstGeom>
          <a:noFill/>
        </p:spPr>
      </p:pic>
      <p:pic>
        <p:nvPicPr>
          <p:cNvPr id="4106" name="Picture 10" descr="C:\Documents and Settings\sc-jw\Local Settings\Temporary Internet Files\Content.IE5\SLMFOXIB\MC900358745[1].wmf"/>
          <p:cNvPicPr>
            <a:picLocks noChangeAspect="1" noChangeArrowheads="1"/>
          </p:cNvPicPr>
          <p:nvPr/>
        </p:nvPicPr>
        <p:blipFill>
          <a:blip r:embed="rId5"/>
          <a:srcRect/>
          <a:stretch>
            <a:fillRect/>
          </a:stretch>
        </p:blipFill>
        <p:spPr bwMode="auto">
          <a:xfrm>
            <a:off x="683568" y="4725144"/>
            <a:ext cx="1728788" cy="1819275"/>
          </a:xfrm>
          <a:prstGeom prst="rect">
            <a:avLst/>
          </a:prstGeom>
          <a:noFill/>
        </p:spPr>
      </p:pic>
      <p:pic>
        <p:nvPicPr>
          <p:cNvPr id="4113" name="Picture 17" descr="C:\Documents and Settings\sc-jw\Local Settings\Temporary Internet Files\Content.IE5\K5M349AJ\MC900423155[1].wmf"/>
          <p:cNvPicPr>
            <a:picLocks noChangeAspect="1" noChangeArrowheads="1"/>
          </p:cNvPicPr>
          <p:nvPr/>
        </p:nvPicPr>
        <p:blipFill>
          <a:blip r:embed="rId6"/>
          <a:srcRect/>
          <a:stretch>
            <a:fillRect/>
          </a:stretch>
        </p:blipFill>
        <p:spPr bwMode="auto">
          <a:xfrm>
            <a:off x="6444208" y="4770140"/>
            <a:ext cx="1827212" cy="1827212"/>
          </a:xfrm>
          <a:prstGeom prst="rect">
            <a:avLst/>
          </a:prstGeom>
          <a:noFill/>
        </p:spPr>
      </p:pic>
      <p:pic>
        <p:nvPicPr>
          <p:cNvPr id="4116" name="Picture 20" descr="C:\Documents and Settings\sc-jw\Local Settings\Temporary Internet Files\Content.IE5\K5M349AJ\MP900414037[1].jpg"/>
          <p:cNvPicPr>
            <a:picLocks noChangeAspect="1" noChangeArrowheads="1"/>
          </p:cNvPicPr>
          <p:nvPr/>
        </p:nvPicPr>
        <p:blipFill>
          <a:blip r:embed="rId7" cstate="print"/>
          <a:srcRect/>
          <a:stretch>
            <a:fillRect/>
          </a:stretch>
        </p:blipFill>
        <p:spPr bwMode="auto">
          <a:xfrm>
            <a:off x="6300192" y="1412776"/>
            <a:ext cx="2167128" cy="3121152"/>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Study of Organisational Behaviour</a:t>
            </a:r>
            <a:endParaRPr lang="en-GB" dirty="0"/>
          </a:p>
        </p:txBody>
      </p:sp>
      <p:pic>
        <p:nvPicPr>
          <p:cNvPr id="6146" name="Picture 2"/>
          <p:cNvPicPr>
            <a:picLocks noChangeAspect="1" noChangeArrowheads="1"/>
          </p:cNvPicPr>
          <p:nvPr/>
        </p:nvPicPr>
        <p:blipFill>
          <a:blip r:embed="rId2"/>
          <a:srcRect/>
          <a:stretch>
            <a:fillRect/>
          </a:stretch>
        </p:blipFill>
        <p:spPr bwMode="auto">
          <a:xfrm>
            <a:off x="1" y="1556792"/>
            <a:ext cx="9143999" cy="2582910"/>
          </a:xfrm>
          <a:prstGeom prst="rect">
            <a:avLst/>
          </a:prstGeom>
          <a:noFill/>
          <a:ln w="9525">
            <a:noFill/>
            <a:miter lim="800000"/>
            <a:headEnd/>
            <a:tailEnd/>
          </a:ln>
        </p:spPr>
      </p:pic>
      <p:pic>
        <p:nvPicPr>
          <p:cNvPr id="6151" name="Picture 7" descr="C:\Documents and Settings\sc-jw\Local Settings\Temporary Internet Files\Content.IE5\SLMFOXIB\MC900053511[1].wmf"/>
          <p:cNvPicPr>
            <a:picLocks noChangeAspect="1" noChangeArrowheads="1"/>
          </p:cNvPicPr>
          <p:nvPr/>
        </p:nvPicPr>
        <p:blipFill>
          <a:blip r:embed="rId3"/>
          <a:srcRect/>
          <a:stretch>
            <a:fillRect/>
          </a:stretch>
        </p:blipFill>
        <p:spPr bwMode="auto">
          <a:xfrm>
            <a:off x="3779912" y="4293096"/>
            <a:ext cx="1436522" cy="1687982"/>
          </a:xfrm>
          <a:prstGeom prst="rect">
            <a:avLst/>
          </a:prstGeom>
          <a:noFill/>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262</TotalTime>
  <Words>492</Words>
  <Application>Microsoft Office PowerPoint</Application>
  <PresentationFormat>On-screen Show (4:3)</PresentationFormat>
  <Paragraphs>35</Paragraphs>
  <Slides>15</Slides>
  <Notes>1</Notes>
  <HiddenSlides>1</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Organisational &amp; Individual Behaviour</vt:lpstr>
      <vt:lpstr>Individual Behaviour &amp; Organisational Behaviour.  </vt:lpstr>
      <vt:lpstr>Organisational Behaviour</vt:lpstr>
      <vt:lpstr>Effective Management</vt:lpstr>
      <vt:lpstr>Organisational Iceburg  (fig1.1 next slide)</vt:lpstr>
      <vt:lpstr>Slide 6</vt:lpstr>
      <vt:lpstr>OB consists of</vt:lpstr>
      <vt:lpstr>Organisational &amp; Individual Behaviour</vt:lpstr>
      <vt:lpstr>OB: A Multidisciplinary approach</vt:lpstr>
      <vt:lpstr>Slide 10</vt:lpstr>
      <vt:lpstr> Organisational Metaphors or  Viewing Organisations</vt:lpstr>
      <vt:lpstr>Organisational &amp; ‘Individual’ behaviour</vt:lpstr>
      <vt:lpstr>OB, Motivation &amp; Needs</vt:lpstr>
      <vt:lpstr>Activity: </vt:lpstr>
      <vt:lpstr>The Study of Organisational Behaviour</vt:lpstr>
    </vt:vector>
  </TitlesOfParts>
  <Company>Swansea Metropolitan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sc-jw</dc:creator>
  <cp:lastModifiedBy>sc-jw</cp:lastModifiedBy>
  <cp:revision>47</cp:revision>
  <dcterms:created xsi:type="dcterms:W3CDTF">2011-01-31T11:43:24Z</dcterms:created>
  <dcterms:modified xsi:type="dcterms:W3CDTF">2011-02-02T12:57:54Z</dcterms:modified>
</cp:coreProperties>
</file>