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48" r:id="rId5"/>
  </p:sldMasterIdLst>
  <p:notesMasterIdLst>
    <p:notesMasterId r:id="rId28"/>
  </p:notesMasterIdLst>
  <p:sldIdLst>
    <p:sldId id="260" r:id="rId6"/>
    <p:sldId id="282" r:id="rId7"/>
    <p:sldId id="277" r:id="rId8"/>
    <p:sldId id="262" r:id="rId9"/>
    <p:sldId id="271" r:id="rId10"/>
    <p:sldId id="272" r:id="rId11"/>
    <p:sldId id="276" r:id="rId12"/>
    <p:sldId id="273" r:id="rId13"/>
    <p:sldId id="286" r:id="rId14"/>
    <p:sldId id="280" r:id="rId15"/>
    <p:sldId id="263" r:id="rId16"/>
    <p:sldId id="281" r:id="rId17"/>
    <p:sldId id="275" r:id="rId18"/>
    <p:sldId id="265" r:id="rId19"/>
    <p:sldId id="285" r:id="rId20"/>
    <p:sldId id="266" r:id="rId21"/>
    <p:sldId id="267" r:id="rId22"/>
    <p:sldId id="268" r:id="rId23"/>
    <p:sldId id="269" r:id="rId24"/>
    <p:sldId id="270" r:id="rId25"/>
    <p:sldId id="287" r:id="rId26"/>
    <p:sldId id="28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68" autoAdjust="0"/>
    <p:restoredTop sz="94660"/>
  </p:normalViewPr>
  <p:slideViewPr>
    <p:cSldViewPr snapToGrid="0">
      <p:cViewPr varScale="1">
        <p:scale>
          <a:sx n="74" d="100"/>
          <a:sy n="74" d="100"/>
        </p:scale>
        <p:origin x="4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CA91B4-4643-435B-A30C-0D793EFA3890}" type="datetimeFigureOut">
              <a:rPr lang="en-GB" smtClean="0"/>
              <a:t>24/11/2024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111CFD-72F7-44C3-B0C7-1B6D366BF029}" type="slidenum">
              <a:rPr lang="en-GB" smtClean="0"/>
              <a:t>‹#›</a:t>
            </a:fld>
            <a:endParaRPr lang="en-GB"/>
          </a:p>
        </p:txBody>
      </p:sp>
    </p:spTree>
    <p:extLst>
      <p:ext uri="{BB962C8B-B14F-4D97-AF65-F5344CB8AC3E}">
        <p14:creationId xmlns:p14="http://schemas.microsoft.com/office/powerpoint/2010/main" val="2081912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372835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EB3D3-D517-DEA9-BF9A-9F0A054FB3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F920E7-540A-42D1-7FC0-F0F1475D097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5D379E2-35EB-ACD4-4151-04759F6912C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89AE63-6540-6475-C14D-A17AC16C4AB0}"/>
              </a:ext>
            </a:extLst>
          </p:cNvPr>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1646257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0E7358-82C9-8AB8-1E31-98CDA482E9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11ECFF-415C-7335-7DCC-53C43519C86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9C8F01A-A6AB-C9EF-D40C-9428E29998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1B076DB-5AB6-9F98-AF71-365EFA823107}"/>
              </a:ext>
            </a:extLst>
          </p:cNvPr>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765216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107079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F2919-4F41-5D1F-1E9D-8C6CA86D75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F08A12D-4A03-5BD2-065C-6958FB141F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90F0AC-BE1D-AC83-6E7E-2ACDDB75DC39}"/>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6C24022A-BDB4-C9B6-1F73-A6C01D5562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254172-09A1-461E-48F6-425318EE25A5}"/>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216317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C57CE-63CD-5D79-F2F3-ADE60274E6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AB844E-4A9B-0848-EBA3-74A4EAC36C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85156D-59CC-A5CB-9611-314B61056946}"/>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DAF02F4F-8280-3C80-36F9-4AE1AD552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5EC75D-CA5E-175D-DA0B-EEC18EF6388C}"/>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3474889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55C0A-5126-061E-778A-441715577C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22248B-2A07-F84B-6535-C1BADC1CDDF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060BBB-3F8E-FB59-9A08-0C01120F89DB}"/>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B17B7468-D9A9-F596-D198-C5924D3937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C378D2-B40C-0F9B-DC61-6FF9AB473351}"/>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1968496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3523B-489C-F116-9C9D-9E54649967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2B22D0-B5C5-D4B3-5690-721BAE9F64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159A0F-C26B-BCED-5843-941B24145F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7C9C94-04C3-91C1-33DD-A4A95E92C12D}"/>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6" name="Footer Placeholder 5">
            <a:extLst>
              <a:ext uri="{FF2B5EF4-FFF2-40B4-BE49-F238E27FC236}">
                <a16:creationId xmlns:a16="http://schemas.microsoft.com/office/drawing/2014/main" id="{33B060EE-1E51-D925-291E-46E60BBE04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D9FE55-EFAB-826E-B423-644B3EFC961B}"/>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768246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9364B-D196-7A16-FA6C-9F286A7E01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8A8FC9-C72A-890D-9ABA-30EADD7167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DF6FBA-2D48-4BBC-6717-B5BEBDEF48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59D726-9437-0CB8-83B0-CB39C561A9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4316C1-84B4-8026-01A2-0B91B85611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264AA0-9DFE-2759-FB93-0FA553C80868}"/>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8" name="Footer Placeholder 7">
            <a:extLst>
              <a:ext uri="{FF2B5EF4-FFF2-40B4-BE49-F238E27FC236}">
                <a16:creationId xmlns:a16="http://schemas.microsoft.com/office/drawing/2014/main" id="{1958FD39-C5A7-A65B-C469-44220F2C08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75A86D-E5C0-41AB-0F4F-8D53B990C59C}"/>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2672888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E459E-351C-DAEC-5DE5-14C6D993C3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20C0DF-3057-26ED-EB51-B5082B42400E}"/>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4" name="Footer Placeholder 3">
            <a:extLst>
              <a:ext uri="{FF2B5EF4-FFF2-40B4-BE49-F238E27FC236}">
                <a16:creationId xmlns:a16="http://schemas.microsoft.com/office/drawing/2014/main" id="{79BD8104-7F0D-F6DD-FE05-8CA84C1FC4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21F9997-95EF-34BC-C83F-5781F25F0587}"/>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1026923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8B555D-F0AC-4337-6210-DE4BF2B62012}"/>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3" name="Footer Placeholder 2">
            <a:extLst>
              <a:ext uri="{FF2B5EF4-FFF2-40B4-BE49-F238E27FC236}">
                <a16:creationId xmlns:a16="http://schemas.microsoft.com/office/drawing/2014/main" id="{6591BA8D-1650-BBAD-1D59-9D63E80224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870B50-D240-8393-FD45-13055229014B}"/>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1561454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2E6AC-5C5F-B671-51A5-0FCF889144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0FA0D5-60FC-2D80-8C4C-9643E1FE84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54BD41-2E80-DBB9-0015-4793185BC8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7DE7F4-FFCB-09ED-E78F-AF56A442A556}"/>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6" name="Footer Placeholder 5">
            <a:extLst>
              <a:ext uri="{FF2B5EF4-FFF2-40B4-BE49-F238E27FC236}">
                <a16:creationId xmlns:a16="http://schemas.microsoft.com/office/drawing/2014/main" id="{8686A87F-8AF8-C2A2-6FA7-3DC0E058D5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34B070-0D99-7ACA-7965-36914A40D48D}"/>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3667723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1B114-10A8-ACCD-4F67-25189B8659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5CD2D6-98DA-F5F3-A168-24A7741EFA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C4DA09-8B2D-6C59-1938-80D3E90622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471809-3C4A-E047-B457-EF1603A56DBD}"/>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6" name="Footer Placeholder 5">
            <a:extLst>
              <a:ext uri="{FF2B5EF4-FFF2-40B4-BE49-F238E27FC236}">
                <a16:creationId xmlns:a16="http://schemas.microsoft.com/office/drawing/2014/main" id="{29C79D98-69BC-978A-0B81-49F18A0692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1B59C5-9983-F982-EFBD-F0784B090CBF}"/>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1582388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F7131-CB1A-F190-5402-AA360AE5D5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AF5FAA-9A6F-A0BB-0C2D-8D0A53F0CF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220285-1C2D-5D15-2BB9-D5E42688DF4F}"/>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DAF77D16-DAF8-9BEC-99F0-3106580C09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0B084E-FC1A-63BD-54D9-4B7DBD28FDAE}"/>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1076660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D17BA4-5E7E-C919-5AAA-1DABB5706E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4E32B3-CACA-26A1-B6FB-AEBBA8B1331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E9FE7-8C4E-E951-CFC8-4AB67D5A6AAA}"/>
              </a:ext>
            </a:extLst>
          </p:cNvPr>
          <p:cNvSpPr>
            <a:spLocks noGrp="1"/>
          </p:cNvSpPr>
          <p:nvPr>
            <p:ph type="dt" sz="half" idx="10"/>
          </p:nvPr>
        </p:nvSpPr>
        <p:spPr/>
        <p:txBody>
          <a:body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DD53D98B-8410-C687-57DF-2B95FE3C28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70C25F-61ED-A2AF-62D1-95339F2CB2BF}"/>
              </a:ext>
            </a:extLst>
          </p:cNvPr>
          <p:cNvSpPr>
            <a:spLocks noGrp="1"/>
          </p:cNvSpPr>
          <p:nvPr>
            <p:ph type="sldNum" sz="quarter" idx="12"/>
          </p:nvPr>
        </p:nvSpPr>
        <p:spPr/>
        <p:txBody>
          <a:bodyPr/>
          <a:lstStyle/>
          <a:p>
            <a:fld id="{FDED43C4-E14B-494E-BD16-A516EBB5C886}" type="slidenum">
              <a:rPr lang="en-GB" smtClean="0"/>
              <a:t>‹#›</a:t>
            </a:fld>
            <a:endParaRPr lang="en-GB"/>
          </a:p>
        </p:txBody>
      </p:sp>
    </p:spTree>
    <p:extLst>
      <p:ext uri="{BB962C8B-B14F-4D97-AF65-F5344CB8AC3E}">
        <p14:creationId xmlns:p14="http://schemas.microsoft.com/office/powerpoint/2010/main" val="2796022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24/11/2024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13247F-95C0-42DF-BA41-75A0504E47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1AE3A7-6D62-817B-6B51-56BD339655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C00B27-12F7-0534-17CE-0307DAE254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57F2D2C-0530-49FB-8553-C111191E9139}" type="datetimeFigureOut">
              <a:rPr lang="en-GB" smtClean="0"/>
              <a:t>24/11/2024</a:t>
            </a:fld>
            <a:endParaRPr lang="en-GB"/>
          </a:p>
        </p:txBody>
      </p:sp>
      <p:sp>
        <p:nvSpPr>
          <p:cNvPr id="5" name="Footer Placeholder 4">
            <a:extLst>
              <a:ext uri="{FF2B5EF4-FFF2-40B4-BE49-F238E27FC236}">
                <a16:creationId xmlns:a16="http://schemas.microsoft.com/office/drawing/2014/main" id="{20BB1A01-837D-9368-D50E-CF7D038E70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CD6493-03C6-7B8F-6447-ECC879333F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ED43C4-E14B-494E-BD16-A516EBB5C886}" type="slidenum">
              <a:rPr lang="en-GB" smtClean="0"/>
              <a:t>‹#›</a:t>
            </a:fld>
            <a:endParaRPr lang="en-GB"/>
          </a:p>
        </p:txBody>
      </p:sp>
    </p:spTree>
    <p:extLst>
      <p:ext uri="{BB962C8B-B14F-4D97-AF65-F5344CB8AC3E}">
        <p14:creationId xmlns:p14="http://schemas.microsoft.com/office/powerpoint/2010/main" val="15653864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dataobservatory.royalgreenwich.gov.uk/wp-content/uploads/Greenwich-IMD-2019.pdf" TargetMode="External"/><Relationship Id="rId1" Type="http://schemas.openxmlformats.org/officeDocument/2006/relationships/slideLayout" Target="../slideLayouts/slideLayout12.xml"/><Relationship Id="rId5" Type="http://schemas.openxmlformats.org/officeDocument/2006/relationships/image" Target="../media/image12.jfif"/><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2.xml"/><Relationship Id="rId5" Type="http://schemas.openxmlformats.org/officeDocument/2006/relationships/image" Target="../media/image19.jpe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80/15575330409490110" TargetMode="External"/><Relationship Id="rId7" Type="http://schemas.openxmlformats.org/officeDocument/2006/relationships/hyperlink" Target="https://dataobservatory.royalgreenwich.gov.uk/wp-content/uploads/Demography_JSNA-1.pdf" TargetMode="External"/><Relationship Id="rId2" Type="http://schemas.openxmlformats.org/officeDocument/2006/relationships/hyperlink" Target="https://www.actionforchildren.org.uk/support-us/campaign-with-us/child-poverty/" TargetMode="External"/><Relationship Id="rId1" Type="http://schemas.openxmlformats.org/officeDocument/2006/relationships/slideLayout" Target="../slideLayouts/slideLayout12.xml"/><Relationship Id="rId6" Type="http://schemas.openxmlformats.org/officeDocument/2006/relationships/hyperlink" Target="10.15353/cjds.v5i4.318" TargetMode="External"/><Relationship Id="rId5" Type="http://schemas.openxmlformats.org/officeDocument/2006/relationships/hyperlink" Target="https://www.researchgate.net/profile/Jim-Cavaye-2/publication/265233282_Understanding_Community_Development/links/5657fa5808aeafc2aac119df/Understanding-Community-Development.pdf" TargetMode="External"/><Relationship Id="rId4" Type="http://schemas.openxmlformats.org/officeDocument/2006/relationships/hyperlink" Target="https://www.researchgate.net/publication/353244989_Effective_approaches_to_community_development"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assets.publishing.service.gov.uk/media/671a59cff7c956b7d065a494/Child_Poverty_Strategy_Launch_Publication.pdf" TargetMode="External"/><Relationship Id="rId7" Type="http://schemas.openxmlformats.org/officeDocument/2006/relationships/hyperlink" Target="https://www.yourlocalguardian.co.uk/news/15893208.shocking-number-children-living-poverty-south-east-london-revealed/" TargetMode="External"/><Relationship Id="rId2" Type="http://schemas.openxmlformats.org/officeDocument/2006/relationships/hyperlink" Target="https://www.ncb.org.uk/sites/default/files/uploads/files/tackling_child_poverty_1302013_final.pdf" TargetMode="External"/><Relationship Id="rId1" Type="http://schemas.openxmlformats.org/officeDocument/2006/relationships/slideLayout" Target="../slideLayouts/slideLayout12.xml"/><Relationship Id="rId6" Type="http://schemas.openxmlformats.org/officeDocument/2006/relationships/hyperlink" Target="https://www.researchgate.net/publication/383241976_Maslow's_Hierarchy_of_Needs" TargetMode="External"/><Relationship Id="rId5" Type="http://schemas.openxmlformats.org/officeDocument/2006/relationships/hyperlink" Target="https://www.researchgate.net/publication/383500583_Bronfenbrenner's_Ecological_Systems_Theory" TargetMode="External"/><Relationship Id="rId4" Type="http://schemas.openxmlformats.org/officeDocument/2006/relationships/hyperlink" Target="https://www.gov.uk/government/publications/inspecting-local-authority-childrens-services-from-2018/links-to-legislation-regulations-and-statutory-guidance"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file:///C:\Users\44746\Downloads\All_Royal_Greenwich_Ward_Profiles_2020.pdf" TargetMode="External"/><Relationship Id="rId2" Type="http://schemas.openxmlformats.org/officeDocument/2006/relationships/hyperlink" Target="https://www.royalgreenwich.gov.uk/info/200314/starting_well/2193/child_poverty#:~:text=Overall%20in%20Greenwich%20there%20are,the%20national%20and%20regional%20averages.&amp;text=Children%20from%20homeless%20households%20are,a%20social%20determinant%20of%20health." TargetMode="External"/><Relationship Id="rId1" Type="http://schemas.openxmlformats.org/officeDocument/2006/relationships/slideLayout" Target="../slideLayouts/slideLayout12.xml"/><Relationship Id="rId6" Type="http://schemas.openxmlformats.org/officeDocument/2006/relationships/hyperlink" Target="doi:%2010.5334/ijic.ICIC23338" TargetMode="External"/><Relationship Id="rId5" Type="http://schemas.openxmlformats.org/officeDocument/2006/relationships/hyperlink" Target="https://www.ons.gov.uk/visualisations/censusareachanges/E09000011" TargetMode="External"/><Relationship Id="rId4" Type="http://schemas.openxmlformats.org/officeDocument/2006/relationships/hyperlink" Target="https://committees.royalgreenwich.gov.uk/documents/s9754/6.1%20Greenwich%20Supports%20strateg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9556" y="1526928"/>
            <a:ext cx="7992888" cy="1470025"/>
          </a:xfrm>
        </p:spPr>
        <p:txBody>
          <a:bodyPr>
            <a:noAutofit/>
          </a:bodyPr>
          <a:lstStyle/>
          <a:p>
            <a:pPr marL="0" indent="0"/>
            <a:r>
              <a:rPr lang="en-GB" altLang="en-US" b="1" dirty="0">
                <a:solidFill>
                  <a:schemeClr val="bg1"/>
                </a:solidFill>
              </a:rPr>
              <a:t>Community development</a:t>
            </a:r>
            <a:br>
              <a:rPr lang="en-GB" altLang="en-US" b="1">
                <a:solidFill>
                  <a:schemeClr val="bg1"/>
                </a:solidFill>
              </a:rPr>
            </a:br>
            <a:r>
              <a:rPr lang="en-GB" altLang="en-US" sz="2800" b="1">
                <a:solidFill>
                  <a:schemeClr val="bg1"/>
                </a:solidFill>
                <a:latin typeface="Arial" panose="020B0604020202020204" pitchFamily="34" charset="0"/>
                <a:cs typeface="Arial" panose="020B0604020202020204" pitchFamily="34" charset="0"/>
              </a:rPr>
              <a:t>‘</a:t>
            </a:r>
            <a:r>
              <a:rPr lang="en-GB" altLang="en-US" sz="3600" b="1">
                <a:solidFill>
                  <a:schemeClr val="bg1"/>
                </a:solidFill>
                <a:latin typeface="Arial" panose="020B0604020202020204" pitchFamily="34" charset="0"/>
                <a:cs typeface="Arial" panose="020B0604020202020204" pitchFamily="34" charset="0"/>
              </a:rPr>
              <a:t>Child </a:t>
            </a:r>
            <a:r>
              <a:rPr lang="en-GB" altLang="en-US" sz="3600" b="1" dirty="0">
                <a:solidFill>
                  <a:schemeClr val="bg1"/>
                </a:solidFill>
                <a:latin typeface="Arial" panose="020B0604020202020204" pitchFamily="34" charset="0"/>
                <a:cs typeface="Arial" panose="020B0604020202020204" pitchFamily="34" charset="0"/>
              </a:rPr>
              <a:t>poverty’</a:t>
            </a:r>
          </a:p>
        </p:txBody>
      </p:sp>
      <p:sp>
        <p:nvSpPr>
          <p:cNvPr id="3" name="TextBox 2">
            <a:extLst>
              <a:ext uri="{FF2B5EF4-FFF2-40B4-BE49-F238E27FC236}">
                <a16:creationId xmlns:a16="http://schemas.microsoft.com/office/drawing/2014/main" id="{9D1C96DE-C090-4E6B-AC0B-470FD4653840}"/>
              </a:ext>
            </a:extLst>
          </p:cNvPr>
          <p:cNvSpPr txBox="1"/>
          <p:nvPr/>
        </p:nvSpPr>
        <p:spPr>
          <a:xfrm>
            <a:off x="3420445" y="3158202"/>
            <a:ext cx="5040560" cy="2800767"/>
          </a:xfrm>
          <a:prstGeom prst="rect">
            <a:avLst/>
          </a:prstGeom>
          <a:noFill/>
        </p:spPr>
        <p:txBody>
          <a:bodyPr wrap="square" rtlCol="0">
            <a:spAutoFit/>
          </a:bodyPr>
          <a:lstStyle/>
          <a:p>
            <a:pPr algn="ctr"/>
            <a:r>
              <a:rPr lang="en-GB" sz="4000" b="1" dirty="0">
                <a:solidFill>
                  <a:schemeClr val="bg1"/>
                </a:solidFill>
              </a:rPr>
              <a:t>Assignment 1</a:t>
            </a:r>
          </a:p>
          <a:p>
            <a:pPr algn="l"/>
            <a:r>
              <a:rPr lang="en-GB" sz="2400" b="1" dirty="0">
                <a:latin typeface="Arial" panose="020B0604020202020204" pitchFamily="34" charset="0"/>
                <a:cs typeface="Arial" panose="020B0604020202020204" pitchFamily="34" charset="0"/>
              </a:rPr>
              <a:t>Student name: Mayne Salcedo</a:t>
            </a:r>
          </a:p>
          <a:p>
            <a:pPr algn="l"/>
            <a:r>
              <a:rPr lang="en-GB" sz="2400" b="1" dirty="0">
                <a:latin typeface="Arial" panose="020B0604020202020204" pitchFamily="34" charset="0"/>
                <a:cs typeface="Arial" panose="020B0604020202020204" pitchFamily="34" charset="0"/>
              </a:rPr>
              <a:t>Student ID:2118543</a:t>
            </a:r>
          </a:p>
          <a:p>
            <a:pPr algn="l"/>
            <a:r>
              <a:rPr lang="en-GB" sz="2400" b="1" dirty="0">
                <a:latin typeface="Arial" panose="020B0604020202020204" pitchFamily="34" charset="0"/>
                <a:cs typeface="Arial" panose="020B0604020202020204" pitchFamily="34" charset="0"/>
              </a:rPr>
              <a:t>Module code:BMHP6022</a:t>
            </a:r>
          </a:p>
          <a:p>
            <a:pPr algn="l"/>
            <a:r>
              <a:rPr lang="en-GB" sz="2400" b="1" dirty="0">
                <a:latin typeface="Arial" panose="020B0604020202020204" pitchFamily="34" charset="0"/>
                <a:cs typeface="Arial" panose="020B0604020202020204" pitchFamily="34" charset="0"/>
              </a:rPr>
              <a:t>Lecturer </a:t>
            </a:r>
            <a:r>
              <a:rPr lang="en-GB" sz="2400" b="1" dirty="0" err="1">
                <a:latin typeface="Arial" panose="020B0604020202020204" pitchFamily="34" charset="0"/>
                <a:cs typeface="Arial" panose="020B0604020202020204" pitchFamily="34" charset="0"/>
              </a:rPr>
              <a:t>name:Jolly</a:t>
            </a:r>
            <a:r>
              <a:rPr lang="en-GB" sz="2400" b="1" dirty="0">
                <a:latin typeface="Arial" panose="020B0604020202020204" pitchFamily="34" charset="0"/>
                <a:cs typeface="Arial" panose="020B0604020202020204" pitchFamily="34" charset="0"/>
              </a:rPr>
              <a:t> Nwankwo</a:t>
            </a:r>
          </a:p>
          <a:p>
            <a:pPr algn="ctr"/>
            <a:r>
              <a:rPr lang="en-GB" sz="4000" b="1" dirty="0">
                <a:solidFill>
                  <a:schemeClr val="bg1"/>
                </a:solidFill>
              </a:rPr>
              <a: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D9EDB-236B-22B6-A849-603A6823BF20}"/>
              </a:ext>
            </a:extLst>
          </p:cNvPr>
          <p:cNvSpPr>
            <a:spLocks noGrp="1"/>
          </p:cNvSpPr>
          <p:nvPr>
            <p:ph type="title"/>
          </p:nvPr>
        </p:nvSpPr>
        <p:spPr>
          <a:xfrm>
            <a:off x="841093" y="255752"/>
            <a:ext cx="10515600" cy="753539"/>
          </a:xfrm>
        </p:spPr>
        <p:txBody>
          <a:bodyPr>
            <a:normAutofit/>
          </a:bodyPr>
          <a:lstStyle/>
          <a:p>
            <a:pPr algn="ctr"/>
            <a:r>
              <a:rPr lang="en-GB" sz="28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5C386FAE-8380-53B9-CCE1-D46627B06DD2}"/>
              </a:ext>
            </a:extLst>
          </p:cNvPr>
          <p:cNvSpPr>
            <a:spLocks noGrp="1"/>
          </p:cNvSpPr>
          <p:nvPr>
            <p:ph sz="half" idx="1"/>
          </p:nvPr>
        </p:nvSpPr>
        <p:spPr>
          <a:xfrm>
            <a:off x="517602" y="1194537"/>
            <a:ext cx="5181600" cy="4351338"/>
          </a:xfrm>
        </p:spPr>
        <p:txBody>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A community is a dynamic group of individuals who engage, and support linked by shared experiences and common characteristics</a:t>
            </a:r>
          </a:p>
          <a:p>
            <a:endParaRPr lang="en-GB" dirty="0"/>
          </a:p>
        </p:txBody>
      </p:sp>
      <p:sp>
        <p:nvSpPr>
          <p:cNvPr id="4" name="Content Placeholder 3">
            <a:extLst>
              <a:ext uri="{FF2B5EF4-FFF2-40B4-BE49-F238E27FC236}">
                <a16:creationId xmlns:a16="http://schemas.microsoft.com/office/drawing/2014/main" id="{33534709-EF5C-E46B-1888-F81E8B2A0C65}"/>
              </a:ext>
            </a:extLst>
          </p:cNvPr>
          <p:cNvSpPr>
            <a:spLocks noGrp="1"/>
          </p:cNvSpPr>
          <p:nvPr>
            <p:ph sz="half" idx="2"/>
          </p:nvPr>
        </p:nvSpPr>
        <p:spPr>
          <a:xfrm>
            <a:off x="5926348" y="1194537"/>
            <a:ext cx="5348377" cy="4351338"/>
          </a:xfrm>
        </p:spPr>
        <p:txBody>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Community development is designed to empower individuals, fostering stronger and more connected relationships among its members.</a:t>
            </a:r>
          </a:p>
          <a:p>
            <a:endParaRPr lang="en-GB" dirty="0"/>
          </a:p>
        </p:txBody>
      </p:sp>
      <p:sp>
        <p:nvSpPr>
          <p:cNvPr id="8" name="TextBox 7">
            <a:extLst>
              <a:ext uri="{FF2B5EF4-FFF2-40B4-BE49-F238E27FC236}">
                <a16:creationId xmlns:a16="http://schemas.microsoft.com/office/drawing/2014/main" id="{55D3B861-856B-F07C-6B01-6B03E92864CF}"/>
              </a:ext>
            </a:extLst>
          </p:cNvPr>
          <p:cNvSpPr txBox="1"/>
          <p:nvPr/>
        </p:nvSpPr>
        <p:spPr>
          <a:xfrm>
            <a:off x="2714066" y="5546455"/>
            <a:ext cx="4132036" cy="369332"/>
          </a:xfrm>
          <a:prstGeom prst="rect">
            <a:avLst/>
          </a:prstGeom>
          <a:noFill/>
        </p:spPr>
        <p:txBody>
          <a:bodyPr wrap="square">
            <a:spAutoFit/>
          </a:bodyPr>
          <a:lstStyle/>
          <a:p>
            <a:pPr algn="just"/>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Cobigo</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2016)</a:t>
            </a:r>
          </a:p>
        </p:txBody>
      </p:sp>
      <p:pic>
        <p:nvPicPr>
          <p:cNvPr id="9" name="Picture 4" descr="Lets be Honest about &quot;Community&quot;">
            <a:extLst>
              <a:ext uri="{FF2B5EF4-FFF2-40B4-BE49-F238E27FC236}">
                <a16:creationId xmlns:a16="http://schemas.microsoft.com/office/drawing/2014/main" id="{3D6BB51A-EE1E-1B79-D8FB-0C0F9933A3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5909" y="3112746"/>
            <a:ext cx="3806079" cy="226551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4CF6859-E9F9-BA3B-2D4D-2D6FF619C3BD}"/>
              </a:ext>
            </a:extLst>
          </p:cNvPr>
          <p:cNvSpPr txBox="1"/>
          <p:nvPr/>
        </p:nvSpPr>
        <p:spPr>
          <a:xfrm>
            <a:off x="8622119" y="5546455"/>
            <a:ext cx="2734574" cy="369332"/>
          </a:xfrm>
          <a:prstGeom prst="rect">
            <a:avLst/>
          </a:prstGeom>
          <a:noFill/>
        </p:spPr>
        <p:txBody>
          <a:bodyPr wrap="square" rtlCol="0">
            <a:spAutoFit/>
          </a:bodyPr>
          <a:lstStyle/>
          <a:p>
            <a:r>
              <a:rPr lang="en-GB" sz="1800" dirty="0">
                <a:latin typeface="Arial" panose="020B0604020202020204" pitchFamily="34" charset="0"/>
                <a:cs typeface="Arial" panose="020B0604020202020204" pitchFamily="34" charset="0"/>
              </a:rPr>
              <a:t>(</a:t>
            </a:r>
            <a:r>
              <a:rPr lang="en-GB" sz="1800" b="0" i="0" dirty="0">
                <a:effectLst/>
                <a:latin typeface="Arial" panose="020B0604020202020204" pitchFamily="34" charset="0"/>
              </a:rPr>
              <a:t>Bhattacharyya,2004)</a:t>
            </a:r>
            <a:endParaRPr lang="en-GB" dirty="0"/>
          </a:p>
        </p:txBody>
      </p:sp>
      <p:pic>
        <p:nvPicPr>
          <p:cNvPr id="1028" name="Picture 4" descr="Asset Based Community Development (ABCD) - Nurture Development">
            <a:extLst>
              <a:ext uri="{FF2B5EF4-FFF2-40B4-BE49-F238E27FC236}">
                <a16:creationId xmlns:a16="http://schemas.microsoft.com/office/drawing/2014/main" id="{ABE69AEF-4D20-C797-73B3-86E1E0BB59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6102" y="3112746"/>
            <a:ext cx="3508867" cy="2328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3001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BB93A-0521-0CB7-408C-EACBE6AC38C2}"/>
              </a:ext>
            </a:extLst>
          </p:cNvPr>
          <p:cNvSpPr>
            <a:spLocks noGrp="1"/>
          </p:cNvSpPr>
          <p:nvPr>
            <p:ph type="title"/>
          </p:nvPr>
        </p:nvSpPr>
        <p:spPr>
          <a:xfrm>
            <a:off x="609600" y="274638"/>
            <a:ext cx="10972800" cy="1066129"/>
          </a:xfrm>
        </p:spPr>
        <p:txBody>
          <a:bodyPr>
            <a:normAutofit/>
          </a:bodyPr>
          <a:lstStyle/>
          <a:p>
            <a:r>
              <a:rPr lang="en-GB" sz="2800" b="1" dirty="0">
                <a:latin typeface="Arial" panose="020B0604020202020204" pitchFamily="34" charset="0"/>
                <a:cs typeface="Arial" panose="020B0604020202020204" pitchFamily="34" charset="0"/>
              </a:rPr>
              <a:t>Aim</a:t>
            </a:r>
          </a:p>
        </p:txBody>
      </p:sp>
      <p:sp>
        <p:nvSpPr>
          <p:cNvPr id="3" name="Content Placeholder 2">
            <a:extLst>
              <a:ext uri="{FF2B5EF4-FFF2-40B4-BE49-F238E27FC236}">
                <a16:creationId xmlns:a16="http://schemas.microsoft.com/office/drawing/2014/main" id="{5DD9B057-0AC3-213C-E2DB-023775CE734A}"/>
              </a:ext>
            </a:extLst>
          </p:cNvPr>
          <p:cNvSpPr>
            <a:spLocks noGrp="1"/>
          </p:cNvSpPr>
          <p:nvPr>
            <p:ph idx="1"/>
          </p:nvPr>
        </p:nvSpPr>
        <p:spPr>
          <a:xfrm>
            <a:off x="609600" y="1340767"/>
            <a:ext cx="10972800" cy="3917032"/>
          </a:xfrm>
        </p:spPr>
        <p:txBody>
          <a:bodyPr/>
          <a:lstStyle/>
          <a:p>
            <a:pPr>
              <a:buFont typeface="Wingdings" panose="05000000000000000000" pitchFamily="2" charset="2"/>
              <a:buChar char="q"/>
            </a:pPr>
            <a:r>
              <a:rPr lang="en-GB" dirty="0"/>
              <a:t> </a:t>
            </a:r>
            <a:r>
              <a:rPr lang="en-GB" sz="2600" dirty="0">
                <a:latin typeface="Arial" panose="020B0604020202020204" pitchFamily="34" charset="0"/>
                <a:cs typeface="Arial" panose="020B0604020202020204" pitchFamily="34" charset="0"/>
              </a:rPr>
              <a:t>The Community project aims to address and reduce poverty and build an equal community.</a:t>
            </a:r>
          </a:p>
          <a:p>
            <a:pPr marL="0" indent="0">
              <a:buNone/>
            </a:pPr>
            <a:r>
              <a:rPr lang="en-GB" sz="2800" dirty="0">
                <a:latin typeface="Arial" panose="020B0604020202020204" pitchFamily="34" charset="0"/>
                <a:cs typeface="Arial" panose="020B0604020202020204" pitchFamily="34" charset="0"/>
              </a:rPr>
              <a:t>            </a:t>
            </a:r>
          </a:p>
          <a:p>
            <a:pPr marL="0" indent="0">
              <a:buNone/>
            </a:pPr>
            <a:r>
              <a:rPr lang="en-GB" dirty="0"/>
              <a:t>               </a:t>
            </a:r>
          </a:p>
        </p:txBody>
      </p:sp>
      <p:pic>
        <p:nvPicPr>
          <p:cNvPr id="5124" name="Picture 4" descr="Paramount Academy Maharajganj | Best ...">
            <a:extLst>
              <a:ext uri="{FF2B5EF4-FFF2-40B4-BE49-F238E27FC236}">
                <a16:creationId xmlns:a16="http://schemas.microsoft.com/office/drawing/2014/main" id="{D747CBAA-33DB-FA01-DFA2-7A54B0960C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6089" y="2606029"/>
            <a:ext cx="3519821" cy="2155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516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A022-09AA-C9ED-5450-56B7A8A450E3}"/>
              </a:ext>
            </a:extLst>
          </p:cNvPr>
          <p:cNvSpPr>
            <a:spLocks noGrp="1"/>
          </p:cNvSpPr>
          <p:nvPr>
            <p:ph type="title"/>
          </p:nvPr>
        </p:nvSpPr>
        <p:spPr>
          <a:xfrm>
            <a:off x="609600" y="274638"/>
            <a:ext cx="10972800" cy="967566"/>
          </a:xfrm>
        </p:spPr>
        <p:txBody>
          <a:bodyPr>
            <a:normAutofit/>
          </a:bodyPr>
          <a:lstStyle/>
          <a:p>
            <a:r>
              <a:rPr lang="en-GB" sz="2800" b="1" dirty="0">
                <a:latin typeface="Arial" panose="020B0604020202020204" pitchFamily="34" charset="0"/>
                <a:cs typeface="Arial" panose="020B0604020202020204" pitchFamily="34" charset="0"/>
              </a:rPr>
              <a:t>Demographic</a:t>
            </a:r>
          </a:p>
        </p:txBody>
      </p:sp>
      <p:sp>
        <p:nvSpPr>
          <p:cNvPr id="3" name="Content Placeholder 2">
            <a:extLst>
              <a:ext uri="{FF2B5EF4-FFF2-40B4-BE49-F238E27FC236}">
                <a16:creationId xmlns:a16="http://schemas.microsoft.com/office/drawing/2014/main" id="{7CC950D7-AB84-B857-C599-5E588C35E6FD}"/>
              </a:ext>
            </a:extLst>
          </p:cNvPr>
          <p:cNvSpPr>
            <a:spLocks noGrp="1"/>
          </p:cNvSpPr>
          <p:nvPr>
            <p:ph idx="1"/>
          </p:nvPr>
        </p:nvSpPr>
        <p:spPr>
          <a:xfrm>
            <a:off x="531962" y="1330624"/>
            <a:ext cx="6524445" cy="3940116"/>
          </a:xfrm>
        </p:spPr>
        <p:txBody>
          <a:bodyPr>
            <a:normAutofit fontScale="25000" lnSpcReduction="20000"/>
          </a:bodyPr>
          <a:lstStyle/>
          <a:p>
            <a:pPr>
              <a:buFont typeface="Wingdings" panose="05000000000000000000" pitchFamily="2" charset="2"/>
              <a:buChar char="q"/>
            </a:pPr>
            <a:r>
              <a:rPr lang="en-GB" sz="10400" dirty="0">
                <a:latin typeface="Arial" panose="020B0604020202020204" pitchFamily="34" charset="0"/>
                <a:cs typeface="Arial" panose="020B0604020202020204" pitchFamily="34" charset="0"/>
              </a:rPr>
              <a:t>The Royal Borough of Greenwich is located on the south bank of the river Thames.</a:t>
            </a:r>
          </a:p>
          <a:p>
            <a:pPr>
              <a:buFont typeface="Wingdings" panose="05000000000000000000" pitchFamily="2" charset="2"/>
              <a:buChar char="q"/>
            </a:pPr>
            <a:r>
              <a:rPr lang="en-GB" sz="10400" dirty="0">
                <a:latin typeface="Arial" panose="020B0604020202020204" pitchFamily="34" charset="0"/>
                <a:cs typeface="Arial" panose="020B0604020202020204" pitchFamily="34" charset="0"/>
              </a:rPr>
              <a:t>It has the longest river frontage of all London boroughs, approximately eight miles</a:t>
            </a:r>
          </a:p>
          <a:p>
            <a:pPr>
              <a:buFont typeface="Wingdings" panose="05000000000000000000" pitchFamily="2" charset="2"/>
              <a:buChar char="q"/>
            </a:pPr>
            <a:r>
              <a:rPr lang="en-GB" sz="10400" dirty="0">
                <a:latin typeface="Arial" panose="020B0604020202020204" pitchFamily="34" charset="0"/>
                <a:cs typeface="Arial" panose="020B0604020202020204" pitchFamily="34" charset="0"/>
              </a:rPr>
              <a:t>Around 15% of its total area is occupied by green and open space.</a:t>
            </a:r>
          </a:p>
          <a:p>
            <a:pPr>
              <a:buFont typeface="Wingdings" panose="05000000000000000000" pitchFamily="2" charset="2"/>
              <a:buChar char="q"/>
            </a:pPr>
            <a:r>
              <a:rPr lang="en-GB" sz="10400" b="0" i="0" dirty="0">
                <a:solidFill>
                  <a:srgbClr val="080707"/>
                </a:solidFill>
                <a:effectLst/>
                <a:latin typeface="Arial" panose="020B0604020202020204" pitchFamily="34" charset="0"/>
                <a:cs typeface="Arial" panose="020B0604020202020204" pitchFamily="34" charset="0"/>
              </a:rPr>
              <a:t>Greenwich 50th most deprived Local Authority in England.</a:t>
            </a:r>
          </a:p>
          <a:p>
            <a:pPr marL="0" indent="0">
              <a:buNone/>
            </a:pPr>
            <a:r>
              <a:rPr lang="en-GB" sz="10400" dirty="0">
                <a:latin typeface="Arial" panose="020B0604020202020204" pitchFamily="34" charset="0"/>
                <a:cs typeface="Arial" panose="020B0604020202020204" pitchFamily="34" charset="0"/>
              </a:rPr>
              <a:t> </a:t>
            </a:r>
            <a:r>
              <a:rPr lang="en-GB" sz="7200" dirty="0">
                <a:latin typeface="Arial" panose="020B0604020202020204" pitchFamily="34" charset="0"/>
                <a:cs typeface="Arial" panose="020B0604020202020204" pitchFamily="34" charset="0"/>
              </a:rPr>
              <a:t>(</a:t>
            </a:r>
            <a:r>
              <a:rPr lang="en-GB" sz="7200" dirty="0" err="1">
                <a:latin typeface="Arial" panose="020B0604020202020204" pitchFamily="34" charset="0"/>
                <a:cs typeface="Arial" panose="020B0604020202020204" pitchFamily="34" charset="0"/>
              </a:rPr>
              <a:t>Divajeva</a:t>
            </a:r>
            <a:r>
              <a:rPr lang="en-GB" sz="7200" dirty="0">
                <a:latin typeface="Arial" panose="020B0604020202020204" pitchFamily="34" charset="0"/>
                <a:cs typeface="Arial" panose="020B0604020202020204" pitchFamily="34" charset="0"/>
              </a:rPr>
              <a:t> </a:t>
            </a:r>
            <a:r>
              <a:rPr lang="en-GB" sz="7200" i="1" dirty="0">
                <a:latin typeface="Arial" panose="020B0604020202020204" pitchFamily="34" charset="0"/>
                <a:cs typeface="Arial" panose="020B0604020202020204" pitchFamily="34" charset="0"/>
              </a:rPr>
              <a:t>et al</a:t>
            </a:r>
            <a:r>
              <a:rPr lang="en-GB" sz="7200" dirty="0">
                <a:latin typeface="Arial" panose="020B0604020202020204" pitchFamily="34" charset="0"/>
                <a:cs typeface="Arial" panose="020B0604020202020204" pitchFamily="34" charset="0"/>
              </a:rPr>
              <a:t>.,2016)</a:t>
            </a:r>
          </a:p>
          <a:p>
            <a:pPr>
              <a:buFont typeface="Wingdings" panose="05000000000000000000" pitchFamily="2" charset="2"/>
              <a:buChar char="q"/>
            </a:pPr>
            <a:endParaRPr lang="en-GB" sz="10400"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	</a:t>
            </a:r>
          </a:p>
        </p:txBody>
      </p:sp>
      <p:pic>
        <p:nvPicPr>
          <p:cNvPr id="3074" name="Picture 2" descr="Greenwich (London borough) retro map giclee print">
            <a:extLst>
              <a:ext uri="{FF2B5EF4-FFF2-40B4-BE49-F238E27FC236}">
                <a16:creationId xmlns:a16="http://schemas.microsoft.com/office/drawing/2014/main" id="{0DE99807-28BE-65AB-68CC-A0C525D2C8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14"/>
          <a:stretch/>
        </p:blipFill>
        <p:spPr bwMode="auto">
          <a:xfrm>
            <a:off x="7573993" y="1728189"/>
            <a:ext cx="3766868" cy="25591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66C9FFF-80E9-A6F9-8C5C-0C2F5B0DF669}"/>
              </a:ext>
            </a:extLst>
          </p:cNvPr>
          <p:cNvSpPr txBox="1"/>
          <p:nvPr/>
        </p:nvSpPr>
        <p:spPr>
          <a:xfrm>
            <a:off x="7504981" y="4511615"/>
            <a:ext cx="3835881" cy="369332"/>
          </a:xfrm>
          <a:prstGeom prst="rect">
            <a:avLst/>
          </a:prstGeom>
          <a:noFill/>
        </p:spPr>
        <p:txBody>
          <a:bodyPr wrap="square" rtlCol="0">
            <a:spAutoFit/>
          </a:bodyPr>
          <a:lstStyle/>
          <a:p>
            <a:r>
              <a:rPr lang="en-GB" sz="1800" dirty="0">
                <a:latin typeface="Arial" panose="020B0604020202020204" pitchFamily="34" charset="0"/>
                <a:cs typeface="Arial" panose="020B0604020202020204" pitchFamily="34" charset="0"/>
              </a:rPr>
              <a:t>(Royal Borough of Greenwich,2011)</a:t>
            </a:r>
            <a:endParaRPr lang="en-GB" dirty="0"/>
          </a:p>
        </p:txBody>
      </p:sp>
    </p:spTree>
    <p:extLst>
      <p:ext uri="{BB962C8B-B14F-4D97-AF65-F5344CB8AC3E}">
        <p14:creationId xmlns:p14="http://schemas.microsoft.com/office/powerpoint/2010/main" val="4056129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8A1DC-534E-11A7-448F-63B8BC15A7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C43724-61CB-DF72-EE3C-ADFBC1DF406E}"/>
              </a:ext>
            </a:extLst>
          </p:cNvPr>
          <p:cNvSpPr>
            <a:spLocks noGrp="1"/>
          </p:cNvSpPr>
          <p:nvPr>
            <p:ph type="title"/>
          </p:nvPr>
        </p:nvSpPr>
        <p:spPr>
          <a:xfrm>
            <a:off x="609600" y="274638"/>
            <a:ext cx="10972800" cy="576024"/>
          </a:xfrm>
        </p:spPr>
        <p:txBody>
          <a:bodyPr>
            <a:normAutofit/>
          </a:bodyPr>
          <a:lstStyle/>
          <a:p>
            <a:r>
              <a:rPr lang="en-GB" sz="2800" b="1" dirty="0">
                <a:latin typeface="Arial" panose="020B0604020202020204" pitchFamily="34" charset="0"/>
                <a:cs typeface="Arial" panose="020B0604020202020204" pitchFamily="34" charset="0"/>
              </a:rPr>
              <a:t>Population</a:t>
            </a:r>
          </a:p>
        </p:txBody>
      </p:sp>
      <p:sp>
        <p:nvSpPr>
          <p:cNvPr id="9" name="TextBox 8">
            <a:extLst>
              <a:ext uri="{FF2B5EF4-FFF2-40B4-BE49-F238E27FC236}">
                <a16:creationId xmlns:a16="http://schemas.microsoft.com/office/drawing/2014/main" id="{E98332F7-77E8-BB89-AA8C-7E2BFC271FE3}"/>
              </a:ext>
            </a:extLst>
          </p:cNvPr>
          <p:cNvSpPr txBox="1"/>
          <p:nvPr/>
        </p:nvSpPr>
        <p:spPr>
          <a:xfrm>
            <a:off x="4100623" y="702210"/>
            <a:ext cx="5383619" cy="3416320"/>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A08BBEDA-6A95-5EE2-6039-EFDC3FC63DF7}"/>
              </a:ext>
            </a:extLst>
          </p:cNvPr>
          <p:cNvSpPr txBox="1"/>
          <p:nvPr/>
        </p:nvSpPr>
        <p:spPr>
          <a:xfrm>
            <a:off x="6010940" y="1138686"/>
            <a:ext cx="5571460" cy="3816429"/>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Total population     289,100 residents</a:t>
            </a:r>
          </a:p>
          <a:p>
            <a:endParaRPr lang="en-GB" sz="26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GB" sz="2600" dirty="0">
                <a:latin typeface="Arial" panose="020B0604020202020204" pitchFamily="34" charset="0"/>
                <a:cs typeface="Arial" panose="020B0604020202020204" pitchFamily="34" charset="0"/>
              </a:rPr>
              <a:t>            Males      48%   </a:t>
            </a:r>
          </a:p>
          <a:p>
            <a:r>
              <a:rPr lang="en-GB" sz="26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q"/>
            </a:pPr>
            <a:r>
              <a:rPr lang="en-GB" sz="2600" dirty="0">
                <a:latin typeface="Arial" panose="020B0604020202020204" pitchFamily="34" charset="0"/>
                <a:cs typeface="Arial" panose="020B0604020202020204" pitchFamily="34" charset="0"/>
              </a:rPr>
              <a:t>            Females   52.4%</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(Office for National statistics,2023)</a:t>
            </a:r>
          </a:p>
          <a:p>
            <a:pPr marL="342900" indent="-342900">
              <a:buFont typeface="Wingdings" panose="05000000000000000000" pitchFamily="2" charset="2"/>
              <a:buChar char="q"/>
            </a:pPr>
            <a:endParaRPr lang="en-GB" sz="26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p:txBody>
      </p:sp>
      <p:pic>
        <p:nvPicPr>
          <p:cNvPr id="6" name="Picture 5" descr="A graph of numbers and a bar chart&#10;&#10;Description automatically generated with medium confidence">
            <a:extLst>
              <a:ext uri="{FF2B5EF4-FFF2-40B4-BE49-F238E27FC236}">
                <a16:creationId xmlns:a16="http://schemas.microsoft.com/office/drawing/2014/main" id="{6877E83A-178E-361D-FFC8-6E50E7EE96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010093"/>
            <a:ext cx="4940595" cy="4401879"/>
          </a:xfrm>
          <a:prstGeom prst="rect">
            <a:avLst/>
          </a:prstGeom>
        </p:spPr>
      </p:pic>
    </p:spTree>
    <p:extLst>
      <p:ext uri="{BB962C8B-B14F-4D97-AF65-F5344CB8AC3E}">
        <p14:creationId xmlns:p14="http://schemas.microsoft.com/office/powerpoint/2010/main" val="3223563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563D8-20AB-DB03-15AF-124E75178E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D316B8-ACD7-72C4-09F4-6FC3882D9244}"/>
              </a:ext>
            </a:extLst>
          </p:cNvPr>
          <p:cNvSpPr>
            <a:spLocks noGrp="1"/>
          </p:cNvSpPr>
          <p:nvPr>
            <p:ph type="title"/>
          </p:nvPr>
        </p:nvSpPr>
        <p:spPr>
          <a:xfrm>
            <a:off x="536941" y="187646"/>
            <a:ext cx="10972800" cy="700077"/>
          </a:xfrm>
        </p:spPr>
        <p:txBody>
          <a:bodyPr>
            <a:normAutofit fontScale="90000"/>
          </a:bodyPr>
          <a:lstStyle/>
          <a:p>
            <a:r>
              <a:rPr lang="en-GB" sz="3100" b="1" dirty="0">
                <a:latin typeface="Arial" panose="020B0604020202020204" pitchFamily="34" charset="0"/>
                <a:cs typeface="Arial" panose="020B0604020202020204" pitchFamily="34" charset="0"/>
              </a:rPr>
              <a:t>Ethnicity</a:t>
            </a:r>
            <a:r>
              <a:rPr lang="en-GB" sz="40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475900E9-7A9D-C199-F4BA-234AAA79391F}"/>
              </a:ext>
            </a:extLst>
          </p:cNvPr>
          <p:cNvSpPr>
            <a:spLocks noGrp="1"/>
          </p:cNvSpPr>
          <p:nvPr>
            <p:ph idx="1"/>
          </p:nvPr>
        </p:nvSpPr>
        <p:spPr>
          <a:xfrm>
            <a:off x="609600" y="1600201"/>
            <a:ext cx="7492409" cy="3917032"/>
          </a:xfrm>
        </p:spPr>
        <p:txBody>
          <a:bodyPr>
            <a:normAutofit/>
          </a:bodyPr>
          <a:lstStyle/>
          <a:p>
            <a:pPr marL="0" indent="0">
              <a:buNone/>
            </a:pPr>
            <a:r>
              <a:rPr lang="en-GB" sz="26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50F24A45-A90A-20AC-EF8E-54DEC9051883}"/>
              </a:ext>
            </a:extLst>
          </p:cNvPr>
          <p:cNvSpPr txBox="1"/>
          <p:nvPr/>
        </p:nvSpPr>
        <p:spPr>
          <a:xfrm flipH="1">
            <a:off x="5959545" y="1405335"/>
            <a:ext cx="5550195" cy="3046988"/>
          </a:xfrm>
          <a:prstGeom prst="rect">
            <a:avLst/>
          </a:prstGeom>
          <a:noFill/>
        </p:spPr>
        <p:txBody>
          <a:bodyPr wrap="square" rtlCol="0">
            <a:spAutoFit/>
          </a:bodyPr>
          <a:lstStyle/>
          <a:p>
            <a:pPr marL="457200" indent="-457200">
              <a:buFont typeface="Wingdings" panose="05000000000000000000" pitchFamily="2" charset="2"/>
              <a:buChar char="q"/>
            </a:pPr>
            <a:r>
              <a:rPr lang="en-GB" sz="2600" dirty="0">
                <a:latin typeface="Arial" panose="020B0604020202020204" pitchFamily="34" charset="0"/>
                <a:cs typeface="Arial" panose="020B0604020202020204" pitchFamily="34" charset="0"/>
              </a:rPr>
              <a:t>55.7% of Greenwich population is white.</a:t>
            </a:r>
          </a:p>
          <a:p>
            <a:pPr marL="457200" indent="-457200">
              <a:buFont typeface="Wingdings" panose="05000000000000000000" pitchFamily="2" charset="2"/>
              <a:buChar char="q"/>
            </a:pPr>
            <a:r>
              <a:rPr lang="en-GB" sz="2600" dirty="0">
                <a:latin typeface="Arial" panose="020B0604020202020204" pitchFamily="34" charset="0"/>
                <a:cs typeface="Arial" panose="020B0604020202020204" pitchFamily="34" charset="0"/>
              </a:rPr>
              <a:t>6 % Total mixed</a:t>
            </a:r>
          </a:p>
          <a:p>
            <a:pPr marL="457200" indent="-457200">
              <a:buFont typeface="Wingdings" panose="05000000000000000000" pitchFamily="2" charset="2"/>
              <a:buChar char="q"/>
            </a:pPr>
            <a:r>
              <a:rPr lang="en-GB" sz="2600" dirty="0">
                <a:latin typeface="Arial" panose="020B0604020202020204" pitchFamily="34" charset="0"/>
                <a:cs typeface="Arial" panose="020B0604020202020204" pitchFamily="34" charset="0"/>
              </a:rPr>
              <a:t>13.2% Asian</a:t>
            </a:r>
          </a:p>
          <a:p>
            <a:pPr marL="457200" indent="-457200">
              <a:buFont typeface="Wingdings" panose="05000000000000000000" pitchFamily="2" charset="2"/>
              <a:buChar char="q"/>
            </a:pPr>
            <a:r>
              <a:rPr lang="en-GB" sz="2600" dirty="0">
                <a:latin typeface="Arial" panose="020B0604020202020204" pitchFamily="34" charset="0"/>
                <a:cs typeface="Arial" panose="020B0604020202020204" pitchFamily="34" charset="0"/>
              </a:rPr>
              <a:t>21% Black British</a:t>
            </a:r>
          </a:p>
          <a:p>
            <a:pPr marL="457200" indent="-457200">
              <a:buFont typeface="Wingdings" panose="05000000000000000000" pitchFamily="2" charset="2"/>
              <a:buChar char="q"/>
            </a:pPr>
            <a:r>
              <a:rPr lang="en-GB" sz="2600" dirty="0">
                <a:latin typeface="Arial" panose="020B0604020202020204" pitchFamily="34" charset="0"/>
                <a:cs typeface="Arial" panose="020B0604020202020204" pitchFamily="34" charset="0"/>
              </a:rPr>
              <a:t>1.9% other Ethnic group</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(Office for National statistics,2023)</a:t>
            </a:r>
          </a:p>
        </p:txBody>
      </p:sp>
      <p:pic>
        <p:nvPicPr>
          <p:cNvPr id="4" name="Content Placeholder 5" descr="A graph of a number of people&#10;&#10;Description automatically generated">
            <a:extLst>
              <a:ext uri="{FF2B5EF4-FFF2-40B4-BE49-F238E27FC236}">
                <a16:creationId xmlns:a16="http://schemas.microsoft.com/office/drawing/2014/main" id="{94618F61-1461-C074-D843-B987DF8AA012}"/>
              </a:ext>
            </a:extLst>
          </p:cNvPr>
          <p:cNvPicPr>
            <a:picLocks noChangeAspect="1"/>
          </p:cNvPicPr>
          <p:nvPr/>
        </p:nvPicPr>
        <p:blipFill>
          <a:blip r:embed="rId3">
            <a:extLst>
              <a:ext uri="{28A0092B-C50C-407E-A947-70E740481C1C}">
                <a14:useLocalDpi xmlns:a14="http://schemas.microsoft.com/office/drawing/2010/main" val="0"/>
              </a:ext>
            </a:extLst>
          </a:blip>
          <a:srcRect b="4501"/>
          <a:stretch/>
        </p:blipFill>
        <p:spPr>
          <a:xfrm>
            <a:off x="478465" y="887722"/>
            <a:ext cx="5116033" cy="4513617"/>
          </a:xfrm>
          <a:prstGeom prst="rect">
            <a:avLst/>
          </a:prstGeom>
        </p:spPr>
      </p:pic>
    </p:spTree>
    <p:extLst>
      <p:ext uri="{BB962C8B-B14F-4D97-AF65-F5344CB8AC3E}">
        <p14:creationId xmlns:p14="http://schemas.microsoft.com/office/powerpoint/2010/main" val="717855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6E7D5-482F-1649-5026-64E871BC0FE5}"/>
              </a:ext>
            </a:extLst>
          </p:cNvPr>
          <p:cNvSpPr>
            <a:spLocks noGrp="1"/>
          </p:cNvSpPr>
          <p:nvPr>
            <p:ph type="title"/>
          </p:nvPr>
        </p:nvSpPr>
        <p:spPr>
          <a:xfrm>
            <a:off x="595423" y="365126"/>
            <a:ext cx="10758377" cy="678670"/>
          </a:xfrm>
        </p:spPr>
        <p:txBody>
          <a:bodyPr>
            <a:normAutofit/>
          </a:bodyPr>
          <a:lstStyle/>
          <a:p>
            <a:pPr algn="ctr"/>
            <a:r>
              <a:rPr lang="en-GB" sz="2800" b="1" dirty="0">
                <a:latin typeface="Arial" panose="020B0604020202020204" pitchFamily="34" charset="0"/>
                <a:cs typeface="Arial" panose="020B0604020202020204" pitchFamily="34" charset="0"/>
              </a:rPr>
              <a:t>Religion </a:t>
            </a:r>
          </a:p>
        </p:txBody>
      </p:sp>
      <p:sp>
        <p:nvSpPr>
          <p:cNvPr id="4" name="Content Placeholder 3">
            <a:extLst>
              <a:ext uri="{FF2B5EF4-FFF2-40B4-BE49-F238E27FC236}">
                <a16:creationId xmlns:a16="http://schemas.microsoft.com/office/drawing/2014/main" id="{8CC60C4D-DBBE-7DE1-CC92-3C6E85ACE402}"/>
              </a:ext>
            </a:extLst>
          </p:cNvPr>
          <p:cNvSpPr>
            <a:spLocks noGrp="1"/>
          </p:cNvSpPr>
          <p:nvPr>
            <p:ph sz="half" idx="2"/>
          </p:nvPr>
        </p:nvSpPr>
        <p:spPr>
          <a:xfrm>
            <a:off x="6172200" y="1825624"/>
            <a:ext cx="4662577" cy="4532043"/>
          </a:xfrm>
        </p:spPr>
        <p:txBody>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44.7% of borough residents are Christian</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4.0%Hindu </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32.6%No religion </a:t>
            </a:r>
          </a:p>
          <a:p>
            <a:pPr marL="0" indent="0">
              <a:buNone/>
            </a:pPr>
            <a:r>
              <a:rPr lang="en-GB" sz="1800" dirty="0">
                <a:latin typeface="Arial" panose="020B0604020202020204" pitchFamily="34" charset="0"/>
                <a:cs typeface="Arial" panose="020B0604020202020204" pitchFamily="34" charset="0"/>
              </a:rPr>
              <a:t>(Office for National statistics,2023).</a:t>
            </a:r>
          </a:p>
          <a:p>
            <a:pPr marL="0" indent="0">
              <a:buNone/>
            </a:pPr>
            <a:endParaRPr lang="en-GB" dirty="0"/>
          </a:p>
        </p:txBody>
      </p:sp>
      <p:pic>
        <p:nvPicPr>
          <p:cNvPr id="10" name="Content Placeholder 5" descr="A graph with numbers and text&#10;&#10;Description automatically generated with medium confidence">
            <a:extLst>
              <a:ext uri="{FF2B5EF4-FFF2-40B4-BE49-F238E27FC236}">
                <a16:creationId xmlns:a16="http://schemas.microsoft.com/office/drawing/2014/main" id="{DC991A87-048A-71EE-6B5B-DB12AA2B22A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200" y="1318438"/>
            <a:ext cx="5181600" cy="4656507"/>
          </a:xfrm>
        </p:spPr>
      </p:pic>
    </p:spTree>
    <p:extLst>
      <p:ext uri="{BB962C8B-B14F-4D97-AF65-F5344CB8AC3E}">
        <p14:creationId xmlns:p14="http://schemas.microsoft.com/office/powerpoint/2010/main" val="1326352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40F2D-3896-C5C2-FB23-187D4ABF0E9E}"/>
              </a:ext>
            </a:extLst>
          </p:cNvPr>
          <p:cNvSpPr>
            <a:spLocks noGrp="1"/>
          </p:cNvSpPr>
          <p:nvPr>
            <p:ph type="title"/>
          </p:nvPr>
        </p:nvSpPr>
        <p:spPr>
          <a:xfrm>
            <a:off x="609600" y="274638"/>
            <a:ext cx="10972800" cy="650395"/>
          </a:xfrm>
        </p:spPr>
        <p:txBody>
          <a:bodyPr>
            <a:normAutofit/>
          </a:bodyPr>
          <a:lstStyle/>
          <a:p>
            <a:r>
              <a:rPr lang="en-GB" sz="2800" b="1" dirty="0">
                <a:latin typeface="Arial" panose="020B0604020202020204" pitchFamily="34" charset="0"/>
                <a:cs typeface="Arial" panose="020B0604020202020204" pitchFamily="34" charset="0"/>
              </a:rPr>
              <a:t>Key issues</a:t>
            </a:r>
          </a:p>
        </p:txBody>
      </p:sp>
      <p:sp>
        <p:nvSpPr>
          <p:cNvPr id="3" name="Content Placeholder 2">
            <a:extLst>
              <a:ext uri="{FF2B5EF4-FFF2-40B4-BE49-F238E27FC236}">
                <a16:creationId xmlns:a16="http://schemas.microsoft.com/office/drawing/2014/main" id="{AE856148-46F3-E6C0-0F44-5EF5129BBADA}"/>
              </a:ext>
            </a:extLst>
          </p:cNvPr>
          <p:cNvSpPr>
            <a:spLocks noGrp="1"/>
          </p:cNvSpPr>
          <p:nvPr>
            <p:ph idx="1"/>
          </p:nvPr>
        </p:nvSpPr>
        <p:spPr>
          <a:xfrm>
            <a:off x="388189" y="1052623"/>
            <a:ext cx="6648091" cy="4464610"/>
          </a:xfrm>
        </p:spPr>
        <p:txBody>
          <a:bodyPr>
            <a:normAutofit fontScale="25000" lnSpcReduction="20000"/>
          </a:bodyPr>
          <a:lstStyle/>
          <a:p>
            <a:r>
              <a:rPr lang="en-GB" sz="10400" dirty="0">
                <a:latin typeface="Arial" panose="020B0604020202020204" pitchFamily="34" charset="0"/>
                <a:cs typeface="Arial" panose="020B0604020202020204" pitchFamily="34" charset="0"/>
              </a:rPr>
              <a:t>High poverty rates :</a:t>
            </a:r>
            <a:r>
              <a:rPr kumimoji="0" lang="en-US" altLang="en-US" sz="10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37% of children live in poverty. </a:t>
            </a:r>
          </a:p>
          <a:p>
            <a:r>
              <a:rPr lang="en-GB" sz="10400" dirty="0">
                <a:latin typeface="Arial" panose="020B0604020202020204" pitchFamily="34" charset="0"/>
                <a:cs typeface="Arial" panose="020B0604020202020204" pitchFamily="34" charset="0"/>
              </a:rPr>
              <a:t>Low-income families</a:t>
            </a:r>
            <a:r>
              <a:rPr lang="en-US" sz="10400" dirty="0">
                <a:latin typeface="Arial" panose="020B0604020202020204" pitchFamily="34" charset="0"/>
                <a:cs typeface="Arial" panose="020B0604020202020204" pitchFamily="34" charset="0"/>
              </a:rPr>
              <a:t>:In Greenwich a significant percentage of families struggle financially.</a:t>
            </a:r>
          </a:p>
          <a:p>
            <a:r>
              <a:rPr lang="en-GB" sz="10400" dirty="0">
                <a:latin typeface="Arial" panose="020B0604020202020204" pitchFamily="34" charset="0"/>
                <a:cs typeface="Arial" panose="020B0604020202020204" pitchFamily="34" charset="0"/>
              </a:rPr>
              <a:t>Housing </a:t>
            </a:r>
            <a:r>
              <a:rPr lang="en-GB" sz="10400" dirty="0" err="1">
                <a:latin typeface="Arial" panose="020B0604020202020204" pitchFamily="34" charset="0"/>
                <a:cs typeface="Arial" panose="020B0604020202020204" pitchFamily="34" charset="0"/>
              </a:rPr>
              <a:t>insecurity:the</a:t>
            </a:r>
            <a:r>
              <a:rPr lang="en-GB" sz="10400" dirty="0">
                <a:latin typeface="Arial" panose="020B0604020202020204" pitchFamily="34" charset="0"/>
                <a:cs typeface="Arial" panose="020B0604020202020204" pitchFamily="34" charset="0"/>
              </a:rPr>
              <a:t> number of homeless families in the borough is growing .</a:t>
            </a:r>
          </a:p>
          <a:p>
            <a:r>
              <a:rPr lang="en-GB" sz="10400" dirty="0">
                <a:latin typeface="Arial" panose="020B0604020202020204" pitchFamily="34" charset="0"/>
                <a:cs typeface="Arial" panose="020B0604020202020204" pitchFamily="34" charset="0"/>
              </a:rPr>
              <a:t>Health inequities: Difficulties with health</a:t>
            </a:r>
          </a:p>
          <a:p>
            <a:r>
              <a:rPr lang="en-GB" sz="10400" dirty="0">
                <a:latin typeface="Arial" panose="020B0604020202020204" pitchFamily="34" charset="0"/>
                <a:cs typeface="Arial" panose="020B0604020202020204" pitchFamily="34" charset="0"/>
              </a:rPr>
              <a:t>Educational challenges: Children from deprived homes struggle academically.</a:t>
            </a:r>
          </a:p>
          <a:p>
            <a:pPr marL="0" indent="0">
              <a:buNone/>
            </a:pPr>
            <a:r>
              <a:rPr lang="en-GB" sz="10400" dirty="0">
                <a:latin typeface="Arial" panose="020B0604020202020204" pitchFamily="34" charset="0"/>
                <a:cs typeface="Arial" panose="020B0604020202020204" pitchFamily="34" charset="0"/>
              </a:rPr>
              <a:t>                                   </a:t>
            </a:r>
            <a:r>
              <a:rPr lang="en-GB" sz="7200" dirty="0">
                <a:latin typeface="Arial" panose="020B0604020202020204" pitchFamily="34" charset="0"/>
                <a:cs typeface="Arial" panose="020B0604020202020204" pitchFamily="34" charset="0"/>
              </a:rPr>
              <a:t>(Palmer,2018)</a:t>
            </a:r>
          </a:p>
          <a:p>
            <a:pPr marL="0" indent="0">
              <a:buNone/>
            </a:pPr>
            <a:r>
              <a:rPr lang="en-GB" sz="6700" dirty="0">
                <a:highlight>
                  <a:srgbClr val="FFFF00"/>
                </a:highlight>
                <a:latin typeface="Arial" panose="020B0604020202020204" pitchFamily="34" charset="0"/>
                <a:cs typeface="Arial" panose="020B0604020202020204" pitchFamily="34" charset="0"/>
              </a:rPr>
              <a:t>     </a:t>
            </a:r>
          </a:p>
          <a:p>
            <a:endParaRPr lang="en-GB" sz="4100" dirty="0">
              <a:latin typeface="Arial" panose="020B0604020202020204" pitchFamily="34" charset="0"/>
              <a:cs typeface="Arial" panose="020B0604020202020204" pitchFamily="34" charset="0"/>
              <a:hlinkClick r:id="rId2"/>
            </a:endParaRPr>
          </a:p>
          <a:p>
            <a:pPr marL="0" indent="0">
              <a:buNone/>
            </a:pP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195A9FF5-AE4D-E330-F712-2995FC103CA2}"/>
              </a:ext>
            </a:extLst>
          </p:cNvPr>
          <p:cNvSpPr txBox="1"/>
          <p:nvPr/>
        </p:nvSpPr>
        <p:spPr>
          <a:xfrm>
            <a:off x="8859328" y="1173192"/>
            <a:ext cx="1509623" cy="741872"/>
          </a:xfrm>
          <a:prstGeom prst="rect">
            <a:avLst/>
          </a:prstGeom>
          <a:noFill/>
        </p:spPr>
        <p:txBody>
          <a:bodyPr wrap="square" rtlCol="0">
            <a:spAutoFit/>
          </a:bodyPr>
          <a:lstStyle/>
          <a:p>
            <a:endParaRPr lang="en-GB" dirty="0"/>
          </a:p>
        </p:txBody>
      </p:sp>
      <p:pic>
        <p:nvPicPr>
          <p:cNvPr id="22" name="Picture 21" descr="Mother With Son Trying To Keep Warm By Radiator At Home During Cost Of Living Energy Crisis Mother With Son Trying To Keep Warm By Radiator At Home During Cost Of Living Energy Crisis poverty uk stock pictures, royalty-free photos &amp; images">
            <a:extLst>
              <a:ext uri="{FF2B5EF4-FFF2-40B4-BE49-F238E27FC236}">
                <a16:creationId xmlns:a16="http://schemas.microsoft.com/office/drawing/2014/main" id="{91A94A54-2573-A531-F6BF-54034EE7B0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4679" y="2250348"/>
            <a:ext cx="2260121" cy="183167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5" name="AutoShape 2" descr="housing poverty - GlobalGiving">
            <a:extLst>
              <a:ext uri="{FF2B5EF4-FFF2-40B4-BE49-F238E27FC236}">
                <a16:creationId xmlns:a16="http://schemas.microsoft.com/office/drawing/2014/main" id="{DB8806CC-06DB-8E1C-5695-A30776AD0E0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0" name="AutoShape 6" descr="Thousands of Wigan children living in poverty">
            <a:extLst>
              <a:ext uri="{FF2B5EF4-FFF2-40B4-BE49-F238E27FC236}">
                <a16:creationId xmlns:a16="http://schemas.microsoft.com/office/drawing/2014/main" id="{49C1E812-D29F-C971-DFF2-5FE2279303BC}"/>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5" name="Picture 34" descr="A child sitting on a pillow&#10;&#10;Description automatically generated">
            <a:extLst>
              <a:ext uri="{FF2B5EF4-FFF2-40B4-BE49-F238E27FC236}">
                <a16:creationId xmlns:a16="http://schemas.microsoft.com/office/drawing/2014/main" id="{F40EC332-97E5-E902-F3B7-EEBF79285A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3532" y="2330860"/>
            <a:ext cx="2268748" cy="1751164"/>
          </a:xfrm>
          <a:prstGeom prst="rect">
            <a:avLst/>
          </a:prstGeom>
          <a:ln>
            <a:noFill/>
          </a:ln>
          <a:effectLst>
            <a:softEdge rad="112500"/>
          </a:effectLst>
        </p:spPr>
      </p:pic>
      <p:pic>
        <p:nvPicPr>
          <p:cNvPr id="37" name="Picture 36" descr="A person holding a coin&#10;&#10;Description automatically generated">
            <a:extLst>
              <a:ext uri="{FF2B5EF4-FFF2-40B4-BE49-F238E27FC236}">
                <a16:creationId xmlns:a16="http://schemas.microsoft.com/office/drawing/2014/main" id="{E0D4A7CD-679C-9CF0-C409-A4773A186C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12348" y="569342"/>
            <a:ext cx="2346384" cy="1681006"/>
          </a:xfrm>
          <a:prstGeom prst="rect">
            <a:avLst/>
          </a:prstGeom>
          <a:ln>
            <a:noFill/>
          </a:ln>
          <a:effectLst>
            <a:softEdge rad="112500"/>
          </a:effectLst>
        </p:spPr>
      </p:pic>
      <p:sp>
        <p:nvSpPr>
          <p:cNvPr id="4" name="TextBox 3">
            <a:extLst>
              <a:ext uri="{FF2B5EF4-FFF2-40B4-BE49-F238E27FC236}">
                <a16:creationId xmlns:a16="http://schemas.microsoft.com/office/drawing/2014/main" id="{4E577E27-E359-A5EB-ED5E-FBF194F1B229}"/>
              </a:ext>
            </a:extLst>
          </p:cNvPr>
          <p:cNvSpPr txBox="1"/>
          <p:nvPr/>
        </p:nvSpPr>
        <p:spPr>
          <a:xfrm>
            <a:off x="7677509" y="4339087"/>
            <a:ext cx="3904891" cy="369332"/>
          </a:xfrm>
          <a:prstGeom prst="rect">
            <a:avLst/>
          </a:prstGeom>
          <a:noFill/>
        </p:spPr>
        <p:txBody>
          <a:bodyPr wrap="square" rtlCol="0">
            <a:spAutoFit/>
          </a:bodyPr>
          <a:lstStyle/>
          <a:p>
            <a:r>
              <a:rPr lang="en-GB" sz="1800" dirty="0">
                <a:latin typeface="Arial" panose="020B0604020202020204" pitchFamily="34" charset="0"/>
                <a:cs typeface="Arial" panose="020B0604020202020204" pitchFamily="34" charset="0"/>
              </a:rPr>
              <a:t>(Royal Borough of Greenwich,2020)</a:t>
            </a:r>
            <a:endParaRPr lang="en-GB" dirty="0"/>
          </a:p>
        </p:txBody>
      </p:sp>
    </p:spTree>
    <p:extLst>
      <p:ext uri="{BB962C8B-B14F-4D97-AF65-F5344CB8AC3E}">
        <p14:creationId xmlns:p14="http://schemas.microsoft.com/office/powerpoint/2010/main" val="2774275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57727AD-8632-7146-BAC5-672858A7F289}"/>
              </a:ext>
            </a:extLst>
          </p:cNvPr>
          <p:cNvPicPr>
            <a:picLocks noGrp="1" noChangeAspect="1"/>
          </p:cNvPicPr>
          <p:nvPr>
            <p:ph idx="1"/>
          </p:nvPr>
        </p:nvPicPr>
        <p:blipFill>
          <a:blip r:embed="rId2"/>
          <a:srcRect l="3827" t="14870" r="34100" b="12882"/>
          <a:stretch/>
        </p:blipFill>
        <p:spPr>
          <a:xfrm>
            <a:off x="1759790" y="642667"/>
            <a:ext cx="5883214" cy="3998344"/>
          </a:xfrm>
        </p:spPr>
      </p:pic>
      <p:sp>
        <p:nvSpPr>
          <p:cNvPr id="6" name="Oval 5">
            <a:extLst>
              <a:ext uri="{FF2B5EF4-FFF2-40B4-BE49-F238E27FC236}">
                <a16:creationId xmlns:a16="http://schemas.microsoft.com/office/drawing/2014/main" id="{27838EE1-3FD5-AB22-F455-5506B1FE631D}"/>
              </a:ext>
            </a:extLst>
          </p:cNvPr>
          <p:cNvSpPr/>
          <p:nvPr/>
        </p:nvSpPr>
        <p:spPr>
          <a:xfrm>
            <a:off x="9049112" y="379562"/>
            <a:ext cx="2225614" cy="194094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rial" panose="020B0604020202020204" pitchFamily="34" charset="0"/>
                <a:cs typeface="Arial" panose="020B0604020202020204" pitchFamily="34" charset="0"/>
              </a:rPr>
              <a:t>In the United of kingdom, 2.47 million children  experienced a state of relative wealth </a:t>
            </a:r>
          </a:p>
        </p:txBody>
      </p:sp>
      <p:sp>
        <p:nvSpPr>
          <p:cNvPr id="8" name="Oval 7">
            <a:extLst>
              <a:ext uri="{FF2B5EF4-FFF2-40B4-BE49-F238E27FC236}">
                <a16:creationId xmlns:a16="http://schemas.microsoft.com/office/drawing/2014/main" id="{50367419-04C3-3B9F-7813-B7C20A312469}"/>
              </a:ext>
            </a:extLst>
          </p:cNvPr>
          <p:cNvSpPr/>
          <p:nvPr/>
        </p:nvSpPr>
        <p:spPr>
          <a:xfrm>
            <a:off x="9161254" y="2471467"/>
            <a:ext cx="2053086" cy="179429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rial" panose="020B0604020202020204" pitchFamily="34" charset="0"/>
                <a:cs typeface="Arial" panose="020B0604020202020204" pitchFamily="34" charset="0"/>
              </a:rPr>
              <a:t>18% of children lived in substantial poverty by the end April 2022</a:t>
            </a:r>
          </a:p>
        </p:txBody>
      </p:sp>
      <p:sp>
        <p:nvSpPr>
          <p:cNvPr id="10" name="TextBox 9">
            <a:extLst>
              <a:ext uri="{FF2B5EF4-FFF2-40B4-BE49-F238E27FC236}">
                <a16:creationId xmlns:a16="http://schemas.microsoft.com/office/drawing/2014/main" id="{77C2D6AF-3F29-14F2-5A4E-232B1EB6FA94}"/>
              </a:ext>
            </a:extLst>
          </p:cNvPr>
          <p:cNvSpPr txBox="1"/>
          <p:nvPr/>
        </p:nvSpPr>
        <p:spPr>
          <a:xfrm>
            <a:off x="2958861" y="4779033"/>
            <a:ext cx="4684144"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(Royal Borough of Greenwich,2024)</a:t>
            </a:r>
            <a:endParaRPr lang="en-GB" sz="1600" dirty="0"/>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1682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1836 Policy website infographics poverty-01">
            <a:extLst>
              <a:ext uri="{FF2B5EF4-FFF2-40B4-BE49-F238E27FC236}">
                <a16:creationId xmlns:a16="http://schemas.microsoft.com/office/drawing/2014/main" id="{50F8D5F6-0B08-C15A-5DFB-6B7D0C78F9A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56653" y="191641"/>
            <a:ext cx="7976444" cy="495451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7D7FBB4-9085-AAC8-86B7-9496D7A74F50}"/>
              </a:ext>
            </a:extLst>
          </p:cNvPr>
          <p:cNvSpPr txBox="1"/>
          <p:nvPr/>
        </p:nvSpPr>
        <p:spPr>
          <a:xfrm>
            <a:off x="7378994" y="5178057"/>
            <a:ext cx="2806997" cy="369332"/>
          </a:xfrm>
          <a:prstGeom prst="rect">
            <a:avLst/>
          </a:prstGeom>
          <a:noFill/>
        </p:spPr>
        <p:txBody>
          <a:bodyPr wrap="square" rtlCol="0">
            <a:spAutoFit/>
          </a:bodyPr>
          <a:lstStyle/>
          <a:p>
            <a:r>
              <a:rPr lang="en-GB" dirty="0"/>
              <a:t>(Action for children,2022)</a:t>
            </a:r>
          </a:p>
        </p:txBody>
      </p:sp>
    </p:spTree>
    <p:extLst>
      <p:ext uri="{BB962C8B-B14F-4D97-AF65-F5344CB8AC3E}">
        <p14:creationId xmlns:p14="http://schemas.microsoft.com/office/powerpoint/2010/main" val="1698534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19E5-AC55-54FD-E00B-89D6CD59399C}"/>
              </a:ext>
            </a:extLst>
          </p:cNvPr>
          <p:cNvSpPr>
            <a:spLocks noGrp="1"/>
          </p:cNvSpPr>
          <p:nvPr>
            <p:ph type="title"/>
          </p:nvPr>
        </p:nvSpPr>
        <p:spPr>
          <a:xfrm>
            <a:off x="609600" y="274638"/>
            <a:ext cx="10972800" cy="522804"/>
          </a:xfrm>
        </p:spPr>
        <p:txBody>
          <a:bodyPr>
            <a:normAutofit/>
          </a:bodyPr>
          <a:lstStyle/>
          <a:p>
            <a:r>
              <a:rPr lang="en-GB" sz="2800" b="1" dirty="0">
                <a:latin typeface="Arial" panose="020B0604020202020204" pitchFamily="34" charset="0"/>
                <a:cs typeface="Arial" panose="020B0604020202020204" pitchFamily="34" charset="0"/>
              </a:rPr>
              <a:t>Stakeholders involved in the program</a:t>
            </a:r>
          </a:p>
        </p:txBody>
      </p:sp>
      <p:sp>
        <p:nvSpPr>
          <p:cNvPr id="3" name="Content Placeholder 2">
            <a:extLst>
              <a:ext uri="{FF2B5EF4-FFF2-40B4-BE49-F238E27FC236}">
                <a16:creationId xmlns:a16="http://schemas.microsoft.com/office/drawing/2014/main" id="{5A38472C-4FE6-2304-26CB-5EA0498926A5}"/>
              </a:ext>
            </a:extLst>
          </p:cNvPr>
          <p:cNvSpPr>
            <a:spLocks noGrp="1"/>
          </p:cNvSpPr>
          <p:nvPr>
            <p:ph idx="1"/>
          </p:nvPr>
        </p:nvSpPr>
        <p:spPr>
          <a:xfrm>
            <a:off x="396950" y="1151824"/>
            <a:ext cx="8608828" cy="4420840"/>
          </a:xfrm>
        </p:spPr>
        <p:txBody>
          <a:bodyPr>
            <a:normAutofit fontScale="92500" lnSpcReduction="20000"/>
          </a:bodyPr>
          <a:lstStyle/>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Local Government and social services</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Educational institutions (schools and colleges offer, family support and skills training to improve future job prospects).</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Family </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Health care providers: NHS and mental health service</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Businesses and employers: Create job opportunities, invest in community development, and support local initiatives.</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Community groups and volunteers.</a:t>
            </a:r>
          </a:p>
          <a:p>
            <a:pPr marL="0" indent="0">
              <a:buNone/>
            </a:pPr>
            <a:r>
              <a:rPr lang="en-GB" sz="2800"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(GOV.UK,2024)</a:t>
            </a:r>
          </a:p>
        </p:txBody>
      </p:sp>
      <p:pic>
        <p:nvPicPr>
          <p:cNvPr id="4102" name="Picture 6" descr="Teamwork People Working Together ...">
            <a:extLst>
              <a:ext uri="{FF2B5EF4-FFF2-40B4-BE49-F238E27FC236}">
                <a16:creationId xmlns:a16="http://schemas.microsoft.com/office/drawing/2014/main" id="{8B7EC220-3331-315E-6D6F-D4B303A93F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89078" y="1631877"/>
            <a:ext cx="2456582" cy="234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542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17F58-03FF-9046-8155-557250F8CAC4}"/>
              </a:ext>
            </a:extLst>
          </p:cNvPr>
          <p:cNvSpPr>
            <a:spLocks noGrp="1"/>
          </p:cNvSpPr>
          <p:nvPr>
            <p:ph type="title"/>
          </p:nvPr>
        </p:nvSpPr>
        <p:spPr>
          <a:xfrm>
            <a:off x="609600" y="274638"/>
            <a:ext cx="10972800" cy="908785"/>
          </a:xfrm>
        </p:spPr>
        <p:txBody>
          <a:bodyPr>
            <a:normAutofit/>
          </a:bodyPr>
          <a:lstStyle/>
          <a:p>
            <a:r>
              <a:rPr lang="en-GB" sz="2800" b="1" dirty="0">
                <a:latin typeface="Arial" panose="020B0604020202020204" pitchFamily="34" charset="0"/>
                <a:cs typeface="Arial" panose="020B0604020202020204" pitchFamily="34" charset="0"/>
              </a:rPr>
              <a:t>The principles which underpin community development</a:t>
            </a:r>
          </a:p>
        </p:txBody>
      </p:sp>
      <p:sp>
        <p:nvSpPr>
          <p:cNvPr id="3" name="Content Placeholder 2">
            <a:extLst>
              <a:ext uri="{FF2B5EF4-FFF2-40B4-BE49-F238E27FC236}">
                <a16:creationId xmlns:a16="http://schemas.microsoft.com/office/drawing/2014/main" id="{D5C7C4A9-4A80-26C5-3560-566749DDC43D}"/>
              </a:ext>
            </a:extLst>
          </p:cNvPr>
          <p:cNvSpPr>
            <a:spLocks noGrp="1"/>
          </p:cNvSpPr>
          <p:nvPr>
            <p:ph idx="1"/>
          </p:nvPr>
        </p:nvSpPr>
        <p:spPr>
          <a:xfrm>
            <a:off x="609600" y="1306903"/>
            <a:ext cx="10972800" cy="3705044"/>
          </a:xfrm>
        </p:spPr>
        <p:txBody>
          <a:bodyPr>
            <a:normAutofit/>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Self-determination: Families make their own choices, leading to tailored and effective solutions. </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Empowerment: Providing resources and opportunities helps families improve their socioeconomic status.</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Collective action: Communities working together have a stronger voice and can pool resources for greater impact.  </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Working and learning together: Collaboration among stakeholders ensures comprehensive support for all aspects of child poverty.</a:t>
            </a:r>
          </a:p>
        </p:txBody>
      </p:sp>
      <p:sp>
        <p:nvSpPr>
          <p:cNvPr id="5" name="TextBox 4">
            <a:extLst>
              <a:ext uri="{FF2B5EF4-FFF2-40B4-BE49-F238E27FC236}">
                <a16:creationId xmlns:a16="http://schemas.microsoft.com/office/drawing/2014/main" id="{8C413817-6DF2-C57A-787A-355470A44F1D}"/>
              </a:ext>
            </a:extLst>
          </p:cNvPr>
          <p:cNvSpPr txBox="1"/>
          <p:nvPr/>
        </p:nvSpPr>
        <p:spPr>
          <a:xfrm>
            <a:off x="7332453" y="5011947"/>
            <a:ext cx="2639683" cy="369332"/>
          </a:xfrm>
          <a:prstGeom prst="rect">
            <a:avLst/>
          </a:prstGeom>
          <a:noFill/>
        </p:spPr>
        <p:txBody>
          <a:bodyPr wrap="square" rtlCol="0">
            <a:spAutoFit/>
          </a:bodyPr>
          <a:lstStyle/>
          <a:p>
            <a:r>
              <a:rPr lang="en-GB" dirty="0"/>
              <a:t>(Cavaye,2006)</a:t>
            </a:r>
          </a:p>
        </p:txBody>
      </p:sp>
    </p:spTree>
    <p:extLst>
      <p:ext uri="{BB962C8B-B14F-4D97-AF65-F5344CB8AC3E}">
        <p14:creationId xmlns:p14="http://schemas.microsoft.com/office/powerpoint/2010/main" val="4272658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1733B-30A2-610D-A1FD-99FFD148557F}"/>
              </a:ext>
            </a:extLst>
          </p:cNvPr>
          <p:cNvSpPr>
            <a:spLocks noGrp="1"/>
          </p:cNvSpPr>
          <p:nvPr>
            <p:ph type="title"/>
          </p:nvPr>
        </p:nvSpPr>
        <p:spPr>
          <a:xfrm>
            <a:off x="609600" y="274638"/>
            <a:ext cx="10972800" cy="873678"/>
          </a:xfrm>
        </p:spPr>
        <p:txBody>
          <a:bodyPr>
            <a:normAutofit/>
          </a:bodyPr>
          <a:lstStyle/>
          <a:p>
            <a:r>
              <a:rPr lang="en-GB" sz="2800" b="1" dirty="0">
                <a:latin typeface="Arial" panose="020B0604020202020204" pitchFamily="34" charset="0"/>
                <a:cs typeface="Arial" panose="020B0604020202020204" pitchFamily="34" charset="0"/>
              </a:rPr>
              <a:t>Digital media and technologies</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9B3B9F-74C9-B7B2-7D97-A61CFD9A8F8F}"/>
              </a:ext>
            </a:extLst>
          </p:cNvPr>
          <p:cNvSpPr>
            <a:spLocks noGrp="1"/>
          </p:cNvSpPr>
          <p:nvPr>
            <p:ph idx="1"/>
          </p:nvPr>
        </p:nvSpPr>
        <p:spPr>
          <a:xfrm>
            <a:off x="609600" y="1382233"/>
            <a:ext cx="10972800" cy="4135000"/>
          </a:xfrm>
        </p:spPr>
        <p:txBody>
          <a:bodyPr>
            <a:normAutofit/>
          </a:bodyPr>
          <a:lstStyle/>
          <a:p>
            <a:pPr marL="0" indent="0">
              <a:buNone/>
            </a:pPr>
            <a:r>
              <a:rPr lang="en-GB" dirty="0">
                <a:solidFill>
                  <a:srgbClr val="0070C0"/>
                </a:solidFill>
                <a:latin typeface="Calibri" panose="020F0502020204030204" pitchFamily="34" charset="0"/>
                <a:cs typeface="Calibri" panose="020F0502020204030204" pitchFamily="34" charset="0"/>
              </a:rPr>
              <a:t>#</a:t>
            </a:r>
            <a:r>
              <a:rPr lang="en-GB" dirty="0">
                <a:solidFill>
                  <a:srgbClr val="0070C0"/>
                </a:solidFill>
              </a:rPr>
              <a:t>childpovertyawareness</a:t>
            </a:r>
          </a:p>
          <a:p>
            <a:pPr marL="0" indent="0">
              <a:buNone/>
            </a:pPr>
            <a:r>
              <a:rPr lang="en-GB" dirty="0">
                <a:solidFill>
                  <a:srgbClr val="0070C0"/>
                </a:solidFill>
                <a:latin typeface="Calibri" panose="020F0502020204030204" pitchFamily="34" charset="0"/>
                <a:cs typeface="Calibri" panose="020F0502020204030204" pitchFamily="34" charset="0"/>
              </a:rPr>
              <a:t>#endchildpoverty  #zerohunber</a:t>
            </a:r>
            <a:endParaRPr lang="en-GB" dirty="0">
              <a:solidFill>
                <a:srgbClr val="0070C0"/>
              </a:solidFill>
            </a:endParaRPr>
          </a:p>
          <a:p>
            <a:pPr>
              <a:buFont typeface="Wingdings" panose="05000000000000000000" pitchFamily="2" charset="2"/>
              <a:buChar char="q"/>
            </a:pPr>
            <a:r>
              <a:rPr lang="en-GB" dirty="0">
                <a:latin typeface="Arial" panose="020B0604020202020204" pitchFamily="34" charset="0"/>
                <a:cs typeface="Arial" panose="020B0604020202020204" pitchFamily="34" charset="0"/>
              </a:rPr>
              <a:t>Instagram                              </a:t>
            </a:r>
            <a:endParaRPr lang="en-GB" dirty="0">
              <a:solidFill>
                <a:srgbClr val="0070C0"/>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GB" dirty="0">
                <a:latin typeface="Arial" panose="020B0604020202020204" pitchFamily="34" charset="0"/>
                <a:cs typeface="Arial" panose="020B0604020202020204" pitchFamily="34" charset="0"/>
              </a:rPr>
              <a:t>Facebook </a:t>
            </a:r>
          </a:p>
          <a:p>
            <a:pPr>
              <a:buFont typeface="Wingdings" panose="05000000000000000000" pitchFamily="2" charset="2"/>
              <a:buChar char="q"/>
            </a:pPr>
            <a:r>
              <a:rPr lang="en-GB" dirty="0" err="1">
                <a:latin typeface="Arial" panose="020B0604020202020204" pitchFamily="34" charset="0"/>
                <a:cs typeface="Arial" panose="020B0604020202020204" pitchFamily="34" charset="0"/>
              </a:rPr>
              <a:t>Tiktok</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q"/>
            </a:pPr>
            <a:r>
              <a:rPr lang="en-GB" dirty="0" err="1">
                <a:latin typeface="Arial" panose="020B0604020202020204" pitchFamily="34" charset="0"/>
                <a:cs typeface="Arial" panose="020B0604020202020204" pitchFamily="34" charset="0"/>
              </a:rPr>
              <a:t>Xcorp</a:t>
            </a:r>
            <a:r>
              <a:rPr lang="en-GB" dirty="0">
                <a:latin typeface="Arial" panose="020B0604020202020204" pitchFamily="34" charset="0"/>
                <a:cs typeface="Arial" panose="020B0604020202020204" pitchFamily="34" charset="0"/>
              </a:rPr>
              <a:t>      </a:t>
            </a:r>
          </a:p>
          <a:p>
            <a:pPr marL="0" indent="0">
              <a:buNone/>
            </a:pPr>
            <a:r>
              <a:rPr lang="en-GB" sz="2600" dirty="0">
                <a:latin typeface="Arial" panose="020B0604020202020204" pitchFamily="34" charset="0"/>
                <a:cs typeface="Arial" panose="020B0604020202020204" pitchFamily="34" charset="0"/>
              </a:rPr>
              <a:t>social media campaigns</a:t>
            </a:r>
          </a:p>
          <a:p>
            <a:pPr>
              <a:buFont typeface="Wingdings" panose="05000000000000000000" pitchFamily="2" charset="2"/>
              <a:buChar char="q"/>
            </a:pPr>
            <a:endParaRPr lang="en-GB" dirty="0"/>
          </a:p>
        </p:txBody>
      </p:sp>
      <p:pic>
        <p:nvPicPr>
          <p:cNvPr id="6" name="Picture 2" descr="Instagram launches a new logo - a ...">
            <a:extLst>
              <a:ext uri="{FF2B5EF4-FFF2-40B4-BE49-F238E27FC236}">
                <a16:creationId xmlns:a16="http://schemas.microsoft.com/office/drawing/2014/main" id="{64FED4E3-E30B-7763-07E0-D5F621391C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1162" y="1535767"/>
            <a:ext cx="1944583" cy="103166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Facebook down? Current problems and ...">
            <a:extLst>
              <a:ext uri="{FF2B5EF4-FFF2-40B4-BE49-F238E27FC236}">
                <a16:creationId xmlns:a16="http://schemas.microsoft.com/office/drawing/2014/main" id="{D7BC20AC-FFBD-A86C-08FB-E4C720EF71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4913" y="3098999"/>
            <a:ext cx="997079" cy="92708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TikTok News and Top Stories | TikTok ...">
            <a:extLst>
              <a:ext uri="{FF2B5EF4-FFF2-40B4-BE49-F238E27FC236}">
                <a16:creationId xmlns:a16="http://schemas.microsoft.com/office/drawing/2014/main" id="{ADDB5FA1-EA53-F8E3-C087-133C823511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67955" y="2986189"/>
            <a:ext cx="1203025" cy="92708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witter Announces Name Change ...">
            <a:extLst>
              <a:ext uri="{FF2B5EF4-FFF2-40B4-BE49-F238E27FC236}">
                <a16:creationId xmlns:a16="http://schemas.microsoft.com/office/drawing/2014/main" id="{A02F02D5-78B2-9B32-14F1-86FEAFB8DB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64874" y="1509205"/>
            <a:ext cx="1406106" cy="927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0390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4F261-6511-8AE0-77C5-240C6BEB583C}"/>
              </a:ext>
            </a:extLst>
          </p:cNvPr>
          <p:cNvSpPr>
            <a:spLocks noGrp="1"/>
          </p:cNvSpPr>
          <p:nvPr>
            <p:ph type="title"/>
          </p:nvPr>
        </p:nvSpPr>
        <p:spPr>
          <a:xfrm>
            <a:off x="609600" y="274638"/>
            <a:ext cx="10972800" cy="841781"/>
          </a:xfrm>
        </p:spPr>
        <p:txBody>
          <a:bodyPr>
            <a:noAutofit/>
          </a:bodyPr>
          <a:lstStyle/>
          <a:p>
            <a:r>
              <a:rPr lang="en-GB" sz="2800" b="1" dirty="0">
                <a:latin typeface="Arial" panose="020B0604020202020204" pitchFamily="34" charset="0"/>
                <a:cs typeface="Arial" panose="020B0604020202020204" pitchFamily="34" charset="0"/>
              </a:rPr>
              <a:t>Theories Maslow's Hierarchy Needs to Support Community Development project</a:t>
            </a:r>
          </a:p>
        </p:txBody>
      </p:sp>
      <p:sp>
        <p:nvSpPr>
          <p:cNvPr id="3" name="Content Placeholder 2">
            <a:extLst>
              <a:ext uri="{FF2B5EF4-FFF2-40B4-BE49-F238E27FC236}">
                <a16:creationId xmlns:a16="http://schemas.microsoft.com/office/drawing/2014/main" id="{1B1FFB6E-5EC1-7B35-F6C0-0B080FEB49AF}"/>
              </a:ext>
            </a:extLst>
          </p:cNvPr>
          <p:cNvSpPr>
            <a:spLocks noGrp="1"/>
          </p:cNvSpPr>
          <p:nvPr>
            <p:ph idx="1"/>
          </p:nvPr>
        </p:nvSpPr>
        <p:spPr>
          <a:xfrm>
            <a:off x="170120" y="2204894"/>
            <a:ext cx="5167425" cy="2657658"/>
          </a:xfrm>
        </p:spPr>
        <p:txBody>
          <a:bodyPr/>
          <a:lstStyle/>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0020C856-0703-0F86-446A-4B0287599768}"/>
              </a:ext>
            </a:extLst>
          </p:cNvPr>
          <p:cNvSpPr txBox="1"/>
          <p:nvPr/>
        </p:nvSpPr>
        <p:spPr>
          <a:xfrm>
            <a:off x="6432698" y="1956391"/>
            <a:ext cx="4476307" cy="369332"/>
          </a:xfrm>
          <a:prstGeom prst="rect">
            <a:avLst/>
          </a:prstGeom>
          <a:noFill/>
        </p:spPr>
        <p:txBody>
          <a:bodyPr wrap="square" rtlCol="0">
            <a:spAutoFit/>
          </a:bodyPr>
          <a:lstStyle/>
          <a:p>
            <a:endParaRPr lang="en-GB" dirty="0"/>
          </a:p>
        </p:txBody>
      </p:sp>
      <p:sp>
        <p:nvSpPr>
          <p:cNvPr id="7" name="Rectangle 6">
            <a:extLst>
              <a:ext uri="{FF2B5EF4-FFF2-40B4-BE49-F238E27FC236}">
                <a16:creationId xmlns:a16="http://schemas.microsoft.com/office/drawing/2014/main" id="{40719FF0-8511-2730-9204-C34501027CFD}"/>
              </a:ext>
            </a:extLst>
          </p:cNvPr>
          <p:cNvSpPr/>
          <p:nvPr/>
        </p:nvSpPr>
        <p:spPr>
          <a:xfrm>
            <a:off x="352669" y="3252198"/>
            <a:ext cx="6007976" cy="10216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332FB1C-1388-E632-2095-66E7DE38FC40}"/>
              </a:ext>
            </a:extLst>
          </p:cNvPr>
          <p:cNvSpPr/>
          <p:nvPr/>
        </p:nvSpPr>
        <p:spPr>
          <a:xfrm>
            <a:off x="352670" y="4431022"/>
            <a:ext cx="6007975" cy="8304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0" i="0" dirty="0">
                <a:solidFill>
                  <a:srgbClr val="111111"/>
                </a:solidFill>
                <a:effectLst/>
                <a:latin typeface="Arial" panose="020B0604020202020204" pitchFamily="34" charset="0"/>
                <a:cs typeface="Arial" panose="020B0604020202020204" pitchFamily="34" charset="0"/>
              </a:rPr>
              <a:t>Ensuring children have access to nutritious food and stable housing helps them stay healthy and ready to learn(Mc Leod,2024).</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44826DD9-7846-5635-CB37-1DCA795BE8D8}"/>
              </a:ext>
            </a:extLst>
          </p:cNvPr>
          <p:cNvSpPr txBox="1"/>
          <p:nvPr/>
        </p:nvSpPr>
        <p:spPr>
          <a:xfrm>
            <a:off x="545882" y="3301342"/>
            <a:ext cx="5560509" cy="923330"/>
          </a:xfrm>
          <a:prstGeom prst="rect">
            <a:avLst/>
          </a:prstGeom>
          <a:noFill/>
        </p:spPr>
        <p:txBody>
          <a:bodyPr wrap="square" rtlCol="0">
            <a:spAutoFit/>
          </a:bodyPr>
          <a:lstStyle/>
          <a:p>
            <a:r>
              <a:rPr lang="en-GB" b="0" i="0" dirty="0">
                <a:solidFill>
                  <a:srgbClr val="111111"/>
                </a:solidFill>
                <a:effectLst/>
                <a:latin typeface="Arial" panose="020B0604020202020204" pitchFamily="34" charset="0"/>
                <a:cs typeface="Arial" panose="020B0604020202020204" pitchFamily="34" charset="0"/>
              </a:rPr>
              <a:t>Strengthening family bonds and community helps children feel connected and valued, increasing their emotional well-being.</a:t>
            </a:r>
            <a:endParaRPr lang="en-GB"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3E8EDCCE-FE6E-D44C-47FD-51472EAD8036}"/>
              </a:ext>
            </a:extLst>
          </p:cNvPr>
          <p:cNvSpPr/>
          <p:nvPr/>
        </p:nvSpPr>
        <p:spPr>
          <a:xfrm>
            <a:off x="352670" y="1596483"/>
            <a:ext cx="6007976" cy="14584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F7858F8-7828-E3AA-9604-D45924007DD6}"/>
              </a:ext>
            </a:extLst>
          </p:cNvPr>
          <p:cNvSpPr txBox="1"/>
          <p:nvPr/>
        </p:nvSpPr>
        <p:spPr>
          <a:xfrm>
            <a:off x="532382" y="1617665"/>
            <a:ext cx="5828263" cy="1477328"/>
          </a:xfrm>
          <a:prstGeom prst="rect">
            <a:avLst/>
          </a:prstGeom>
          <a:noFill/>
        </p:spPr>
        <p:txBody>
          <a:bodyPr wrap="square" rtlCol="0">
            <a:spAutoFit/>
          </a:bodyPr>
          <a:lstStyle/>
          <a:p>
            <a:r>
              <a:rPr lang="en-GB" b="0" i="0" dirty="0">
                <a:solidFill>
                  <a:srgbClr val="1C1C1C"/>
                </a:solidFill>
                <a:effectLst/>
                <a:latin typeface="Arial" panose="020B0604020202020204" pitchFamily="34" charset="0"/>
                <a:cs typeface="Arial" panose="020B0604020202020204" pitchFamily="34" charset="0"/>
              </a:rPr>
              <a:t>Maslow's hierarchy of needs is a psychological theory for understanding human motivation and behaviour. This model organises human needs into five distinct levels, represented in a triangular pyramid structure and reflects their priority and progression.</a:t>
            </a:r>
            <a:endParaRPr lang="en-GB" dirty="0">
              <a:latin typeface="Arial" panose="020B0604020202020204" pitchFamily="34" charset="0"/>
              <a:cs typeface="Arial" panose="020B0604020202020204" pitchFamily="34" charset="0"/>
            </a:endParaRPr>
          </a:p>
        </p:txBody>
      </p:sp>
      <p:pic>
        <p:nvPicPr>
          <p:cNvPr id="16" name="Content Placeholder 4">
            <a:extLst>
              <a:ext uri="{FF2B5EF4-FFF2-40B4-BE49-F238E27FC236}">
                <a16:creationId xmlns:a16="http://schemas.microsoft.com/office/drawing/2014/main" id="{20F7C866-8C30-D72D-1027-F94EE0838E7E}"/>
              </a:ext>
            </a:extLst>
          </p:cNvPr>
          <p:cNvPicPr>
            <a:picLocks noChangeAspect="1"/>
          </p:cNvPicPr>
          <p:nvPr/>
        </p:nvPicPr>
        <p:blipFill>
          <a:blip r:embed="rId2"/>
          <a:stretch>
            <a:fillRect/>
          </a:stretch>
        </p:blipFill>
        <p:spPr>
          <a:xfrm>
            <a:off x="6540357" y="1215247"/>
            <a:ext cx="5213420" cy="4159009"/>
          </a:xfrm>
          <a:prstGeom prst="rect">
            <a:avLst/>
          </a:prstGeom>
        </p:spPr>
      </p:pic>
    </p:spTree>
    <p:extLst>
      <p:ext uri="{BB962C8B-B14F-4D97-AF65-F5344CB8AC3E}">
        <p14:creationId xmlns:p14="http://schemas.microsoft.com/office/powerpoint/2010/main" val="2730555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50A80-B27E-57D9-0A76-CEDAC2F03652}"/>
              </a:ext>
            </a:extLst>
          </p:cNvPr>
          <p:cNvSpPr>
            <a:spLocks noGrp="1"/>
          </p:cNvSpPr>
          <p:nvPr>
            <p:ph type="title"/>
          </p:nvPr>
        </p:nvSpPr>
        <p:spPr>
          <a:xfrm>
            <a:off x="609600" y="274637"/>
            <a:ext cx="10972800" cy="743279"/>
          </a:xfrm>
        </p:spPr>
        <p:txBody>
          <a:bodyPr>
            <a:normAutofit/>
          </a:bodyPr>
          <a:lstStyle/>
          <a:p>
            <a:r>
              <a:rPr lang="en-GB" sz="2800" b="1" dirty="0">
                <a:latin typeface="Arial" panose="020B0604020202020204" pitchFamily="34" charset="0"/>
                <a:cs typeface="Arial" panose="020B0604020202020204" pitchFamily="34" charset="0"/>
              </a:rPr>
              <a:t>Bronfenbrenner's ecological systems theory</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20D09C-7AE8-B02B-89E4-FCBBEFE69A72}"/>
              </a:ext>
            </a:extLst>
          </p:cNvPr>
          <p:cNvSpPr>
            <a:spLocks noGrp="1"/>
          </p:cNvSpPr>
          <p:nvPr>
            <p:ph idx="1"/>
          </p:nvPr>
        </p:nvSpPr>
        <p:spPr>
          <a:xfrm>
            <a:off x="437072" y="1298276"/>
            <a:ext cx="6619336" cy="3756803"/>
          </a:xfrm>
        </p:spPr>
        <p:txBody>
          <a:bodyPr>
            <a:normAutofit lnSpcReduction="10000"/>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Theory proposes that an individual's development is influenced by interconnected environmental systems, from the immediate context of family to broader cultural structures</a:t>
            </a:r>
            <a:r>
              <a:rPr lang="en-GB" sz="2800" dirty="0">
                <a:latin typeface="Arial" panose="020B0604020202020204" pitchFamily="34" charset="0"/>
                <a:cs typeface="Arial" panose="020B0604020202020204" pitchFamily="34" charset="0"/>
              </a:rPr>
              <a:t>. </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It identifies five levels, each representing different degrees of environmental impact on growth and behaviour.</a:t>
            </a:r>
          </a:p>
          <a:p>
            <a:pPr marL="0" indent="0">
              <a:buNone/>
            </a:pPr>
            <a:r>
              <a:rPr lang="en-GB" sz="26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(Guy-Evans,2024)</a:t>
            </a:r>
          </a:p>
          <a:p>
            <a:pPr marL="0" indent="0">
              <a:buNone/>
            </a:pPr>
            <a:endParaRPr lang="en-GB" dirty="0"/>
          </a:p>
        </p:txBody>
      </p:sp>
      <p:pic>
        <p:nvPicPr>
          <p:cNvPr id="1028" name="Picture 4" descr="Bronfenbrenner's Ecological System Theory (adapted from Guy-Evans, 2020) |  Download Scientific Diagram">
            <a:extLst>
              <a:ext uri="{FF2B5EF4-FFF2-40B4-BE49-F238E27FC236}">
                <a16:creationId xmlns:a16="http://schemas.microsoft.com/office/drawing/2014/main" id="{A59E7347-4A48-4BFB-BF2B-26EE086276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5584" y="1207697"/>
            <a:ext cx="4054416" cy="3648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0683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DA00-8EF0-E77F-4B43-35F0E57C4F41}"/>
              </a:ext>
            </a:extLst>
          </p:cNvPr>
          <p:cNvSpPr>
            <a:spLocks noGrp="1"/>
          </p:cNvSpPr>
          <p:nvPr>
            <p:ph type="title"/>
          </p:nvPr>
        </p:nvSpPr>
        <p:spPr>
          <a:xfrm>
            <a:off x="327804" y="293298"/>
            <a:ext cx="11585275" cy="828136"/>
          </a:xfrm>
        </p:spPr>
        <p:txBody>
          <a:bodyPr>
            <a:noAutofit/>
          </a:bodyPr>
          <a:lstStyle/>
          <a:p>
            <a:r>
              <a:rPr lang="en-GB" sz="2800" b="1" dirty="0">
                <a:latin typeface="Arial" panose="020B0604020202020204" pitchFamily="34" charset="0"/>
                <a:cs typeface="Arial" panose="020B0604020202020204" pitchFamily="34" charset="0"/>
              </a:rPr>
              <a:t>Legislation and policy impact the support and growth of  a community</a:t>
            </a:r>
          </a:p>
        </p:txBody>
      </p:sp>
      <p:sp>
        <p:nvSpPr>
          <p:cNvPr id="3" name="Content Placeholder 2">
            <a:extLst>
              <a:ext uri="{FF2B5EF4-FFF2-40B4-BE49-F238E27FC236}">
                <a16:creationId xmlns:a16="http://schemas.microsoft.com/office/drawing/2014/main" id="{D7ED11C4-A4C6-65AA-EEA1-E3F6BFEB0B5C}"/>
              </a:ext>
            </a:extLst>
          </p:cNvPr>
          <p:cNvSpPr>
            <a:spLocks noGrp="1"/>
          </p:cNvSpPr>
          <p:nvPr>
            <p:ph idx="1"/>
          </p:nvPr>
        </p:nvSpPr>
        <p:spPr>
          <a:xfrm>
            <a:off x="497122" y="1293963"/>
            <a:ext cx="7357729" cy="3899139"/>
          </a:xfrm>
        </p:spPr>
        <p:txBody>
          <a:bodyPr>
            <a:normAutofit fontScale="92500" lnSpcReduction="10000"/>
          </a:bodyPr>
          <a:lstStyle/>
          <a:p>
            <a:pPr marL="0" indent="0">
              <a:buNone/>
            </a:pPr>
            <a:r>
              <a:rPr lang="en-GB" sz="2200" b="1" dirty="0">
                <a:latin typeface="Arial" panose="020B0604020202020204" pitchFamily="34" charset="0"/>
                <a:cs typeface="Arial" panose="020B0604020202020204" pitchFamily="34" charset="0"/>
              </a:rPr>
              <a:t>Legislations</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Human Rights Act 1998</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Equality Act 2010</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Safeguarding Act 2018</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Child Poverty Act 2010</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Care Act 2014</a:t>
            </a:r>
          </a:p>
          <a:p>
            <a:pPr marL="0" indent="0">
              <a:buNone/>
            </a:pPr>
            <a:r>
              <a:rPr lang="en-GB" sz="2200" b="1" dirty="0">
                <a:latin typeface="Arial" panose="020B0604020202020204" pitchFamily="34" charset="0"/>
                <a:cs typeface="Arial" panose="020B0604020202020204" pitchFamily="34" charset="0"/>
              </a:rPr>
              <a:t>Policies</a:t>
            </a:r>
          </a:p>
          <a:p>
            <a:pPr>
              <a:buFont typeface="Wingdings" panose="05000000000000000000" pitchFamily="2" charset="2"/>
              <a:buChar char="q"/>
            </a:pPr>
            <a:r>
              <a:rPr lang="en-GB" sz="2600" i="0" dirty="0">
                <a:solidFill>
                  <a:srgbClr val="111111"/>
                </a:solidFill>
                <a:effectLst/>
                <a:latin typeface="Arial" panose="020B0604020202020204" pitchFamily="34" charset="0"/>
                <a:cs typeface="Arial" panose="020B0604020202020204" pitchFamily="34" charset="0"/>
              </a:rPr>
              <a:t>Children and Young People Plan (CYPP) 2024-2029</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Every child matters</a:t>
            </a:r>
          </a:p>
          <a:p>
            <a:endParaRPr lang="en-GB" dirty="0"/>
          </a:p>
          <a:p>
            <a:endParaRPr lang="en-GB" dirty="0"/>
          </a:p>
        </p:txBody>
      </p:sp>
      <p:pic>
        <p:nvPicPr>
          <p:cNvPr id="1034" name="Picture 10" descr="30,800+ Bill Legislation Stock Photos ...">
            <a:extLst>
              <a:ext uri="{FF2B5EF4-FFF2-40B4-BE49-F238E27FC236}">
                <a16:creationId xmlns:a16="http://schemas.microsoft.com/office/drawing/2014/main" id="{A1F67005-4DCA-B4D8-6FDB-9961F1968F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6634" y="1863306"/>
            <a:ext cx="2774591" cy="221626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We're bound by outdated legislation, now is a chance to change it –  Improving medical education and practice across the UK">
            <a:extLst>
              <a:ext uri="{FF2B5EF4-FFF2-40B4-BE49-F238E27FC236}">
                <a16:creationId xmlns:a16="http://schemas.microsoft.com/office/drawing/2014/main" id="{7E14C5AD-A8C1-8FED-FA61-6879066C0D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36634" y="4079572"/>
            <a:ext cx="2774591" cy="5393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8F0BDA-383B-D4EA-F9EF-C9F1195D8EBD}"/>
              </a:ext>
            </a:extLst>
          </p:cNvPr>
          <p:cNvSpPr txBox="1"/>
          <p:nvPr/>
        </p:nvSpPr>
        <p:spPr>
          <a:xfrm>
            <a:off x="4511615" y="5180965"/>
            <a:ext cx="207896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(GOV.UK,2024)</a:t>
            </a:r>
          </a:p>
        </p:txBody>
      </p:sp>
    </p:spTree>
    <p:extLst>
      <p:ext uri="{BB962C8B-B14F-4D97-AF65-F5344CB8AC3E}">
        <p14:creationId xmlns:p14="http://schemas.microsoft.com/office/powerpoint/2010/main" val="1500852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5DB2-D1E4-8C3C-9288-0285E12AC63C}"/>
              </a:ext>
            </a:extLst>
          </p:cNvPr>
          <p:cNvSpPr>
            <a:spLocks noGrp="1"/>
          </p:cNvSpPr>
          <p:nvPr>
            <p:ph type="title"/>
          </p:nvPr>
        </p:nvSpPr>
        <p:spPr>
          <a:xfrm>
            <a:off x="609600" y="274638"/>
            <a:ext cx="10972800" cy="958939"/>
          </a:xfrm>
        </p:spPr>
        <p:txBody>
          <a:bodyPr>
            <a:normAutofit/>
          </a:bodyPr>
          <a:lstStyle/>
          <a:p>
            <a:r>
              <a:rPr lang="en-GB" sz="2800" b="1" dirty="0">
                <a:latin typeface="Arial" panose="020B0604020202020204" pitchFamily="34" charset="0"/>
                <a:cs typeface="Arial" panose="020B0604020202020204" pitchFamily="34" charset="0"/>
              </a:rPr>
              <a:t>Barriers to community development</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487F98-1EA6-BF70-0F76-6420703ED133}"/>
              </a:ext>
            </a:extLst>
          </p:cNvPr>
          <p:cNvSpPr>
            <a:spLocks noGrp="1"/>
          </p:cNvSpPr>
          <p:nvPr>
            <p:ph idx="1"/>
          </p:nvPr>
        </p:nvSpPr>
        <p:spPr>
          <a:xfrm>
            <a:off x="609600" y="1449238"/>
            <a:ext cx="10972800" cy="4067995"/>
          </a:xfrm>
        </p:spPr>
        <p:txBody>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Lack of communication</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Not initial capital</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Language and culture barriers          </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Lack of community engagement</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Lack of inadequate facilities</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Educational disruption </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(Walters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.,2023)</a:t>
            </a:r>
          </a:p>
        </p:txBody>
      </p:sp>
      <p:pic>
        <p:nvPicPr>
          <p:cNvPr id="2050" name="Picture 2" descr="What Is Language Barrier And How You Can Overcome It">
            <a:extLst>
              <a:ext uri="{FF2B5EF4-FFF2-40B4-BE49-F238E27FC236}">
                <a16:creationId xmlns:a16="http://schemas.microsoft.com/office/drawing/2014/main" id="{FE8C62D5-ADDD-6E6A-5C6C-6A91FF3E58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4543" y="1722927"/>
            <a:ext cx="3191774" cy="2495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427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B2A2-B57A-D7BD-9560-2DF103992541}"/>
              </a:ext>
            </a:extLst>
          </p:cNvPr>
          <p:cNvSpPr>
            <a:spLocks noGrp="1"/>
          </p:cNvSpPr>
          <p:nvPr>
            <p:ph type="title"/>
          </p:nvPr>
        </p:nvSpPr>
        <p:spPr>
          <a:xfrm>
            <a:off x="609600" y="274638"/>
            <a:ext cx="10972800" cy="657015"/>
          </a:xfrm>
        </p:spPr>
        <p:txBody>
          <a:bodyPr>
            <a:normAutofit/>
          </a:bodyPr>
          <a:lstStyle/>
          <a:p>
            <a:r>
              <a:rPr lang="en-GB" sz="2800" b="1" dirty="0">
                <a:latin typeface="Arial" panose="020B0604020202020204" pitchFamily="34" charset="0"/>
                <a:cs typeface="Arial" panose="020B0604020202020204" pitchFamily="34" charset="0"/>
              </a:rPr>
              <a:t>Recommendations</a:t>
            </a:r>
          </a:p>
        </p:txBody>
      </p:sp>
      <p:sp>
        <p:nvSpPr>
          <p:cNvPr id="7" name="Content Placeholder 6">
            <a:extLst>
              <a:ext uri="{FF2B5EF4-FFF2-40B4-BE49-F238E27FC236}">
                <a16:creationId xmlns:a16="http://schemas.microsoft.com/office/drawing/2014/main" id="{8B4DEDD4-CA7F-47DB-9169-AA0958DA9AAF}"/>
              </a:ext>
            </a:extLst>
          </p:cNvPr>
          <p:cNvSpPr>
            <a:spLocks noGrp="1"/>
          </p:cNvSpPr>
          <p:nvPr>
            <p:ph idx="1"/>
          </p:nvPr>
        </p:nvSpPr>
        <p:spPr>
          <a:xfrm>
            <a:off x="609600" y="1000664"/>
            <a:ext cx="10972800" cy="4226944"/>
          </a:xfrm>
        </p:spPr>
        <p:txBody>
          <a:bodyPr>
            <a:normAutofit fontScale="70000" lnSpcReduction="20000"/>
          </a:bodyPr>
          <a:lstStyle/>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Education: Enhance access to high-quality nursery placements and promote opportunities for higher education</a:t>
            </a:r>
            <a:r>
              <a:rPr lang="en-GB" sz="2600" dirty="0">
                <a:latin typeface="Arial" panose="020B0604020202020204" pitchFamily="34" charset="0"/>
                <a:cs typeface="Arial" panose="020B0604020202020204" pitchFamily="34" charset="0"/>
              </a:rPr>
              <a:t>(GOV.UK,2024).</a:t>
            </a:r>
          </a:p>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Support Services: Establish automatic registration for Free School Meals and develop programs for peer mentoring.</a:t>
            </a:r>
          </a:p>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Housing: Continuously monitor the circumstances of homeless families and expand the availability of affordable housing.</a:t>
            </a:r>
          </a:p>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Income and Employment: Provide opportunities for job training and financial literacy education for parents.</a:t>
            </a:r>
          </a:p>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Health and Nutrition: Facilitate access to Healthy Start vouchers and ensure the provision of free school meals.</a:t>
            </a:r>
          </a:p>
          <a:p>
            <a:pPr>
              <a:buFont typeface="Wingdings" panose="05000000000000000000" pitchFamily="2" charset="2"/>
              <a:buChar char="q"/>
            </a:pPr>
            <a:r>
              <a:rPr lang="en-GB" sz="3400" dirty="0">
                <a:latin typeface="Arial" panose="020B0604020202020204" pitchFamily="34" charset="0"/>
                <a:cs typeface="Arial" panose="020B0604020202020204" pitchFamily="34" charset="0"/>
              </a:rPr>
              <a:t>Community Engagement: Actively involve parents in the educational process and foster collaboration with community organizations</a:t>
            </a:r>
            <a:r>
              <a:rPr lang="en-GB" dirty="0"/>
              <a:t>.</a:t>
            </a:r>
          </a:p>
        </p:txBody>
      </p:sp>
      <p:sp>
        <p:nvSpPr>
          <p:cNvPr id="4" name="TextBox 3">
            <a:extLst>
              <a:ext uri="{FF2B5EF4-FFF2-40B4-BE49-F238E27FC236}">
                <a16:creationId xmlns:a16="http://schemas.microsoft.com/office/drawing/2014/main" id="{8758F0D0-13E4-E83F-D40C-5E32134E8EF5}"/>
              </a:ext>
            </a:extLst>
          </p:cNvPr>
          <p:cNvSpPr txBox="1"/>
          <p:nvPr/>
        </p:nvSpPr>
        <p:spPr>
          <a:xfrm>
            <a:off x="7608498" y="5111953"/>
            <a:ext cx="2156604" cy="369332"/>
          </a:xfrm>
          <a:prstGeom prst="rect">
            <a:avLst/>
          </a:prstGeom>
          <a:noFill/>
        </p:spPr>
        <p:txBody>
          <a:bodyPr wrap="square" rtlCol="0">
            <a:spAutoFit/>
          </a:bodyPr>
          <a:lstStyle/>
          <a:p>
            <a:r>
              <a:rPr lang="en-GB" dirty="0"/>
              <a:t>(Fauth </a:t>
            </a:r>
            <a:r>
              <a:rPr lang="en-GB" i="1" dirty="0">
                <a:latin typeface="Arial" panose="020B0604020202020204" pitchFamily="34" charset="0"/>
                <a:cs typeface="Arial" panose="020B0604020202020204" pitchFamily="34" charset="0"/>
              </a:rPr>
              <a:t>et al</a:t>
            </a:r>
            <a:r>
              <a:rPr lang="en-GB" dirty="0"/>
              <a:t>.,2013)</a:t>
            </a:r>
          </a:p>
        </p:txBody>
      </p:sp>
    </p:spTree>
    <p:extLst>
      <p:ext uri="{BB962C8B-B14F-4D97-AF65-F5344CB8AC3E}">
        <p14:creationId xmlns:p14="http://schemas.microsoft.com/office/powerpoint/2010/main" val="1141520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EE53A-5F48-B896-63FD-CE7B0CBD3BA9}"/>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4F14E7C7-9302-C3F8-D1DC-08D0C375A3B6}"/>
              </a:ext>
            </a:extLst>
          </p:cNvPr>
          <p:cNvSpPr>
            <a:spLocks noGrp="1"/>
          </p:cNvSpPr>
          <p:nvPr>
            <p:ph idx="1"/>
          </p:nvPr>
        </p:nvSpPr>
        <p:spPr>
          <a:xfrm>
            <a:off x="549215" y="1332782"/>
            <a:ext cx="11148204" cy="3917032"/>
          </a:xfrm>
        </p:spPr>
        <p:txBody>
          <a:bodyPr>
            <a:normAutofit/>
          </a:bodyPr>
          <a:lstStyle/>
          <a:p>
            <a:pPr marL="0" indent="0">
              <a:buNone/>
            </a:pPr>
            <a:r>
              <a:rPr lang="en-GB" sz="2600" dirty="0">
                <a:latin typeface="Arial" panose="020B0604020202020204" pitchFamily="34" charset="0"/>
                <a:cs typeface="Arial" panose="020B0604020202020204" pitchFamily="34" charset="0"/>
              </a:rPr>
              <a:t>The Greenwich community project highlights to reduce a child poverty issues by enhance access to education, improve job opportunities for the parents, expand food securitiy programs, and strengthens community support networks and mental health resources, which will also make a significant impact. </a:t>
            </a:r>
          </a:p>
        </p:txBody>
      </p:sp>
    </p:spTree>
    <p:extLst>
      <p:ext uri="{BB962C8B-B14F-4D97-AF65-F5344CB8AC3E}">
        <p14:creationId xmlns:p14="http://schemas.microsoft.com/office/powerpoint/2010/main" val="35830649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75954-8C3F-3E4A-14FC-8362731AF2A2}"/>
              </a:ext>
            </a:extLst>
          </p:cNvPr>
          <p:cNvSpPr>
            <a:spLocks noGrp="1"/>
          </p:cNvSpPr>
          <p:nvPr>
            <p:ph type="title"/>
          </p:nvPr>
        </p:nvSpPr>
        <p:spPr>
          <a:xfrm>
            <a:off x="609600" y="274639"/>
            <a:ext cx="10972800" cy="510365"/>
          </a:xfrm>
        </p:spPr>
        <p:txBody>
          <a:bodyPr>
            <a:noAutofit/>
          </a:bodyPr>
          <a:lstStyle/>
          <a:p>
            <a:r>
              <a:rPr lang="en-GB" sz="2800"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CC79A833-D061-9C43-8618-E784667A9359}"/>
              </a:ext>
            </a:extLst>
          </p:cNvPr>
          <p:cNvSpPr>
            <a:spLocks noGrp="1"/>
          </p:cNvSpPr>
          <p:nvPr>
            <p:ph idx="1"/>
          </p:nvPr>
        </p:nvSpPr>
        <p:spPr>
          <a:xfrm>
            <a:off x="549215" y="785004"/>
            <a:ext cx="10972800" cy="4735902"/>
          </a:xfrm>
        </p:spPr>
        <p:txBody>
          <a:bodyPr>
            <a:normAutofit fontScale="25000" lnSpcReduction="20000"/>
          </a:bodyPr>
          <a:lstStyle/>
          <a:p>
            <a:pPr marL="0" indent="0">
              <a:buNone/>
            </a:pPr>
            <a:r>
              <a:rPr lang="en-GB" sz="6400" dirty="0">
                <a:latin typeface="Arial" panose="020B0604020202020204" pitchFamily="34" charset="0"/>
                <a:cs typeface="Arial" panose="020B0604020202020204" pitchFamily="34" charset="0"/>
              </a:rPr>
              <a:t>Action for children(2022)</a:t>
            </a:r>
            <a:r>
              <a:rPr lang="en-GB" sz="6400" i="1" dirty="0">
                <a:latin typeface="Arial" panose="020B0604020202020204" pitchFamily="34" charset="0"/>
                <a:cs typeface="Arial" panose="020B0604020202020204" pitchFamily="34" charset="0"/>
              </a:rPr>
              <a:t>Child poverty </a:t>
            </a:r>
            <a:r>
              <a:rPr lang="en-GB" sz="6400" dirty="0">
                <a:latin typeface="Arial" panose="020B0604020202020204" pitchFamily="34" charset="0"/>
                <a:cs typeface="Arial" panose="020B0604020202020204" pitchFamily="34" charset="0"/>
              </a:rPr>
              <a:t>Available </a:t>
            </a:r>
            <a:r>
              <a:rPr lang="en-GB" sz="6400" dirty="0" err="1">
                <a:latin typeface="Arial" panose="020B0604020202020204" pitchFamily="34" charset="0"/>
                <a:cs typeface="Arial" panose="020B0604020202020204" pitchFamily="34" charset="0"/>
              </a:rPr>
              <a:t>at:</a:t>
            </a:r>
            <a:r>
              <a:rPr lang="en-GB" sz="6400" dirty="0" err="1">
                <a:latin typeface="Arial" panose="020B0604020202020204" pitchFamily="34" charset="0"/>
                <a:cs typeface="Arial" panose="020B0604020202020204" pitchFamily="34" charset="0"/>
                <a:hlinkClick r:id="rId2"/>
              </a:rPr>
              <a:t>https</a:t>
            </a:r>
            <a:r>
              <a:rPr lang="en-GB" sz="6400" dirty="0">
                <a:latin typeface="Arial" panose="020B0604020202020204" pitchFamily="34" charset="0"/>
                <a:cs typeface="Arial" panose="020B0604020202020204" pitchFamily="34" charset="0"/>
                <a:hlinkClick r:id="rId2"/>
              </a:rPr>
              <a:t>://www.actionforchildren.org.uk/support-us/campaign-with-us/child-poverty/</a:t>
            </a:r>
            <a:r>
              <a:rPr lang="en-GB" sz="6400"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07 November 2024). </a:t>
            </a:r>
            <a:endParaRPr lang="en-GB" sz="6400" b="0" dirty="0">
              <a:effectLst/>
              <a:latin typeface="Arial" panose="020B0604020202020204" pitchFamily="34" charset="0"/>
              <a:cs typeface="Arial" panose="020B0604020202020204" pitchFamily="34" charset="0"/>
            </a:endParaRPr>
          </a:p>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b="0" i="0" dirty="0" err="1">
                <a:effectLst/>
                <a:latin typeface="Arial" panose="020B0604020202020204" pitchFamily="34" charset="0"/>
                <a:cs typeface="Arial" panose="020B0604020202020204" pitchFamily="34" charset="0"/>
              </a:rPr>
              <a:t>Bhattacharyya,J</a:t>
            </a:r>
            <a:r>
              <a:rPr lang="en-GB" sz="6400" b="0" i="0" dirty="0">
                <a:effectLst/>
                <a:latin typeface="Arial" panose="020B0604020202020204" pitchFamily="34" charset="0"/>
                <a:cs typeface="Arial" panose="020B0604020202020204" pitchFamily="34" charset="0"/>
              </a:rPr>
              <a:t>.(2004)</a:t>
            </a:r>
            <a:r>
              <a:rPr lang="en-GB" sz="6400" b="0" i="0" dirty="0">
                <a:solidFill>
                  <a:srgbClr val="111111"/>
                </a:solidFill>
                <a:effectLst/>
                <a:latin typeface="Arial" panose="020B0604020202020204" pitchFamily="34" charset="0"/>
                <a:cs typeface="Arial" panose="020B0604020202020204" pitchFamily="34" charset="0"/>
              </a:rPr>
              <a:t> ‘</a:t>
            </a:r>
            <a:r>
              <a:rPr lang="en-GB" sz="6400" b="0" i="0" dirty="0">
                <a:effectLst/>
                <a:latin typeface="Arial" panose="020B0604020202020204" pitchFamily="34" charset="0"/>
                <a:cs typeface="Arial" panose="020B0604020202020204" pitchFamily="34" charset="0"/>
              </a:rPr>
              <a:t>Theorizing Community Development’</a:t>
            </a:r>
            <a:r>
              <a:rPr lang="en-GB" sz="6400" dirty="0">
                <a:latin typeface="Arial" panose="020B0604020202020204" pitchFamily="34" charset="0"/>
                <a:cs typeface="Arial" panose="020B0604020202020204" pitchFamily="34" charset="0"/>
              </a:rPr>
              <a:t> </a:t>
            </a:r>
            <a:r>
              <a:rPr lang="en-GB" sz="6400" i="1" dirty="0">
                <a:effectLst/>
                <a:latin typeface="Arial" panose="020B0604020202020204" pitchFamily="34" charset="0"/>
                <a:cs typeface="Arial" panose="020B0604020202020204" pitchFamily="34" charset="0"/>
              </a:rPr>
              <a:t>Journal of the Community Development Society,</a:t>
            </a:r>
            <a:r>
              <a:rPr lang="en-GB" sz="6400" dirty="0">
                <a:effectLst/>
                <a:latin typeface="Arial" panose="020B0604020202020204" pitchFamily="34" charset="0"/>
                <a:cs typeface="Arial" panose="020B0604020202020204" pitchFamily="34" charset="0"/>
              </a:rPr>
              <a:t>34(2) pp 5-10 Available </a:t>
            </a:r>
            <a:r>
              <a:rPr lang="en-GB" sz="6400" dirty="0" err="1">
                <a:effectLst/>
                <a:latin typeface="Arial" panose="020B0604020202020204" pitchFamily="34" charset="0"/>
                <a:cs typeface="Arial" panose="020B0604020202020204" pitchFamily="34" charset="0"/>
              </a:rPr>
              <a:t>at:</a:t>
            </a:r>
            <a:r>
              <a:rPr lang="en-GB" sz="6400" dirty="0" err="1">
                <a:effectLst/>
                <a:latin typeface="Arial" panose="020B0604020202020204" pitchFamily="34" charset="0"/>
                <a:cs typeface="Arial" panose="020B0604020202020204" pitchFamily="34" charset="0"/>
                <a:hlinkClick r:id="rId3"/>
              </a:rPr>
              <a:t>https</a:t>
            </a:r>
            <a:r>
              <a:rPr lang="en-GB" sz="6400" dirty="0">
                <a:effectLst/>
                <a:latin typeface="Arial" panose="020B0604020202020204" pitchFamily="34" charset="0"/>
                <a:cs typeface="Arial" panose="020B0604020202020204" pitchFamily="34" charset="0"/>
                <a:hlinkClick r:id="rId3"/>
              </a:rPr>
              <a:t>://doi.org/10.1080/15575330409490110</a:t>
            </a:r>
            <a:r>
              <a:rPr lang="en-GB" sz="6400" dirty="0">
                <a:effectLst/>
                <a:latin typeface="Arial" panose="020B0604020202020204" pitchFamily="34" charset="0"/>
                <a:cs typeface="Arial" panose="020B0604020202020204" pitchFamily="34" charset="0"/>
              </a:rPr>
              <a:t> </a:t>
            </a:r>
          </a:p>
          <a:p>
            <a:endParaRPr lang="en-GB" sz="6400" dirty="0">
              <a:effectLst/>
              <a:latin typeface="Arial" panose="020B0604020202020204" pitchFamily="34" charset="0"/>
              <a:cs typeface="Arial" panose="020B0604020202020204" pitchFamily="34" charset="0"/>
            </a:endParaRPr>
          </a:p>
          <a:p>
            <a:pPr marL="0" indent="0">
              <a:buNone/>
            </a:pPr>
            <a:r>
              <a:rPr lang="en-GB" sz="6400" dirty="0" err="1">
                <a:latin typeface="Arial" panose="020B0604020202020204" pitchFamily="34" charset="0"/>
                <a:cs typeface="Arial" panose="020B0604020202020204" pitchFamily="34" charset="0"/>
              </a:rPr>
              <a:t>Buye,R</a:t>
            </a:r>
            <a:r>
              <a:rPr lang="en-GB" sz="6400" dirty="0">
                <a:latin typeface="Arial" panose="020B0604020202020204" pitchFamily="34" charset="0"/>
                <a:cs typeface="Arial" panose="020B0604020202020204" pitchFamily="34" charset="0"/>
              </a:rPr>
              <a:t>.(2021)</a:t>
            </a:r>
            <a:r>
              <a:rPr lang="en-GB" sz="6400" b="0" i="0" dirty="0">
                <a:solidFill>
                  <a:srgbClr val="111111"/>
                </a:solidFill>
                <a:effectLst/>
                <a:latin typeface="Arial" panose="020B0604020202020204" pitchFamily="34" charset="0"/>
                <a:cs typeface="Arial" panose="020B0604020202020204" pitchFamily="34" charset="0"/>
              </a:rPr>
              <a:t>‘ </a:t>
            </a:r>
            <a:r>
              <a:rPr lang="en-GB" sz="6400" dirty="0">
                <a:latin typeface="Arial" panose="020B0604020202020204" pitchFamily="34" charset="0"/>
                <a:cs typeface="Arial" panose="020B0604020202020204" pitchFamily="34" charset="0"/>
              </a:rPr>
              <a:t>Effective approaches to community development’</a:t>
            </a:r>
            <a:r>
              <a:rPr lang="en-GB" sz="6400" i="1" dirty="0">
                <a:latin typeface="Arial" panose="020B0604020202020204" pitchFamily="34" charset="0"/>
                <a:cs typeface="Arial" panose="020B0604020202020204" pitchFamily="34" charset="0"/>
              </a:rPr>
              <a:t>Researchgate </a:t>
            </a:r>
            <a:r>
              <a:rPr lang="en-GB" sz="6400" dirty="0">
                <a:latin typeface="Arial" panose="020B0604020202020204" pitchFamily="34" charset="0"/>
                <a:cs typeface="Arial" panose="020B0604020202020204" pitchFamily="34" charset="0"/>
              </a:rPr>
              <a:t>Available </a:t>
            </a:r>
            <a:r>
              <a:rPr lang="en-GB" sz="6400" dirty="0" err="1">
                <a:latin typeface="Arial" panose="020B0604020202020204" pitchFamily="34" charset="0"/>
                <a:cs typeface="Arial" panose="020B0604020202020204" pitchFamily="34" charset="0"/>
              </a:rPr>
              <a:t>at</a:t>
            </a:r>
            <a:r>
              <a:rPr lang="en-GB" sz="6400" i="1" dirty="0" err="1">
                <a:latin typeface="Arial" panose="020B0604020202020204" pitchFamily="34" charset="0"/>
                <a:cs typeface="Arial" panose="020B0604020202020204" pitchFamily="34" charset="0"/>
              </a:rPr>
              <a:t>:</a:t>
            </a:r>
            <a:r>
              <a:rPr lang="en-GB" sz="6400" i="1" dirty="0" err="1">
                <a:latin typeface="Arial" panose="020B0604020202020204" pitchFamily="34" charset="0"/>
                <a:cs typeface="Arial" panose="020B0604020202020204" pitchFamily="34" charset="0"/>
                <a:hlinkClick r:id="rId4"/>
              </a:rPr>
              <a:t>https</a:t>
            </a:r>
            <a:r>
              <a:rPr lang="en-GB" sz="6400" i="1" dirty="0">
                <a:latin typeface="Arial" panose="020B0604020202020204" pitchFamily="34" charset="0"/>
                <a:cs typeface="Arial" panose="020B0604020202020204" pitchFamily="34" charset="0"/>
                <a:hlinkClick r:id="rId4"/>
              </a:rPr>
              <a:t>://www.researchgate.net/publication/353244989_Effective_approaches_to_community_development</a:t>
            </a:r>
            <a:r>
              <a:rPr lang="en-GB" sz="6400" i="1"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a:t>
            </a:r>
            <a:r>
              <a:rPr lang="en-GB" sz="6400" dirty="0">
                <a:solidFill>
                  <a:srgbClr val="111111"/>
                </a:solidFill>
                <a:latin typeface="Arial" panose="020B0604020202020204" pitchFamily="34" charset="0"/>
                <a:cs typeface="Arial" panose="020B0604020202020204" pitchFamily="34" charset="0"/>
              </a:rPr>
              <a:t>03</a:t>
            </a:r>
            <a:r>
              <a:rPr lang="en-GB" sz="6400" b="0" i="0" dirty="0">
                <a:solidFill>
                  <a:srgbClr val="111111"/>
                </a:solidFill>
                <a:effectLst/>
                <a:latin typeface="Arial" panose="020B0604020202020204" pitchFamily="34" charset="0"/>
                <a:cs typeface="Arial" panose="020B0604020202020204" pitchFamily="34" charset="0"/>
              </a:rPr>
              <a:t> November 2024). </a:t>
            </a:r>
          </a:p>
          <a:p>
            <a:pPr marL="0" indent="0">
              <a:buNone/>
            </a:pPr>
            <a:endParaRPr lang="en-GB" sz="6400" dirty="0">
              <a:solidFill>
                <a:srgbClr val="111111"/>
              </a:solidFill>
              <a:latin typeface="Arial" panose="020B0604020202020204" pitchFamily="34" charset="0"/>
              <a:cs typeface="Arial" panose="020B0604020202020204" pitchFamily="34" charset="0"/>
            </a:endParaRPr>
          </a:p>
          <a:p>
            <a:pPr marL="0" indent="0">
              <a:buNone/>
            </a:pPr>
            <a:r>
              <a:rPr lang="en-GB" sz="6400" b="0" i="0" dirty="0" err="1">
                <a:effectLst/>
                <a:latin typeface="Arial" panose="020B0604020202020204" pitchFamily="34" charset="0"/>
                <a:cs typeface="Arial" panose="020B0604020202020204" pitchFamily="34" charset="0"/>
              </a:rPr>
              <a:t>Cavaye</a:t>
            </a:r>
            <a:r>
              <a:rPr lang="en-GB" sz="6400" b="0" i="0" dirty="0">
                <a:effectLst/>
                <a:latin typeface="Arial" panose="020B0604020202020204" pitchFamily="34" charset="0"/>
                <a:cs typeface="Arial" panose="020B0604020202020204" pitchFamily="34" charset="0"/>
              </a:rPr>
              <a:t>, J.( 2006)’ Understanding community development’. </a:t>
            </a:r>
            <a:r>
              <a:rPr lang="en-GB" sz="6400" b="0" i="1" dirty="0" err="1">
                <a:effectLst/>
                <a:latin typeface="Arial" panose="020B0604020202020204" pitchFamily="34" charset="0"/>
                <a:cs typeface="Arial" panose="020B0604020202020204" pitchFamily="34" charset="0"/>
              </a:rPr>
              <a:t>Cavaye</a:t>
            </a:r>
            <a:r>
              <a:rPr lang="en-GB" sz="6400" b="0" i="1" dirty="0">
                <a:effectLst/>
                <a:latin typeface="Arial" panose="020B0604020202020204" pitchFamily="34" charset="0"/>
                <a:cs typeface="Arial" panose="020B0604020202020204" pitchFamily="34" charset="0"/>
              </a:rPr>
              <a:t> Community Development</a:t>
            </a:r>
            <a:r>
              <a:rPr lang="en-GB" sz="6400" b="0" i="0" dirty="0">
                <a:effectLst/>
                <a:latin typeface="Arial" panose="020B0604020202020204" pitchFamily="34" charset="0"/>
                <a:cs typeface="Arial" panose="020B0604020202020204" pitchFamily="34" charset="0"/>
              </a:rPr>
              <a:t>, </a:t>
            </a:r>
            <a:r>
              <a:rPr lang="en-GB" sz="6400" b="0" i="1" dirty="0">
                <a:effectLst/>
                <a:latin typeface="Arial" panose="020B0604020202020204" pitchFamily="34" charset="0"/>
                <a:cs typeface="Arial" panose="020B0604020202020204" pitchFamily="34" charset="0"/>
              </a:rPr>
              <a:t>1</a:t>
            </a:r>
            <a:r>
              <a:rPr lang="en-GB" sz="6400" b="0" i="0" dirty="0">
                <a:effectLst/>
                <a:latin typeface="Arial" panose="020B0604020202020204" pitchFamily="34" charset="0"/>
                <a:cs typeface="Arial" panose="020B0604020202020204" pitchFamily="34" charset="0"/>
              </a:rPr>
              <a:t>, pp.1-19.Available </a:t>
            </a:r>
            <a:r>
              <a:rPr lang="en-GB" sz="6400" b="0" i="0" dirty="0" err="1">
                <a:effectLst/>
                <a:latin typeface="Arial" panose="020B0604020202020204" pitchFamily="34" charset="0"/>
                <a:cs typeface="Arial" panose="020B0604020202020204" pitchFamily="34" charset="0"/>
              </a:rPr>
              <a:t>at:</a:t>
            </a:r>
            <a:r>
              <a:rPr lang="en-GB" sz="6400" b="0" i="0" dirty="0" err="1">
                <a:effectLst/>
                <a:latin typeface="Arial" panose="020B0604020202020204" pitchFamily="34" charset="0"/>
                <a:cs typeface="Arial" panose="020B0604020202020204" pitchFamily="34" charset="0"/>
                <a:hlinkClick r:id="rId5"/>
              </a:rPr>
              <a:t>https</a:t>
            </a:r>
            <a:r>
              <a:rPr lang="en-GB" sz="6400" b="0" i="0" dirty="0">
                <a:effectLst/>
                <a:latin typeface="Arial" panose="020B0604020202020204" pitchFamily="34" charset="0"/>
                <a:cs typeface="Arial" panose="020B0604020202020204" pitchFamily="34" charset="0"/>
                <a:hlinkClick r:id="rId5"/>
              </a:rPr>
              <a:t>://www.researchgate.net/profile/Jim-Cavaye-2/publication/265233282_Understanding_Community_Development/links/5657fa5808aeafc2aac119df/Understanding-Community-Development.pdf</a:t>
            </a:r>
            <a:r>
              <a:rPr lang="en-GB" sz="6400" b="0" i="0" dirty="0">
                <a:effectLst/>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01 November 2024).</a:t>
            </a:r>
            <a:endParaRPr lang="en-GB" sz="6400" i="1" dirty="0">
              <a:effectLst/>
              <a:latin typeface="Arial" panose="020B0604020202020204" pitchFamily="34" charset="0"/>
              <a:cs typeface="Arial" panose="020B0604020202020204" pitchFamily="34" charset="0"/>
            </a:endParaRPr>
          </a:p>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dirty="0" err="1">
                <a:latin typeface="Arial" panose="020B0604020202020204" pitchFamily="34" charset="0"/>
                <a:cs typeface="Arial" panose="020B0604020202020204" pitchFamily="34" charset="0"/>
              </a:rPr>
              <a:t>Cobigo</a:t>
            </a:r>
            <a:r>
              <a:rPr lang="en-GB" sz="6400" dirty="0">
                <a:latin typeface="Arial" panose="020B0604020202020204" pitchFamily="34" charset="0"/>
                <a:cs typeface="Arial" panose="020B0604020202020204" pitchFamily="34" charset="0"/>
              </a:rPr>
              <a:t> </a:t>
            </a:r>
            <a:r>
              <a:rPr lang="en-GB" sz="6400" i="1" dirty="0">
                <a:latin typeface="Arial" panose="020B0604020202020204" pitchFamily="34" charset="0"/>
                <a:cs typeface="Arial" panose="020B0604020202020204" pitchFamily="34" charset="0"/>
              </a:rPr>
              <a:t>et al</a:t>
            </a:r>
            <a:r>
              <a:rPr lang="en-GB" sz="6400" dirty="0">
                <a:latin typeface="Arial" panose="020B0604020202020204" pitchFamily="34" charset="0"/>
                <a:cs typeface="Arial" panose="020B0604020202020204" pitchFamily="34" charset="0"/>
              </a:rPr>
              <a:t>.,(2016)</a:t>
            </a:r>
            <a:r>
              <a:rPr lang="en-GB" sz="6400" b="0" i="0" dirty="0">
                <a:solidFill>
                  <a:srgbClr val="111111"/>
                </a:solidFill>
                <a:effectLst/>
                <a:latin typeface="Arial" panose="020B0604020202020204" pitchFamily="34" charset="0"/>
                <a:cs typeface="Arial" panose="020B0604020202020204" pitchFamily="34" charset="0"/>
              </a:rPr>
              <a:t> ‘Understanding Community’ </a:t>
            </a:r>
            <a:r>
              <a:rPr lang="en-GB" sz="6400" b="0" i="1" dirty="0">
                <a:effectLst/>
                <a:latin typeface="Arial" panose="020B0604020202020204" pitchFamily="34" charset="0"/>
                <a:cs typeface="Arial" panose="020B0604020202020204" pitchFamily="34" charset="0"/>
              </a:rPr>
              <a:t>Canadian Journal of Disability Studies,</a:t>
            </a:r>
            <a:r>
              <a:rPr lang="en-GB" sz="6400" b="0" dirty="0">
                <a:effectLst/>
                <a:latin typeface="Arial" panose="020B0604020202020204" pitchFamily="34" charset="0"/>
                <a:cs typeface="Arial" panose="020B0604020202020204" pitchFamily="34" charset="0"/>
              </a:rPr>
              <a:t>5(4)  pp. 181-184 Available at:</a:t>
            </a:r>
            <a:r>
              <a:rPr lang="en-GB" sz="6400" b="0" dirty="0">
                <a:effectLst/>
                <a:latin typeface="Arial" panose="020B0604020202020204" pitchFamily="34" charset="0"/>
                <a:cs typeface="Arial" panose="020B0604020202020204" pitchFamily="34" charset="0"/>
                <a:hlinkClick r:id="rId6"/>
              </a:rPr>
              <a:t>10.15353/cjds.v5i4.318</a:t>
            </a:r>
            <a:endParaRPr lang="en-GB" sz="6400" b="0" dirty="0">
              <a:effectLst/>
              <a:latin typeface="Arial" panose="020B0604020202020204" pitchFamily="34" charset="0"/>
              <a:cs typeface="Arial" panose="020B0604020202020204" pitchFamily="34" charset="0"/>
            </a:endParaRPr>
          </a:p>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dirty="0" err="1">
                <a:latin typeface="Arial" panose="020B0604020202020204" pitchFamily="34" charset="0"/>
                <a:cs typeface="Arial" panose="020B0604020202020204" pitchFamily="34" charset="0"/>
              </a:rPr>
              <a:t>Divajeva,D</a:t>
            </a:r>
            <a:r>
              <a:rPr lang="en-GB" sz="6400" dirty="0">
                <a:latin typeface="Arial" panose="020B0604020202020204" pitchFamily="34" charset="0"/>
                <a:cs typeface="Arial" panose="020B0604020202020204" pitchFamily="34" charset="0"/>
              </a:rPr>
              <a:t>. </a:t>
            </a:r>
            <a:r>
              <a:rPr lang="en-GB" sz="6400" i="1" dirty="0">
                <a:latin typeface="Arial" panose="020B0604020202020204" pitchFamily="34" charset="0"/>
                <a:cs typeface="Arial" panose="020B0604020202020204" pitchFamily="34" charset="0"/>
              </a:rPr>
              <a:t>et al</a:t>
            </a:r>
            <a:r>
              <a:rPr lang="en-GB" sz="6400" dirty="0">
                <a:latin typeface="Arial" panose="020B0604020202020204" pitchFamily="34" charset="0"/>
                <a:cs typeface="Arial" panose="020B0604020202020204" pitchFamily="34" charset="0"/>
              </a:rPr>
              <a:t>.(2016) </a:t>
            </a:r>
            <a:r>
              <a:rPr lang="en-GB" sz="6400" i="1" dirty="0">
                <a:latin typeface="Arial" panose="020B0604020202020204" pitchFamily="34" charset="0"/>
                <a:cs typeface="Arial" panose="020B0604020202020204" pitchFamily="34" charset="0"/>
              </a:rPr>
              <a:t>Greenwich population profile</a:t>
            </a:r>
            <a:r>
              <a:rPr lang="en-GB" sz="6400" dirty="0">
                <a:latin typeface="Arial" panose="020B0604020202020204" pitchFamily="34" charset="0"/>
                <a:cs typeface="Arial" panose="020B0604020202020204" pitchFamily="34" charset="0"/>
              </a:rPr>
              <a:t> Available </a:t>
            </a:r>
            <a:r>
              <a:rPr lang="en-GB" sz="6400" dirty="0" err="1">
                <a:latin typeface="Arial" panose="020B0604020202020204" pitchFamily="34" charset="0"/>
                <a:cs typeface="Arial" panose="020B0604020202020204" pitchFamily="34" charset="0"/>
              </a:rPr>
              <a:t>at:</a:t>
            </a:r>
            <a:r>
              <a:rPr lang="en-GB" sz="6400" dirty="0" err="1">
                <a:latin typeface="Arial" panose="020B0604020202020204" pitchFamily="34" charset="0"/>
                <a:cs typeface="Arial" panose="020B0604020202020204" pitchFamily="34" charset="0"/>
                <a:hlinkClick r:id="rId7"/>
              </a:rPr>
              <a:t>https</a:t>
            </a:r>
            <a:r>
              <a:rPr lang="en-GB" sz="6400" dirty="0">
                <a:latin typeface="Arial" panose="020B0604020202020204" pitchFamily="34" charset="0"/>
                <a:cs typeface="Arial" panose="020B0604020202020204" pitchFamily="34" charset="0"/>
                <a:hlinkClick r:id="rId7"/>
              </a:rPr>
              <a:t>://dataobservatory.royalgreenwich.gov.uk/</a:t>
            </a:r>
            <a:r>
              <a:rPr lang="en-GB" sz="6400" dirty="0" err="1">
                <a:latin typeface="Arial" panose="020B0604020202020204" pitchFamily="34" charset="0"/>
                <a:cs typeface="Arial" panose="020B0604020202020204" pitchFamily="34" charset="0"/>
                <a:hlinkClick r:id="rId7"/>
              </a:rPr>
              <a:t>wp</a:t>
            </a:r>
            <a:r>
              <a:rPr lang="en-GB" sz="6400" dirty="0">
                <a:latin typeface="Arial" panose="020B0604020202020204" pitchFamily="34" charset="0"/>
                <a:cs typeface="Arial" panose="020B0604020202020204" pitchFamily="34" charset="0"/>
                <a:hlinkClick r:id="rId7"/>
              </a:rPr>
              <a:t>-content/uploads/Demography_JSNA-1.pdf</a:t>
            </a:r>
            <a:r>
              <a:rPr lang="en-GB" sz="6400"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01 November 2024).</a:t>
            </a:r>
          </a:p>
          <a:p>
            <a:pPr marL="0" indent="0">
              <a:buNone/>
            </a:pPr>
            <a:endParaRPr lang="en-GB" sz="6400" b="0" i="0" dirty="0">
              <a:solidFill>
                <a:srgbClr val="111111"/>
              </a:solidFill>
              <a:effectLst/>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 </a:t>
            </a:r>
            <a:endParaRPr lang="en-GB" sz="5600" b="0" i="0" dirty="0">
              <a:solidFill>
                <a:srgbClr val="111111"/>
              </a:solidFill>
              <a:effectLst/>
              <a:latin typeface="Arial" panose="020B0604020202020204" pitchFamily="34" charset="0"/>
              <a:cs typeface="Arial" panose="020B0604020202020204" pitchFamily="34" charset="0"/>
            </a:endParaRPr>
          </a:p>
          <a:p>
            <a:pPr marL="0" indent="0">
              <a:buNone/>
            </a:pPr>
            <a:endParaRPr lang="en-GB" sz="4800" dirty="0">
              <a:solidFill>
                <a:srgbClr val="111111"/>
              </a:solidFill>
              <a:latin typeface="Arial" panose="020B0604020202020204" pitchFamily="34" charset="0"/>
              <a:cs typeface="Arial" panose="020B0604020202020204" pitchFamily="34" charset="0"/>
            </a:endParaRPr>
          </a:p>
          <a:p>
            <a:endParaRPr lang="en-GB" sz="3700" b="0" i="0" dirty="0">
              <a:solidFill>
                <a:srgbClr val="11111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3203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C37872-F911-D323-FC7D-DC86E5403682}"/>
              </a:ext>
            </a:extLst>
          </p:cNvPr>
          <p:cNvSpPr>
            <a:spLocks noGrp="1"/>
          </p:cNvSpPr>
          <p:nvPr>
            <p:ph idx="1"/>
          </p:nvPr>
        </p:nvSpPr>
        <p:spPr>
          <a:xfrm>
            <a:off x="454325" y="258793"/>
            <a:ext cx="10972800" cy="5305245"/>
          </a:xfrm>
        </p:spPr>
        <p:txBody>
          <a:bodyPr>
            <a:normAutofit fontScale="25000" lnSpcReduction="20000"/>
          </a:bodyPr>
          <a:lstStyle/>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dirty="0" err="1">
                <a:latin typeface="Arial" panose="020B0604020202020204" pitchFamily="34" charset="0"/>
                <a:cs typeface="Arial" panose="020B0604020202020204" pitchFamily="34" charset="0"/>
              </a:rPr>
              <a:t>Fauth,B</a:t>
            </a:r>
            <a:r>
              <a:rPr lang="en-GB" sz="6400" dirty="0">
                <a:latin typeface="Arial" panose="020B0604020202020204" pitchFamily="34" charset="0"/>
                <a:cs typeface="Arial" panose="020B0604020202020204" pitchFamily="34" charset="0"/>
              </a:rPr>
              <a:t>. </a:t>
            </a:r>
            <a:r>
              <a:rPr lang="en-GB" sz="6400" i="1" dirty="0">
                <a:latin typeface="Arial" panose="020B0604020202020204" pitchFamily="34" charset="0"/>
                <a:cs typeface="Arial" panose="020B0604020202020204" pitchFamily="34" charset="0"/>
              </a:rPr>
              <a:t>et al</a:t>
            </a:r>
            <a:r>
              <a:rPr lang="en-GB" sz="6400" dirty="0">
                <a:latin typeface="Arial" panose="020B0604020202020204" pitchFamily="34" charset="0"/>
                <a:cs typeface="Arial" panose="020B0604020202020204" pitchFamily="34" charset="0"/>
              </a:rPr>
              <a:t>.(2013)Tackling child poverty and promoting </a:t>
            </a:r>
            <a:r>
              <a:rPr lang="en-GB" sz="6400" dirty="0" err="1">
                <a:latin typeface="Arial" panose="020B0604020202020204" pitchFamily="34" charset="0"/>
                <a:cs typeface="Arial" panose="020B0604020202020204" pitchFamily="34" charset="0"/>
              </a:rPr>
              <a:t>childrens</a:t>
            </a:r>
            <a:r>
              <a:rPr lang="en-GB" sz="6400" dirty="0">
                <a:latin typeface="Arial" panose="020B0604020202020204" pitchFamily="34" charset="0"/>
                <a:cs typeface="Arial" panose="020B0604020202020204" pitchFamily="34" charset="0"/>
              </a:rPr>
              <a:t> </a:t>
            </a:r>
            <a:r>
              <a:rPr lang="en-GB" sz="6400" dirty="0" err="1">
                <a:latin typeface="Arial" panose="020B0604020202020204" pitchFamily="34" charset="0"/>
                <a:cs typeface="Arial" panose="020B0604020202020204" pitchFamily="34" charset="0"/>
              </a:rPr>
              <a:t>well-being:lessons</a:t>
            </a:r>
            <a:r>
              <a:rPr lang="en-GB" sz="6400" dirty="0">
                <a:latin typeface="Arial" panose="020B0604020202020204" pitchFamily="34" charset="0"/>
                <a:cs typeface="Arial" panose="020B0604020202020204" pitchFamily="34" charset="0"/>
              </a:rPr>
              <a:t> from abroad </a:t>
            </a:r>
            <a:r>
              <a:rPr lang="en-GB" sz="6400" i="1" dirty="0" err="1">
                <a:latin typeface="Arial" panose="020B0604020202020204" pitchFamily="34" charset="0"/>
                <a:cs typeface="Arial" panose="020B0604020202020204" pitchFamily="34" charset="0"/>
              </a:rPr>
              <a:t>Ncb</a:t>
            </a:r>
            <a:r>
              <a:rPr lang="en-GB" sz="6400" i="1" dirty="0">
                <a:latin typeface="Arial" panose="020B0604020202020204" pitchFamily="34" charset="0"/>
                <a:cs typeface="Arial" panose="020B0604020202020204" pitchFamily="34" charset="0"/>
              </a:rPr>
              <a:t> </a:t>
            </a:r>
            <a:r>
              <a:rPr lang="en-GB" sz="6400" dirty="0">
                <a:latin typeface="Arial" panose="020B0604020202020204" pitchFamily="34" charset="0"/>
                <a:cs typeface="Arial" panose="020B0604020202020204" pitchFamily="34" charset="0"/>
              </a:rPr>
              <a:t>Available </a:t>
            </a:r>
            <a:r>
              <a:rPr lang="en-GB" sz="6400" dirty="0" err="1">
                <a:latin typeface="Arial" panose="020B0604020202020204" pitchFamily="34" charset="0"/>
                <a:cs typeface="Arial" panose="020B0604020202020204" pitchFamily="34" charset="0"/>
              </a:rPr>
              <a:t>at:</a:t>
            </a:r>
            <a:r>
              <a:rPr lang="en-GB" sz="6400" dirty="0" err="1">
                <a:latin typeface="Arial" panose="020B0604020202020204" pitchFamily="34" charset="0"/>
                <a:cs typeface="Arial" panose="020B0604020202020204" pitchFamily="34" charset="0"/>
                <a:hlinkClick r:id="rId2"/>
              </a:rPr>
              <a:t>https</a:t>
            </a:r>
            <a:r>
              <a:rPr lang="en-GB" sz="6400" dirty="0">
                <a:latin typeface="Arial" panose="020B0604020202020204" pitchFamily="34" charset="0"/>
                <a:cs typeface="Arial" panose="020B0604020202020204" pitchFamily="34" charset="0"/>
                <a:hlinkClick r:id="rId2"/>
              </a:rPr>
              <a:t>://www.ncb.org.uk/sites/default/files/uploads/files/tackling_child_poverty_1302013_final.pdf</a:t>
            </a:r>
            <a:r>
              <a:rPr lang="en-GB" sz="6400"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16 November 2024). </a:t>
            </a:r>
            <a:endParaRPr lang="en-GB" sz="6400" b="0" dirty="0">
              <a:solidFill>
                <a:srgbClr val="111111"/>
              </a:solidFill>
              <a:effectLst/>
              <a:latin typeface="Arial" panose="020B0604020202020204" pitchFamily="34" charset="0"/>
              <a:cs typeface="Arial" panose="020B0604020202020204" pitchFamily="34" charset="0"/>
            </a:endParaRPr>
          </a:p>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dirty="0" err="1">
                <a:latin typeface="Arial" panose="020B0604020202020204" pitchFamily="34" charset="0"/>
                <a:cs typeface="Arial" panose="020B0604020202020204" pitchFamily="34" charset="0"/>
              </a:rPr>
              <a:t>Gov.Uk</a:t>
            </a:r>
            <a:r>
              <a:rPr lang="en-GB" sz="6400" dirty="0">
                <a:latin typeface="Arial" panose="020B0604020202020204" pitchFamily="34" charset="0"/>
                <a:cs typeface="Arial" panose="020B0604020202020204" pitchFamily="34" charset="0"/>
              </a:rPr>
              <a:t>(2024) </a:t>
            </a:r>
            <a:r>
              <a:rPr lang="en-GB" sz="6400" i="1" dirty="0">
                <a:latin typeface="Arial" panose="020B0604020202020204" pitchFamily="34" charset="0"/>
                <a:cs typeface="Arial" panose="020B0604020202020204" pitchFamily="34" charset="0"/>
              </a:rPr>
              <a:t>Tackling Child Poverty: Developing Our Strategy Available at :</a:t>
            </a:r>
            <a:r>
              <a:rPr lang="en-GB" sz="6400" i="1" dirty="0">
                <a:latin typeface="Arial" panose="020B0604020202020204" pitchFamily="34" charset="0"/>
                <a:cs typeface="Arial" panose="020B0604020202020204" pitchFamily="34" charset="0"/>
                <a:hlinkClick r:id="rId3"/>
              </a:rPr>
              <a:t>https://assets.publishing.service.gov.uk/media/671a59cff7c956b7d065a494/Child_Poverty_Strategy_Launch_Publication.pdf</a:t>
            </a:r>
            <a:r>
              <a:rPr lang="en-GB" sz="6400" i="1"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11 November 2024).</a:t>
            </a:r>
            <a:endParaRPr lang="en-GB" sz="6400" dirty="0">
              <a:latin typeface="Arial" panose="020B0604020202020204" pitchFamily="34" charset="0"/>
              <a:cs typeface="Arial" panose="020B0604020202020204" pitchFamily="34" charset="0"/>
            </a:endParaRPr>
          </a:p>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GOV.UK(2024)</a:t>
            </a:r>
            <a:r>
              <a:rPr lang="en-GB" sz="6400" i="1" dirty="0">
                <a:latin typeface="Arial" panose="020B0604020202020204" pitchFamily="34" charset="0"/>
                <a:cs typeface="Arial" panose="020B0604020202020204" pitchFamily="34" charset="0"/>
              </a:rPr>
              <a:t>Links to </a:t>
            </a:r>
            <a:r>
              <a:rPr lang="en-GB" sz="6400" i="1" dirty="0" err="1">
                <a:latin typeface="Arial" panose="020B0604020202020204" pitchFamily="34" charset="0"/>
                <a:cs typeface="Arial" panose="020B0604020202020204" pitchFamily="34" charset="0"/>
              </a:rPr>
              <a:t>legislations,regulations</a:t>
            </a:r>
            <a:r>
              <a:rPr lang="en-GB" sz="6400" i="1" dirty="0">
                <a:latin typeface="Arial" panose="020B0604020202020204" pitchFamily="34" charset="0"/>
                <a:cs typeface="Arial" panose="020B0604020202020204" pitchFamily="34" charset="0"/>
              </a:rPr>
              <a:t> and statutory guidance Available </a:t>
            </a:r>
            <a:r>
              <a:rPr lang="en-GB" sz="6400" i="1" dirty="0" err="1">
                <a:latin typeface="Arial" panose="020B0604020202020204" pitchFamily="34" charset="0"/>
                <a:cs typeface="Arial" panose="020B0604020202020204" pitchFamily="34" charset="0"/>
              </a:rPr>
              <a:t>at:</a:t>
            </a:r>
            <a:r>
              <a:rPr lang="en-GB" sz="6400" i="1" dirty="0" err="1">
                <a:latin typeface="Arial" panose="020B0604020202020204" pitchFamily="34" charset="0"/>
                <a:cs typeface="Arial" panose="020B0604020202020204" pitchFamily="34" charset="0"/>
                <a:hlinkClick r:id="rId4"/>
              </a:rPr>
              <a:t>https</a:t>
            </a:r>
            <a:r>
              <a:rPr lang="en-GB" sz="6400" i="1" dirty="0">
                <a:latin typeface="Arial" panose="020B0604020202020204" pitchFamily="34" charset="0"/>
                <a:cs typeface="Arial" panose="020B0604020202020204" pitchFamily="34" charset="0"/>
                <a:hlinkClick r:id="rId4"/>
              </a:rPr>
              <a:t>://www.gov.uk/government/publications/inspecting-local-authority-childrens-services-from-2018/links-to-legislation-regulations-and-statutory-guidance</a:t>
            </a:r>
            <a:r>
              <a:rPr lang="en-GB" sz="6400" i="1" dirty="0">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14 November 2024). </a:t>
            </a:r>
            <a:endParaRPr lang="en-GB" sz="6400" i="1" dirty="0">
              <a:latin typeface="Arial" panose="020B0604020202020204" pitchFamily="34" charset="0"/>
              <a:cs typeface="Arial" panose="020B0604020202020204" pitchFamily="34" charset="0"/>
            </a:endParaRPr>
          </a:p>
          <a:p>
            <a:pPr marL="0" indent="0">
              <a:buNone/>
            </a:pPr>
            <a:endParaRPr lang="en-GB" sz="6400" i="1"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Guy-</a:t>
            </a:r>
            <a:r>
              <a:rPr lang="en-GB" sz="6400" dirty="0" err="1">
                <a:latin typeface="Arial" panose="020B0604020202020204" pitchFamily="34" charset="0"/>
                <a:cs typeface="Arial" panose="020B0604020202020204" pitchFamily="34" charset="0"/>
              </a:rPr>
              <a:t>Evans,O</a:t>
            </a:r>
            <a:r>
              <a:rPr lang="en-GB" sz="6400" dirty="0">
                <a:latin typeface="Arial" panose="020B0604020202020204" pitchFamily="34" charset="0"/>
                <a:cs typeface="Arial" panose="020B0604020202020204" pitchFamily="34" charset="0"/>
              </a:rPr>
              <a:t>.(2024)</a:t>
            </a:r>
            <a:r>
              <a:rPr lang="en-GB" sz="6400" b="0" i="0" dirty="0">
                <a:solidFill>
                  <a:srgbClr val="111111"/>
                </a:solidFill>
                <a:effectLst/>
                <a:latin typeface="Arial" panose="020B0604020202020204" pitchFamily="34" charset="0"/>
                <a:cs typeface="Arial" panose="020B0604020202020204" pitchFamily="34" charset="0"/>
              </a:rPr>
              <a:t> ‘ Bronfenbrenner's Ecological Systems Theory’ </a:t>
            </a:r>
            <a:r>
              <a:rPr lang="en-GB" sz="6400" b="0" i="1" dirty="0" err="1">
                <a:solidFill>
                  <a:srgbClr val="111111"/>
                </a:solidFill>
                <a:effectLst/>
                <a:latin typeface="Arial" panose="020B0604020202020204" pitchFamily="34" charset="0"/>
                <a:cs typeface="Arial" panose="020B0604020202020204" pitchFamily="34" charset="0"/>
              </a:rPr>
              <a:t>simplypsychology</a:t>
            </a:r>
            <a:r>
              <a:rPr lang="en-GB" sz="6400" b="0" i="1" dirty="0">
                <a:solidFill>
                  <a:srgbClr val="111111"/>
                </a:solidFill>
                <a:effectLst/>
                <a:latin typeface="Arial" panose="020B0604020202020204" pitchFamily="34" charset="0"/>
                <a:cs typeface="Arial" panose="020B0604020202020204" pitchFamily="34" charset="0"/>
              </a:rPr>
              <a:t> pp.1-5 </a:t>
            </a:r>
            <a:r>
              <a:rPr lang="en-GB" sz="6400" b="0" dirty="0">
                <a:solidFill>
                  <a:srgbClr val="111111"/>
                </a:solidFill>
                <a:effectLst/>
                <a:latin typeface="Arial" panose="020B0604020202020204" pitchFamily="34" charset="0"/>
                <a:cs typeface="Arial" panose="020B0604020202020204" pitchFamily="34" charset="0"/>
              </a:rPr>
              <a:t>Available at: </a:t>
            </a:r>
            <a:r>
              <a:rPr lang="en-GB" sz="6400" b="0" dirty="0">
                <a:solidFill>
                  <a:srgbClr val="111111"/>
                </a:solidFill>
                <a:effectLst/>
                <a:latin typeface="Arial" panose="020B0604020202020204" pitchFamily="34" charset="0"/>
                <a:cs typeface="Arial" panose="020B0604020202020204" pitchFamily="34" charset="0"/>
                <a:hlinkClick r:id="rId5"/>
              </a:rPr>
              <a:t>https://www.researchgate.net/publication/383500583_Bronfenbrenner's_Ecological_Systems_Theory</a:t>
            </a:r>
            <a:r>
              <a:rPr lang="en-GB" sz="6400" b="0" dirty="0">
                <a:solidFill>
                  <a:srgbClr val="111111"/>
                </a:solidFill>
                <a:effectLst/>
                <a:latin typeface="Arial" panose="020B0604020202020204" pitchFamily="34" charset="0"/>
                <a:cs typeface="Arial" panose="020B0604020202020204" pitchFamily="34" charset="0"/>
              </a:rPr>
              <a:t> </a:t>
            </a:r>
            <a:r>
              <a:rPr lang="en-GB" sz="6400" b="0" i="0" dirty="0">
                <a:solidFill>
                  <a:srgbClr val="111111"/>
                </a:solidFill>
                <a:effectLst/>
                <a:latin typeface="Arial" panose="020B0604020202020204" pitchFamily="34" charset="0"/>
                <a:cs typeface="Arial" panose="020B0604020202020204" pitchFamily="34" charset="0"/>
              </a:rPr>
              <a:t>(Accessed 13 November 2024). </a:t>
            </a:r>
          </a:p>
          <a:p>
            <a:pPr marL="0" indent="0">
              <a:buNone/>
            </a:pPr>
            <a:endParaRPr lang="en-GB" sz="6400" b="0" i="0" dirty="0">
              <a:solidFill>
                <a:srgbClr val="111111"/>
              </a:solidFill>
              <a:effectLst/>
              <a:latin typeface="Arial" panose="020B0604020202020204" pitchFamily="34" charset="0"/>
              <a:cs typeface="Arial" panose="020B0604020202020204" pitchFamily="34" charset="0"/>
            </a:endParaRPr>
          </a:p>
          <a:p>
            <a:pPr marL="0" indent="0">
              <a:buNone/>
            </a:pPr>
            <a:r>
              <a:rPr lang="en-GB" sz="6600" b="0" i="0" dirty="0">
                <a:solidFill>
                  <a:srgbClr val="111111"/>
                </a:solidFill>
                <a:effectLst/>
                <a:latin typeface="Arial" panose="020B0604020202020204" pitchFamily="34" charset="0"/>
                <a:cs typeface="Arial" panose="020B0604020202020204" pitchFamily="34" charset="0"/>
              </a:rPr>
              <a:t>Mc </a:t>
            </a:r>
            <a:r>
              <a:rPr lang="en-GB" sz="6600" b="0" i="0" dirty="0" err="1">
                <a:solidFill>
                  <a:srgbClr val="111111"/>
                </a:solidFill>
                <a:effectLst/>
                <a:latin typeface="Arial" panose="020B0604020202020204" pitchFamily="34" charset="0"/>
                <a:cs typeface="Arial" panose="020B0604020202020204" pitchFamily="34" charset="0"/>
              </a:rPr>
              <a:t>Leod,S</a:t>
            </a:r>
            <a:r>
              <a:rPr lang="en-GB" sz="6600" b="0" i="0" dirty="0">
                <a:solidFill>
                  <a:srgbClr val="111111"/>
                </a:solidFill>
                <a:effectLst/>
                <a:latin typeface="Arial" panose="020B0604020202020204" pitchFamily="34" charset="0"/>
                <a:cs typeface="Arial" panose="020B0604020202020204" pitchFamily="34" charset="0"/>
              </a:rPr>
              <a:t>.(2024) ‘ Maslow’s Hierarchy of Needs’ </a:t>
            </a:r>
            <a:r>
              <a:rPr lang="en-GB" sz="6600" b="0" i="1" dirty="0" err="1">
                <a:solidFill>
                  <a:srgbClr val="111111"/>
                </a:solidFill>
                <a:effectLst/>
                <a:latin typeface="Arial" panose="020B0604020202020204" pitchFamily="34" charset="0"/>
                <a:cs typeface="Arial" panose="020B0604020202020204" pitchFamily="34" charset="0"/>
              </a:rPr>
              <a:t>SymplyPsychology</a:t>
            </a:r>
            <a:r>
              <a:rPr lang="en-GB" sz="6600" b="0" i="0" dirty="0">
                <a:solidFill>
                  <a:srgbClr val="111111"/>
                </a:solidFill>
                <a:effectLst/>
                <a:latin typeface="Arial" panose="020B0604020202020204" pitchFamily="34" charset="0"/>
                <a:cs typeface="Arial" panose="020B0604020202020204" pitchFamily="34" charset="0"/>
              </a:rPr>
              <a:t> Available at: </a:t>
            </a:r>
            <a:r>
              <a:rPr lang="en-GB" sz="6600" b="0" i="0" dirty="0">
                <a:solidFill>
                  <a:srgbClr val="111111"/>
                </a:solidFill>
                <a:effectLst/>
                <a:latin typeface="Arial" panose="020B0604020202020204" pitchFamily="34" charset="0"/>
                <a:cs typeface="Arial" panose="020B0604020202020204" pitchFamily="34" charset="0"/>
                <a:hlinkClick r:id="rId6"/>
              </a:rPr>
              <a:t>https://www.researchgate.net/publication/383241976_Maslow's_Hierarchy_of_Needs</a:t>
            </a:r>
            <a:r>
              <a:rPr lang="en-GB" sz="6600" b="0" i="0" dirty="0">
                <a:solidFill>
                  <a:srgbClr val="111111"/>
                </a:solidFill>
                <a:effectLst/>
                <a:latin typeface="Arial" panose="020B0604020202020204" pitchFamily="34" charset="0"/>
                <a:cs typeface="Arial" panose="020B0604020202020204" pitchFamily="34" charset="0"/>
              </a:rPr>
              <a:t> (Accessed </a:t>
            </a:r>
            <a:r>
              <a:rPr lang="en-GB" sz="6600" dirty="0">
                <a:solidFill>
                  <a:srgbClr val="111111"/>
                </a:solidFill>
                <a:latin typeface="Arial" panose="020B0604020202020204" pitchFamily="34" charset="0"/>
                <a:cs typeface="Arial" panose="020B0604020202020204" pitchFamily="34" charset="0"/>
              </a:rPr>
              <a:t>11</a:t>
            </a:r>
            <a:r>
              <a:rPr lang="en-GB" sz="6600" b="0" i="0" dirty="0">
                <a:solidFill>
                  <a:srgbClr val="111111"/>
                </a:solidFill>
                <a:effectLst/>
                <a:latin typeface="Arial" panose="020B0604020202020204" pitchFamily="34" charset="0"/>
                <a:cs typeface="Arial" panose="020B0604020202020204" pitchFamily="34" charset="0"/>
              </a:rPr>
              <a:t> November 2024).</a:t>
            </a:r>
          </a:p>
          <a:p>
            <a:pPr marL="0" indent="0">
              <a:buNone/>
            </a:pPr>
            <a:r>
              <a:rPr lang="en-GB" sz="6600" b="0" i="0" dirty="0">
                <a:solidFill>
                  <a:srgbClr val="111111"/>
                </a:solidFill>
                <a:effectLst/>
                <a:latin typeface="Arial" panose="020B0604020202020204" pitchFamily="34" charset="0"/>
                <a:cs typeface="Arial" panose="020B0604020202020204" pitchFamily="34" charset="0"/>
              </a:rPr>
              <a:t> </a:t>
            </a:r>
          </a:p>
          <a:p>
            <a:pPr marL="0" indent="0">
              <a:buNone/>
            </a:pPr>
            <a:r>
              <a:rPr lang="en-GB" sz="6600" b="0" i="0" dirty="0" err="1">
                <a:solidFill>
                  <a:srgbClr val="111111"/>
                </a:solidFill>
                <a:effectLst/>
                <a:latin typeface="Arial" panose="020B0604020202020204" pitchFamily="34" charset="0"/>
                <a:cs typeface="Arial" panose="020B0604020202020204" pitchFamily="34" charset="0"/>
              </a:rPr>
              <a:t>Palmer,J</a:t>
            </a:r>
            <a:r>
              <a:rPr lang="en-GB" sz="6600" b="0" i="0" dirty="0">
                <a:solidFill>
                  <a:srgbClr val="111111"/>
                </a:solidFill>
                <a:effectLst/>
                <a:latin typeface="Arial" panose="020B0604020202020204" pitchFamily="34" charset="0"/>
                <a:cs typeface="Arial" panose="020B0604020202020204" pitchFamily="34" charset="0"/>
              </a:rPr>
              <a:t>.(2018) ‘ </a:t>
            </a:r>
            <a:r>
              <a:rPr lang="en-GB" sz="6600" i="0" dirty="0">
                <a:effectLst/>
                <a:latin typeface="Arial" panose="020B0604020202020204" pitchFamily="34" charset="0"/>
                <a:cs typeface="Arial" panose="020B0604020202020204" pitchFamily="34" charset="0"/>
              </a:rPr>
              <a:t>Shocking number of children living poverty in south east London revealed’ </a:t>
            </a:r>
            <a:r>
              <a:rPr lang="en-GB" sz="6600" i="1" dirty="0" err="1">
                <a:effectLst/>
                <a:latin typeface="Arial" panose="020B0604020202020204" pitchFamily="34" charset="0"/>
                <a:cs typeface="Arial" panose="020B0604020202020204" pitchFamily="34" charset="0"/>
              </a:rPr>
              <a:t>YourLocalguardian</a:t>
            </a:r>
            <a:r>
              <a:rPr lang="en-GB" sz="6600" i="1" dirty="0">
                <a:effectLst/>
                <a:latin typeface="Arial" panose="020B0604020202020204" pitchFamily="34" charset="0"/>
                <a:cs typeface="Arial" panose="020B0604020202020204" pitchFamily="34" charset="0"/>
              </a:rPr>
              <a:t> </a:t>
            </a:r>
            <a:r>
              <a:rPr lang="en-GB" sz="6600" dirty="0">
                <a:effectLst/>
                <a:latin typeface="Arial" panose="020B0604020202020204" pitchFamily="34" charset="0"/>
                <a:cs typeface="Arial" panose="020B0604020202020204" pitchFamily="34" charset="0"/>
              </a:rPr>
              <a:t>Available </a:t>
            </a:r>
            <a:r>
              <a:rPr lang="en-GB" sz="6600" dirty="0" err="1">
                <a:effectLst/>
                <a:latin typeface="Arial" panose="020B0604020202020204" pitchFamily="34" charset="0"/>
                <a:cs typeface="Arial" panose="020B0604020202020204" pitchFamily="34" charset="0"/>
              </a:rPr>
              <a:t>at</a:t>
            </a:r>
            <a:r>
              <a:rPr lang="en-GB" sz="6600" i="1" dirty="0" err="1">
                <a:effectLst/>
                <a:latin typeface="Arial" panose="020B0604020202020204" pitchFamily="34" charset="0"/>
                <a:cs typeface="Arial" panose="020B0604020202020204" pitchFamily="34" charset="0"/>
              </a:rPr>
              <a:t>:</a:t>
            </a:r>
            <a:r>
              <a:rPr lang="en-GB" sz="6600" i="1" dirty="0" err="1">
                <a:effectLst/>
                <a:latin typeface="Arial" panose="020B0604020202020204" pitchFamily="34" charset="0"/>
                <a:cs typeface="Arial" panose="020B0604020202020204" pitchFamily="34" charset="0"/>
                <a:hlinkClick r:id="rId7"/>
              </a:rPr>
              <a:t>https</a:t>
            </a:r>
            <a:r>
              <a:rPr lang="en-GB" sz="6600" i="1" dirty="0">
                <a:effectLst/>
                <a:latin typeface="Arial" panose="020B0604020202020204" pitchFamily="34" charset="0"/>
                <a:cs typeface="Arial" panose="020B0604020202020204" pitchFamily="34" charset="0"/>
                <a:hlinkClick r:id="rId7"/>
              </a:rPr>
              <a:t>://www.yourlocalguardian.co.uk/news/15893208.shocking-number-children-living-poverty-south-east-london-revealed/</a:t>
            </a:r>
            <a:r>
              <a:rPr lang="en-GB" sz="6600" i="1" dirty="0">
                <a:effectLst/>
                <a:latin typeface="Arial" panose="020B0604020202020204" pitchFamily="34" charset="0"/>
                <a:cs typeface="Arial" panose="020B0604020202020204" pitchFamily="34" charset="0"/>
              </a:rPr>
              <a:t> </a:t>
            </a:r>
            <a:r>
              <a:rPr lang="en-GB" sz="6600" b="0" i="0" dirty="0">
                <a:solidFill>
                  <a:srgbClr val="111111"/>
                </a:solidFill>
                <a:effectLst/>
                <a:latin typeface="Arial" panose="020B0604020202020204" pitchFamily="34" charset="0"/>
                <a:cs typeface="Arial" panose="020B0604020202020204" pitchFamily="34" charset="0"/>
              </a:rPr>
              <a:t>(Accessed 05 November 2024). </a:t>
            </a:r>
            <a:endParaRPr lang="en-GB" sz="6600" i="1" dirty="0">
              <a:effectLst/>
              <a:latin typeface="Arial" panose="020B0604020202020204" pitchFamily="34" charset="0"/>
              <a:cs typeface="Arial" panose="020B0604020202020204" pitchFamily="34" charset="0"/>
            </a:endParaRPr>
          </a:p>
          <a:p>
            <a:pPr marL="0" indent="0">
              <a:buNone/>
            </a:pPr>
            <a:endParaRPr lang="en-GB" sz="6400" dirty="0">
              <a:solidFill>
                <a:srgbClr val="11111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162364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48BC4-01BE-75A0-5198-88EDD324A845}"/>
              </a:ext>
            </a:extLst>
          </p:cNvPr>
          <p:cNvSpPr>
            <a:spLocks noGrp="1"/>
          </p:cNvSpPr>
          <p:nvPr>
            <p:ph idx="1"/>
          </p:nvPr>
        </p:nvSpPr>
        <p:spPr>
          <a:xfrm>
            <a:off x="609600" y="439947"/>
            <a:ext cx="10972800" cy="5077286"/>
          </a:xfrm>
        </p:spPr>
        <p:txBody>
          <a:bodyPr>
            <a:normAutofit lnSpcReduction="10000"/>
          </a:bodyPr>
          <a:lstStyle/>
          <a:p>
            <a:pPr marL="0" indent="0">
              <a:buNone/>
            </a:pPr>
            <a:r>
              <a:rPr lang="en-GB" sz="1800" dirty="0">
                <a:latin typeface="Arial" panose="020B0604020202020204" pitchFamily="34" charset="0"/>
                <a:cs typeface="Arial" panose="020B0604020202020204" pitchFamily="34" charset="0"/>
              </a:rPr>
              <a:t>Royal Borough of Greenwich(2024)</a:t>
            </a:r>
            <a:r>
              <a:rPr lang="en-GB" sz="1800" i="1" dirty="0">
                <a:latin typeface="Arial" panose="020B0604020202020204" pitchFamily="34" charset="0"/>
                <a:cs typeface="Arial" panose="020B0604020202020204" pitchFamily="34" charset="0"/>
              </a:rPr>
              <a:t>Child poverty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2"/>
              </a:rPr>
              <a:t>https://www.royalgreenwich.gov.uk/info/200314/starting_well/2193/child_poverty#:~:text=Overall%20in%20Greenwich%20there%20are,the%20national%20and%20regional%20averages.&amp;text=Children%20from%20homeless%20households%20are,a%20social%20determinant%20of%20health.</a:t>
            </a:r>
            <a:r>
              <a:rPr lang="en-GB" sz="1800" dirty="0">
                <a:latin typeface="Arial" panose="020B0604020202020204" pitchFamily="34" charset="0"/>
                <a:cs typeface="Arial" panose="020B0604020202020204" pitchFamily="34" charset="0"/>
              </a:rPr>
              <a:t> </a:t>
            </a:r>
            <a:r>
              <a:rPr lang="en-GB" sz="1800" b="0" i="0" dirty="0">
                <a:solidFill>
                  <a:srgbClr val="111111"/>
                </a:solidFill>
                <a:effectLst/>
                <a:latin typeface="Arial" panose="020B0604020202020204" pitchFamily="34" charset="0"/>
                <a:cs typeface="Arial" panose="020B0604020202020204" pitchFamily="34" charset="0"/>
              </a:rPr>
              <a:t>(Accessed 06 November 2024). </a:t>
            </a:r>
            <a:endParaRPr lang="en-GB" sz="1800" b="0" dirty="0">
              <a:solidFill>
                <a:srgbClr val="111111"/>
              </a:solidFill>
              <a:effectLst/>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Royal Borough of Greenwich  Ward profiles (2011). Available </a:t>
            </a:r>
            <a:r>
              <a:rPr lang="en-GB" sz="1700" dirty="0" err="1">
                <a:latin typeface="Arial" panose="020B0604020202020204" pitchFamily="34" charset="0"/>
                <a:cs typeface="Arial" panose="020B0604020202020204" pitchFamily="34" charset="0"/>
              </a:rPr>
              <a:t>at:</a:t>
            </a:r>
            <a:r>
              <a:rPr lang="en-GB" sz="1700" dirty="0" err="1">
                <a:latin typeface="Arial" panose="020B0604020202020204" pitchFamily="34" charset="0"/>
                <a:cs typeface="Arial" panose="020B0604020202020204" pitchFamily="34" charset="0"/>
                <a:hlinkClick r:id="rId3"/>
              </a:rPr>
              <a:t>file</a:t>
            </a:r>
            <a:r>
              <a:rPr lang="en-GB" sz="1700" dirty="0">
                <a:latin typeface="Arial" panose="020B0604020202020204" pitchFamily="34" charset="0"/>
                <a:cs typeface="Arial" panose="020B0604020202020204" pitchFamily="34" charset="0"/>
                <a:hlinkClick r:id="rId3"/>
              </a:rPr>
              <a:t>:///C:/Users/44746/Downloads/All_Royal_Greenwich_Ward_Profiles_2020.pdf</a:t>
            </a:r>
            <a:r>
              <a:rPr lang="en-GB" sz="1700" dirty="0">
                <a:latin typeface="Arial" panose="020B0604020202020204" pitchFamily="34" charset="0"/>
                <a:cs typeface="Arial" panose="020B0604020202020204" pitchFamily="34" charset="0"/>
              </a:rPr>
              <a:t> </a:t>
            </a:r>
            <a:r>
              <a:rPr lang="en-GB" sz="1700" b="0" i="0" dirty="0">
                <a:solidFill>
                  <a:srgbClr val="111111"/>
                </a:solidFill>
                <a:effectLst/>
                <a:latin typeface="Arial" panose="020B0604020202020204" pitchFamily="34" charset="0"/>
                <a:cs typeface="Arial" panose="020B0604020202020204" pitchFamily="34" charset="0"/>
              </a:rPr>
              <a:t>(Accessed 10 November 2024). </a:t>
            </a:r>
          </a:p>
          <a:p>
            <a:pPr marL="0" indent="0">
              <a:buNone/>
            </a:pPr>
            <a:endParaRPr lang="en-GB" sz="1700" b="0" i="0" dirty="0">
              <a:solidFill>
                <a:srgbClr val="111111"/>
              </a:solidFill>
              <a:effectLst/>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Royal Borough of Greenwich(2020)</a:t>
            </a:r>
            <a:r>
              <a:rPr lang="en-GB" sz="1700" i="1" dirty="0">
                <a:latin typeface="Arial" panose="020B0604020202020204" pitchFamily="34" charset="0"/>
                <a:cs typeface="Arial" panose="020B0604020202020204" pitchFamily="34" charset="0"/>
              </a:rPr>
              <a:t>Greenwich Supports Strategy </a:t>
            </a:r>
            <a:r>
              <a:rPr lang="en-GB" sz="1700" dirty="0">
                <a:latin typeface="Arial" panose="020B0604020202020204" pitchFamily="34" charset="0"/>
                <a:cs typeface="Arial" panose="020B0604020202020204" pitchFamily="34" charset="0"/>
              </a:rPr>
              <a:t>Available </a:t>
            </a:r>
            <a:r>
              <a:rPr lang="en-GB" sz="1700" dirty="0" err="1">
                <a:latin typeface="Arial" panose="020B0604020202020204" pitchFamily="34" charset="0"/>
                <a:cs typeface="Arial" panose="020B0604020202020204" pitchFamily="34" charset="0"/>
              </a:rPr>
              <a:t>at:</a:t>
            </a:r>
            <a:r>
              <a:rPr lang="en-GB" sz="1700" dirty="0" err="1">
                <a:latin typeface="Arial" panose="020B0604020202020204" pitchFamily="34" charset="0"/>
                <a:cs typeface="Arial" panose="020B0604020202020204" pitchFamily="34" charset="0"/>
                <a:hlinkClick r:id="rId4"/>
              </a:rPr>
              <a:t>https</a:t>
            </a:r>
            <a:r>
              <a:rPr lang="en-GB" sz="1700" dirty="0">
                <a:latin typeface="Arial" panose="020B0604020202020204" pitchFamily="34" charset="0"/>
                <a:cs typeface="Arial" panose="020B0604020202020204" pitchFamily="34" charset="0"/>
                <a:hlinkClick r:id="rId4"/>
              </a:rPr>
              <a:t>://committees.royalgreenwich.gov.uk/documents/s9754/6.1%20Greenwich%20Supports%20strategy.pdf</a:t>
            </a:r>
            <a:r>
              <a:rPr lang="en-GB" sz="1700" dirty="0">
                <a:latin typeface="Arial" panose="020B0604020202020204" pitchFamily="34" charset="0"/>
                <a:cs typeface="Arial" panose="020B0604020202020204" pitchFamily="34" charset="0"/>
              </a:rPr>
              <a:t> </a:t>
            </a:r>
            <a:r>
              <a:rPr lang="en-GB" sz="1700" b="0" i="0" dirty="0">
                <a:solidFill>
                  <a:srgbClr val="111111"/>
                </a:solidFill>
                <a:effectLst/>
                <a:latin typeface="Arial" panose="020B0604020202020204" pitchFamily="34" charset="0"/>
                <a:cs typeface="Arial" panose="020B0604020202020204" pitchFamily="34" charset="0"/>
              </a:rPr>
              <a:t>(Accessed 05 November 2024). </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Office for National statistics(2023)</a:t>
            </a:r>
            <a:r>
              <a:rPr lang="en-GB" sz="1700" i="1" dirty="0">
                <a:latin typeface="Arial" panose="020B0604020202020204" pitchFamily="34" charset="0"/>
                <a:cs typeface="Arial" panose="020B0604020202020204" pitchFamily="34" charset="0"/>
              </a:rPr>
              <a:t>How life has changed in Greenwich:  Census 2021 </a:t>
            </a:r>
            <a:r>
              <a:rPr lang="en-GB" sz="1700" dirty="0">
                <a:latin typeface="Arial" panose="020B0604020202020204" pitchFamily="34" charset="0"/>
                <a:cs typeface="Arial" panose="020B0604020202020204" pitchFamily="34" charset="0"/>
              </a:rPr>
              <a:t>Available </a:t>
            </a:r>
            <a:r>
              <a:rPr lang="en-GB" sz="1700" dirty="0" err="1">
                <a:latin typeface="Arial" panose="020B0604020202020204" pitchFamily="34" charset="0"/>
                <a:cs typeface="Arial" panose="020B0604020202020204" pitchFamily="34" charset="0"/>
              </a:rPr>
              <a:t>at:</a:t>
            </a:r>
            <a:r>
              <a:rPr lang="en-GB" sz="1700" dirty="0" err="1">
                <a:latin typeface="Arial" panose="020B0604020202020204" pitchFamily="34" charset="0"/>
                <a:cs typeface="Arial" panose="020B0604020202020204" pitchFamily="34" charset="0"/>
                <a:hlinkClick r:id="rId5"/>
              </a:rPr>
              <a:t>https</a:t>
            </a:r>
            <a:r>
              <a:rPr lang="en-GB" sz="1700" dirty="0">
                <a:latin typeface="Arial" panose="020B0604020202020204" pitchFamily="34" charset="0"/>
                <a:cs typeface="Arial" panose="020B0604020202020204" pitchFamily="34" charset="0"/>
                <a:hlinkClick r:id="rId5"/>
              </a:rPr>
              <a:t>://www.ons.gov.uk/visualisations/censusareachanges/E09000011</a:t>
            </a:r>
            <a:r>
              <a:rPr lang="en-GB" sz="1700" dirty="0">
                <a:latin typeface="Arial" panose="020B0604020202020204" pitchFamily="34" charset="0"/>
                <a:cs typeface="Arial" panose="020B0604020202020204" pitchFamily="34" charset="0"/>
              </a:rPr>
              <a:t> </a:t>
            </a:r>
            <a:r>
              <a:rPr lang="en-GB" sz="1700" b="0" i="0" dirty="0">
                <a:solidFill>
                  <a:srgbClr val="111111"/>
                </a:solidFill>
                <a:effectLst/>
                <a:latin typeface="Arial" panose="020B0604020202020204" pitchFamily="34" charset="0"/>
                <a:cs typeface="Arial" panose="020B0604020202020204" pitchFamily="34" charset="0"/>
              </a:rPr>
              <a:t>(Accessed 05 November 2024). </a:t>
            </a:r>
            <a:endParaRPr lang="en-GB" sz="1700" i="1" dirty="0">
              <a:effectLst/>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err="1">
                <a:latin typeface="Arial" panose="020B0604020202020204" pitchFamily="34" charset="0"/>
                <a:cs typeface="Arial" panose="020B0604020202020204" pitchFamily="34" charset="0"/>
              </a:rPr>
              <a:t>Walters,E</a:t>
            </a:r>
            <a:r>
              <a:rPr lang="en-GB" sz="1700" dirty="0">
                <a:latin typeface="Arial" panose="020B0604020202020204" pitchFamily="34" charset="0"/>
                <a:cs typeface="Arial" panose="020B0604020202020204" pitchFamily="34" charset="0"/>
              </a:rPr>
              <a:t>. </a:t>
            </a:r>
            <a:r>
              <a:rPr lang="en-GB" sz="1700" i="1" dirty="0">
                <a:latin typeface="Arial" panose="020B0604020202020204" pitchFamily="34" charset="0"/>
                <a:cs typeface="Arial" panose="020B0604020202020204" pitchFamily="34" charset="0"/>
              </a:rPr>
              <a:t>et al</a:t>
            </a:r>
            <a:r>
              <a:rPr lang="en-GB" sz="1700" dirty="0">
                <a:latin typeface="Arial" panose="020B0604020202020204" pitchFamily="34" charset="0"/>
                <a:cs typeface="Arial" panose="020B0604020202020204" pitchFamily="34" charset="0"/>
              </a:rPr>
              <a:t>.(2023)</a:t>
            </a:r>
            <a:r>
              <a:rPr lang="en-GB" sz="1700" b="0" i="0" dirty="0">
                <a:solidFill>
                  <a:srgbClr val="484848"/>
                </a:solidFill>
                <a:effectLst/>
                <a:latin typeface="Arial" panose="020B0604020202020204" pitchFamily="34" charset="0"/>
                <a:cs typeface="Arial" panose="020B0604020202020204" pitchFamily="34" charset="0"/>
              </a:rPr>
              <a:t> ‘</a:t>
            </a:r>
            <a:r>
              <a:rPr lang="en-GB" sz="1700" b="0" i="0" dirty="0">
                <a:effectLst/>
                <a:latin typeface="Arial" panose="020B0604020202020204" pitchFamily="34" charset="0"/>
                <a:cs typeface="Arial" panose="020B0604020202020204" pitchFamily="34" charset="0"/>
              </a:rPr>
              <a:t>Opportunities and Barriers to Embedding Community Development Approaches in Local Systems’ </a:t>
            </a:r>
            <a:r>
              <a:rPr lang="en-GB" sz="1700" b="0" i="1" dirty="0">
                <a:effectLst/>
                <a:latin typeface="Arial" panose="020B0604020202020204" pitchFamily="34" charset="0"/>
                <a:cs typeface="Arial" panose="020B0604020202020204" pitchFamily="34" charset="0"/>
              </a:rPr>
              <a:t>International Journal of Integrated Care </a:t>
            </a:r>
            <a:r>
              <a:rPr lang="en-GB" sz="1700" b="0" dirty="0">
                <a:effectLst/>
                <a:latin typeface="Arial" panose="020B0604020202020204" pitchFamily="34" charset="0"/>
                <a:cs typeface="Arial" panose="020B0604020202020204" pitchFamily="34" charset="0"/>
              </a:rPr>
              <a:t>p.71 </a:t>
            </a:r>
            <a:r>
              <a:rPr lang="en-GB" sz="1700" b="0" dirty="0" err="1">
                <a:effectLst/>
                <a:latin typeface="Arial" panose="020B0604020202020204" pitchFamily="34" charset="0"/>
                <a:cs typeface="Arial" panose="020B0604020202020204" pitchFamily="34" charset="0"/>
              </a:rPr>
              <a:t>Available:</a:t>
            </a:r>
            <a:r>
              <a:rPr lang="en-GB" sz="1700" b="0" dirty="0" err="1">
                <a:effectLst/>
                <a:latin typeface="Arial" panose="020B0604020202020204" pitchFamily="34" charset="0"/>
                <a:cs typeface="Arial" panose="020B0604020202020204" pitchFamily="34" charset="0"/>
                <a:hlinkClick r:id="rId6"/>
              </a:rPr>
              <a:t>DOI</a:t>
            </a:r>
            <a:r>
              <a:rPr lang="en-GB" sz="1700" b="0" dirty="0">
                <a:effectLst/>
                <a:latin typeface="Arial" panose="020B0604020202020204" pitchFamily="34" charset="0"/>
                <a:cs typeface="Arial" panose="020B0604020202020204" pitchFamily="34" charset="0"/>
                <a:hlinkClick r:id="rId6"/>
              </a:rPr>
              <a:t>: 10.5334/ijic.ICIC23338</a:t>
            </a:r>
            <a:r>
              <a:rPr lang="en-GB" sz="1700" b="0" dirty="0">
                <a:effectLst/>
                <a:latin typeface="Arial" panose="020B0604020202020204" pitchFamily="34" charset="0"/>
                <a:cs typeface="Arial" panose="020B0604020202020204" pitchFamily="34" charset="0"/>
              </a:rPr>
              <a:t> </a:t>
            </a:r>
            <a:r>
              <a:rPr lang="en-GB" sz="1700" b="0" i="0" dirty="0">
                <a:solidFill>
                  <a:srgbClr val="111111"/>
                </a:solidFill>
                <a:effectLst/>
                <a:latin typeface="Arial" panose="020B0604020202020204" pitchFamily="34" charset="0"/>
                <a:cs typeface="Arial" panose="020B0604020202020204" pitchFamily="34" charset="0"/>
              </a:rPr>
              <a:t>(Accessed </a:t>
            </a:r>
            <a:r>
              <a:rPr lang="en-GB" sz="1700" dirty="0">
                <a:solidFill>
                  <a:srgbClr val="111111"/>
                </a:solidFill>
                <a:latin typeface="Arial" panose="020B0604020202020204" pitchFamily="34" charset="0"/>
                <a:cs typeface="Arial" panose="020B0604020202020204" pitchFamily="34" charset="0"/>
              </a:rPr>
              <a:t>14</a:t>
            </a:r>
            <a:r>
              <a:rPr lang="en-GB" sz="1700" b="0" i="0" dirty="0">
                <a:solidFill>
                  <a:srgbClr val="111111"/>
                </a:solidFill>
                <a:effectLst/>
                <a:latin typeface="Arial" panose="020B0604020202020204" pitchFamily="34" charset="0"/>
                <a:cs typeface="Arial" panose="020B0604020202020204" pitchFamily="34" charset="0"/>
              </a:rPr>
              <a:t> November 2024).</a:t>
            </a:r>
            <a:endParaRPr lang="en-GB" sz="1700" b="0" dirty="0">
              <a:effectLst/>
              <a:latin typeface="Arial" panose="020B0604020202020204" pitchFamily="34" charset="0"/>
              <a:cs typeface="Arial" panose="020B0604020202020204" pitchFamily="34" charset="0"/>
            </a:endParaRPr>
          </a:p>
          <a:p>
            <a:pPr marL="0" indent="0">
              <a:buNone/>
            </a:pPr>
            <a:endParaRPr lang="en-GB" sz="1500" dirty="0"/>
          </a:p>
        </p:txBody>
      </p:sp>
    </p:spTree>
    <p:extLst>
      <p:ext uri="{BB962C8B-B14F-4D97-AF65-F5344CB8AC3E}">
        <p14:creationId xmlns:p14="http://schemas.microsoft.com/office/powerpoint/2010/main" val="33936703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15" ma:contentTypeDescription="Create a new document." ma:contentTypeScope="" ma:versionID="4413385702b7808664e70cf6c894a54f">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29fc31abba2bfce1cd9007eb74a36638"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_activity" minOccurs="0"/>
                <xsd:element ref="ns3:MediaServiceSearchProperties"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_activity" ma:index="15" nillable="true" ma:displayName="_activity" ma:hidden="true" ma:internalName="_activity">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3126fb8f-6f0a-4021-9821-3197397987a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249555-A6D1-47C2-88E1-AEE6882A42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26fb8f-6f0a-4021-9821-3197397987a0"/>
    <ds:schemaRef ds:uri="02f9a779-b163-4717-be83-f5bc5eef6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4B3F6E7-A0D8-4CA1-A201-C0BB4B145E5A}">
  <ds:schemaRefs>
    <ds:schemaRef ds:uri="http://schemas.microsoft.com/office/2006/documentManagement/types"/>
    <ds:schemaRef ds:uri="http://purl.org/dc/elements/1.1/"/>
    <ds:schemaRef ds:uri="http://www.w3.org/XML/1998/namespace"/>
    <ds:schemaRef ds:uri="http://purl.org/dc/terms/"/>
    <ds:schemaRef ds:uri="http://schemas.microsoft.com/office/2006/metadata/properties"/>
    <ds:schemaRef ds:uri="3126fb8f-6f0a-4021-9821-3197397987a0"/>
    <ds:schemaRef ds:uri="02f9a779-b163-4717-be83-f5bc5eef629d"/>
    <ds:schemaRef ds:uri="http://schemas.microsoft.com/office/infopath/2007/PartnerControl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F4C69C8A-2A41-441B-8BDF-456FA8165D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3770</TotalTime>
  <Words>1680</Words>
  <Application>Microsoft Office PowerPoint</Application>
  <PresentationFormat>Widescreen</PresentationFormat>
  <Paragraphs>167</Paragraphs>
  <Slides>22</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22</vt:i4>
      </vt:variant>
    </vt:vector>
  </HeadingPairs>
  <TitlesOfParts>
    <vt:vector size="30" baseType="lpstr">
      <vt:lpstr>Aptos</vt:lpstr>
      <vt:lpstr>Aptos Display</vt:lpstr>
      <vt:lpstr>Arial</vt:lpstr>
      <vt:lpstr>Calibri</vt:lpstr>
      <vt:lpstr>Myriad Pro</vt:lpstr>
      <vt:lpstr>Wingdings</vt:lpstr>
      <vt:lpstr>Office Theme</vt:lpstr>
      <vt:lpstr>20140311PresentationUWTSDTemplate</vt:lpstr>
      <vt:lpstr>Community development ‘Child poverty’</vt:lpstr>
      <vt:lpstr>Introduction</vt:lpstr>
      <vt:lpstr>Aim</vt:lpstr>
      <vt:lpstr>Demographic</vt:lpstr>
      <vt:lpstr>Population</vt:lpstr>
      <vt:lpstr>Ethnicity </vt:lpstr>
      <vt:lpstr>Religion </vt:lpstr>
      <vt:lpstr>Key issues</vt:lpstr>
      <vt:lpstr>PowerPoint Presentation</vt:lpstr>
      <vt:lpstr>PowerPoint Presentation</vt:lpstr>
      <vt:lpstr>Stakeholders involved in the program</vt:lpstr>
      <vt:lpstr>The principles which underpin community development</vt:lpstr>
      <vt:lpstr>Digital media and technologies</vt:lpstr>
      <vt:lpstr>Theories Maslow's Hierarchy Needs to Support Community Development project</vt:lpstr>
      <vt:lpstr>Bronfenbrenner's ecological systems theory</vt:lpstr>
      <vt:lpstr>Legislation and policy impact the support and growth of  a community</vt:lpstr>
      <vt:lpstr>Barriers to community development</vt:lpstr>
      <vt:lpstr>Recommendations</vt:lpstr>
      <vt:lpstr>Conclusion </vt:lpstr>
      <vt:lpstr>Reference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Mayne Estefan Chamorro Salcedo (2118543)</dc:creator>
  <cp:lastModifiedBy>Mayne Estefan Chamorro Salcedo (2118543)</cp:lastModifiedBy>
  <cp:revision>27</cp:revision>
  <dcterms:created xsi:type="dcterms:W3CDTF">2024-10-24T18:34:15Z</dcterms:created>
  <dcterms:modified xsi:type="dcterms:W3CDTF">2024-11-24T18:40:23Z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