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68" r:id="rId5"/>
    <p:sldId id="259" r:id="rId6"/>
    <p:sldId id="260" r:id="rId7"/>
    <p:sldId id="261" r:id="rId8"/>
    <p:sldId id="265" r:id="rId9"/>
    <p:sldId id="262" r:id="rId10"/>
    <p:sldId id="263" r:id="rId11"/>
    <p:sldId id="264" r:id="rId12"/>
    <p:sldId id="267"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00C31D-D2E4-4F7A-9F83-1415F7B86CA8}" v="2" dt="2023-09-29T07:55:09.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96" d="100"/>
          <a:sy n="96" d="100"/>
        </p:scale>
        <p:origin x="4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6D00C31D-D2E4-4F7A-9F83-1415F7B86CA8}"/>
    <pc:docChg chg="custSel addSld modSld">
      <pc:chgData name="Steve Tindall" userId="56fef3d5-bab5-4aa2-8263-b7d01d73936e" providerId="ADAL" clId="{6D00C31D-D2E4-4F7A-9F83-1415F7B86CA8}" dt="2023-09-29T08:08:12.459" v="104" actId="113"/>
      <pc:docMkLst>
        <pc:docMk/>
      </pc:docMkLst>
      <pc:sldChg chg="modSp mod">
        <pc:chgData name="Steve Tindall" userId="56fef3d5-bab5-4aa2-8263-b7d01d73936e" providerId="ADAL" clId="{6D00C31D-D2E4-4F7A-9F83-1415F7B86CA8}" dt="2023-09-29T07:52:20.369" v="28" actId="27636"/>
        <pc:sldMkLst>
          <pc:docMk/>
          <pc:sldMk cId="3626830957" sldId="256"/>
        </pc:sldMkLst>
        <pc:spChg chg="mod">
          <ac:chgData name="Steve Tindall" userId="56fef3d5-bab5-4aa2-8263-b7d01d73936e" providerId="ADAL" clId="{6D00C31D-D2E4-4F7A-9F83-1415F7B86CA8}" dt="2023-09-29T07:52:20.369" v="28" actId="27636"/>
          <ac:spMkLst>
            <pc:docMk/>
            <pc:sldMk cId="3626830957" sldId="256"/>
            <ac:spMk id="2" creationId="{2E8132FB-203F-400C-B011-BA06DF2C3ABE}"/>
          </ac:spMkLst>
        </pc:spChg>
        <pc:spChg chg="mod">
          <ac:chgData name="Steve Tindall" userId="56fef3d5-bab5-4aa2-8263-b7d01d73936e" providerId="ADAL" clId="{6D00C31D-D2E4-4F7A-9F83-1415F7B86CA8}" dt="2023-09-29T07:52:10.800" v="17" actId="20577"/>
          <ac:spMkLst>
            <pc:docMk/>
            <pc:sldMk cId="3626830957" sldId="256"/>
            <ac:spMk id="3" creationId="{6F606A3C-576A-4186-BD9F-6F703DEE99BD}"/>
          </ac:spMkLst>
        </pc:spChg>
      </pc:sldChg>
      <pc:sldChg chg="addSp delSp mod">
        <pc:chgData name="Steve Tindall" userId="56fef3d5-bab5-4aa2-8263-b7d01d73936e" providerId="ADAL" clId="{6D00C31D-D2E4-4F7A-9F83-1415F7B86CA8}" dt="2023-09-29T07:53:46.404" v="30"/>
        <pc:sldMkLst>
          <pc:docMk/>
          <pc:sldMk cId="3480452013" sldId="257"/>
        </pc:sldMkLst>
        <pc:picChg chg="add">
          <ac:chgData name="Steve Tindall" userId="56fef3d5-bab5-4aa2-8263-b7d01d73936e" providerId="ADAL" clId="{6D00C31D-D2E4-4F7A-9F83-1415F7B86CA8}" dt="2023-09-29T07:53:46.404" v="30"/>
          <ac:picMkLst>
            <pc:docMk/>
            <pc:sldMk cId="3480452013" sldId="257"/>
            <ac:picMk id="2" creationId="{179E2C59-9321-01D9-EFC2-B273FA3B8AB4}"/>
          </ac:picMkLst>
        </pc:picChg>
        <pc:picChg chg="del">
          <ac:chgData name="Steve Tindall" userId="56fef3d5-bab5-4aa2-8263-b7d01d73936e" providerId="ADAL" clId="{6D00C31D-D2E4-4F7A-9F83-1415F7B86CA8}" dt="2023-09-29T07:52:50.797" v="29" actId="478"/>
          <ac:picMkLst>
            <pc:docMk/>
            <pc:sldMk cId="3480452013" sldId="257"/>
            <ac:picMk id="5" creationId="{A8BC107A-222B-41E0-951C-422F4399AF72}"/>
          </ac:picMkLst>
        </pc:picChg>
      </pc:sldChg>
      <pc:sldChg chg="addSp delSp modSp mod">
        <pc:chgData name="Steve Tindall" userId="56fef3d5-bab5-4aa2-8263-b7d01d73936e" providerId="ADAL" clId="{6D00C31D-D2E4-4F7A-9F83-1415F7B86CA8}" dt="2023-09-29T07:55:21.114" v="36" actId="14100"/>
        <pc:sldMkLst>
          <pc:docMk/>
          <pc:sldMk cId="2010322992" sldId="258"/>
        </pc:sldMkLst>
        <pc:picChg chg="add mod">
          <ac:chgData name="Steve Tindall" userId="56fef3d5-bab5-4aa2-8263-b7d01d73936e" providerId="ADAL" clId="{6D00C31D-D2E4-4F7A-9F83-1415F7B86CA8}" dt="2023-09-29T07:55:21.114" v="36" actId="14100"/>
          <ac:picMkLst>
            <pc:docMk/>
            <pc:sldMk cId="2010322992" sldId="258"/>
            <ac:picMk id="2" creationId="{0691D7E6-A067-02DA-A8C7-F64CC209777F}"/>
          </ac:picMkLst>
        </pc:picChg>
        <pc:picChg chg="del">
          <ac:chgData name="Steve Tindall" userId="56fef3d5-bab5-4aa2-8263-b7d01d73936e" providerId="ADAL" clId="{6D00C31D-D2E4-4F7A-9F83-1415F7B86CA8}" dt="2023-09-29T07:53:59.879" v="31" actId="478"/>
          <ac:picMkLst>
            <pc:docMk/>
            <pc:sldMk cId="2010322992" sldId="258"/>
            <ac:picMk id="6" creationId="{B18F83D1-B09E-4DB9-A8E3-4DC82264796B}"/>
          </ac:picMkLst>
        </pc:picChg>
      </pc:sldChg>
      <pc:sldChg chg="modSp new mod">
        <pc:chgData name="Steve Tindall" userId="56fef3d5-bab5-4aa2-8263-b7d01d73936e" providerId="ADAL" clId="{6D00C31D-D2E4-4F7A-9F83-1415F7B86CA8}" dt="2023-09-29T08:08:12.459" v="104" actId="113"/>
        <pc:sldMkLst>
          <pc:docMk/>
          <pc:sldMk cId="2923196135" sldId="268"/>
        </pc:sldMkLst>
        <pc:spChg chg="mod">
          <ac:chgData name="Steve Tindall" userId="56fef3d5-bab5-4aa2-8263-b7d01d73936e" providerId="ADAL" clId="{6D00C31D-D2E4-4F7A-9F83-1415F7B86CA8}" dt="2023-09-29T08:00:15.091" v="68" actId="20577"/>
          <ac:spMkLst>
            <pc:docMk/>
            <pc:sldMk cId="2923196135" sldId="268"/>
            <ac:spMk id="2" creationId="{EA558353-4E1D-8DF1-9241-8617DF5A62CF}"/>
          </ac:spMkLst>
        </pc:spChg>
        <pc:spChg chg="mod">
          <ac:chgData name="Steve Tindall" userId="56fef3d5-bab5-4aa2-8263-b7d01d73936e" providerId="ADAL" clId="{6D00C31D-D2E4-4F7A-9F83-1415F7B86CA8}" dt="2023-09-29T08:08:12.459" v="104" actId="113"/>
          <ac:spMkLst>
            <pc:docMk/>
            <pc:sldMk cId="2923196135" sldId="268"/>
            <ac:spMk id="3" creationId="{6E2BDBE7-BEFA-36F9-F800-A01C401BDB1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5622B-80CF-4881-AC86-CA49E6A014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D212FC-17CF-49D4-8CD1-49A2310E96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D2E712-56E2-441A-8899-66E817ECB1FF}"/>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5" name="Footer Placeholder 4">
            <a:extLst>
              <a:ext uri="{FF2B5EF4-FFF2-40B4-BE49-F238E27FC236}">
                <a16:creationId xmlns:a16="http://schemas.microsoft.com/office/drawing/2014/main" id="{D51F7C75-B350-4240-BD8F-A04472A14A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7D079-FC7F-4F9A-BE1E-2BF03C9EA1FE}"/>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60795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9CA1B-690D-45FA-8055-F6B3D413B3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3F5006-D6E9-4054-B26F-2A04945544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A647A-C239-41D3-B5EF-6F4E81D142FD}"/>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5" name="Footer Placeholder 4">
            <a:extLst>
              <a:ext uri="{FF2B5EF4-FFF2-40B4-BE49-F238E27FC236}">
                <a16:creationId xmlns:a16="http://schemas.microsoft.com/office/drawing/2014/main" id="{A682CA65-E0E5-4E79-AE1F-170FB57B88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1D829-4826-47C8-B822-6E4A97F98117}"/>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2375897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0B6A1-BD2F-4BBC-87C5-CF308CAD54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AECD2E-3D97-4BB3-895C-AC4855AB76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FDEBA9-B002-4D75-A6C2-76AB76047BA2}"/>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5" name="Footer Placeholder 4">
            <a:extLst>
              <a:ext uri="{FF2B5EF4-FFF2-40B4-BE49-F238E27FC236}">
                <a16:creationId xmlns:a16="http://schemas.microsoft.com/office/drawing/2014/main" id="{D1BBC461-E725-4943-9803-F775EF75E8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09872-478F-4C76-820F-60EB4F13ABFA}"/>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2511659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D6A2-4AAB-420F-824A-32D4D812E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349BB0-3267-4C91-9BF6-C3274B850E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8F43B8-513D-4B94-8A9C-4671A591E8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F7DBD-BFA5-490E-9AC0-9EDABE59E1BF}"/>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6" name="Footer Placeholder 5">
            <a:extLst>
              <a:ext uri="{FF2B5EF4-FFF2-40B4-BE49-F238E27FC236}">
                <a16:creationId xmlns:a16="http://schemas.microsoft.com/office/drawing/2014/main" id="{756366CB-2682-440B-8BBE-BDFC996696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3EA6DC-29D3-4B8F-9314-17EBCF42D3A3}"/>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3708641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57893-A97E-4569-9194-AEE4B478D6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E91184-41C7-468D-ACB1-0770C936B9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E143D4-A2D9-40C7-994A-07F5EFA2A8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EAD36E-D378-45A4-8CBB-1E4BD697D6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A60F6F-8CCC-4F6C-96AE-8498C461E7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B29947-B73D-4A60-A39D-3E418A83FC0A}"/>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8" name="Footer Placeholder 7">
            <a:extLst>
              <a:ext uri="{FF2B5EF4-FFF2-40B4-BE49-F238E27FC236}">
                <a16:creationId xmlns:a16="http://schemas.microsoft.com/office/drawing/2014/main" id="{E2247D3B-24EE-417D-8209-BE7FC5F10B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4612B1-B3BD-4851-B589-7A645CED5C44}"/>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2524629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E693-F303-4E55-8F73-206B7DF569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680AC2-2F39-4709-9AE9-6D21ECD96DC4}"/>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4" name="Footer Placeholder 3">
            <a:extLst>
              <a:ext uri="{FF2B5EF4-FFF2-40B4-BE49-F238E27FC236}">
                <a16:creationId xmlns:a16="http://schemas.microsoft.com/office/drawing/2014/main" id="{4AE995E9-0964-4CCB-9720-2F675FE977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51C2C6-D253-4D0B-AF88-B6F8D55C023E}"/>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3400206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8FF6D9-9A65-4B7C-86EC-0E1BD309581E}"/>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3" name="Footer Placeholder 2">
            <a:extLst>
              <a:ext uri="{FF2B5EF4-FFF2-40B4-BE49-F238E27FC236}">
                <a16:creationId xmlns:a16="http://schemas.microsoft.com/office/drawing/2014/main" id="{7729984D-09F7-4AEB-B24A-D84534B1DA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3E4755-5D3A-4350-8A11-C5841DBB1BB8}"/>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4225352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BB840-8F0B-4ACD-BC33-28D03F49A9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6283D3-81C1-4866-93B0-EFEC3B120F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6A8BA7-03B0-4E74-B781-232719EB28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4D5B8C-4DB9-419C-BB27-0351CD62F013}"/>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6" name="Footer Placeholder 5">
            <a:extLst>
              <a:ext uri="{FF2B5EF4-FFF2-40B4-BE49-F238E27FC236}">
                <a16:creationId xmlns:a16="http://schemas.microsoft.com/office/drawing/2014/main" id="{D13059D4-2B66-411C-AD4E-B7C45C3785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689C15-D297-4EB5-A0E2-F87C91CB3462}"/>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2848950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E6658-9BBF-4DAD-B920-B97DC07CCA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F28E4D-DD4E-4CA6-A49B-12AD5BC2A7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E21C3C-79F9-42DC-9CF5-8F820D5EBB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328CDB-9154-4871-A4BE-D3F73E5C56F4}"/>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6" name="Footer Placeholder 5">
            <a:extLst>
              <a:ext uri="{FF2B5EF4-FFF2-40B4-BE49-F238E27FC236}">
                <a16:creationId xmlns:a16="http://schemas.microsoft.com/office/drawing/2014/main" id="{DCAC0CD4-BC15-4751-9A5B-61DB5739B5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3D4BFE-17F8-495A-8500-AF7127543151}"/>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2464140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B0C7-6D30-4BA6-A295-BC261CE6FA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995F21-A47D-414E-AD8D-A4593D96A2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1FD70-ED3B-41C1-8710-01269D56802D}"/>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5" name="Footer Placeholder 4">
            <a:extLst>
              <a:ext uri="{FF2B5EF4-FFF2-40B4-BE49-F238E27FC236}">
                <a16:creationId xmlns:a16="http://schemas.microsoft.com/office/drawing/2014/main" id="{0D1EE77A-78E1-4205-B381-03E4D1E28C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8DCE28-CAD6-4FCC-A8CD-4EEAEE483FAF}"/>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1246934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FC48BD-BC57-463D-B57F-90C9CDEBEC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1D6BD9-D5F8-4B67-B62E-68F14F65AC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6622F2-48C6-40B9-8A9F-B333788D66BA}"/>
              </a:ext>
            </a:extLst>
          </p:cNvPr>
          <p:cNvSpPr>
            <a:spLocks noGrp="1"/>
          </p:cNvSpPr>
          <p:nvPr>
            <p:ph type="dt" sz="half" idx="10"/>
          </p:nvPr>
        </p:nvSpPr>
        <p:spPr/>
        <p:txBody>
          <a:bodyPr/>
          <a:lstStyle/>
          <a:p>
            <a:fld id="{39EAC51B-4B90-4381-AC39-E3652176395D}" type="datetimeFigureOut">
              <a:rPr lang="en-GB" smtClean="0"/>
              <a:t>29/09/2023</a:t>
            </a:fld>
            <a:endParaRPr lang="en-GB"/>
          </a:p>
        </p:txBody>
      </p:sp>
      <p:sp>
        <p:nvSpPr>
          <p:cNvPr id="5" name="Footer Placeholder 4">
            <a:extLst>
              <a:ext uri="{FF2B5EF4-FFF2-40B4-BE49-F238E27FC236}">
                <a16:creationId xmlns:a16="http://schemas.microsoft.com/office/drawing/2014/main" id="{2F3BBEEF-451A-41B9-B949-D032AD6FA4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C9554-1582-4CE7-B2F1-BD1F3683A685}"/>
              </a:ext>
            </a:extLst>
          </p:cNvPr>
          <p:cNvSpPr>
            <a:spLocks noGrp="1"/>
          </p:cNvSpPr>
          <p:nvPr>
            <p:ph type="sldNum" sz="quarter" idx="12"/>
          </p:nvPr>
        </p:nvSpPr>
        <p:spPr/>
        <p:txBody>
          <a:bodyPr/>
          <a:lstStyle/>
          <a:p>
            <a:fld id="{F1F5129F-C60F-4297-BF09-3A0A99459ABB}" type="slidenum">
              <a:rPr lang="en-GB" smtClean="0"/>
              <a:t>‹#›</a:t>
            </a:fld>
            <a:endParaRPr lang="en-GB"/>
          </a:p>
        </p:txBody>
      </p:sp>
    </p:spTree>
    <p:extLst>
      <p:ext uri="{BB962C8B-B14F-4D97-AF65-F5344CB8AC3E}">
        <p14:creationId xmlns:p14="http://schemas.microsoft.com/office/powerpoint/2010/main" val="4157279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4A58A7-B76F-4D7B-901E-0D9453DFC4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E1454-B2D7-4340-9997-1C5A9647CE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967F8-1874-45CC-B15F-BA8B9FB934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EAC51B-4B90-4381-AC39-E3652176395D}" type="datetimeFigureOut">
              <a:rPr lang="en-GB" smtClean="0"/>
              <a:t>29/09/2023</a:t>
            </a:fld>
            <a:endParaRPr lang="en-GB"/>
          </a:p>
        </p:txBody>
      </p:sp>
      <p:sp>
        <p:nvSpPr>
          <p:cNvPr id="5" name="Footer Placeholder 4">
            <a:extLst>
              <a:ext uri="{FF2B5EF4-FFF2-40B4-BE49-F238E27FC236}">
                <a16:creationId xmlns:a16="http://schemas.microsoft.com/office/drawing/2014/main" id="{65E3E676-6530-447F-89D3-BF05E21825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749A0E-32FA-4569-832D-0B8B7F49C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F5129F-C60F-4297-BF09-3A0A99459ABB}" type="slidenum">
              <a:rPr lang="en-GB" smtClean="0"/>
              <a:t>‹#›</a:t>
            </a:fld>
            <a:endParaRPr lang="en-GB"/>
          </a:p>
        </p:txBody>
      </p:sp>
    </p:spTree>
    <p:extLst>
      <p:ext uri="{BB962C8B-B14F-4D97-AF65-F5344CB8AC3E}">
        <p14:creationId xmlns:p14="http://schemas.microsoft.com/office/powerpoint/2010/main" val="34226349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132FB-203F-400C-B011-BA06DF2C3ABE}"/>
              </a:ext>
            </a:extLst>
          </p:cNvPr>
          <p:cNvSpPr>
            <a:spLocks noGrp="1"/>
          </p:cNvSpPr>
          <p:nvPr>
            <p:ph type="ctrTitle"/>
          </p:nvPr>
        </p:nvSpPr>
        <p:spPr/>
        <p:txBody>
          <a:bodyPr>
            <a:normAutofit fontScale="90000"/>
          </a:bodyPr>
          <a:lstStyle/>
          <a:p>
            <a:r>
              <a:rPr lang="en-GB" b="1" dirty="0">
                <a:effectLst>
                  <a:outerShdw blurRad="38100" dist="38100" dir="2700000" algn="tl">
                    <a:srgbClr val="000000">
                      <a:alpha val="43137"/>
                    </a:srgbClr>
                  </a:outerShdw>
                </a:effectLst>
              </a:rPr>
              <a:t>Session 1</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Project Control &amp; Administration </a:t>
            </a:r>
          </a:p>
        </p:txBody>
      </p:sp>
      <p:sp>
        <p:nvSpPr>
          <p:cNvPr id="3" name="Subtitle 2">
            <a:extLst>
              <a:ext uri="{FF2B5EF4-FFF2-40B4-BE49-F238E27FC236}">
                <a16:creationId xmlns:a16="http://schemas.microsoft.com/office/drawing/2014/main" id="{6F606A3C-576A-4186-BD9F-6F703DEE99BD}"/>
              </a:ext>
            </a:extLst>
          </p:cNvPr>
          <p:cNvSpPr>
            <a:spLocks noGrp="1"/>
          </p:cNvSpPr>
          <p:nvPr>
            <p:ph type="subTitle" idx="1"/>
          </p:nvPr>
        </p:nvSpPr>
        <p:spPr/>
        <p:txBody>
          <a:bodyPr>
            <a:normAutofit/>
          </a:bodyPr>
          <a:lstStyle/>
          <a:p>
            <a:endParaRPr lang="en-GB" dirty="0"/>
          </a:p>
          <a:p>
            <a:r>
              <a:rPr lang="en-GB" sz="4400" dirty="0"/>
              <a:t>Mr. Stephen Tindall</a:t>
            </a:r>
          </a:p>
          <a:p>
            <a:r>
              <a:rPr lang="en-GB" sz="2200" dirty="0"/>
              <a:t>s.tindall@uwtsd.ac.uk</a:t>
            </a:r>
          </a:p>
        </p:txBody>
      </p:sp>
    </p:spTree>
    <p:extLst>
      <p:ext uri="{BB962C8B-B14F-4D97-AF65-F5344CB8AC3E}">
        <p14:creationId xmlns:p14="http://schemas.microsoft.com/office/powerpoint/2010/main" val="3626830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CCA5F76-8D79-453E-988A-EC11E8FD3A9F}"/>
              </a:ext>
            </a:extLst>
          </p:cNvPr>
          <p:cNvSpPr>
            <a:spLocks noGrp="1"/>
          </p:cNvSpPr>
          <p:nvPr>
            <p:ph type="title"/>
          </p:nvPr>
        </p:nvSpPr>
        <p:spPr/>
        <p:txBody>
          <a:bodyPr/>
          <a:lstStyle/>
          <a:p>
            <a:r>
              <a:rPr lang="en-GB" dirty="0"/>
              <a:t>The module:</a:t>
            </a:r>
          </a:p>
        </p:txBody>
      </p:sp>
      <p:pic>
        <p:nvPicPr>
          <p:cNvPr id="2" name="Picture 1">
            <a:extLst>
              <a:ext uri="{FF2B5EF4-FFF2-40B4-BE49-F238E27FC236}">
                <a16:creationId xmlns:a16="http://schemas.microsoft.com/office/drawing/2014/main" id="{0691D7E6-A067-02DA-A8C7-F64CC209777F}"/>
              </a:ext>
            </a:extLst>
          </p:cNvPr>
          <p:cNvPicPr>
            <a:picLocks noChangeAspect="1"/>
          </p:cNvPicPr>
          <p:nvPr/>
        </p:nvPicPr>
        <p:blipFill>
          <a:blip r:embed="rId2"/>
          <a:stretch>
            <a:fillRect/>
          </a:stretch>
        </p:blipFill>
        <p:spPr>
          <a:xfrm>
            <a:off x="704169" y="2114064"/>
            <a:ext cx="10857614" cy="1425348"/>
          </a:xfrm>
          <a:prstGeom prst="rect">
            <a:avLst/>
          </a:prstGeom>
        </p:spPr>
      </p:pic>
    </p:spTree>
    <p:extLst>
      <p:ext uri="{BB962C8B-B14F-4D97-AF65-F5344CB8AC3E}">
        <p14:creationId xmlns:p14="http://schemas.microsoft.com/office/powerpoint/2010/main" val="2010322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9E2C59-9321-01D9-EFC2-B273FA3B8AB4}"/>
              </a:ext>
            </a:extLst>
          </p:cNvPr>
          <p:cNvPicPr>
            <a:picLocks noChangeAspect="1"/>
          </p:cNvPicPr>
          <p:nvPr/>
        </p:nvPicPr>
        <p:blipFill>
          <a:blip r:embed="rId2"/>
          <a:stretch>
            <a:fillRect/>
          </a:stretch>
        </p:blipFill>
        <p:spPr>
          <a:xfrm>
            <a:off x="1966912" y="73818"/>
            <a:ext cx="8258175" cy="6710363"/>
          </a:xfrm>
          <a:prstGeom prst="rect">
            <a:avLst/>
          </a:prstGeom>
        </p:spPr>
      </p:pic>
    </p:spTree>
    <p:extLst>
      <p:ext uri="{BB962C8B-B14F-4D97-AF65-F5344CB8AC3E}">
        <p14:creationId xmlns:p14="http://schemas.microsoft.com/office/powerpoint/2010/main" val="3480452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58353-4E1D-8DF1-9241-8617DF5A62CF}"/>
              </a:ext>
            </a:extLst>
          </p:cNvPr>
          <p:cNvSpPr>
            <a:spLocks noGrp="1"/>
          </p:cNvSpPr>
          <p:nvPr>
            <p:ph type="title"/>
          </p:nvPr>
        </p:nvSpPr>
        <p:spPr/>
        <p:txBody>
          <a:bodyPr/>
          <a:lstStyle/>
          <a:p>
            <a:r>
              <a:rPr lang="en-GB" dirty="0"/>
              <a:t>ACBA5006 Reading List….</a:t>
            </a:r>
          </a:p>
        </p:txBody>
      </p:sp>
      <p:sp>
        <p:nvSpPr>
          <p:cNvPr id="3" name="Content Placeholder 2">
            <a:extLst>
              <a:ext uri="{FF2B5EF4-FFF2-40B4-BE49-F238E27FC236}">
                <a16:creationId xmlns:a16="http://schemas.microsoft.com/office/drawing/2014/main" id="{6E2BDBE7-BEFA-36F9-F800-A01C401BDB14}"/>
              </a:ext>
            </a:extLst>
          </p:cNvPr>
          <p:cNvSpPr>
            <a:spLocks noGrp="1"/>
          </p:cNvSpPr>
          <p:nvPr>
            <p:ph idx="1"/>
          </p:nvPr>
        </p:nvSpPr>
        <p:spPr/>
        <p:txBody>
          <a:bodyPr/>
          <a:lstStyle/>
          <a:p>
            <a:r>
              <a:rPr lang="en-GB" dirty="0"/>
              <a:t>Brook, M (2008) Estimating and Tendering for Construction Work. Oxford: </a:t>
            </a:r>
            <a:r>
              <a:rPr lang="en-GB" dirty="0" err="1"/>
              <a:t>ButterworthHeinemann</a:t>
            </a:r>
            <a:r>
              <a:rPr lang="en-GB" dirty="0"/>
              <a:t> </a:t>
            </a:r>
            <a:r>
              <a:rPr lang="en-GB" b="1" dirty="0"/>
              <a:t>(PDF on Moodle)</a:t>
            </a:r>
          </a:p>
          <a:p>
            <a:r>
              <a:rPr lang="en-GB" dirty="0"/>
              <a:t>Hughes, W, </a:t>
            </a:r>
            <a:r>
              <a:rPr lang="en-GB" dirty="0" err="1"/>
              <a:t>Hillebrandt</a:t>
            </a:r>
            <a:r>
              <a:rPr lang="en-GB" dirty="0"/>
              <a:t> P, Greenwood D and </a:t>
            </a:r>
            <a:r>
              <a:rPr lang="en-GB" dirty="0" err="1"/>
              <a:t>Kwawu</a:t>
            </a:r>
            <a:r>
              <a:rPr lang="en-GB" dirty="0"/>
              <a:t> W. (2006) Procurement in the Construction Industry: The impact and cost of alternative market and supply processes. New York: Taylor &amp; Francis.</a:t>
            </a:r>
          </a:p>
          <a:p>
            <a:r>
              <a:rPr lang="en-GB" dirty="0" err="1"/>
              <a:t>Morledge</a:t>
            </a:r>
            <a:r>
              <a:rPr lang="en-GB" dirty="0"/>
              <a:t>, R and Smith, A (2013) Building Procurement. Oxford: Wiley-Blackwell. </a:t>
            </a:r>
            <a:r>
              <a:rPr lang="en-GB" b="1" dirty="0"/>
              <a:t>(PDF on Moodle)</a:t>
            </a:r>
          </a:p>
        </p:txBody>
      </p:sp>
    </p:spTree>
    <p:extLst>
      <p:ext uri="{BB962C8B-B14F-4D97-AF65-F5344CB8AC3E}">
        <p14:creationId xmlns:p14="http://schemas.microsoft.com/office/powerpoint/2010/main" val="2923196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A0351-5C77-4FF2-BC74-5965289A47BC}"/>
              </a:ext>
            </a:extLst>
          </p:cNvPr>
          <p:cNvSpPr>
            <a:spLocks noGrp="1"/>
          </p:cNvSpPr>
          <p:nvPr>
            <p:ph type="title"/>
          </p:nvPr>
        </p:nvSpPr>
        <p:spPr/>
        <p:txBody>
          <a:bodyPr/>
          <a:lstStyle/>
          <a:p>
            <a:r>
              <a:rPr lang="en-GB" dirty="0"/>
              <a:t>PROCUREMENT</a:t>
            </a:r>
          </a:p>
        </p:txBody>
      </p:sp>
      <p:sp>
        <p:nvSpPr>
          <p:cNvPr id="3" name="Content Placeholder 2">
            <a:extLst>
              <a:ext uri="{FF2B5EF4-FFF2-40B4-BE49-F238E27FC236}">
                <a16:creationId xmlns:a16="http://schemas.microsoft.com/office/drawing/2014/main" id="{E44AB972-7BC0-4AF0-9B1C-7D531011CBD9}"/>
              </a:ext>
            </a:extLst>
          </p:cNvPr>
          <p:cNvSpPr>
            <a:spLocks noGrp="1"/>
          </p:cNvSpPr>
          <p:nvPr>
            <p:ph idx="1"/>
          </p:nvPr>
        </p:nvSpPr>
        <p:spPr/>
        <p:txBody>
          <a:bodyPr>
            <a:normAutofit/>
          </a:bodyPr>
          <a:lstStyle/>
          <a:p>
            <a:r>
              <a:rPr lang="en-GB" dirty="0"/>
              <a:t>What does it mean to procure something?</a:t>
            </a:r>
          </a:p>
          <a:p>
            <a:endParaRPr lang="en-GB" dirty="0"/>
          </a:p>
          <a:p>
            <a:r>
              <a:rPr lang="en-GB" dirty="0"/>
              <a:t>What does it mean to procure something in Construction Terms?</a:t>
            </a:r>
          </a:p>
          <a:p>
            <a:endParaRPr lang="en-GB" dirty="0"/>
          </a:p>
          <a:p>
            <a:pPr marL="0" indent="0">
              <a:buNone/>
            </a:pPr>
            <a:r>
              <a:rPr lang="en-GB" sz="2400" b="0" i="1" u="none" strike="noStrike" baseline="0" dirty="0">
                <a:solidFill>
                  <a:srgbClr val="231F20"/>
                </a:solidFill>
                <a:latin typeface="Humanist521BT-Roman"/>
              </a:rPr>
              <a:t>CIOB: ‘Procurement is essentially a series of considered risks – each method has individual strengths and weaknesses, which must be carefully calculated by clients and industry alike. There are a number of different types of procurement routes available for clients to select. Each different type of procurement (Traditional, Design and Build, Construction Management, etc) has its own advocates and inherent strengths and weaknesses.’</a:t>
            </a:r>
            <a:endParaRPr lang="en-GB" sz="2400" i="1" dirty="0"/>
          </a:p>
        </p:txBody>
      </p:sp>
    </p:spTree>
    <p:extLst>
      <p:ext uri="{BB962C8B-B14F-4D97-AF65-F5344CB8AC3E}">
        <p14:creationId xmlns:p14="http://schemas.microsoft.com/office/powerpoint/2010/main" val="867299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0F17C-9E4C-49E7-A037-BBAE1BD9CB7F}"/>
              </a:ext>
            </a:extLst>
          </p:cNvPr>
          <p:cNvSpPr>
            <a:spLocks noGrp="1"/>
          </p:cNvSpPr>
          <p:nvPr>
            <p:ph type="title"/>
          </p:nvPr>
        </p:nvSpPr>
        <p:spPr/>
        <p:txBody>
          <a:bodyPr/>
          <a:lstStyle/>
          <a:p>
            <a:r>
              <a:rPr lang="en-GB" dirty="0"/>
              <a:t>Risk &amp; Procurement</a:t>
            </a:r>
          </a:p>
        </p:txBody>
      </p:sp>
      <p:sp>
        <p:nvSpPr>
          <p:cNvPr id="3" name="Content Placeholder 2">
            <a:extLst>
              <a:ext uri="{FF2B5EF4-FFF2-40B4-BE49-F238E27FC236}">
                <a16:creationId xmlns:a16="http://schemas.microsoft.com/office/drawing/2014/main" id="{74D55B93-0EC1-48BD-B4EA-62862876C7C6}"/>
              </a:ext>
            </a:extLst>
          </p:cNvPr>
          <p:cNvSpPr>
            <a:spLocks noGrp="1"/>
          </p:cNvSpPr>
          <p:nvPr>
            <p:ph sz="half" idx="1"/>
          </p:nvPr>
        </p:nvSpPr>
        <p:spPr>
          <a:xfrm>
            <a:off x="838200" y="1825625"/>
            <a:ext cx="6637214" cy="4351338"/>
          </a:xfrm>
        </p:spPr>
        <p:txBody>
          <a:bodyPr>
            <a:normAutofit/>
          </a:bodyPr>
          <a:lstStyle/>
          <a:p>
            <a:r>
              <a:rPr lang="en-GB" dirty="0"/>
              <a:t>Construction involves risk for both the Client and Contractor!</a:t>
            </a:r>
          </a:p>
          <a:p>
            <a:pPr marL="0" indent="0">
              <a:buNone/>
            </a:pPr>
            <a:endParaRPr lang="en-GB" dirty="0"/>
          </a:p>
          <a:p>
            <a:r>
              <a:rPr lang="en-GB" dirty="0"/>
              <a:t>What is Risk in construction?</a:t>
            </a:r>
          </a:p>
          <a:p>
            <a:endParaRPr lang="en-GB" dirty="0"/>
          </a:p>
          <a:p>
            <a:r>
              <a:rPr lang="en-GB" dirty="0"/>
              <a:t>Due to this risk we have various procurement strategies and forms of contract that will allow allocation of this risk.</a:t>
            </a:r>
          </a:p>
        </p:txBody>
      </p:sp>
      <p:sp>
        <p:nvSpPr>
          <p:cNvPr id="5" name="Content Placeholder 4">
            <a:extLst>
              <a:ext uri="{FF2B5EF4-FFF2-40B4-BE49-F238E27FC236}">
                <a16:creationId xmlns:a16="http://schemas.microsoft.com/office/drawing/2014/main" id="{F0CE7940-2897-4F63-B022-BC9487CD8D09}"/>
              </a:ext>
            </a:extLst>
          </p:cNvPr>
          <p:cNvSpPr>
            <a:spLocks noGrp="1"/>
          </p:cNvSpPr>
          <p:nvPr>
            <p:ph sz="half" idx="2"/>
          </p:nvPr>
        </p:nvSpPr>
        <p:spPr>
          <a:xfrm>
            <a:off x="7581530" y="1825625"/>
            <a:ext cx="3772270" cy="4351338"/>
          </a:xfrm>
        </p:spPr>
        <p:txBody>
          <a:bodyPr>
            <a:normAutofit/>
          </a:bodyPr>
          <a:lstStyle/>
          <a:p>
            <a:endParaRPr lang="en-GB"/>
          </a:p>
        </p:txBody>
      </p:sp>
      <p:pic>
        <p:nvPicPr>
          <p:cNvPr id="4" name="Picture 3">
            <a:extLst>
              <a:ext uri="{FF2B5EF4-FFF2-40B4-BE49-F238E27FC236}">
                <a16:creationId xmlns:a16="http://schemas.microsoft.com/office/drawing/2014/main" id="{73201CCE-B265-4F6D-99E8-16216AEF01B3}"/>
              </a:ext>
            </a:extLst>
          </p:cNvPr>
          <p:cNvPicPr>
            <a:picLocks noChangeAspect="1"/>
          </p:cNvPicPr>
          <p:nvPr/>
        </p:nvPicPr>
        <p:blipFill>
          <a:blip r:embed="rId2"/>
          <a:stretch>
            <a:fillRect/>
          </a:stretch>
        </p:blipFill>
        <p:spPr>
          <a:xfrm>
            <a:off x="7882839" y="2170082"/>
            <a:ext cx="3169652" cy="3169652"/>
          </a:xfrm>
          <a:prstGeom prst="rect">
            <a:avLst/>
          </a:prstGeom>
        </p:spPr>
      </p:pic>
    </p:spTree>
    <p:extLst>
      <p:ext uri="{BB962C8B-B14F-4D97-AF65-F5344CB8AC3E}">
        <p14:creationId xmlns:p14="http://schemas.microsoft.com/office/powerpoint/2010/main" val="3028885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9C236CE-A6C8-40D5-AF0F-A8DF659D6DBE}"/>
              </a:ext>
            </a:extLst>
          </p:cNvPr>
          <p:cNvSpPr>
            <a:spLocks noGrp="1"/>
          </p:cNvSpPr>
          <p:nvPr>
            <p:ph type="title"/>
          </p:nvPr>
        </p:nvSpPr>
        <p:spPr/>
        <p:txBody>
          <a:bodyPr/>
          <a:lstStyle/>
          <a:p>
            <a:r>
              <a:rPr lang="en-GB" dirty="0"/>
              <a:t>3 main types of Risk:</a:t>
            </a:r>
          </a:p>
        </p:txBody>
      </p:sp>
      <p:sp>
        <p:nvSpPr>
          <p:cNvPr id="6" name="Content Placeholder 5">
            <a:extLst>
              <a:ext uri="{FF2B5EF4-FFF2-40B4-BE49-F238E27FC236}">
                <a16:creationId xmlns:a16="http://schemas.microsoft.com/office/drawing/2014/main" id="{2482487B-700B-4917-85CF-03230F676A45}"/>
              </a:ext>
            </a:extLst>
          </p:cNvPr>
          <p:cNvSpPr>
            <a:spLocks noGrp="1"/>
          </p:cNvSpPr>
          <p:nvPr>
            <p:ph sz="half" idx="1"/>
          </p:nvPr>
        </p:nvSpPr>
        <p:spPr/>
        <p:txBody>
          <a:bodyPr/>
          <a:lstStyle/>
          <a:p>
            <a:r>
              <a:rPr lang="en-GB" b="1" dirty="0">
                <a:effectLst>
                  <a:outerShdw blurRad="38100" dist="38100" dir="2700000" algn="tl">
                    <a:srgbClr val="000000">
                      <a:alpha val="43137"/>
                    </a:srgbClr>
                  </a:outerShdw>
                </a:effectLst>
              </a:rPr>
              <a:t>Cost Risk </a:t>
            </a:r>
            <a:r>
              <a:rPr lang="en-GB" dirty="0"/>
              <a:t>– the risk that the final cost may exceed the initial estimate</a:t>
            </a:r>
          </a:p>
          <a:p>
            <a:r>
              <a:rPr lang="en-GB" b="1" dirty="0">
                <a:effectLst>
                  <a:outerShdw blurRad="38100" dist="38100" dir="2700000" algn="tl">
                    <a:srgbClr val="000000">
                      <a:alpha val="43137"/>
                    </a:srgbClr>
                  </a:outerShdw>
                </a:effectLst>
              </a:rPr>
              <a:t>Time Risk </a:t>
            </a:r>
            <a:r>
              <a:rPr lang="en-GB" dirty="0"/>
              <a:t>– the risk that the project might be delivered later than planned</a:t>
            </a:r>
          </a:p>
          <a:p>
            <a:r>
              <a:rPr lang="en-GB" b="1" dirty="0">
                <a:effectLst>
                  <a:outerShdw blurRad="38100" dist="38100" dir="2700000" algn="tl">
                    <a:srgbClr val="000000">
                      <a:alpha val="43137"/>
                    </a:srgbClr>
                  </a:outerShdw>
                </a:effectLst>
              </a:rPr>
              <a:t>Design or Quality Risk </a:t>
            </a:r>
            <a:r>
              <a:rPr lang="en-GB" dirty="0"/>
              <a:t>– the risk that the client is unable to easily influence and evaluate the quality of the project</a:t>
            </a:r>
          </a:p>
        </p:txBody>
      </p:sp>
      <p:pic>
        <p:nvPicPr>
          <p:cNvPr id="8" name="Content Placeholder 7">
            <a:extLst>
              <a:ext uri="{FF2B5EF4-FFF2-40B4-BE49-F238E27FC236}">
                <a16:creationId xmlns:a16="http://schemas.microsoft.com/office/drawing/2014/main" id="{64482075-BF3A-4CF1-A450-100C34C1CA1A}"/>
              </a:ext>
            </a:extLst>
          </p:cNvPr>
          <p:cNvPicPr>
            <a:picLocks noGrp="1" noChangeAspect="1"/>
          </p:cNvPicPr>
          <p:nvPr>
            <p:ph sz="half" idx="2"/>
          </p:nvPr>
        </p:nvPicPr>
        <p:blipFill>
          <a:blip r:embed="rId2"/>
          <a:stretch>
            <a:fillRect/>
          </a:stretch>
        </p:blipFill>
        <p:spPr>
          <a:xfrm>
            <a:off x="6587331" y="1825625"/>
            <a:ext cx="4351338" cy="4351338"/>
          </a:xfrm>
          <a:prstGeom prst="rect">
            <a:avLst/>
          </a:prstGeom>
        </p:spPr>
      </p:pic>
    </p:spTree>
    <p:extLst>
      <p:ext uri="{BB962C8B-B14F-4D97-AF65-F5344CB8AC3E}">
        <p14:creationId xmlns:p14="http://schemas.microsoft.com/office/powerpoint/2010/main" val="1345013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305F5-F135-4336-BF86-FC1516115DAD}"/>
              </a:ext>
            </a:extLst>
          </p:cNvPr>
          <p:cNvSpPr>
            <a:spLocks noGrp="1"/>
          </p:cNvSpPr>
          <p:nvPr>
            <p:ph type="title"/>
          </p:nvPr>
        </p:nvSpPr>
        <p:spPr/>
        <p:txBody>
          <a:bodyPr/>
          <a:lstStyle/>
          <a:p>
            <a:r>
              <a:rPr lang="en-GB" u="sng" dirty="0"/>
              <a:t>Procurement Strategy </a:t>
            </a:r>
            <a:r>
              <a:rPr lang="en-GB" dirty="0"/>
              <a:t>to </a:t>
            </a:r>
            <a:r>
              <a:rPr lang="en-GB" u="sng" dirty="0"/>
              <a:t>Procurement Route</a:t>
            </a:r>
          </a:p>
        </p:txBody>
      </p:sp>
      <p:sp>
        <p:nvSpPr>
          <p:cNvPr id="6" name="Content Placeholder 5">
            <a:extLst>
              <a:ext uri="{FF2B5EF4-FFF2-40B4-BE49-F238E27FC236}">
                <a16:creationId xmlns:a16="http://schemas.microsoft.com/office/drawing/2014/main" id="{13CB8299-F500-4878-A988-BFD0B82D7633}"/>
              </a:ext>
            </a:extLst>
          </p:cNvPr>
          <p:cNvSpPr>
            <a:spLocks noGrp="1"/>
          </p:cNvSpPr>
          <p:nvPr>
            <p:ph idx="1"/>
          </p:nvPr>
        </p:nvSpPr>
        <p:spPr/>
        <p:txBody>
          <a:bodyPr/>
          <a:lstStyle/>
          <a:p>
            <a:r>
              <a:rPr lang="en-GB" dirty="0"/>
              <a:t>The QS will need to ask the client which of the previous risk drivers is most important to them? What is the best value for money taking into account the risks….this is the </a:t>
            </a:r>
            <a:r>
              <a:rPr lang="en-GB" b="1" dirty="0"/>
              <a:t>Procurement Strategy</a:t>
            </a:r>
            <a:r>
              <a:rPr lang="en-GB" dirty="0"/>
              <a:t>. </a:t>
            </a:r>
          </a:p>
          <a:p>
            <a:r>
              <a:rPr lang="en-GB" dirty="0"/>
              <a:t>Depending upon the client response, a </a:t>
            </a:r>
            <a:r>
              <a:rPr lang="en-GB" b="1" dirty="0"/>
              <a:t>Procurement Route </a:t>
            </a:r>
            <a:r>
              <a:rPr lang="en-GB" dirty="0"/>
              <a:t>is chosen that closely matches the clients requirements. This route will include the contract strategy that best meets the needs of the client.</a:t>
            </a:r>
          </a:p>
          <a:p>
            <a:r>
              <a:rPr lang="en-GB" dirty="0"/>
              <a:t>E.g. If design quality and cost certainty are of high importance to the client but completion is not critical, traditional lump sum contract, based on full drawings and a full Bill Of Quantities may be considered!</a:t>
            </a:r>
          </a:p>
        </p:txBody>
      </p:sp>
    </p:spTree>
    <p:extLst>
      <p:ext uri="{BB962C8B-B14F-4D97-AF65-F5344CB8AC3E}">
        <p14:creationId xmlns:p14="http://schemas.microsoft.com/office/powerpoint/2010/main" val="2335322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C2B82B-48B8-4CA1-BEE1-FB75CA9FF06A}"/>
              </a:ext>
            </a:extLst>
          </p:cNvPr>
          <p:cNvSpPr>
            <a:spLocks noGrp="1"/>
          </p:cNvSpPr>
          <p:nvPr>
            <p:ph type="title"/>
          </p:nvPr>
        </p:nvSpPr>
        <p:spPr/>
        <p:txBody>
          <a:bodyPr/>
          <a:lstStyle/>
          <a:p>
            <a:r>
              <a:rPr lang="en-GB" dirty="0"/>
              <a:t>Questions to be asked pre-construction….</a:t>
            </a:r>
          </a:p>
        </p:txBody>
      </p:sp>
      <p:sp>
        <p:nvSpPr>
          <p:cNvPr id="6" name="Content Placeholder 5">
            <a:extLst>
              <a:ext uri="{FF2B5EF4-FFF2-40B4-BE49-F238E27FC236}">
                <a16:creationId xmlns:a16="http://schemas.microsoft.com/office/drawing/2014/main" id="{F65E9103-4985-4A45-98A2-F08938E3CE95}"/>
              </a:ext>
            </a:extLst>
          </p:cNvPr>
          <p:cNvSpPr>
            <a:spLocks noGrp="1"/>
          </p:cNvSpPr>
          <p:nvPr>
            <p:ph idx="1"/>
          </p:nvPr>
        </p:nvSpPr>
        <p:spPr/>
        <p:txBody>
          <a:bodyPr/>
          <a:lstStyle/>
          <a:p>
            <a:r>
              <a:rPr lang="en-GB" dirty="0"/>
              <a:t>These will affect not only procurement route chosen but contractual relationships, and also the distribution of risk between the client and the contractor/sub-contractor.</a:t>
            </a:r>
          </a:p>
          <a:p>
            <a:pPr marL="514350" indent="-514350">
              <a:buFont typeface="+mj-lt"/>
              <a:buAutoNum type="arabicPeriod"/>
            </a:pPr>
            <a:r>
              <a:rPr lang="en-GB" sz="3600" dirty="0"/>
              <a:t>What are the risks?</a:t>
            </a:r>
          </a:p>
          <a:p>
            <a:pPr marL="514350" indent="-514350">
              <a:buFont typeface="+mj-lt"/>
              <a:buAutoNum type="arabicPeriod"/>
            </a:pPr>
            <a:r>
              <a:rPr lang="en-GB" sz="3600" dirty="0"/>
              <a:t>What will their impact be?</a:t>
            </a:r>
          </a:p>
          <a:p>
            <a:pPr marL="514350" indent="-514350">
              <a:buFont typeface="+mj-lt"/>
              <a:buAutoNum type="arabicPeriod"/>
            </a:pPr>
            <a:r>
              <a:rPr lang="en-GB" sz="3600" dirty="0"/>
              <a:t>What is the likelihood of the risks occurring?</a:t>
            </a:r>
          </a:p>
          <a:p>
            <a:pPr marL="514350" indent="-514350">
              <a:buFont typeface="+mj-lt"/>
              <a:buAutoNum type="arabicPeriod"/>
            </a:pPr>
            <a:r>
              <a:rPr lang="en-GB" sz="3600" dirty="0">
                <a:solidFill>
                  <a:srgbClr val="FF0000"/>
                </a:solidFill>
              </a:rPr>
              <a:t>Who will be responsible for the management of risk?</a:t>
            </a:r>
          </a:p>
        </p:txBody>
      </p:sp>
    </p:spTree>
    <p:extLst>
      <p:ext uri="{BB962C8B-B14F-4D97-AF65-F5344CB8AC3E}">
        <p14:creationId xmlns:p14="http://schemas.microsoft.com/office/powerpoint/2010/main" val="3472359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D22521-24DB-48AE-B078-2D1B8BB893F4}"/>
              </a:ext>
            </a:extLst>
          </p:cNvPr>
          <p:cNvPicPr>
            <a:picLocks noChangeAspect="1"/>
          </p:cNvPicPr>
          <p:nvPr/>
        </p:nvPicPr>
        <p:blipFill>
          <a:blip r:embed="rId2"/>
          <a:stretch>
            <a:fillRect/>
          </a:stretch>
        </p:blipFill>
        <p:spPr>
          <a:xfrm>
            <a:off x="598620" y="164119"/>
            <a:ext cx="10755919" cy="6529761"/>
          </a:xfrm>
          <a:prstGeom prst="rect">
            <a:avLst/>
          </a:prstGeom>
        </p:spPr>
      </p:pic>
    </p:spTree>
    <p:extLst>
      <p:ext uri="{BB962C8B-B14F-4D97-AF65-F5344CB8AC3E}">
        <p14:creationId xmlns:p14="http://schemas.microsoft.com/office/powerpoint/2010/main" val="1538733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2822A-555A-4DE4-95BF-40EBDEE52D14}"/>
              </a:ext>
            </a:extLst>
          </p:cNvPr>
          <p:cNvSpPr>
            <a:spLocks noGrp="1"/>
          </p:cNvSpPr>
          <p:nvPr>
            <p:ph type="title"/>
          </p:nvPr>
        </p:nvSpPr>
        <p:spPr/>
        <p:txBody>
          <a:bodyPr>
            <a:normAutofit fontScale="90000"/>
          </a:bodyPr>
          <a:lstStyle/>
          <a:p>
            <a:r>
              <a:rPr lang="en-GB" dirty="0"/>
              <a:t>Once the clients requirements are understood we can recommended a procurement route.</a:t>
            </a:r>
          </a:p>
        </p:txBody>
      </p:sp>
      <p:sp>
        <p:nvSpPr>
          <p:cNvPr id="3" name="Content Placeholder 2">
            <a:extLst>
              <a:ext uri="{FF2B5EF4-FFF2-40B4-BE49-F238E27FC236}">
                <a16:creationId xmlns:a16="http://schemas.microsoft.com/office/drawing/2014/main" id="{C574930F-9E27-4DDF-82A2-BF81AA585D0A}"/>
              </a:ext>
            </a:extLst>
          </p:cNvPr>
          <p:cNvSpPr>
            <a:spLocks noGrp="1"/>
          </p:cNvSpPr>
          <p:nvPr>
            <p:ph idx="1"/>
          </p:nvPr>
        </p:nvSpPr>
        <p:spPr/>
        <p:txBody>
          <a:bodyPr/>
          <a:lstStyle/>
          <a:p>
            <a:r>
              <a:rPr lang="en-GB" dirty="0"/>
              <a:t>There are many procurement rotes but they can be grouped under the following three:</a:t>
            </a:r>
          </a:p>
          <a:p>
            <a:pPr marL="0" indent="0">
              <a:buNone/>
            </a:pPr>
            <a:endParaRPr lang="en-GB" dirty="0"/>
          </a:p>
          <a:p>
            <a:pPr marL="514350" indent="-514350">
              <a:buFont typeface="+mj-lt"/>
              <a:buAutoNum type="arabicPeriod"/>
            </a:pPr>
            <a:r>
              <a:rPr lang="en-GB" dirty="0"/>
              <a:t>Traditional 45% (single stage selective and two stage competitive)</a:t>
            </a:r>
          </a:p>
          <a:p>
            <a:pPr marL="514350" indent="-514350">
              <a:buFont typeface="+mj-lt"/>
              <a:buAutoNum type="arabicPeriod"/>
            </a:pPr>
            <a:r>
              <a:rPr lang="en-GB" dirty="0"/>
              <a:t>Design &amp; Build 35%</a:t>
            </a:r>
          </a:p>
          <a:p>
            <a:pPr marL="514350" indent="-514350">
              <a:buFont typeface="+mj-lt"/>
              <a:buAutoNum type="arabicPeriod"/>
            </a:pPr>
            <a:r>
              <a:rPr lang="en-GB" dirty="0"/>
              <a:t>Management 10%</a:t>
            </a:r>
          </a:p>
        </p:txBody>
      </p:sp>
    </p:spTree>
    <p:extLst>
      <p:ext uri="{BB962C8B-B14F-4D97-AF65-F5344CB8AC3E}">
        <p14:creationId xmlns:p14="http://schemas.microsoft.com/office/powerpoint/2010/main" val="378459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8D79E-6F36-4D2E-8924-F156033347F0}"/>
              </a:ext>
            </a:extLst>
          </p:cNvPr>
          <p:cNvSpPr>
            <a:spLocks noGrp="1"/>
          </p:cNvSpPr>
          <p:nvPr>
            <p:ph type="title"/>
          </p:nvPr>
        </p:nvSpPr>
        <p:spPr/>
        <p:txBody>
          <a:bodyPr/>
          <a:lstStyle/>
          <a:p>
            <a:r>
              <a:rPr lang="en-GB" dirty="0"/>
              <a:t>Contractual relationships of each:</a:t>
            </a:r>
          </a:p>
        </p:txBody>
      </p:sp>
      <p:pic>
        <p:nvPicPr>
          <p:cNvPr id="4" name="Content Placeholder 3">
            <a:extLst>
              <a:ext uri="{FF2B5EF4-FFF2-40B4-BE49-F238E27FC236}">
                <a16:creationId xmlns:a16="http://schemas.microsoft.com/office/drawing/2014/main" id="{6BDE05FA-6223-4EAF-9C19-E0DD115B2F89}"/>
              </a:ext>
            </a:extLst>
          </p:cNvPr>
          <p:cNvPicPr>
            <a:picLocks noGrp="1" noChangeAspect="1"/>
          </p:cNvPicPr>
          <p:nvPr>
            <p:ph idx="1"/>
          </p:nvPr>
        </p:nvPicPr>
        <p:blipFill>
          <a:blip r:embed="rId2"/>
          <a:stretch>
            <a:fillRect/>
          </a:stretch>
        </p:blipFill>
        <p:spPr>
          <a:xfrm>
            <a:off x="6591300" y="1916328"/>
            <a:ext cx="4762500" cy="2028825"/>
          </a:xfrm>
          <a:prstGeom prst="rect">
            <a:avLst/>
          </a:prstGeom>
        </p:spPr>
      </p:pic>
      <p:pic>
        <p:nvPicPr>
          <p:cNvPr id="5" name="Picture 4">
            <a:extLst>
              <a:ext uri="{FF2B5EF4-FFF2-40B4-BE49-F238E27FC236}">
                <a16:creationId xmlns:a16="http://schemas.microsoft.com/office/drawing/2014/main" id="{96F51447-D84B-47B7-B370-504B5DDB8E58}"/>
              </a:ext>
            </a:extLst>
          </p:cNvPr>
          <p:cNvPicPr>
            <a:picLocks noChangeAspect="1"/>
          </p:cNvPicPr>
          <p:nvPr/>
        </p:nvPicPr>
        <p:blipFill>
          <a:blip r:embed="rId3"/>
          <a:stretch>
            <a:fillRect/>
          </a:stretch>
        </p:blipFill>
        <p:spPr>
          <a:xfrm>
            <a:off x="678586" y="1827551"/>
            <a:ext cx="4762500" cy="2419350"/>
          </a:xfrm>
          <a:prstGeom prst="rect">
            <a:avLst/>
          </a:prstGeom>
        </p:spPr>
      </p:pic>
      <p:pic>
        <p:nvPicPr>
          <p:cNvPr id="6" name="Picture 5">
            <a:extLst>
              <a:ext uri="{FF2B5EF4-FFF2-40B4-BE49-F238E27FC236}">
                <a16:creationId xmlns:a16="http://schemas.microsoft.com/office/drawing/2014/main" id="{6693B095-80F1-4029-B28D-94BE548BCC51}"/>
              </a:ext>
            </a:extLst>
          </p:cNvPr>
          <p:cNvPicPr>
            <a:picLocks noChangeAspect="1"/>
          </p:cNvPicPr>
          <p:nvPr/>
        </p:nvPicPr>
        <p:blipFill>
          <a:blip r:embed="rId4"/>
          <a:stretch>
            <a:fillRect/>
          </a:stretch>
        </p:blipFill>
        <p:spPr>
          <a:xfrm>
            <a:off x="3976041" y="4383764"/>
            <a:ext cx="3895725" cy="1600200"/>
          </a:xfrm>
          <a:prstGeom prst="rect">
            <a:avLst/>
          </a:prstGeom>
        </p:spPr>
      </p:pic>
    </p:spTree>
    <p:extLst>
      <p:ext uri="{BB962C8B-B14F-4D97-AF65-F5344CB8AC3E}">
        <p14:creationId xmlns:p14="http://schemas.microsoft.com/office/powerpoint/2010/main" val="3786492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BC6B-45F3-43B4-97A4-A64F5A4CDB4D}"/>
              </a:ext>
            </a:extLst>
          </p:cNvPr>
          <p:cNvSpPr>
            <a:spLocks noGrp="1"/>
          </p:cNvSpPr>
          <p:nvPr>
            <p:ph type="title"/>
          </p:nvPr>
        </p:nvSpPr>
        <p:spPr/>
        <p:txBody>
          <a:bodyPr/>
          <a:lstStyle/>
          <a:p>
            <a:r>
              <a:rPr lang="en-GB" dirty="0"/>
              <a:t>Group exercise 1: Procurement routes</a:t>
            </a:r>
          </a:p>
        </p:txBody>
      </p:sp>
      <p:sp>
        <p:nvSpPr>
          <p:cNvPr id="3" name="Content Placeholder 2">
            <a:extLst>
              <a:ext uri="{FF2B5EF4-FFF2-40B4-BE49-F238E27FC236}">
                <a16:creationId xmlns:a16="http://schemas.microsoft.com/office/drawing/2014/main" id="{E49491EC-7452-45B1-BF15-E2D92843067B}"/>
              </a:ext>
            </a:extLst>
          </p:cNvPr>
          <p:cNvSpPr>
            <a:spLocks noGrp="1"/>
          </p:cNvSpPr>
          <p:nvPr>
            <p:ph idx="1"/>
          </p:nvPr>
        </p:nvSpPr>
        <p:spPr/>
        <p:txBody>
          <a:bodyPr>
            <a:normAutofit fontScale="25000" lnSpcReduction="20000"/>
          </a:bodyPr>
          <a:lstStyle/>
          <a:p>
            <a:r>
              <a:rPr lang="en-GB" sz="8000" b="1" dirty="0"/>
              <a:t>Scenario 1 </a:t>
            </a:r>
            <a:r>
              <a:rPr lang="en-GB" sz="8000" dirty="0"/>
              <a:t>– client wants to form a long term relationship with a contractor for multiple contracts to avoid any conflicts with a quite technical project build.</a:t>
            </a:r>
          </a:p>
          <a:p>
            <a:pPr marL="0" indent="0">
              <a:buNone/>
            </a:pPr>
            <a:endParaRPr lang="en-GB" sz="8000" dirty="0"/>
          </a:p>
          <a:p>
            <a:r>
              <a:rPr lang="en-GB" sz="8000" b="1" dirty="0"/>
              <a:t>Scenario 2 </a:t>
            </a:r>
            <a:r>
              <a:rPr lang="en-GB" sz="8000" dirty="0"/>
              <a:t>– client wants to retain all of the design responsibility so that it is fully designed before going out to tender. Time is not such an issue.</a:t>
            </a:r>
          </a:p>
          <a:p>
            <a:pPr marL="0" indent="0">
              <a:buNone/>
            </a:pPr>
            <a:endParaRPr lang="en-GB" sz="8000" dirty="0"/>
          </a:p>
          <a:p>
            <a:r>
              <a:rPr lang="en-GB" sz="8000" b="1" dirty="0"/>
              <a:t>Scenario 3 </a:t>
            </a:r>
            <a:r>
              <a:rPr lang="en-GB" sz="8000" dirty="0"/>
              <a:t>– time is a real issue for the client. They have a fixed completion date that is fast approaching, this is due to external funding factors. The design is also very M&amp;E heavy.</a:t>
            </a:r>
          </a:p>
          <a:p>
            <a:pPr marL="0" indent="0">
              <a:buNone/>
            </a:pPr>
            <a:endParaRPr lang="en-GB" sz="8000" dirty="0"/>
          </a:p>
          <a:p>
            <a:r>
              <a:rPr lang="en-GB" sz="8000" b="1" dirty="0"/>
              <a:t>Scenario 4 </a:t>
            </a:r>
            <a:r>
              <a:rPr lang="en-GB" sz="8000" dirty="0"/>
              <a:t>– clients requirements are for competitiveness to enable cost certainty but time is also an issue!</a:t>
            </a:r>
            <a:endParaRPr lang="en-GB" sz="6400" dirty="0"/>
          </a:p>
          <a:p>
            <a:pPr marL="0" indent="0">
              <a:buNone/>
            </a:pPr>
            <a:endParaRPr lang="en-GB" sz="6400" dirty="0"/>
          </a:p>
          <a:p>
            <a:r>
              <a:rPr lang="en-GB" sz="8000" b="1" dirty="0"/>
              <a:t>Discuss options available to the client and why you have suggested this route? Email suggestions</a:t>
            </a:r>
          </a:p>
          <a:p>
            <a:endParaRPr lang="en-GB" dirty="0"/>
          </a:p>
        </p:txBody>
      </p:sp>
    </p:spTree>
    <p:extLst>
      <p:ext uri="{BB962C8B-B14F-4D97-AF65-F5344CB8AC3E}">
        <p14:creationId xmlns:p14="http://schemas.microsoft.com/office/powerpoint/2010/main" val="2884086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677</Words>
  <Application>Microsoft Office PowerPoint</Application>
  <PresentationFormat>Widescreen</PresentationFormat>
  <Paragraphs>52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Humanist521BT-Roman</vt:lpstr>
      <vt:lpstr>Arial</vt:lpstr>
      <vt:lpstr>Calibri</vt:lpstr>
      <vt:lpstr>Calibri Light</vt:lpstr>
      <vt:lpstr>Office Theme</vt:lpstr>
      <vt:lpstr>Session 1 Project Control &amp; Administration </vt:lpstr>
      <vt:lpstr>The module:</vt:lpstr>
      <vt:lpstr>PowerPoint Presentation</vt:lpstr>
      <vt:lpstr>ACBA5006 Reading List….</vt:lpstr>
      <vt:lpstr>PROCUREMENT</vt:lpstr>
      <vt:lpstr>Risk &amp; Procurement</vt:lpstr>
      <vt:lpstr>3 main types of Risk:</vt:lpstr>
      <vt:lpstr>Procurement Strategy to Procurement Route</vt:lpstr>
      <vt:lpstr>Questions to be asked pre-construction….</vt:lpstr>
      <vt:lpstr>PowerPoint Presentation</vt:lpstr>
      <vt:lpstr>Once the clients requirements are understood we can recommended a procurement route.</vt:lpstr>
      <vt:lpstr>Contractual relationships of each:</vt:lpstr>
      <vt:lpstr>Group exercise 1: Procurement routes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Control &amp; Administration</dc:title>
  <dc:creator>Steve Tindall</dc:creator>
  <cp:lastModifiedBy>Steve Tindall</cp:lastModifiedBy>
  <cp:revision>31</cp:revision>
  <dcterms:created xsi:type="dcterms:W3CDTF">2022-10-05T13:13:58Z</dcterms:created>
  <dcterms:modified xsi:type="dcterms:W3CDTF">2023-09-29T08:08:20Z</dcterms:modified>
</cp:coreProperties>
</file>