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4D9E6A-992F-429C-8777-AF43A42907B7}" v="128" dt="2025-05-19T18:11:57.0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59" autoAdjust="0"/>
    <p:restoredTop sz="66716" autoAdjust="0"/>
  </p:normalViewPr>
  <p:slideViewPr>
    <p:cSldViewPr snapToGrid="0">
      <p:cViewPr>
        <p:scale>
          <a:sx n="80" d="100"/>
          <a:sy n="80" d="100"/>
        </p:scale>
        <p:origin x="100" y="-14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9.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9.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55396A-0858-4A41-86C4-7F985FF154EB}" type="doc">
      <dgm:prSet loTypeId="urn:microsoft.com/office/officeart/2018/2/layout/IconLabelList" loCatId="icon" qsTypeId="urn:microsoft.com/office/officeart/2005/8/quickstyle/simple1" qsCatId="simple" csTypeId="urn:microsoft.com/office/officeart/2005/8/colors/colorful4" csCatId="colorful" phldr="1"/>
      <dgm:spPr/>
      <dgm:t>
        <a:bodyPr/>
        <a:lstStyle/>
        <a:p>
          <a:endParaRPr lang="en-US"/>
        </a:p>
      </dgm:t>
    </dgm:pt>
    <dgm:pt modelId="{F301A1AD-BB14-4F6B-A288-DD7E92C5D47A}">
      <dgm:prSet custT="1"/>
      <dgm:spPr/>
      <dgm:t>
        <a:bodyPr/>
        <a:lstStyle/>
        <a:p>
          <a:pPr>
            <a:lnSpc>
              <a:spcPct val="100000"/>
            </a:lnSpc>
          </a:pPr>
          <a:r>
            <a:rPr lang="en-GB" sz="1600" dirty="0">
              <a:latin typeface="Times New Roman" panose="02020603050405020304" pitchFamily="18" charset="0"/>
              <a:cs typeface="Times New Roman" panose="02020603050405020304" pitchFamily="18" charset="0"/>
            </a:rPr>
            <a:t>Hotels embrace automation to save on labour expenses and increase efficiency.</a:t>
          </a:r>
          <a:endParaRPr lang="en-US" sz="1600" dirty="0">
            <a:latin typeface="Times New Roman" panose="02020603050405020304" pitchFamily="18" charset="0"/>
            <a:cs typeface="Times New Roman" panose="02020603050405020304" pitchFamily="18" charset="0"/>
          </a:endParaRPr>
        </a:p>
      </dgm:t>
    </dgm:pt>
    <dgm:pt modelId="{F2E13931-B8E6-4E3E-BE5A-1B6F1FF915A1}" type="parTrans" cxnId="{8F42D44B-4C13-43DC-86ED-FD92E43B1CBF}">
      <dgm:prSet/>
      <dgm:spPr/>
      <dgm:t>
        <a:bodyPr/>
        <a:lstStyle/>
        <a:p>
          <a:endParaRPr lang="en-US"/>
        </a:p>
      </dgm:t>
    </dgm:pt>
    <dgm:pt modelId="{B68CB0F8-A419-41E5-B6EB-87286C7B61BA}" type="sibTrans" cxnId="{8F42D44B-4C13-43DC-86ED-FD92E43B1CBF}">
      <dgm:prSet/>
      <dgm:spPr/>
      <dgm:t>
        <a:bodyPr/>
        <a:lstStyle/>
        <a:p>
          <a:endParaRPr lang="en-US"/>
        </a:p>
      </dgm:t>
    </dgm:pt>
    <dgm:pt modelId="{D47AF721-5FFA-4D5C-9D02-04D89D07F665}">
      <dgm:prSet custT="1"/>
      <dgm:spPr/>
      <dgm:t>
        <a:bodyPr/>
        <a:lstStyle/>
        <a:p>
          <a:pPr>
            <a:lnSpc>
              <a:spcPct val="100000"/>
            </a:lnSpc>
          </a:pPr>
          <a:r>
            <a:rPr lang="en-GB" sz="1600">
              <a:latin typeface="Times New Roman" panose="02020603050405020304" pitchFamily="18" charset="0"/>
              <a:cs typeface="Times New Roman" panose="02020603050405020304" pitchFamily="18" charset="0"/>
            </a:rPr>
            <a:t>Inflationary pressures propel investment in contactless and AI technology (Nam </a:t>
          </a:r>
          <a:r>
            <a:rPr lang="en-GB" sz="1600" i="1">
              <a:latin typeface="Times New Roman" panose="02020603050405020304" pitchFamily="18" charset="0"/>
              <a:cs typeface="Times New Roman" panose="02020603050405020304" pitchFamily="18" charset="0"/>
            </a:rPr>
            <a:t>et al.</a:t>
          </a:r>
          <a:r>
            <a:rPr lang="en-GB" sz="1600">
              <a:latin typeface="Times New Roman" panose="02020603050405020304" pitchFamily="18" charset="0"/>
              <a:cs typeface="Times New Roman" panose="02020603050405020304" pitchFamily="18" charset="0"/>
            </a:rPr>
            <a:t> 2021).</a:t>
          </a:r>
          <a:endParaRPr lang="en-US" sz="1600">
            <a:latin typeface="Times New Roman" panose="02020603050405020304" pitchFamily="18" charset="0"/>
            <a:cs typeface="Times New Roman" panose="02020603050405020304" pitchFamily="18" charset="0"/>
          </a:endParaRPr>
        </a:p>
      </dgm:t>
    </dgm:pt>
    <dgm:pt modelId="{BF0FFAC7-4BDE-4F2C-989E-B2760BB2C2FC}" type="parTrans" cxnId="{AAE75FFE-0027-4F9B-A966-46170514F307}">
      <dgm:prSet/>
      <dgm:spPr/>
      <dgm:t>
        <a:bodyPr/>
        <a:lstStyle/>
        <a:p>
          <a:endParaRPr lang="en-US"/>
        </a:p>
      </dgm:t>
    </dgm:pt>
    <dgm:pt modelId="{687DC4CA-4D4D-40EE-8DCA-D34C79FC4F70}" type="sibTrans" cxnId="{AAE75FFE-0027-4F9B-A966-46170514F307}">
      <dgm:prSet/>
      <dgm:spPr/>
      <dgm:t>
        <a:bodyPr/>
        <a:lstStyle/>
        <a:p>
          <a:endParaRPr lang="en-US"/>
        </a:p>
      </dgm:t>
    </dgm:pt>
    <dgm:pt modelId="{340A62DE-1BDB-4506-97A8-A64E090E0491}">
      <dgm:prSet custT="1"/>
      <dgm:spPr/>
      <dgm:t>
        <a:bodyPr/>
        <a:lstStyle/>
        <a:p>
          <a:pPr>
            <a:lnSpc>
              <a:spcPct val="100000"/>
            </a:lnSpc>
          </a:pPr>
          <a:r>
            <a:rPr lang="en-GB" sz="1600">
              <a:latin typeface="Times New Roman" panose="02020603050405020304" pitchFamily="18" charset="0"/>
              <a:cs typeface="Times New Roman" panose="02020603050405020304" pitchFamily="18" charset="0"/>
            </a:rPr>
            <a:t>Budget hotels favour technology while brands continue to cater to human interaction.</a:t>
          </a:r>
          <a:endParaRPr lang="en-US" sz="1600">
            <a:latin typeface="Times New Roman" panose="02020603050405020304" pitchFamily="18" charset="0"/>
            <a:cs typeface="Times New Roman" panose="02020603050405020304" pitchFamily="18" charset="0"/>
          </a:endParaRPr>
        </a:p>
      </dgm:t>
    </dgm:pt>
    <dgm:pt modelId="{FE6CBEA3-10C6-493D-815B-66174CEC40B6}" type="parTrans" cxnId="{8D2FF59C-6B3C-4869-B2A7-01DB8EBEEEC6}">
      <dgm:prSet/>
      <dgm:spPr/>
      <dgm:t>
        <a:bodyPr/>
        <a:lstStyle/>
        <a:p>
          <a:endParaRPr lang="en-US"/>
        </a:p>
      </dgm:t>
    </dgm:pt>
    <dgm:pt modelId="{6493282B-CDD2-4907-B686-B2A9669A20F7}" type="sibTrans" cxnId="{8D2FF59C-6B3C-4869-B2A7-01DB8EBEEEC6}">
      <dgm:prSet/>
      <dgm:spPr/>
      <dgm:t>
        <a:bodyPr/>
        <a:lstStyle/>
        <a:p>
          <a:endParaRPr lang="en-US"/>
        </a:p>
      </dgm:t>
    </dgm:pt>
    <dgm:pt modelId="{F3CEB3C8-E1EE-410A-B183-59B32F7363A9}">
      <dgm:prSet custT="1"/>
      <dgm:spPr/>
      <dgm:t>
        <a:bodyPr/>
        <a:lstStyle/>
        <a:p>
          <a:pPr>
            <a:lnSpc>
              <a:spcPct val="100000"/>
            </a:lnSpc>
          </a:pPr>
          <a:r>
            <a:rPr lang="en-GB" sz="1600" dirty="0">
              <a:latin typeface="Times New Roman" panose="02020603050405020304" pitchFamily="18" charset="0"/>
              <a:cs typeface="Times New Roman" panose="02020603050405020304" pitchFamily="18" charset="0"/>
            </a:rPr>
            <a:t>Economic uncertainty promotes long-term savings through the digital transformation initiatives.</a:t>
          </a:r>
          <a:endParaRPr lang="en-US" sz="1600" dirty="0">
            <a:latin typeface="Times New Roman" panose="02020603050405020304" pitchFamily="18" charset="0"/>
            <a:cs typeface="Times New Roman" panose="02020603050405020304" pitchFamily="18" charset="0"/>
          </a:endParaRPr>
        </a:p>
      </dgm:t>
    </dgm:pt>
    <dgm:pt modelId="{B6CF2F22-EA78-49DD-A245-9CB77ACDE983}" type="parTrans" cxnId="{5456453E-FED0-448A-A772-63ADF0049D8D}">
      <dgm:prSet/>
      <dgm:spPr/>
      <dgm:t>
        <a:bodyPr/>
        <a:lstStyle/>
        <a:p>
          <a:endParaRPr lang="en-US"/>
        </a:p>
      </dgm:t>
    </dgm:pt>
    <dgm:pt modelId="{B77010D8-1CCF-46F8-B89D-D2E42D5AA7E3}" type="sibTrans" cxnId="{5456453E-FED0-448A-A772-63ADF0049D8D}">
      <dgm:prSet/>
      <dgm:spPr/>
      <dgm:t>
        <a:bodyPr/>
        <a:lstStyle/>
        <a:p>
          <a:endParaRPr lang="en-US"/>
        </a:p>
      </dgm:t>
    </dgm:pt>
    <dgm:pt modelId="{A5D3735C-ED5E-415D-B879-D62CEB4934EF}" type="pres">
      <dgm:prSet presAssocID="{0D55396A-0858-4A41-86C4-7F985FF154EB}" presName="root" presStyleCnt="0">
        <dgm:presLayoutVars>
          <dgm:dir/>
          <dgm:resizeHandles val="exact"/>
        </dgm:presLayoutVars>
      </dgm:prSet>
      <dgm:spPr/>
      <dgm:t>
        <a:bodyPr/>
        <a:lstStyle/>
        <a:p>
          <a:endParaRPr lang="en-US"/>
        </a:p>
      </dgm:t>
    </dgm:pt>
    <dgm:pt modelId="{DD748596-8194-41E5-8B3F-69DDE092839A}" type="pres">
      <dgm:prSet presAssocID="{F301A1AD-BB14-4F6B-A288-DD7E92C5D47A}" presName="compNode" presStyleCnt="0"/>
      <dgm:spPr/>
    </dgm:pt>
    <dgm:pt modelId="{F0BC7791-22D3-4C9A-B08D-4994EF8F9AB3}" type="pres">
      <dgm:prSet presAssocID="{F301A1AD-BB14-4F6B-A288-DD7E92C5D47A}"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Building"/>
        </a:ext>
      </dgm:extLst>
    </dgm:pt>
    <dgm:pt modelId="{F0AEDDE3-284B-41DF-B583-11E4B9014480}" type="pres">
      <dgm:prSet presAssocID="{F301A1AD-BB14-4F6B-A288-DD7E92C5D47A}" presName="spaceRect" presStyleCnt="0"/>
      <dgm:spPr/>
    </dgm:pt>
    <dgm:pt modelId="{178AFF20-898B-471B-8C53-A86C0F7EDECB}" type="pres">
      <dgm:prSet presAssocID="{F301A1AD-BB14-4F6B-A288-DD7E92C5D47A}" presName="textRect" presStyleLbl="revTx" presStyleIdx="0" presStyleCnt="4">
        <dgm:presLayoutVars>
          <dgm:chMax val="1"/>
          <dgm:chPref val="1"/>
        </dgm:presLayoutVars>
      </dgm:prSet>
      <dgm:spPr/>
      <dgm:t>
        <a:bodyPr/>
        <a:lstStyle/>
        <a:p>
          <a:endParaRPr lang="en-US"/>
        </a:p>
      </dgm:t>
    </dgm:pt>
    <dgm:pt modelId="{EF1B659A-B896-4FF7-874E-D709F4A16480}" type="pres">
      <dgm:prSet presAssocID="{B68CB0F8-A419-41E5-B6EB-87286C7B61BA}" presName="sibTrans" presStyleCnt="0"/>
      <dgm:spPr/>
    </dgm:pt>
    <dgm:pt modelId="{D6248E95-4BCA-4F3D-929D-F87827B8D6B5}" type="pres">
      <dgm:prSet presAssocID="{D47AF721-5FFA-4D5C-9D02-04D89D07F665}" presName="compNode" presStyleCnt="0"/>
      <dgm:spPr/>
    </dgm:pt>
    <dgm:pt modelId="{3347CD32-2384-4592-8D3B-76ED56FB4171}" type="pres">
      <dgm:prSet presAssocID="{D47AF721-5FFA-4D5C-9D02-04D89D07F665}"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Money"/>
        </a:ext>
      </dgm:extLst>
    </dgm:pt>
    <dgm:pt modelId="{33CDC69F-012B-453C-8FB5-F6AE4E48EC45}" type="pres">
      <dgm:prSet presAssocID="{D47AF721-5FFA-4D5C-9D02-04D89D07F665}" presName="spaceRect" presStyleCnt="0"/>
      <dgm:spPr/>
    </dgm:pt>
    <dgm:pt modelId="{A19D72BE-E3C4-4C24-B854-BD5FE670A588}" type="pres">
      <dgm:prSet presAssocID="{D47AF721-5FFA-4D5C-9D02-04D89D07F665}" presName="textRect" presStyleLbl="revTx" presStyleIdx="1" presStyleCnt="4">
        <dgm:presLayoutVars>
          <dgm:chMax val="1"/>
          <dgm:chPref val="1"/>
        </dgm:presLayoutVars>
      </dgm:prSet>
      <dgm:spPr/>
      <dgm:t>
        <a:bodyPr/>
        <a:lstStyle/>
        <a:p>
          <a:endParaRPr lang="en-US"/>
        </a:p>
      </dgm:t>
    </dgm:pt>
    <dgm:pt modelId="{52CF5A21-4C5F-4F25-A471-139FDA717A34}" type="pres">
      <dgm:prSet presAssocID="{687DC4CA-4D4D-40EE-8DCA-D34C79FC4F70}" presName="sibTrans" presStyleCnt="0"/>
      <dgm:spPr/>
    </dgm:pt>
    <dgm:pt modelId="{75135DF8-B67C-44A7-A1E2-E5DF0D8AD7F8}" type="pres">
      <dgm:prSet presAssocID="{340A62DE-1BDB-4506-97A8-A64E090E0491}" presName="compNode" presStyleCnt="0"/>
      <dgm:spPr/>
    </dgm:pt>
    <dgm:pt modelId="{69AA378F-9778-409A-99AC-E3ACC43D82C2}" type="pres">
      <dgm:prSet presAssocID="{340A62DE-1BDB-4506-97A8-A64E090E04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Handshake"/>
        </a:ext>
      </dgm:extLst>
    </dgm:pt>
    <dgm:pt modelId="{1C10995E-65DC-498E-AD90-356AC06E9061}" type="pres">
      <dgm:prSet presAssocID="{340A62DE-1BDB-4506-97A8-A64E090E0491}" presName="spaceRect" presStyleCnt="0"/>
      <dgm:spPr/>
    </dgm:pt>
    <dgm:pt modelId="{E0117764-C728-43E6-B0CE-B7CD297B3B88}" type="pres">
      <dgm:prSet presAssocID="{340A62DE-1BDB-4506-97A8-A64E090E0491}" presName="textRect" presStyleLbl="revTx" presStyleIdx="2" presStyleCnt="4">
        <dgm:presLayoutVars>
          <dgm:chMax val="1"/>
          <dgm:chPref val="1"/>
        </dgm:presLayoutVars>
      </dgm:prSet>
      <dgm:spPr/>
      <dgm:t>
        <a:bodyPr/>
        <a:lstStyle/>
        <a:p>
          <a:endParaRPr lang="en-US"/>
        </a:p>
      </dgm:t>
    </dgm:pt>
    <dgm:pt modelId="{5C3F94CE-5B95-41C8-9EAE-EE70E8AF6257}" type="pres">
      <dgm:prSet presAssocID="{6493282B-CDD2-4907-B686-B2A9669A20F7}" presName="sibTrans" presStyleCnt="0"/>
      <dgm:spPr/>
    </dgm:pt>
    <dgm:pt modelId="{18FDA84A-29B2-4D35-B086-CBBE0432DA29}" type="pres">
      <dgm:prSet presAssocID="{F3CEB3C8-E1EE-410A-B183-59B32F7363A9}" presName="compNode" presStyleCnt="0"/>
      <dgm:spPr/>
    </dgm:pt>
    <dgm:pt modelId="{4946EAF6-6C5F-4D85-8459-A9333AA375E0}" type="pres">
      <dgm:prSet presAssocID="{F3CEB3C8-E1EE-410A-B183-59B32F7363A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Piggy Bank"/>
        </a:ext>
      </dgm:extLst>
    </dgm:pt>
    <dgm:pt modelId="{B868D54C-DBB9-4B15-9622-8B952891208A}" type="pres">
      <dgm:prSet presAssocID="{F3CEB3C8-E1EE-410A-B183-59B32F7363A9}" presName="spaceRect" presStyleCnt="0"/>
      <dgm:spPr/>
    </dgm:pt>
    <dgm:pt modelId="{FBBC64EE-F259-4E30-862C-5BA6E8CF809C}" type="pres">
      <dgm:prSet presAssocID="{F3CEB3C8-E1EE-410A-B183-59B32F7363A9}" presName="textRect" presStyleLbl="revTx" presStyleIdx="3" presStyleCnt="4">
        <dgm:presLayoutVars>
          <dgm:chMax val="1"/>
          <dgm:chPref val="1"/>
        </dgm:presLayoutVars>
      </dgm:prSet>
      <dgm:spPr/>
      <dgm:t>
        <a:bodyPr/>
        <a:lstStyle/>
        <a:p>
          <a:endParaRPr lang="en-US"/>
        </a:p>
      </dgm:t>
    </dgm:pt>
  </dgm:ptLst>
  <dgm:cxnLst>
    <dgm:cxn modelId="{9077CBB9-8C96-4E8A-BE4F-8C893246D812}" type="presOf" srcId="{340A62DE-1BDB-4506-97A8-A64E090E0491}" destId="{E0117764-C728-43E6-B0CE-B7CD297B3B88}" srcOrd="0" destOrd="0" presId="urn:microsoft.com/office/officeart/2018/2/layout/IconLabelList"/>
    <dgm:cxn modelId="{E31ECCDF-14EE-4672-8D5A-92AF4A180698}" type="presOf" srcId="{F3CEB3C8-E1EE-410A-B183-59B32F7363A9}" destId="{FBBC64EE-F259-4E30-862C-5BA6E8CF809C}" srcOrd="0" destOrd="0" presId="urn:microsoft.com/office/officeart/2018/2/layout/IconLabelList"/>
    <dgm:cxn modelId="{AAE75FFE-0027-4F9B-A966-46170514F307}" srcId="{0D55396A-0858-4A41-86C4-7F985FF154EB}" destId="{D47AF721-5FFA-4D5C-9D02-04D89D07F665}" srcOrd="1" destOrd="0" parTransId="{BF0FFAC7-4BDE-4F2C-989E-B2760BB2C2FC}" sibTransId="{687DC4CA-4D4D-40EE-8DCA-D34C79FC4F70}"/>
    <dgm:cxn modelId="{8D2FF59C-6B3C-4869-B2A7-01DB8EBEEEC6}" srcId="{0D55396A-0858-4A41-86C4-7F985FF154EB}" destId="{340A62DE-1BDB-4506-97A8-A64E090E0491}" srcOrd="2" destOrd="0" parTransId="{FE6CBEA3-10C6-493D-815B-66174CEC40B6}" sibTransId="{6493282B-CDD2-4907-B686-B2A9669A20F7}"/>
    <dgm:cxn modelId="{8F42D44B-4C13-43DC-86ED-FD92E43B1CBF}" srcId="{0D55396A-0858-4A41-86C4-7F985FF154EB}" destId="{F301A1AD-BB14-4F6B-A288-DD7E92C5D47A}" srcOrd="0" destOrd="0" parTransId="{F2E13931-B8E6-4E3E-BE5A-1B6F1FF915A1}" sibTransId="{B68CB0F8-A419-41E5-B6EB-87286C7B61BA}"/>
    <dgm:cxn modelId="{4A6D72E7-8127-499B-98EA-12C45592BBF3}" type="presOf" srcId="{D47AF721-5FFA-4D5C-9D02-04D89D07F665}" destId="{A19D72BE-E3C4-4C24-B854-BD5FE670A588}" srcOrd="0" destOrd="0" presId="urn:microsoft.com/office/officeart/2018/2/layout/IconLabelList"/>
    <dgm:cxn modelId="{5456453E-FED0-448A-A772-63ADF0049D8D}" srcId="{0D55396A-0858-4A41-86C4-7F985FF154EB}" destId="{F3CEB3C8-E1EE-410A-B183-59B32F7363A9}" srcOrd="3" destOrd="0" parTransId="{B6CF2F22-EA78-49DD-A245-9CB77ACDE983}" sibTransId="{B77010D8-1CCF-46F8-B89D-D2E42D5AA7E3}"/>
    <dgm:cxn modelId="{D1C525B3-DF2F-4512-A374-38259AA8D99D}" type="presOf" srcId="{F301A1AD-BB14-4F6B-A288-DD7E92C5D47A}" destId="{178AFF20-898B-471B-8C53-A86C0F7EDECB}" srcOrd="0" destOrd="0" presId="urn:microsoft.com/office/officeart/2018/2/layout/IconLabelList"/>
    <dgm:cxn modelId="{E36427F5-F7F6-4902-852E-EDBA3778F0C4}" type="presOf" srcId="{0D55396A-0858-4A41-86C4-7F985FF154EB}" destId="{A5D3735C-ED5E-415D-B879-D62CEB4934EF}" srcOrd="0" destOrd="0" presId="urn:microsoft.com/office/officeart/2018/2/layout/IconLabelList"/>
    <dgm:cxn modelId="{64EF6343-B934-4093-94B1-DDA35C0E6FA9}" type="presParOf" srcId="{A5D3735C-ED5E-415D-B879-D62CEB4934EF}" destId="{DD748596-8194-41E5-8B3F-69DDE092839A}" srcOrd="0" destOrd="0" presId="urn:microsoft.com/office/officeart/2018/2/layout/IconLabelList"/>
    <dgm:cxn modelId="{EA42BE30-2187-4F15-8D04-DB68F48F7D83}" type="presParOf" srcId="{DD748596-8194-41E5-8B3F-69DDE092839A}" destId="{F0BC7791-22D3-4C9A-B08D-4994EF8F9AB3}" srcOrd="0" destOrd="0" presId="urn:microsoft.com/office/officeart/2018/2/layout/IconLabelList"/>
    <dgm:cxn modelId="{F1AF09D4-6618-4E14-9ABC-EA9DDDD1855D}" type="presParOf" srcId="{DD748596-8194-41E5-8B3F-69DDE092839A}" destId="{F0AEDDE3-284B-41DF-B583-11E4B9014480}" srcOrd="1" destOrd="0" presId="urn:microsoft.com/office/officeart/2018/2/layout/IconLabelList"/>
    <dgm:cxn modelId="{F7D68914-21A2-4163-B55B-0E5C7F14B2D0}" type="presParOf" srcId="{DD748596-8194-41E5-8B3F-69DDE092839A}" destId="{178AFF20-898B-471B-8C53-A86C0F7EDECB}" srcOrd="2" destOrd="0" presId="urn:microsoft.com/office/officeart/2018/2/layout/IconLabelList"/>
    <dgm:cxn modelId="{EC92DF4A-1AFA-49DC-A29F-1D0889C4CA1A}" type="presParOf" srcId="{A5D3735C-ED5E-415D-B879-D62CEB4934EF}" destId="{EF1B659A-B896-4FF7-874E-D709F4A16480}" srcOrd="1" destOrd="0" presId="urn:microsoft.com/office/officeart/2018/2/layout/IconLabelList"/>
    <dgm:cxn modelId="{994D1B28-E683-47B2-B3EA-470E949A4347}" type="presParOf" srcId="{A5D3735C-ED5E-415D-B879-D62CEB4934EF}" destId="{D6248E95-4BCA-4F3D-929D-F87827B8D6B5}" srcOrd="2" destOrd="0" presId="urn:microsoft.com/office/officeart/2018/2/layout/IconLabelList"/>
    <dgm:cxn modelId="{650E5C90-B9EA-4FF2-A7C1-1FA8C3A81937}" type="presParOf" srcId="{D6248E95-4BCA-4F3D-929D-F87827B8D6B5}" destId="{3347CD32-2384-4592-8D3B-76ED56FB4171}" srcOrd="0" destOrd="0" presId="urn:microsoft.com/office/officeart/2018/2/layout/IconLabelList"/>
    <dgm:cxn modelId="{F483F0E3-D53E-43AF-8F02-713328BEEA78}" type="presParOf" srcId="{D6248E95-4BCA-4F3D-929D-F87827B8D6B5}" destId="{33CDC69F-012B-453C-8FB5-F6AE4E48EC45}" srcOrd="1" destOrd="0" presId="urn:microsoft.com/office/officeart/2018/2/layout/IconLabelList"/>
    <dgm:cxn modelId="{D09AC659-574C-4987-8915-246D86BA8FD8}" type="presParOf" srcId="{D6248E95-4BCA-4F3D-929D-F87827B8D6B5}" destId="{A19D72BE-E3C4-4C24-B854-BD5FE670A588}" srcOrd="2" destOrd="0" presId="urn:microsoft.com/office/officeart/2018/2/layout/IconLabelList"/>
    <dgm:cxn modelId="{2ECDDA67-9F72-41E9-BF4C-578D9973C033}" type="presParOf" srcId="{A5D3735C-ED5E-415D-B879-D62CEB4934EF}" destId="{52CF5A21-4C5F-4F25-A471-139FDA717A34}" srcOrd="3" destOrd="0" presId="urn:microsoft.com/office/officeart/2018/2/layout/IconLabelList"/>
    <dgm:cxn modelId="{0A01E5D0-61F2-4FAA-81B4-32B39586F05E}" type="presParOf" srcId="{A5D3735C-ED5E-415D-B879-D62CEB4934EF}" destId="{75135DF8-B67C-44A7-A1E2-E5DF0D8AD7F8}" srcOrd="4" destOrd="0" presId="urn:microsoft.com/office/officeart/2018/2/layout/IconLabelList"/>
    <dgm:cxn modelId="{5D3FB91A-0389-4D10-BD64-F5B7AF61AF5E}" type="presParOf" srcId="{75135DF8-B67C-44A7-A1E2-E5DF0D8AD7F8}" destId="{69AA378F-9778-409A-99AC-E3ACC43D82C2}" srcOrd="0" destOrd="0" presId="urn:microsoft.com/office/officeart/2018/2/layout/IconLabelList"/>
    <dgm:cxn modelId="{D1824EB1-E8D0-4292-97D7-49EEF24A2A65}" type="presParOf" srcId="{75135DF8-B67C-44A7-A1E2-E5DF0D8AD7F8}" destId="{1C10995E-65DC-498E-AD90-356AC06E9061}" srcOrd="1" destOrd="0" presId="urn:microsoft.com/office/officeart/2018/2/layout/IconLabelList"/>
    <dgm:cxn modelId="{F49A1E82-9247-4799-A5A5-81A394EB48FA}" type="presParOf" srcId="{75135DF8-B67C-44A7-A1E2-E5DF0D8AD7F8}" destId="{E0117764-C728-43E6-B0CE-B7CD297B3B88}" srcOrd="2" destOrd="0" presId="urn:microsoft.com/office/officeart/2018/2/layout/IconLabelList"/>
    <dgm:cxn modelId="{9573368E-50E2-4C41-8009-4A7F47FB7B97}" type="presParOf" srcId="{A5D3735C-ED5E-415D-B879-D62CEB4934EF}" destId="{5C3F94CE-5B95-41C8-9EAE-EE70E8AF6257}" srcOrd="5" destOrd="0" presId="urn:microsoft.com/office/officeart/2018/2/layout/IconLabelList"/>
    <dgm:cxn modelId="{656B4AC0-0015-48B7-A142-48DFC6792533}" type="presParOf" srcId="{A5D3735C-ED5E-415D-B879-D62CEB4934EF}" destId="{18FDA84A-29B2-4D35-B086-CBBE0432DA29}" srcOrd="6" destOrd="0" presId="urn:microsoft.com/office/officeart/2018/2/layout/IconLabelList"/>
    <dgm:cxn modelId="{549A9511-CD84-471C-9BA1-766E647CDBD8}" type="presParOf" srcId="{18FDA84A-29B2-4D35-B086-CBBE0432DA29}" destId="{4946EAF6-6C5F-4D85-8459-A9333AA375E0}" srcOrd="0" destOrd="0" presId="urn:microsoft.com/office/officeart/2018/2/layout/IconLabelList"/>
    <dgm:cxn modelId="{D754B5E5-65A4-4526-BEA7-C9D0B5649CE4}" type="presParOf" srcId="{18FDA84A-29B2-4D35-B086-CBBE0432DA29}" destId="{B868D54C-DBB9-4B15-9622-8B952891208A}" srcOrd="1" destOrd="0" presId="urn:microsoft.com/office/officeart/2018/2/layout/IconLabelList"/>
    <dgm:cxn modelId="{35F9BCB0-D876-451E-A587-DB3D833AB8D8}" type="presParOf" srcId="{18FDA84A-29B2-4D35-B086-CBBE0432DA29}" destId="{FBBC64EE-F259-4E30-862C-5BA6E8CF809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24D1A2-A22C-4085-B5B6-489CFF5A972F}" type="doc">
      <dgm:prSet loTypeId="urn:microsoft.com/office/officeart/2016/7/layout/VerticalSolidActionList" loCatId="List" qsTypeId="urn:microsoft.com/office/officeart/2005/8/quickstyle/simple1" qsCatId="simple" csTypeId="urn:microsoft.com/office/officeart/2005/8/colors/colorful5" csCatId="colorful"/>
      <dgm:spPr/>
      <dgm:t>
        <a:bodyPr/>
        <a:lstStyle/>
        <a:p>
          <a:endParaRPr lang="en-US"/>
        </a:p>
      </dgm:t>
    </dgm:pt>
    <dgm:pt modelId="{9490519A-F84D-4DC0-A597-04A05EDD667A}">
      <dgm:prSet/>
      <dgm:spPr/>
      <dgm:t>
        <a:bodyPr/>
        <a:lstStyle/>
        <a:p>
          <a:r>
            <a:rPr lang="en-US">
              <a:latin typeface="Times New Roman" panose="02020603050405020304" pitchFamily="18" charset="0"/>
              <a:cs typeface="Times New Roman" panose="02020603050405020304" pitchFamily="18" charset="0"/>
            </a:rPr>
            <a:t>Invest in</a:t>
          </a:r>
        </a:p>
      </dgm:t>
    </dgm:pt>
    <dgm:pt modelId="{63C05F29-15B4-4E71-8F16-DB0EAC5C7B93}" type="parTrans" cxnId="{AEA871A2-1783-4CD3-83CC-E202F669FF67}">
      <dgm:prSet/>
      <dgm:spPr/>
      <dgm:t>
        <a:bodyPr/>
        <a:lstStyle/>
        <a:p>
          <a:endParaRPr lang="en-US"/>
        </a:p>
      </dgm:t>
    </dgm:pt>
    <dgm:pt modelId="{A3531D6E-6C3C-41CF-907E-81B4296E6FC4}" type="sibTrans" cxnId="{AEA871A2-1783-4CD3-83CC-E202F669FF67}">
      <dgm:prSet/>
      <dgm:spPr/>
      <dgm:t>
        <a:bodyPr/>
        <a:lstStyle/>
        <a:p>
          <a:endParaRPr lang="en-US"/>
        </a:p>
      </dgm:t>
    </dgm:pt>
    <dgm:pt modelId="{16CC4094-D92A-4CE5-B1E7-59D84430FFE1}">
      <dgm:prSet/>
      <dgm:spPr/>
      <dgm:t>
        <a:bodyPr/>
        <a:lstStyle/>
        <a:p>
          <a:r>
            <a:rPr lang="en-US" dirty="0">
              <a:latin typeface="Times New Roman" panose="02020603050405020304" pitchFamily="18" charset="0"/>
              <a:cs typeface="Times New Roman" panose="02020603050405020304" pitchFamily="18" charset="0"/>
            </a:rPr>
            <a:t>Invest in upskilling employees through computer and AI skills training programs.</a:t>
          </a:r>
        </a:p>
      </dgm:t>
    </dgm:pt>
    <dgm:pt modelId="{CFC76394-D7E4-46FC-9766-A305F62FC38E}" type="parTrans" cxnId="{423679E6-30A8-4D19-9DF1-1D05AA4A4798}">
      <dgm:prSet/>
      <dgm:spPr/>
      <dgm:t>
        <a:bodyPr/>
        <a:lstStyle/>
        <a:p>
          <a:endParaRPr lang="en-US"/>
        </a:p>
      </dgm:t>
    </dgm:pt>
    <dgm:pt modelId="{36AD8B38-8654-41C3-AC0A-C4A495BC898E}" type="sibTrans" cxnId="{423679E6-30A8-4D19-9DF1-1D05AA4A4798}">
      <dgm:prSet/>
      <dgm:spPr/>
      <dgm:t>
        <a:bodyPr/>
        <a:lstStyle/>
        <a:p>
          <a:endParaRPr lang="en-US"/>
        </a:p>
      </dgm:t>
    </dgm:pt>
    <dgm:pt modelId="{4289EAD8-F052-4BD2-8656-A50EA5B297DA}">
      <dgm:prSet/>
      <dgm:spPr/>
      <dgm:t>
        <a:bodyPr/>
        <a:lstStyle/>
        <a:p>
          <a:r>
            <a:rPr lang="en-US">
              <a:latin typeface="Times New Roman" panose="02020603050405020304" pitchFamily="18" charset="0"/>
              <a:cs typeface="Times New Roman" panose="02020603050405020304" pitchFamily="18" charset="0"/>
            </a:rPr>
            <a:t>Implement</a:t>
          </a:r>
        </a:p>
      </dgm:t>
    </dgm:pt>
    <dgm:pt modelId="{E1AAAFED-2EAA-414D-BA86-D3B6643479C5}" type="parTrans" cxnId="{58F8F54D-F7EF-4215-9E36-47421B245FEA}">
      <dgm:prSet/>
      <dgm:spPr/>
      <dgm:t>
        <a:bodyPr/>
        <a:lstStyle/>
        <a:p>
          <a:endParaRPr lang="en-US"/>
        </a:p>
      </dgm:t>
    </dgm:pt>
    <dgm:pt modelId="{0A54C0A4-A1D1-488C-9EAA-8D85BAD3CD42}" type="sibTrans" cxnId="{58F8F54D-F7EF-4215-9E36-47421B245FEA}">
      <dgm:prSet/>
      <dgm:spPr/>
      <dgm:t>
        <a:bodyPr/>
        <a:lstStyle/>
        <a:p>
          <a:endParaRPr lang="en-US"/>
        </a:p>
      </dgm:t>
    </dgm:pt>
    <dgm:pt modelId="{5739CE44-DA5C-4C3F-A44D-090781FB2C54}">
      <dgm:prSet/>
      <dgm:spPr/>
      <dgm:t>
        <a:bodyPr/>
        <a:lstStyle/>
        <a:p>
          <a:r>
            <a:rPr lang="en-US">
              <a:latin typeface="Times New Roman" panose="02020603050405020304" pitchFamily="18" charset="0"/>
              <a:cs typeface="Times New Roman" panose="02020603050405020304" pitchFamily="18" charset="0"/>
            </a:rPr>
            <a:t>Implement ethical AI standards and strong data governance practices.</a:t>
          </a:r>
        </a:p>
      </dgm:t>
    </dgm:pt>
    <dgm:pt modelId="{C743B0C1-0F9C-4D17-A42F-5AD985315AD1}" type="parTrans" cxnId="{F9A0CF5B-8E72-4178-94D5-DD560E9F2CBA}">
      <dgm:prSet/>
      <dgm:spPr/>
      <dgm:t>
        <a:bodyPr/>
        <a:lstStyle/>
        <a:p>
          <a:endParaRPr lang="en-US"/>
        </a:p>
      </dgm:t>
    </dgm:pt>
    <dgm:pt modelId="{64F50402-1590-4B64-AE5B-8BD54F8F3570}" type="sibTrans" cxnId="{F9A0CF5B-8E72-4178-94D5-DD560E9F2CBA}">
      <dgm:prSet/>
      <dgm:spPr/>
      <dgm:t>
        <a:bodyPr/>
        <a:lstStyle/>
        <a:p>
          <a:endParaRPr lang="en-US"/>
        </a:p>
      </dgm:t>
    </dgm:pt>
    <dgm:pt modelId="{F2C9E670-939A-46D7-A4BC-75CD1A3F7AD2}">
      <dgm:prSet/>
      <dgm:spPr/>
      <dgm:t>
        <a:bodyPr/>
        <a:lstStyle/>
        <a:p>
          <a:r>
            <a:rPr lang="en-US">
              <a:latin typeface="Times New Roman" panose="02020603050405020304" pitchFamily="18" charset="0"/>
              <a:cs typeface="Times New Roman" panose="02020603050405020304" pitchFamily="18" charset="0"/>
            </a:rPr>
            <a:t>Encourage</a:t>
          </a:r>
        </a:p>
      </dgm:t>
    </dgm:pt>
    <dgm:pt modelId="{E8551B42-923D-4A68-8F1B-0E4928266F4B}" type="parTrans" cxnId="{B173B508-EB2A-47E0-B022-1146FF2F27F5}">
      <dgm:prSet/>
      <dgm:spPr/>
      <dgm:t>
        <a:bodyPr/>
        <a:lstStyle/>
        <a:p>
          <a:endParaRPr lang="en-US"/>
        </a:p>
      </dgm:t>
    </dgm:pt>
    <dgm:pt modelId="{E9D1FD3A-0A93-403B-B79D-1E9F7B96D7A3}" type="sibTrans" cxnId="{B173B508-EB2A-47E0-B022-1146FF2F27F5}">
      <dgm:prSet/>
      <dgm:spPr/>
      <dgm:t>
        <a:bodyPr/>
        <a:lstStyle/>
        <a:p>
          <a:endParaRPr lang="en-US"/>
        </a:p>
      </dgm:t>
    </dgm:pt>
    <dgm:pt modelId="{34739B21-E057-4183-B5A5-6ACE943E36CE}">
      <dgm:prSet/>
      <dgm:spPr/>
      <dgm:t>
        <a:bodyPr/>
        <a:lstStyle/>
        <a:p>
          <a:r>
            <a:rPr lang="en-US">
              <a:latin typeface="Times New Roman" panose="02020603050405020304" pitchFamily="18" charset="0"/>
              <a:cs typeface="Times New Roman" panose="02020603050405020304" pitchFamily="18" charset="0"/>
            </a:rPr>
            <a:t>Encourage employee wellness through mental health and support programs (Ruel and Njoku, 2021).</a:t>
          </a:r>
        </a:p>
      </dgm:t>
    </dgm:pt>
    <dgm:pt modelId="{D1FC8D43-80FF-46AF-B84B-D51030BCC247}" type="parTrans" cxnId="{859255CF-E7F9-4D17-A2B4-A4D47FC8EC6A}">
      <dgm:prSet/>
      <dgm:spPr/>
      <dgm:t>
        <a:bodyPr/>
        <a:lstStyle/>
        <a:p>
          <a:endParaRPr lang="en-US"/>
        </a:p>
      </dgm:t>
    </dgm:pt>
    <dgm:pt modelId="{B0FE2228-B3A3-4C82-8ECF-8A9008542C36}" type="sibTrans" cxnId="{859255CF-E7F9-4D17-A2B4-A4D47FC8EC6A}">
      <dgm:prSet/>
      <dgm:spPr/>
      <dgm:t>
        <a:bodyPr/>
        <a:lstStyle/>
        <a:p>
          <a:endParaRPr lang="en-US"/>
        </a:p>
      </dgm:t>
    </dgm:pt>
    <dgm:pt modelId="{75E15899-1DCA-4E39-97F4-2E7A757C44C0}">
      <dgm:prSet/>
      <dgm:spPr/>
      <dgm:t>
        <a:bodyPr/>
        <a:lstStyle/>
        <a:p>
          <a:r>
            <a:rPr lang="en-US">
              <a:latin typeface="Times New Roman" panose="02020603050405020304" pitchFamily="18" charset="0"/>
              <a:cs typeface="Times New Roman" panose="02020603050405020304" pitchFamily="18" charset="0"/>
            </a:rPr>
            <a:t>Evaluate</a:t>
          </a:r>
        </a:p>
      </dgm:t>
    </dgm:pt>
    <dgm:pt modelId="{3BF397F9-FF2D-4C65-B1CF-86909016A860}" type="parTrans" cxnId="{95DE330B-F221-4B6F-A686-D9000D813D04}">
      <dgm:prSet/>
      <dgm:spPr/>
      <dgm:t>
        <a:bodyPr/>
        <a:lstStyle/>
        <a:p>
          <a:endParaRPr lang="en-US"/>
        </a:p>
      </dgm:t>
    </dgm:pt>
    <dgm:pt modelId="{253DF92B-CDD2-4304-BCE3-EB7AF6FAA08E}" type="sibTrans" cxnId="{95DE330B-F221-4B6F-A686-D9000D813D04}">
      <dgm:prSet/>
      <dgm:spPr/>
      <dgm:t>
        <a:bodyPr/>
        <a:lstStyle/>
        <a:p>
          <a:endParaRPr lang="en-US"/>
        </a:p>
      </dgm:t>
    </dgm:pt>
    <dgm:pt modelId="{C802321D-FDB6-434F-A5B7-060EA561CC1C}">
      <dgm:prSet/>
      <dgm:spPr/>
      <dgm:t>
        <a:bodyPr/>
        <a:lstStyle/>
        <a:p>
          <a:r>
            <a:rPr lang="en-US" dirty="0">
              <a:latin typeface="Times New Roman" panose="02020603050405020304" pitchFamily="18" charset="0"/>
              <a:cs typeface="Times New Roman" panose="02020603050405020304" pitchFamily="18" charset="0"/>
            </a:rPr>
            <a:t>Evaluate technologies using pilot programs prior to implementation.</a:t>
          </a:r>
        </a:p>
      </dgm:t>
    </dgm:pt>
    <dgm:pt modelId="{064006B8-7C51-4A39-89C7-383C9BA92EE2}" type="parTrans" cxnId="{69CA5839-DD23-49A0-91D3-9A288F58486D}">
      <dgm:prSet/>
      <dgm:spPr/>
      <dgm:t>
        <a:bodyPr/>
        <a:lstStyle/>
        <a:p>
          <a:endParaRPr lang="en-US"/>
        </a:p>
      </dgm:t>
    </dgm:pt>
    <dgm:pt modelId="{4FBA4761-0160-40D1-AF57-22B3DB7A9E27}" type="sibTrans" cxnId="{69CA5839-DD23-49A0-91D3-9A288F58486D}">
      <dgm:prSet/>
      <dgm:spPr/>
      <dgm:t>
        <a:bodyPr/>
        <a:lstStyle/>
        <a:p>
          <a:endParaRPr lang="en-US"/>
        </a:p>
      </dgm:t>
    </dgm:pt>
    <dgm:pt modelId="{3C265FDA-4FFB-49D5-8F20-5A6607624234}" type="pres">
      <dgm:prSet presAssocID="{0924D1A2-A22C-4085-B5B6-489CFF5A972F}" presName="Name0" presStyleCnt="0">
        <dgm:presLayoutVars>
          <dgm:dir/>
          <dgm:animLvl val="lvl"/>
          <dgm:resizeHandles val="exact"/>
        </dgm:presLayoutVars>
      </dgm:prSet>
      <dgm:spPr/>
      <dgm:t>
        <a:bodyPr/>
        <a:lstStyle/>
        <a:p>
          <a:endParaRPr lang="en-US"/>
        </a:p>
      </dgm:t>
    </dgm:pt>
    <dgm:pt modelId="{3E383218-D356-4315-9DDF-100BC794A873}" type="pres">
      <dgm:prSet presAssocID="{9490519A-F84D-4DC0-A597-04A05EDD667A}" presName="linNode" presStyleCnt="0"/>
      <dgm:spPr/>
    </dgm:pt>
    <dgm:pt modelId="{DA8BC4E6-58ED-4F35-AF74-2E04F176852E}" type="pres">
      <dgm:prSet presAssocID="{9490519A-F84D-4DC0-A597-04A05EDD667A}" presName="parentText" presStyleLbl="alignNode1" presStyleIdx="0" presStyleCnt="4">
        <dgm:presLayoutVars>
          <dgm:chMax val="1"/>
          <dgm:bulletEnabled/>
        </dgm:presLayoutVars>
      </dgm:prSet>
      <dgm:spPr/>
      <dgm:t>
        <a:bodyPr/>
        <a:lstStyle/>
        <a:p>
          <a:endParaRPr lang="en-US"/>
        </a:p>
      </dgm:t>
    </dgm:pt>
    <dgm:pt modelId="{A6C08742-5C50-4EEA-A7CB-3557F41FF6FB}" type="pres">
      <dgm:prSet presAssocID="{9490519A-F84D-4DC0-A597-04A05EDD667A}" presName="descendantText" presStyleLbl="alignAccFollowNode1" presStyleIdx="0" presStyleCnt="4">
        <dgm:presLayoutVars>
          <dgm:bulletEnabled/>
        </dgm:presLayoutVars>
      </dgm:prSet>
      <dgm:spPr/>
      <dgm:t>
        <a:bodyPr/>
        <a:lstStyle/>
        <a:p>
          <a:endParaRPr lang="en-US"/>
        </a:p>
      </dgm:t>
    </dgm:pt>
    <dgm:pt modelId="{E640133C-C931-4AC9-BCD3-998C9B7D1DDF}" type="pres">
      <dgm:prSet presAssocID="{A3531D6E-6C3C-41CF-907E-81B4296E6FC4}" presName="sp" presStyleCnt="0"/>
      <dgm:spPr/>
    </dgm:pt>
    <dgm:pt modelId="{C8BC0AB5-116D-4F77-867D-26DE47888FAA}" type="pres">
      <dgm:prSet presAssocID="{4289EAD8-F052-4BD2-8656-A50EA5B297DA}" presName="linNode" presStyleCnt="0"/>
      <dgm:spPr/>
    </dgm:pt>
    <dgm:pt modelId="{ABD996E8-CC02-4AC1-ADB7-16E698085F51}" type="pres">
      <dgm:prSet presAssocID="{4289EAD8-F052-4BD2-8656-A50EA5B297DA}" presName="parentText" presStyleLbl="alignNode1" presStyleIdx="1" presStyleCnt="4">
        <dgm:presLayoutVars>
          <dgm:chMax val="1"/>
          <dgm:bulletEnabled/>
        </dgm:presLayoutVars>
      </dgm:prSet>
      <dgm:spPr/>
      <dgm:t>
        <a:bodyPr/>
        <a:lstStyle/>
        <a:p>
          <a:endParaRPr lang="en-US"/>
        </a:p>
      </dgm:t>
    </dgm:pt>
    <dgm:pt modelId="{961E93F7-A01F-4648-9396-3091171BC24B}" type="pres">
      <dgm:prSet presAssocID="{4289EAD8-F052-4BD2-8656-A50EA5B297DA}" presName="descendantText" presStyleLbl="alignAccFollowNode1" presStyleIdx="1" presStyleCnt="4">
        <dgm:presLayoutVars>
          <dgm:bulletEnabled/>
        </dgm:presLayoutVars>
      </dgm:prSet>
      <dgm:spPr/>
      <dgm:t>
        <a:bodyPr/>
        <a:lstStyle/>
        <a:p>
          <a:endParaRPr lang="en-US"/>
        </a:p>
      </dgm:t>
    </dgm:pt>
    <dgm:pt modelId="{611B65D9-33B9-44A3-88CA-1374252100D6}" type="pres">
      <dgm:prSet presAssocID="{0A54C0A4-A1D1-488C-9EAA-8D85BAD3CD42}" presName="sp" presStyleCnt="0"/>
      <dgm:spPr/>
    </dgm:pt>
    <dgm:pt modelId="{C10015D6-F82F-4673-9821-70D1C3458050}" type="pres">
      <dgm:prSet presAssocID="{F2C9E670-939A-46D7-A4BC-75CD1A3F7AD2}" presName="linNode" presStyleCnt="0"/>
      <dgm:spPr/>
    </dgm:pt>
    <dgm:pt modelId="{AB20B8E4-B7D8-43D5-A860-0546614C1FBB}" type="pres">
      <dgm:prSet presAssocID="{F2C9E670-939A-46D7-A4BC-75CD1A3F7AD2}" presName="parentText" presStyleLbl="alignNode1" presStyleIdx="2" presStyleCnt="4">
        <dgm:presLayoutVars>
          <dgm:chMax val="1"/>
          <dgm:bulletEnabled/>
        </dgm:presLayoutVars>
      </dgm:prSet>
      <dgm:spPr/>
      <dgm:t>
        <a:bodyPr/>
        <a:lstStyle/>
        <a:p>
          <a:endParaRPr lang="en-US"/>
        </a:p>
      </dgm:t>
    </dgm:pt>
    <dgm:pt modelId="{9317D3A5-97F1-48B6-8D52-8CEB056DE06A}" type="pres">
      <dgm:prSet presAssocID="{F2C9E670-939A-46D7-A4BC-75CD1A3F7AD2}" presName="descendantText" presStyleLbl="alignAccFollowNode1" presStyleIdx="2" presStyleCnt="4">
        <dgm:presLayoutVars>
          <dgm:bulletEnabled/>
        </dgm:presLayoutVars>
      </dgm:prSet>
      <dgm:spPr/>
      <dgm:t>
        <a:bodyPr/>
        <a:lstStyle/>
        <a:p>
          <a:endParaRPr lang="en-US"/>
        </a:p>
      </dgm:t>
    </dgm:pt>
    <dgm:pt modelId="{D88C8B39-BB5A-49B0-BE1F-79382130C08F}" type="pres">
      <dgm:prSet presAssocID="{E9D1FD3A-0A93-403B-B79D-1E9F7B96D7A3}" presName="sp" presStyleCnt="0"/>
      <dgm:spPr/>
    </dgm:pt>
    <dgm:pt modelId="{AE451C09-15E6-4801-8180-27B370E999CB}" type="pres">
      <dgm:prSet presAssocID="{75E15899-1DCA-4E39-97F4-2E7A757C44C0}" presName="linNode" presStyleCnt="0"/>
      <dgm:spPr/>
    </dgm:pt>
    <dgm:pt modelId="{E0AA23DF-E2F6-4A15-93F1-1049392E067A}" type="pres">
      <dgm:prSet presAssocID="{75E15899-1DCA-4E39-97F4-2E7A757C44C0}" presName="parentText" presStyleLbl="alignNode1" presStyleIdx="3" presStyleCnt="4">
        <dgm:presLayoutVars>
          <dgm:chMax val="1"/>
          <dgm:bulletEnabled/>
        </dgm:presLayoutVars>
      </dgm:prSet>
      <dgm:spPr/>
      <dgm:t>
        <a:bodyPr/>
        <a:lstStyle/>
        <a:p>
          <a:endParaRPr lang="en-US"/>
        </a:p>
      </dgm:t>
    </dgm:pt>
    <dgm:pt modelId="{937479AE-7DDB-4C70-8E2D-A4E83225D03F}" type="pres">
      <dgm:prSet presAssocID="{75E15899-1DCA-4E39-97F4-2E7A757C44C0}" presName="descendantText" presStyleLbl="alignAccFollowNode1" presStyleIdx="3" presStyleCnt="4">
        <dgm:presLayoutVars>
          <dgm:bulletEnabled/>
        </dgm:presLayoutVars>
      </dgm:prSet>
      <dgm:spPr/>
      <dgm:t>
        <a:bodyPr/>
        <a:lstStyle/>
        <a:p>
          <a:endParaRPr lang="en-US"/>
        </a:p>
      </dgm:t>
    </dgm:pt>
  </dgm:ptLst>
  <dgm:cxnLst>
    <dgm:cxn modelId="{F9A0CF5B-8E72-4178-94D5-DD560E9F2CBA}" srcId="{4289EAD8-F052-4BD2-8656-A50EA5B297DA}" destId="{5739CE44-DA5C-4C3F-A44D-090781FB2C54}" srcOrd="0" destOrd="0" parTransId="{C743B0C1-0F9C-4D17-A42F-5AD985315AD1}" sibTransId="{64F50402-1590-4B64-AE5B-8BD54F8F3570}"/>
    <dgm:cxn modelId="{58F8F54D-F7EF-4215-9E36-47421B245FEA}" srcId="{0924D1A2-A22C-4085-B5B6-489CFF5A972F}" destId="{4289EAD8-F052-4BD2-8656-A50EA5B297DA}" srcOrd="1" destOrd="0" parTransId="{E1AAAFED-2EAA-414D-BA86-D3B6643479C5}" sibTransId="{0A54C0A4-A1D1-488C-9EAA-8D85BAD3CD42}"/>
    <dgm:cxn modelId="{96E6B80D-DC56-4901-BC46-FD4602535F99}" type="presOf" srcId="{5739CE44-DA5C-4C3F-A44D-090781FB2C54}" destId="{961E93F7-A01F-4648-9396-3091171BC24B}" srcOrd="0" destOrd="0" presId="urn:microsoft.com/office/officeart/2016/7/layout/VerticalSolidActionList"/>
    <dgm:cxn modelId="{0507A9C4-8DE1-43BA-9AA4-A5DF5B40D5A8}" type="presOf" srcId="{F2C9E670-939A-46D7-A4BC-75CD1A3F7AD2}" destId="{AB20B8E4-B7D8-43D5-A860-0546614C1FBB}" srcOrd="0" destOrd="0" presId="urn:microsoft.com/office/officeart/2016/7/layout/VerticalSolidActionList"/>
    <dgm:cxn modelId="{423679E6-30A8-4D19-9DF1-1D05AA4A4798}" srcId="{9490519A-F84D-4DC0-A597-04A05EDD667A}" destId="{16CC4094-D92A-4CE5-B1E7-59D84430FFE1}" srcOrd="0" destOrd="0" parTransId="{CFC76394-D7E4-46FC-9766-A305F62FC38E}" sibTransId="{36AD8B38-8654-41C3-AC0A-C4A495BC898E}"/>
    <dgm:cxn modelId="{69CA5839-DD23-49A0-91D3-9A288F58486D}" srcId="{75E15899-1DCA-4E39-97F4-2E7A757C44C0}" destId="{C802321D-FDB6-434F-A5B7-060EA561CC1C}" srcOrd="0" destOrd="0" parTransId="{064006B8-7C51-4A39-89C7-383C9BA92EE2}" sibTransId="{4FBA4761-0160-40D1-AF57-22B3DB7A9E27}"/>
    <dgm:cxn modelId="{B173B508-EB2A-47E0-B022-1146FF2F27F5}" srcId="{0924D1A2-A22C-4085-B5B6-489CFF5A972F}" destId="{F2C9E670-939A-46D7-A4BC-75CD1A3F7AD2}" srcOrd="2" destOrd="0" parTransId="{E8551B42-923D-4A68-8F1B-0E4928266F4B}" sibTransId="{E9D1FD3A-0A93-403B-B79D-1E9F7B96D7A3}"/>
    <dgm:cxn modelId="{059CC42E-D3D4-4F12-A747-8E3119852E3A}" type="presOf" srcId="{4289EAD8-F052-4BD2-8656-A50EA5B297DA}" destId="{ABD996E8-CC02-4AC1-ADB7-16E698085F51}" srcOrd="0" destOrd="0" presId="urn:microsoft.com/office/officeart/2016/7/layout/VerticalSolidActionList"/>
    <dgm:cxn modelId="{AFE715C6-F551-4179-8A17-B9173FC164C7}" type="presOf" srcId="{16CC4094-D92A-4CE5-B1E7-59D84430FFE1}" destId="{A6C08742-5C50-4EEA-A7CB-3557F41FF6FB}" srcOrd="0" destOrd="0" presId="urn:microsoft.com/office/officeart/2016/7/layout/VerticalSolidActionList"/>
    <dgm:cxn modelId="{661E1CAE-85C6-40B2-A2A2-B89257BC5C2E}" type="presOf" srcId="{0924D1A2-A22C-4085-B5B6-489CFF5A972F}" destId="{3C265FDA-4FFB-49D5-8F20-5A6607624234}" srcOrd="0" destOrd="0" presId="urn:microsoft.com/office/officeart/2016/7/layout/VerticalSolidActionList"/>
    <dgm:cxn modelId="{141875ED-04C1-43C4-9E57-B2CFAE93E504}" type="presOf" srcId="{9490519A-F84D-4DC0-A597-04A05EDD667A}" destId="{DA8BC4E6-58ED-4F35-AF74-2E04F176852E}" srcOrd="0" destOrd="0" presId="urn:microsoft.com/office/officeart/2016/7/layout/VerticalSolidActionList"/>
    <dgm:cxn modelId="{A8CB320D-CD3D-46F3-8931-AB2C7F8B6ACF}" type="presOf" srcId="{34739B21-E057-4183-B5A5-6ACE943E36CE}" destId="{9317D3A5-97F1-48B6-8D52-8CEB056DE06A}" srcOrd="0" destOrd="0" presId="urn:microsoft.com/office/officeart/2016/7/layout/VerticalSolidActionList"/>
    <dgm:cxn modelId="{CFCEF15F-E559-4679-BCE6-E69E6152D095}" type="presOf" srcId="{C802321D-FDB6-434F-A5B7-060EA561CC1C}" destId="{937479AE-7DDB-4C70-8E2D-A4E83225D03F}" srcOrd="0" destOrd="0" presId="urn:microsoft.com/office/officeart/2016/7/layout/VerticalSolidActionList"/>
    <dgm:cxn modelId="{859255CF-E7F9-4D17-A2B4-A4D47FC8EC6A}" srcId="{F2C9E670-939A-46D7-A4BC-75CD1A3F7AD2}" destId="{34739B21-E057-4183-B5A5-6ACE943E36CE}" srcOrd="0" destOrd="0" parTransId="{D1FC8D43-80FF-46AF-B84B-D51030BCC247}" sibTransId="{B0FE2228-B3A3-4C82-8ECF-8A9008542C36}"/>
    <dgm:cxn modelId="{AEA871A2-1783-4CD3-83CC-E202F669FF67}" srcId="{0924D1A2-A22C-4085-B5B6-489CFF5A972F}" destId="{9490519A-F84D-4DC0-A597-04A05EDD667A}" srcOrd="0" destOrd="0" parTransId="{63C05F29-15B4-4E71-8F16-DB0EAC5C7B93}" sibTransId="{A3531D6E-6C3C-41CF-907E-81B4296E6FC4}"/>
    <dgm:cxn modelId="{95DE330B-F221-4B6F-A686-D9000D813D04}" srcId="{0924D1A2-A22C-4085-B5B6-489CFF5A972F}" destId="{75E15899-1DCA-4E39-97F4-2E7A757C44C0}" srcOrd="3" destOrd="0" parTransId="{3BF397F9-FF2D-4C65-B1CF-86909016A860}" sibTransId="{253DF92B-CDD2-4304-BCE3-EB7AF6FAA08E}"/>
    <dgm:cxn modelId="{8A6ABA67-C44C-4472-B3A2-12B3E6EFF277}" type="presOf" srcId="{75E15899-1DCA-4E39-97F4-2E7A757C44C0}" destId="{E0AA23DF-E2F6-4A15-93F1-1049392E067A}" srcOrd="0" destOrd="0" presId="urn:microsoft.com/office/officeart/2016/7/layout/VerticalSolidActionList"/>
    <dgm:cxn modelId="{F8384FEA-033E-4BAE-8376-E22302CEF716}" type="presParOf" srcId="{3C265FDA-4FFB-49D5-8F20-5A6607624234}" destId="{3E383218-D356-4315-9DDF-100BC794A873}" srcOrd="0" destOrd="0" presId="urn:microsoft.com/office/officeart/2016/7/layout/VerticalSolidActionList"/>
    <dgm:cxn modelId="{E8D4454D-DE81-4FBF-9617-BDEB3844F19E}" type="presParOf" srcId="{3E383218-D356-4315-9DDF-100BC794A873}" destId="{DA8BC4E6-58ED-4F35-AF74-2E04F176852E}" srcOrd="0" destOrd="0" presId="urn:microsoft.com/office/officeart/2016/7/layout/VerticalSolidActionList"/>
    <dgm:cxn modelId="{E0ADACFF-BCBE-4F17-8785-E78E70280FD3}" type="presParOf" srcId="{3E383218-D356-4315-9DDF-100BC794A873}" destId="{A6C08742-5C50-4EEA-A7CB-3557F41FF6FB}" srcOrd="1" destOrd="0" presId="urn:microsoft.com/office/officeart/2016/7/layout/VerticalSolidActionList"/>
    <dgm:cxn modelId="{4664BBA8-9630-4CFA-A21C-D6D92DA9C9A3}" type="presParOf" srcId="{3C265FDA-4FFB-49D5-8F20-5A6607624234}" destId="{E640133C-C931-4AC9-BCD3-998C9B7D1DDF}" srcOrd="1" destOrd="0" presId="urn:microsoft.com/office/officeart/2016/7/layout/VerticalSolidActionList"/>
    <dgm:cxn modelId="{EF09BA61-B9DB-4535-979E-74771053C909}" type="presParOf" srcId="{3C265FDA-4FFB-49D5-8F20-5A6607624234}" destId="{C8BC0AB5-116D-4F77-867D-26DE47888FAA}" srcOrd="2" destOrd="0" presId="urn:microsoft.com/office/officeart/2016/7/layout/VerticalSolidActionList"/>
    <dgm:cxn modelId="{58F8FA20-E833-4CAC-A970-EEA6DBC5D34C}" type="presParOf" srcId="{C8BC0AB5-116D-4F77-867D-26DE47888FAA}" destId="{ABD996E8-CC02-4AC1-ADB7-16E698085F51}" srcOrd="0" destOrd="0" presId="urn:microsoft.com/office/officeart/2016/7/layout/VerticalSolidActionList"/>
    <dgm:cxn modelId="{4BDDC5C6-C177-477D-8397-E68618B7496B}" type="presParOf" srcId="{C8BC0AB5-116D-4F77-867D-26DE47888FAA}" destId="{961E93F7-A01F-4648-9396-3091171BC24B}" srcOrd="1" destOrd="0" presId="urn:microsoft.com/office/officeart/2016/7/layout/VerticalSolidActionList"/>
    <dgm:cxn modelId="{A5574A45-464F-4B44-A127-620585C2C838}" type="presParOf" srcId="{3C265FDA-4FFB-49D5-8F20-5A6607624234}" destId="{611B65D9-33B9-44A3-88CA-1374252100D6}" srcOrd="3" destOrd="0" presId="urn:microsoft.com/office/officeart/2016/7/layout/VerticalSolidActionList"/>
    <dgm:cxn modelId="{1EB5FAD7-63D4-4513-B0EE-19790B0B7A77}" type="presParOf" srcId="{3C265FDA-4FFB-49D5-8F20-5A6607624234}" destId="{C10015D6-F82F-4673-9821-70D1C3458050}" srcOrd="4" destOrd="0" presId="urn:microsoft.com/office/officeart/2016/7/layout/VerticalSolidActionList"/>
    <dgm:cxn modelId="{27A53BED-33B7-430A-A53C-DD9617350202}" type="presParOf" srcId="{C10015D6-F82F-4673-9821-70D1C3458050}" destId="{AB20B8E4-B7D8-43D5-A860-0546614C1FBB}" srcOrd="0" destOrd="0" presId="urn:microsoft.com/office/officeart/2016/7/layout/VerticalSolidActionList"/>
    <dgm:cxn modelId="{833A4846-2CBD-40B7-A1D3-2017DE46D42E}" type="presParOf" srcId="{C10015D6-F82F-4673-9821-70D1C3458050}" destId="{9317D3A5-97F1-48B6-8D52-8CEB056DE06A}" srcOrd="1" destOrd="0" presId="urn:microsoft.com/office/officeart/2016/7/layout/VerticalSolidActionList"/>
    <dgm:cxn modelId="{7E34C5C8-5D5F-4AAA-8ED8-6DB9C95B8BDC}" type="presParOf" srcId="{3C265FDA-4FFB-49D5-8F20-5A6607624234}" destId="{D88C8B39-BB5A-49B0-BE1F-79382130C08F}" srcOrd="5" destOrd="0" presId="urn:microsoft.com/office/officeart/2016/7/layout/VerticalSolidActionList"/>
    <dgm:cxn modelId="{8E8A5BAA-CB8C-480B-AEAC-B4F0CE625AF6}" type="presParOf" srcId="{3C265FDA-4FFB-49D5-8F20-5A6607624234}" destId="{AE451C09-15E6-4801-8180-27B370E999CB}" srcOrd="6" destOrd="0" presId="urn:microsoft.com/office/officeart/2016/7/layout/VerticalSolidActionList"/>
    <dgm:cxn modelId="{268B3D4E-B996-4BE5-B115-61EC6382DF8D}" type="presParOf" srcId="{AE451C09-15E6-4801-8180-27B370E999CB}" destId="{E0AA23DF-E2F6-4A15-93F1-1049392E067A}" srcOrd="0" destOrd="0" presId="urn:microsoft.com/office/officeart/2016/7/layout/VerticalSolidActionList"/>
    <dgm:cxn modelId="{0FA61D03-0FBD-4323-AD6D-33D3680F4B3E}" type="presParOf" srcId="{AE451C09-15E6-4801-8180-27B370E999CB}" destId="{937479AE-7DDB-4C70-8E2D-A4E83225D03F}"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C7791-22D3-4C9A-B08D-4994EF8F9AB3}">
      <dsp:nvSpPr>
        <dsp:cNvPr id="0" name=""/>
        <dsp:cNvSpPr/>
      </dsp:nvSpPr>
      <dsp:spPr>
        <a:xfrm>
          <a:off x="752566" y="912912"/>
          <a:ext cx="1066720" cy="106672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AFF20-898B-471B-8C53-A86C0F7EDECB}">
      <dsp:nvSpPr>
        <dsp:cNvPr id="0" name=""/>
        <dsp:cNvSpPr/>
      </dsp:nvSpPr>
      <dsp:spPr>
        <a:xfrm>
          <a:off x="100682" y="2334892"/>
          <a:ext cx="2370489"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11200">
            <a:lnSpc>
              <a:spcPct val="100000"/>
            </a:lnSpc>
            <a:spcBef>
              <a:spcPct val="0"/>
            </a:spcBef>
            <a:spcAft>
              <a:spcPct val="35000"/>
            </a:spcAft>
          </a:pPr>
          <a:r>
            <a:rPr lang="en-GB" sz="1600" kern="1200" dirty="0">
              <a:latin typeface="Times New Roman" panose="02020603050405020304" pitchFamily="18" charset="0"/>
              <a:cs typeface="Times New Roman" panose="02020603050405020304" pitchFamily="18" charset="0"/>
            </a:rPr>
            <a:t>Hotels embrace automation to save on labour expenses and increase efficiency.</a:t>
          </a:r>
          <a:endParaRPr lang="en-US" sz="1600" kern="1200" dirty="0">
            <a:latin typeface="Times New Roman" panose="02020603050405020304" pitchFamily="18" charset="0"/>
            <a:cs typeface="Times New Roman" panose="02020603050405020304" pitchFamily="18" charset="0"/>
          </a:endParaRPr>
        </a:p>
      </dsp:txBody>
      <dsp:txXfrm>
        <a:off x="100682" y="2334892"/>
        <a:ext cx="2370489" cy="945000"/>
      </dsp:txXfrm>
    </dsp:sp>
    <dsp:sp modelId="{3347CD32-2384-4592-8D3B-76ED56FB4171}">
      <dsp:nvSpPr>
        <dsp:cNvPr id="0" name=""/>
        <dsp:cNvSpPr/>
      </dsp:nvSpPr>
      <dsp:spPr>
        <a:xfrm>
          <a:off x="3537891" y="912912"/>
          <a:ext cx="1066720" cy="106672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9D72BE-E3C4-4C24-B854-BD5FE670A588}">
      <dsp:nvSpPr>
        <dsp:cNvPr id="0" name=""/>
        <dsp:cNvSpPr/>
      </dsp:nvSpPr>
      <dsp:spPr>
        <a:xfrm>
          <a:off x="2886007" y="2334892"/>
          <a:ext cx="2370489"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11200">
            <a:lnSpc>
              <a:spcPct val="100000"/>
            </a:lnSpc>
            <a:spcBef>
              <a:spcPct val="0"/>
            </a:spcBef>
            <a:spcAft>
              <a:spcPct val="35000"/>
            </a:spcAft>
          </a:pPr>
          <a:r>
            <a:rPr lang="en-GB" sz="1600" kern="1200">
              <a:latin typeface="Times New Roman" panose="02020603050405020304" pitchFamily="18" charset="0"/>
              <a:cs typeface="Times New Roman" panose="02020603050405020304" pitchFamily="18" charset="0"/>
            </a:rPr>
            <a:t>Inflationary pressures propel investment in contactless and AI technology (Nam </a:t>
          </a:r>
          <a:r>
            <a:rPr lang="en-GB" sz="1600" i="1" kern="1200">
              <a:latin typeface="Times New Roman" panose="02020603050405020304" pitchFamily="18" charset="0"/>
              <a:cs typeface="Times New Roman" panose="02020603050405020304" pitchFamily="18" charset="0"/>
            </a:rPr>
            <a:t>et al.</a:t>
          </a:r>
          <a:r>
            <a:rPr lang="en-GB" sz="1600" kern="1200">
              <a:latin typeface="Times New Roman" panose="02020603050405020304" pitchFamily="18" charset="0"/>
              <a:cs typeface="Times New Roman" panose="02020603050405020304" pitchFamily="18" charset="0"/>
            </a:rPr>
            <a:t> 2021).</a:t>
          </a:r>
          <a:endParaRPr lang="en-US" sz="1600" kern="1200">
            <a:latin typeface="Times New Roman" panose="02020603050405020304" pitchFamily="18" charset="0"/>
            <a:cs typeface="Times New Roman" panose="02020603050405020304" pitchFamily="18" charset="0"/>
          </a:endParaRPr>
        </a:p>
      </dsp:txBody>
      <dsp:txXfrm>
        <a:off x="2886007" y="2334892"/>
        <a:ext cx="2370489" cy="945000"/>
      </dsp:txXfrm>
    </dsp:sp>
    <dsp:sp modelId="{69AA378F-9778-409A-99AC-E3ACC43D82C2}">
      <dsp:nvSpPr>
        <dsp:cNvPr id="0" name=""/>
        <dsp:cNvSpPr/>
      </dsp:nvSpPr>
      <dsp:spPr>
        <a:xfrm>
          <a:off x="6323216" y="912912"/>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117764-C728-43E6-B0CE-B7CD297B3B88}">
      <dsp:nvSpPr>
        <dsp:cNvPr id="0" name=""/>
        <dsp:cNvSpPr/>
      </dsp:nvSpPr>
      <dsp:spPr>
        <a:xfrm>
          <a:off x="5671332" y="2334892"/>
          <a:ext cx="2370489"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11200">
            <a:lnSpc>
              <a:spcPct val="100000"/>
            </a:lnSpc>
            <a:spcBef>
              <a:spcPct val="0"/>
            </a:spcBef>
            <a:spcAft>
              <a:spcPct val="35000"/>
            </a:spcAft>
          </a:pPr>
          <a:r>
            <a:rPr lang="en-GB" sz="1600" kern="1200">
              <a:latin typeface="Times New Roman" panose="02020603050405020304" pitchFamily="18" charset="0"/>
              <a:cs typeface="Times New Roman" panose="02020603050405020304" pitchFamily="18" charset="0"/>
            </a:rPr>
            <a:t>Budget hotels favour technology while brands continue to cater to human interaction.</a:t>
          </a:r>
          <a:endParaRPr lang="en-US" sz="1600" kern="1200">
            <a:latin typeface="Times New Roman" panose="02020603050405020304" pitchFamily="18" charset="0"/>
            <a:cs typeface="Times New Roman" panose="02020603050405020304" pitchFamily="18" charset="0"/>
          </a:endParaRPr>
        </a:p>
      </dsp:txBody>
      <dsp:txXfrm>
        <a:off x="5671332" y="2334892"/>
        <a:ext cx="2370489" cy="945000"/>
      </dsp:txXfrm>
    </dsp:sp>
    <dsp:sp modelId="{4946EAF6-6C5F-4D85-8459-A9333AA375E0}">
      <dsp:nvSpPr>
        <dsp:cNvPr id="0" name=""/>
        <dsp:cNvSpPr/>
      </dsp:nvSpPr>
      <dsp:spPr>
        <a:xfrm>
          <a:off x="9108541" y="912912"/>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BC64EE-F259-4E30-862C-5BA6E8CF809C}">
      <dsp:nvSpPr>
        <dsp:cNvPr id="0" name=""/>
        <dsp:cNvSpPr/>
      </dsp:nvSpPr>
      <dsp:spPr>
        <a:xfrm>
          <a:off x="8456657" y="2334892"/>
          <a:ext cx="2370489"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11200">
            <a:lnSpc>
              <a:spcPct val="100000"/>
            </a:lnSpc>
            <a:spcBef>
              <a:spcPct val="0"/>
            </a:spcBef>
            <a:spcAft>
              <a:spcPct val="35000"/>
            </a:spcAft>
          </a:pPr>
          <a:r>
            <a:rPr lang="en-GB" sz="1600" kern="1200" dirty="0">
              <a:latin typeface="Times New Roman" panose="02020603050405020304" pitchFamily="18" charset="0"/>
              <a:cs typeface="Times New Roman" panose="02020603050405020304" pitchFamily="18" charset="0"/>
            </a:rPr>
            <a:t>Economic uncertainty promotes long-term savings through the digital transformation initiatives.</a:t>
          </a:r>
          <a:endParaRPr lang="en-US" sz="1600" kern="1200" dirty="0">
            <a:latin typeface="Times New Roman" panose="02020603050405020304" pitchFamily="18" charset="0"/>
            <a:cs typeface="Times New Roman" panose="02020603050405020304" pitchFamily="18" charset="0"/>
          </a:endParaRPr>
        </a:p>
      </dsp:txBody>
      <dsp:txXfrm>
        <a:off x="8456657" y="2334892"/>
        <a:ext cx="2370489" cy="94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08742-5C50-4EEA-A7CB-3557F41FF6FB}">
      <dsp:nvSpPr>
        <dsp:cNvPr id="0" name=""/>
        <dsp:cNvSpPr/>
      </dsp:nvSpPr>
      <dsp:spPr>
        <a:xfrm>
          <a:off x="2185565" y="1702"/>
          <a:ext cx="8742263" cy="881818"/>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624" tIns="223982" rIns="169624" bIns="223982" numCol="1" spcCol="1270" anchor="ctr" anchorCtr="0">
          <a:noAutofit/>
        </a:bodyPr>
        <a:lstStyle/>
        <a:p>
          <a:pPr lvl="0" algn="l" defTabSz="711200">
            <a:lnSpc>
              <a:spcPct val="90000"/>
            </a:lnSpc>
            <a:spcBef>
              <a:spcPct val="0"/>
            </a:spcBef>
            <a:spcAft>
              <a:spcPct val="35000"/>
            </a:spcAft>
          </a:pPr>
          <a:r>
            <a:rPr lang="en-US" sz="1600" kern="1200" dirty="0">
              <a:latin typeface="Times New Roman" panose="02020603050405020304" pitchFamily="18" charset="0"/>
              <a:cs typeface="Times New Roman" panose="02020603050405020304" pitchFamily="18" charset="0"/>
            </a:rPr>
            <a:t>Invest in upskilling employees through computer and AI skills training programs.</a:t>
          </a:r>
        </a:p>
      </dsp:txBody>
      <dsp:txXfrm>
        <a:off x="2185565" y="1702"/>
        <a:ext cx="8742263" cy="881818"/>
      </dsp:txXfrm>
    </dsp:sp>
    <dsp:sp modelId="{DA8BC4E6-58ED-4F35-AF74-2E04F176852E}">
      <dsp:nvSpPr>
        <dsp:cNvPr id="0" name=""/>
        <dsp:cNvSpPr/>
      </dsp:nvSpPr>
      <dsp:spPr>
        <a:xfrm>
          <a:off x="0" y="1702"/>
          <a:ext cx="2185565" cy="881818"/>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653" tIns="87104" rIns="115653" bIns="87104" numCol="1" spcCol="1270" anchor="ctr" anchorCtr="0">
          <a:noAutofit/>
        </a:bodyPr>
        <a:lstStyle/>
        <a:p>
          <a:pPr lvl="0" algn="ctr" defTabSz="889000">
            <a:lnSpc>
              <a:spcPct val="90000"/>
            </a:lnSpc>
            <a:spcBef>
              <a:spcPct val="0"/>
            </a:spcBef>
            <a:spcAft>
              <a:spcPct val="35000"/>
            </a:spcAft>
          </a:pPr>
          <a:r>
            <a:rPr lang="en-US" sz="2000" kern="1200">
              <a:latin typeface="Times New Roman" panose="02020603050405020304" pitchFamily="18" charset="0"/>
              <a:cs typeface="Times New Roman" panose="02020603050405020304" pitchFamily="18" charset="0"/>
            </a:rPr>
            <a:t>Invest in</a:t>
          </a:r>
        </a:p>
      </dsp:txBody>
      <dsp:txXfrm>
        <a:off x="0" y="1702"/>
        <a:ext cx="2185565" cy="881818"/>
      </dsp:txXfrm>
    </dsp:sp>
    <dsp:sp modelId="{961E93F7-A01F-4648-9396-3091171BC24B}">
      <dsp:nvSpPr>
        <dsp:cNvPr id="0" name=""/>
        <dsp:cNvSpPr/>
      </dsp:nvSpPr>
      <dsp:spPr>
        <a:xfrm>
          <a:off x="2185565" y="936429"/>
          <a:ext cx="8742263" cy="881818"/>
        </a:xfrm>
        <a:prstGeom prst="rect">
          <a:avLst/>
        </a:prstGeom>
        <a:solidFill>
          <a:schemeClr val="accent5">
            <a:tint val="40000"/>
            <a:alpha val="90000"/>
            <a:hueOff val="-3981555"/>
            <a:satOff val="889"/>
            <a:lumOff val="134"/>
            <a:alphaOff val="0"/>
          </a:schemeClr>
        </a:solidFill>
        <a:ln w="19050" cap="flat" cmpd="sng" algn="ctr">
          <a:solidFill>
            <a:schemeClr val="accent5">
              <a:tint val="40000"/>
              <a:alpha val="90000"/>
              <a:hueOff val="-3981555"/>
              <a:satOff val="889"/>
              <a:lumOff val="1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624" tIns="223982" rIns="169624" bIns="223982" numCol="1" spcCol="1270" anchor="ctr" anchorCtr="0">
          <a:noAutofit/>
        </a:bodyPr>
        <a:lstStyle/>
        <a:p>
          <a:pPr lvl="0" algn="l" defTabSz="711200">
            <a:lnSpc>
              <a:spcPct val="90000"/>
            </a:lnSpc>
            <a:spcBef>
              <a:spcPct val="0"/>
            </a:spcBef>
            <a:spcAft>
              <a:spcPct val="35000"/>
            </a:spcAft>
          </a:pPr>
          <a:r>
            <a:rPr lang="en-US" sz="1600" kern="1200">
              <a:latin typeface="Times New Roman" panose="02020603050405020304" pitchFamily="18" charset="0"/>
              <a:cs typeface="Times New Roman" panose="02020603050405020304" pitchFamily="18" charset="0"/>
            </a:rPr>
            <a:t>Implement ethical AI standards and strong data governance practices.</a:t>
          </a:r>
        </a:p>
      </dsp:txBody>
      <dsp:txXfrm>
        <a:off x="2185565" y="936429"/>
        <a:ext cx="8742263" cy="881818"/>
      </dsp:txXfrm>
    </dsp:sp>
    <dsp:sp modelId="{ABD996E8-CC02-4AC1-ADB7-16E698085F51}">
      <dsp:nvSpPr>
        <dsp:cNvPr id="0" name=""/>
        <dsp:cNvSpPr/>
      </dsp:nvSpPr>
      <dsp:spPr>
        <a:xfrm>
          <a:off x="0" y="936429"/>
          <a:ext cx="2185565" cy="881818"/>
        </a:xfrm>
        <a:prstGeom prst="rect">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653" tIns="87104" rIns="115653" bIns="87104" numCol="1" spcCol="1270" anchor="ctr" anchorCtr="0">
          <a:noAutofit/>
        </a:bodyPr>
        <a:lstStyle/>
        <a:p>
          <a:pPr lvl="0" algn="ctr" defTabSz="889000">
            <a:lnSpc>
              <a:spcPct val="90000"/>
            </a:lnSpc>
            <a:spcBef>
              <a:spcPct val="0"/>
            </a:spcBef>
            <a:spcAft>
              <a:spcPct val="35000"/>
            </a:spcAft>
          </a:pPr>
          <a:r>
            <a:rPr lang="en-US" sz="2000" kern="1200">
              <a:latin typeface="Times New Roman" panose="02020603050405020304" pitchFamily="18" charset="0"/>
              <a:cs typeface="Times New Roman" panose="02020603050405020304" pitchFamily="18" charset="0"/>
            </a:rPr>
            <a:t>Implement</a:t>
          </a:r>
        </a:p>
      </dsp:txBody>
      <dsp:txXfrm>
        <a:off x="0" y="936429"/>
        <a:ext cx="2185565" cy="881818"/>
      </dsp:txXfrm>
    </dsp:sp>
    <dsp:sp modelId="{9317D3A5-97F1-48B6-8D52-8CEB056DE06A}">
      <dsp:nvSpPr>
        <dsp:cNvPr id="0" name=""/>
        <dsp:cNvSpPr/>
      </dsp:nvSpPr>
      <dsp:spPr>
        <a:xfrm>
          <a:off x="2185565" y="1871157"/>
          <a:ext cx="8742263" cy="881818"/>
        </a:xfrm>
        <a:prstGeom prst="rect">
          <a:avLst/>
        </a:prstGeom>
        <a:solidFill>
          <a:schemeClr val="accent5">
            <a:tint val="40000"/>
            <a:alpha val="90000"/>
            <a:hueOff val="-7963110"/>
            <a:satOff val="1778"/>
            <a:lumOff val="267"/>
            <a:alphaOff val="0"/>
          </a:schemeClr>
        </a:solidFill>
        <a:ln w="19050" cap="flat" cmpd="sng" algn="ctr">
          <a:solidFill>
            <a:schemeClr val="accent5">
              <a:tint val="40000"/>
              <a:alpha val="90000"/>
              <a:hueOff val="-7963110"/>
              <a:satOff val="1778"/>
              <a:lumOff val="2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624" tIns="223982" rIns="169624" bIns="223982" numCol="1" spcCol="1270" anchor="ctr" anchorCtr="0">
          <a:noAutofit/>
        </a:bodyPr>
        <a:lstStyle/>
        <a:p>
          <a:pPr lvl="0" algn="l" defTabSz="711200">
            <a:lnSpc>
              <a:spcPct val="90000"/>
            </a:lnSpc>
            <a:spcBef>
              <a:spcPct val="0"/>
            </a:spcBef>
            <a:spcAft>
              <a:spcPct val="35000"/>
            </a:spcAft>
          </a:pPr>
          <a:r>
            <a:rPr lang="en-US" sz="1600" kern="1200">
              <a:latin typeface="Times New Roman" panose="02020603050405020304" pitchFamily="18" charset="0"/>
              <a:cs typeface="Times New Roman" panose="02020603050405020304" pitchFamily="18" charset="0"/>
            </a:rPr>
            <a:t>Encourage employee wellness through mental health and support programs (Ruel and Njoku, 2021).</a:t>
          </a:r>
        </a:p>
      </dsp:txBody>
      <dsp:txXfrm>
        <a:off x="2185565" y="1871157"/>
        <a:ext cx="8742263" cy="881818"/>
      </dsp:txXfrm>
    </dsp:sp>
    <dsp:sp modelId="{AB20B8E4-B7D8-43D5-A860-0546614C1FBB}">
      <dsp:nvSpPr>
        <dsp:cNvPr id="0" name=""/>
        <dsp:cNvSpPr/>
      </dsp:nvSpPr>
      <dsp:spPr>
        <a:xfrm>
          <a:off x="0" y="1871157"/>
          <a:ext cx="2185565" cy="881818"/>
        </a:xfrm>
        <a:prstGeom prst="rect">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653" tIns="87104" rIns="115653" bIns="87104" numCol="1" spcCol="1270" anchor="ctr" anchorCtr="0">
          <a:noAutofit/>
        </a:bodyPr>
        <a:lstStyle/>
        <a:p>
          <a:pPr lvl="0" algn="ctr" defTabSz="889000">
            <a:lnSpc>
              <a:spcPct val="90000"/>
            </a:lnSpc>
            <a:spcBef>
              <a:spcPct val="0"/>
            </a:spcBef>
            <a:spcAft>
              <a:spcPct val="35000"/>
            </a:spcAft>
          </a:pPr>
          <a:r>
            <a:rPr lang="en-US" sz="2000" kern="1200">
              <a:latin typeface="Times New Roman" panose="02020603050405020304" pitchFamily="18" charset="0"/>
              <a:cs typeface="Times New Roman" panose="02020603050405020304" pitchFamily="18" charset="0"/>
            </a:rPr>
            <a:t>Encourage</a:t>
          </a:r>
        </a:p>
      </dsp:txBody>
      <dsp:txXfrm>
        <a:off x="0" y="1871157"/>
        <a:ext cx="2185565" cy="881818"/>
      </dsp:txXfrm>
    </dsp:sp>
    <dsp:sp modelId="{937479AE-7DDB-4C70-8E2D-A4E83225D03F}">
      <dsp:nvSpPr>
        <dsp:cNvPr id="0" name=""/>
        <dsp:cNvSpPr/>
      </dsp:nvSpPr>
      <dsp:spPr>
        <a:xfrm>
          <a:off x="2185565" y="2805884"/>
          <a:ext cx="8742263" cy="881818"/>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624" tIns="223982" rIns="169624" bIns="223982" numCol="1" spcCol="1270" anchor="ctr" anchorCtr="0">
          <a:noAutofit/>
        </a:bodyPr>
        <a:lstStyle/>
        <a:p>
          <a:pPr lvl="0" algn="l" defTabSz="711200">
            <a:lnSpc>
              <a:spcPct val="90000"/>
            </a:lnSpc>
            <a:spcBef>
              <a:spcPct val="0"/>
            </a:spcBef>
            <a:spcAft>
              <a:spcPct val="35000"/>
            </a:spcAft>
          </a:pPr>
          <a:r>
            <a:rPr lang="en-US" sz="1600" kern="1200" dirty="0">
              <a:latin typeface="Times New Roman" panose="02020603050405020304" pitchFamily="18" charset="0"/>
              <a:cs typeface="Times New Roman" panose="02020603050405020304" pitchFamily="18" charset="0"/>
            </a:rPr>
            <a:t>Evaluate technologies using pilot programs prior to implementation.</a:t>
          </a:r>
        </a:p>
      </dsp:txBody>
      <dsp:txXfrm>
        <a:off x="2185565" y="2805884"/>
        <a:ext cx="8742263" cy="881818"/>
      </dsp:txXfrm>
    </dsp:sp>
    <dsp:sp modelId="{E0AA23DF-E2F6-4A15-93F1-1049392E067A}">
      <dsp:nvSpPr>
        <dsp:cNvPr id="0" name=""/>
        <dsp:cNvSpPr/>
      </dsp:nvSpPr>
      <dsp:spPr>
        <a:xfrm>
          <a:off x="0" y="2805884"/>
          <a:ext cx="2185565" cy="881818"/>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653" tIns="87104" rIns="115653" bIns="87104" numCol="1" spcCol="1270" anchor="ctr" anchorCtr="0">
          <a:noAutofit/>
        </a:bodyPr>
        <a:lstStyle/>
        <a:p>
          <a:pPr lvl="0" algn="ctr" defTabSz="889000">
            <a:lnSpc>
              <a:spcPct val="90000"/>
            </a:lnSpc>
            <a:spcBef>
              <a:spcPct val="0"/>
            </a:spcBef>
            <a:spcAft>
              <a:spcPct val="35000"/>
            </a:spcAft>
          </a:pPr>
          <a:r>
            <a:rPr lang="en-US" sz="2000" kern="1200">
              <a:latin typeface="Times New Roman" panose="02020603050405020304" pitchFamily="18" charset="0"/>
              <a:cs typeface="Times New Roman" panose="02020603050405020304" pitchFamily="18" charset="0"/>
            </a:rPr>
            <a:t>Evaluate</a:t>
          </a:r>
        </a:p>
      </dsp:txBody>
      <dsp:txXfrm>
        <a:off x="0" y="2805884"/>
        <a:ext cx="2185565" cy="8818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4942DC-EFAC-44ED-A2E8-371A204E9ADD}" type="datetimeFigureOut">
              <a:t>5/27/2025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38C032-03CC-422D-974D-5E9FB06EEC04}" type="slidenum">
              <a:t>‹#›</a:t>
            </a:fld>
            <a:endParaRPr lang="en-US"/>
          </a:p>
        </p:txBody>
      </p:sp>
    </p:spTree>
    <p:extLst>
      <p:ext uri="{BB962C8B-B14F-4D97-AF65-F5344CB8AC3E}">
        <p14:creationId xmlns:p14="http://schemas.microsoft.com/office/powerpoint/2010/main" val="542906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38C032-03CC-422D-974D-5E9FB06EEC04}" type="slidenum">
              <a:rPr lang="en-US" smtClean="0"/>
              <a:t>1</a:t>
            </a:fld>
            <a:endParaRPr lang="en-US"/>
          </a:p>
        </p:txBody>
      </p:sp>
    </p:spTree>
    <p:extLst>
      <p:ext uri="{BB962C8B-B14F-4D97-AF65-F5344CB8AC3E}">
        <p14:creationId xmlns:p14="http://schemas.microsoft.com/office/powerpoint/2010/main" val="2208295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The adoption of contemporary technology, especially Artificial Intelligence (AI) and touchless mobile services, is quickly revolutionising the hospitality and hotel sector. With changing customer demands, there is an increasing need for an individualised experience. It has been observed that more than 40% of hotel visitors in the UK now opt for mobile-centric services (Financialit.net, 2025). This change makes critical questions arise regarding the future of work and points to the necessity for well-considered AI-human collaboration. This research underscores the influence of these innovations and the necessity of coordinating technological development within the hospitality industry.</a:t>
            </a:r>
            <a:endParaRPr lang="en-US" sz="1800" kern="100" dirty="0">
              <a:effectLst/>
              <a:latin typeface="Arial" panose="020B0604020202020204" pitchFamily="34" charset="0"/>
              <a:ea typeface="Calibri" panose="020F0502020204030204" pitchFamily="34" charset="0"/>
            </a:endParaRPr>
          </a:p>
          <a:p>
            <a:pPr algn="just"/>
            <a:endParaRPr lang="en-GB" dirty="0"/>
          </a:p>
        </p:txBody>
      </p:sp>
      <p:sp>
        <p:nvSpPr>
          <p:cNvPr id="4" name="Slide Number Placeholder 3"/>
          <p:cNvSpPr>
            <a:spLocks noGrp="1"/>
          </p:cNvSpPr>
          <p:nvPr>
            <p:ph type="sldNum" sz="quarter" idx="5"/>
          </p:nvPr>
        </p:nvSpPr>
        <p:spPr/>
        <p:txBody>
          <a:bodyPr/>
          <a:lstStyle/>
          <a:p>
            <a:fld id="{FA38C032-03CC-422D-974D-5E9FB06EEC04}" type="slidenum">
              <a:rPr lang="en-US" smtClean="0"/>
              <a:t>2</a:t>
            </a:fld>
            <a:endParaRPr lang="en-US"/>
          </a:p>
        </p:txBody>
      </p:sp>
    </p:spTree>
    <p:extLst>
      <p:ext uri="{BB962C8B-B14F-4D97-AF65-F5344CB8AC3E}">
        <p14:creationId xmlns:p14="http://schemas.microsoft.com/office/powerpoint/2010/main" val="1516268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800"/>
              </a:spcAft>
            </a:pPr>
            <a:r>
              <a:rPr lang="en-GB" sz="1800" kern="100" dirty="0">
                <a:effectLst/>
                <a:latin typeface="Times New Roman" panose="02020603050405020304" pitchFamily="18" charset="0"/>
                <a:ea typeface="Calibri" panose="020F0502020204030204" pitchFamily="34" charset="0"/>
              </a:rPr>
              <a:t>The uptake of technology by the hospitality sector has changed the customer experience. Artificial Intelligence technologies like mobile booking systems and self-service stations are increasingly being implemented to improve the quality of service. As per the views of Sharma </a:t>
            </a:r>
            <a:r>
              <a:rPr lang="en-GB" sz="1800" i="1" kern="100" dirty="0">
                <a:effectLst/>
                <a:latin typeface="Times New Roman" panose="02020603050405020304" pitchFamily="18" charset="0"/>
                <a:ea typeface="Calibri" panose="020F0502020204030204" pitchFamily="34" charset="0"/>
              </a:rPr>
              <a:t>et al. </a:t>
            </a:r>
            <a:r>
              <a:rPr lang="en-GB" sz="1800" kern="100" dirty="0">
                <a:effectLst/>
                <a:latin typeface="Times New Roman" panose="02020603050405020304" pitchFamily="18" charset="0"/>
                <a:ea typeface="Calibri" panose="020F0502020204030204" pitchFamily="34" charset="0"/>
              </a:rPr>
              <a:t>(2022), customers are adopting digital interfaces that are more autonomous and convenient in use. Adoption of mobile technologies can offer benefits in terms of ensuring personalised services to cater distinct needs of customers regarding online booking of tickets or accommodation, emergency cancelation and others . As a result to this, the interconnection between the brand the customers for a longer period of time. However, such innovations have placed a huge role in terms of mitigating challenges regarding huge waiting time, or lengthy queues in terms of increasing overall customer experience and satisfaction level. In this manner, adoption of TAM or technology acceptance model can be advantageous in order to understand and evaluate consumer’s perspectives towards technological adaption (Davis </a:t>
            </a:r>
            <a:r>
              <a:rPr lang="en-GB" sz="1800" i="1" kern="100" dirty="0">
                <a:effectLst/>
                <a:latin typeface="Times New Roman" panose="02020603050405020304" pitchFamily="18" charset="0"/>
                <a:ea typeface="Calibri" panose="020F0502020204030204" pitchFamily="34" charset="0"/>
              </a:rPr>
              <a:t>et al.</a:t>
            </a:r>
            <a:r>
              <a:rPr lang="en-GB" sz="1800" kern="100" dirty="0">
                <a:effectLst/>
                <a:latin typeface="Times New Roman" panose="02020603050405020304" pitchFamily="18" charset="0"/>
                <a:ea typeface="Calibri" panose="020F0502020204030204" pitchFamily="34" charset="0"/>
              </a:rPr>
              <a:t> 2024). Moreover, it is necessity to hospitality sectors to integrate innovative and updated technologies to ensure guest satisfaction. </a:t>
            </a:r>
            <a:endParaRPr lang="en-US" sz="1800" kern="100" dirty="0">
              <a:effectLst/>
              <a:latin typeface="Arial" panose="020B060402020202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FA38C032-03CC-422D-974D-5E9FB06EEC04}" type="slidenum">
              <a:rPr lang="en-US" smtClean="0"/>
              <a:t>3</a:t>
            </a:fld>
            <a:endParaRPr lang="en-US"/>
          </a:p>
        </p:txBody>
      </p:sp>
    </p:spTree>
    <p:extLst>
      <p:ext uri="{BB962C8B-B14F-4D97-AF65-F5344CB8AC3E}">
        <p14:creationId xmlns:p14="http://schemas.microsoft.com/office/powerpoint/2010/main" val="367079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800"/>
              </a:spcAft>
            </a:pPr>
            <a:r>
              <a:rPr lang="en-GB" sz="1800" kern="100" dirty="0">
                <a:effectLst/>
                <a:latin typeface="Times New Roman" panose="02020603050405020304" pitchFamily="18" charset="0"/>
                <a:ea typeface="Calibri" panose="020F0502020204030204" pitchFamily="34" charset="0"/>
              </a:rPr>
              <a:t>As the hospitality sector incorporates AI technologies, the necessity for human employee-AI system collaboration has become imperative. Ensuring collaboration between human personnel and AI through offering adequate training and development can increase overall workplace productivity, and operational efficiency. Integrating Ai into daily tasks such as routine check-ups, check-in or check-out, solving client inquiries, or room service requests, can aid hospitality businesses to maintain both customer satisfaction and desired business outcomes (</a:t>
            </a:r>
            <a:r>
              <a:rPr lang="en-GB" sz="1800" kern="100" dirty="0" err="1">
                <a:effectLst/>
                <a:latin typeface="Times New Roman" panose="02020603050405020304" pitchFamily="18" charset="0"/>
                <a:ea typeface="Calibri" panose="020F0502020204030204" pitchFamily="34" charset="0"/>
              </a:rPr>
              <a:t>Knani</a:t>
            </a:r>
            <a:r>
              <a:rPr lang="en-GB" sz="1800" kern="100" dirty="0">
                <a:effectLst/>
                <a:latin typeface="Times New Roman" panose="02020603050405020304" pitchFamily="18" charset="0"/>
                <a:ea typeface="Calibri" panose="020F0502020204030204" pitchFamily="34" charset="0"/>
              </a:rPr>
              <a:t> </a:t>
            </a:r>
            <a:r>
              <a:rPr lang="en-GB" sz="1800" i="1" kern="100" dirty="0">
                <a:effectLst/>
                <a:latin typeface="Times New Roman" panose="02020603050405020304" pitchFamily="18" charset="0"/>
                <a:ea typeface="Calibri" panose="020F0502020204030204" pitchFamily="34" charset="0"/>
              </a:rPr>
              <a:t>et al.</a:t>
            </a:r>
            <a:r>
              <a:rPr lang="en-GB" sz="1800" kern="100" dirty="0">
                <a:effectLst/>
                <a:latin typeface="Times New Roman" panose="02020603050405020304" pitchFamily="18" charset="0"/>
                <a:ea typeface="Calibri" panose="020F0502020204030204" pitchFamily="34" charset="0"/>
              </a:rPr>
              <a:t> 2022). As an example, adoption of AR, or VR technologies can increase guest satisfaction along with enhance brand loyalty. The change poses significant challenges for the workforce in consideration of the digital skills gap. Training and upskilling programs are essential to provide a seamless transition. Digital literacy programs may enable workers to manage AI tools efficiently (Zahidi </a:t>
            </a:r>
            <a:r>
              <a:rPr lang="en-GB" sz="1800" i="1" kern="100" dirty="0">
                <a:effectLst/>
                <a:latin typeface="Times New Roman" panose="02020603050405020304" pitchFamily="18" charset="0"/>
                <a:ea typeface="Calibri" panose="020F0502020204030204" pitchFamily="34" charset="0"/>
              </a:rPr>
              <a:t>et al.</a:t>
            </a:r>
            <a:r>
              <a:rPr lang="en-GB" sz="1800" kern="100" dirty="0">
                <a:effectLst/>
                <a:latin typeface="Times New Roman" panose="02020603050405020304" pitchFamily="18" charset="0"/>
                <a:ea typeface="Calibri" panose="020F0502020204030204" pitchFamily="34" charset="0"/>
              </a:rPr>
              <a:t> 2024). This helps in allowing them to transition to more strategic roles. Moreover, the fundamental to customer satisfaction frequently adheres to an emotional connection.</a:t>
            </a:r>
            <a:endParaRPr lang="en-US" sz="1800" kern="100" dirty="0">
              <a:effectLst/>
              <a:latin typeface="Arial" panose="020B060402020202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FA38C032-03CC-422D-974D-5E9FB06EEC04}" type="slidenum">
              <a:rPr lang="en-US" smtClean="0"/>
              <a:t>4</a:t>
            </a:fld>
            <a:endParaRPr lang="en-US"/>
          </a:p>
        </p:txBody>
      </p:sp>
    </p:spTree>
    <p:extLst>
      <p:ext uri="{BB962C8B-B14F-4D97-AF65-F5344CB8AC3E}">
        <p14:creationId xmlns:p14="http://schemas.microsoft.com/office/powerpoint/2010/main" val="2222456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Data storage and protection become significant issues within an organisation, which becomes significant because of the General Data Protection Regulation (Ico.org.uk, 2025). As per the views of Gade (2024), data handling transparency is critical to establishing and sustaining customer trust. Furthermore, with the growing automation of hotels, employees are experiencing increased anxiety from the constant threat of replacement. Without embracing proactive communication and responsible workforce management, the shifts can lead to employee burnout and innovation resistance. Cybersecurity is another prominent concern considering the risk of breaches increasing as technology increases in daily activities. For successful technological uptake, hospitality companies need to pay attention not only to the customer experience, with ethical systems to underpin the overall progress.</a:t>
            </a:r>
            <a:endParaRPr lang="en-US" sz="1800" kern="100" dirty="0">
              <a:effectLst/>
              <a:latin typeface="Arial" panose="020B0604020202020204" pitchFamily="34" charset="0"/>
              <a:ea typeface="Calibri" panose="020F0502020204030204" pitchFamily="34" charset="0"/>
            </a:endParaRPr>
          </a:p>
          <a:p>
            <a:pPr algn="just"/>
            <a:endParaRPr lang="en-GB" dirty="0"/>
          </a:p>
        </p:txBody>
      </p:sp>
      <p:sp>
        <p:nvSpPr>
          <p:cNvPr id="4" name="Slide Number Placeholder 3"/>
          <p:cNvSpPr>
            <a:spLocks noGrp="1"/>
          </p:cNvSpPr>
          <p:nvPr>
            <p:ph type="sldNum" sz="quarter" idx="5"/>
          </p:nvPr>
        </p:nvSpPr>
        <p:spPr/>
        <p:txBody>
          <a:bodyPr/>
          <a:lstStyle/>
          <a:p>
            <a:fld id="{FA38C032-03CC-422D-974D-5E9FB06EEC04}" type="slidenum">
              <a:rPr lang="en-US" smtClean="0"/>
              <a:t>5</a:t>
            </a:fld>
            <a:endParaRPr lang="en-US"/>
          </a:p>
        </p:txBody>
      </p:sp>
    </p:spTree>
    <p:extLst>
      <p:ext uri="{BB962C8B-B14F-4D97-AF65-F5344CB8AC3E}">
        <p14:creationId xmlns:p14="http://schemas.microsoft.com/office/powerpoint/2010/main" val="972623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Political and regulatory environments are crucial in deciding how contactless mobile technology and AI are implemented in the hospitality sector. It has been observed that the Marriott International incident had guest data records stolen, leading to GDPR non-compliance of a £52 million fine (Edpb.europa.eu, 2025). It reinforced how important strong data governance is in the sector. However, these policies can have a heavy cost for SMEs to install authoritative compliance infrastructures. In a similar vein, political and legal forces compound the necessity of ethical responsibility and stakeholder trust in the secure provision of services.</a:t>
            </a:r>
            <a:endParaRPr lang="en-US" sz="1800" kern="100" dirty="0">
              <a:effectLst/>
              <a:latin typeface="Arial" panose="020B0604020202020204" pitchFamily="34" charset="0"/>
              <a:ea typeface="Calibri" panose="020F0502020204030204" pitchFamily="34" charset="0"/>
            </a:endParaRPr>
          </a:p>
          <a:p>
            <a:pPr algn="just"/>
            <a:endParaRPr lang="en-GB" dirty="0"/>
          </a:p>
        </p:txBody>
      </p:sp>
      <p:sp>
        <p:nvSpPr>
          <p:cNvPr id="4" name="Slide Number Placeholder 3"/>
          <p:cNvSpPr>
            <a:spLocks noGrp="1"/>
          </p:cNvSpPr>
          <p:nvPr>
            <p:ph type="sldNum" sz="quarter" idx="5"/>
          </p:nvPr>
        </p:nvSpPr>
        <p:spPr/>
        <p:txBody>
          <a:bodyPr/>
          <a:lstStyle/>
          <a:p>
            <a:fld id="{FA38C032-03CC-422D-974D-5E9FB06EEC04}" type="slidenum">
              <a:rPr lang="en-US" smtClean="0"/>
              <a:t>6</a:t>
            </a:fld>
            <a:endParaRPr lang="en-US"/>
          </a:p>
        </p:txBody>
      </p:sp>
    </p:spTree>
    <p:extLst>
      <p:ext uri="{BB962C8B-B14F-4D97-AF65-F5344CB8AC3E}">
        <p14:creationId xmlns:p14="http://schemas.microsoft.com/office/powerpoint/2010/main" val="2286604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Financial pressure has played an important part in AI and contactless technology adoption among the hospitality sectors. With the pandemic and increased inflation, hotels started investing in automation to save on labour costs while sustaining operational effectiveness. For example, Premier Inn introduced self-service check-in kiosks to minimise staff requirements and optimise check-in procedures (Premierinn.com, 2025). Consequently, sector-wide indicators like Revenue per Available Room (RevPAR) increased 20% from pre-pandemic levels (Theasap.org.uk, 2025). Budget hotels gain from saving on costs and efficiency, but luxury hotels still focus on human interaction for guest satisfaction. However, economic uncertainty has driven the industry towards digital growth, with the goal of long-term sustainability through decreased operational costs and optimal returns on technology investments.</a:t>
            </a:r>
            <a:endParaRPr lang="en-US" sz="1800" kern="100" dirty="0">
              <a:effectLst/>
              <a:latin typeface="Arial" panose="020B0604020202020204" pitchFamily="34" charset="0"/>
              <a:ea typeface="Calibri" panose="020F0502020204030204" pitchFamily="34" charset="0"/>
            </a:endParaRPr>
          </a:p>
          <a:p>
            <a:pPr algn="just"/>
            <a:endParaRPr lang="en-GB" dirty="0"/>
          </a:p>
        </p:txBody>
      </p:sp>
      <p:sp>
        <p:nvSpPr>
          <p:cNvPr id="4" name="Slide Number Placeholder 3"/>
          <p:cNvSpPr>
            <a:spLocks noGrp="1"/>
          </p:cNvSpPr>
          <p:nvPr>
            <p:ph type="sldNum" sz="quarter" idx="5"/>
          </p:nvPr>
        </p:nvSpPr>
        <p:spPr/>
        <p:txBody>
          <a:bodyPr/>
          <a:lstStyle/>
          <a:p>
            <a:fld id="{FA38C032-03CC-422D-974D-5E9FB06EEC04}" type="slidenum">
              <a:rPr lang="en-US" smtClean="0"/>
              <a:t>7</a:t>
            </a:fld>
            <a:endParaRPr lang="en-US"/>
          </a:p>
        </p:txBody>
      </p:sp>
    </p:spTree>
    <p:extLst>
      <p:ext uri="{BB962C8B-B14F-4D97-AF65-F5344CB8AC3E}">
        <p14:creationId xmlns:p14="http://schemas.microsoft.com/office/powerpoint/2010/main" val="40311020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Social pressure has compelled a sudden transformation to contactless and technology-based services within hospitality. Customers increasingly appreciate ease of use and independence. Mobile room controls and digital keys have become a normative requirement. It has been observed that over 72% of UK hotel customers now opt for digital in consideration to conventional services (Wttc.org, 2025). However, guests still desire authentic human contact testifying to the imperative to balance technological efficacy with customised service experiences.</a:t>
            </a:r>
            <a:endParaRPr lang="en-US" sz="1800" kern="100" dirty="0">
              <a:effectLst/>
              <a:latin typeface="Arial" panose="020B0604020202020204" pitchFamily="34" charset="0"/>
              <a:ea typeface="Calibri" panose="020F0502020204030204" pitchFamily="34" charset="0"/>
            </a:endParaRPr>
          </a:p>
          <a:p>
            <a:pPr algn="just"/>
            <a:endParaRPr lang="en-GB" dirty="0"/>
          </a:p>
        </p:txBody>
      </p:sp>
      <p:sp>
        <p:nvSpPr>
          <p:cNvPr id="4" name="Slide Number Placeholder 3"/>
          <p:cNvSpPr>
            <a:spLocks noGrp="1"/>
          </p:cNvSpPr>
          <p:nvPr>
            <p:ph type="sldNum" sz="quarter" idx="5"/>
          </p:nvPr>
        </p:nvSpPr>
        <p:spPr/>
        <p:txBody>
          <a:bodyPr/>
          <a:lstStyle/>
          <a:p>
            <a:fld id="{FA38C032-03CC-422D-974D-5E9FB06EEC04}" type="slidenum">
              <a:rPr lang="en-US" smtClean="0"/>
              <a:t>8</a:t>
            </a:fld>
            <a:endParaRPr lang="en-US"/>
          </a:p>
        </p:txBody>
      </p:sp>
    </p:spTree>
    <p:extLst>
      <p:ext uri="{BB962C8B-B14F-4D97-AF65-F5344CB8AC3E}">
        <p14:creationId xmlns:p14="http://schemas.microsoft.com/office/powerpoint/2010/main" val="2278690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Technological innovations are transforming the hospitality industry with AI and intelligent technologies. The UK government's Plan for Change focuses on expanding AI infrastructure by 20 times by 2030 (Gov.uk, 2025). Chain hotels like Hilton have introduced AI concierges like Connie to provide responsive guest service. This accelerated integration has the potential risk of cybersecurity, which is one concern that needs to be addressed. Moreover, numerous hospitality firms listed data protection as a priority, which underscores the importance of strong digital security systems.</a:t>
            </a:r>
            <a:endParaRPr lang="en-US" sz="1800" kern="100" dirty="0">
              <a:effectLst/>
              <a:latin typeface="Arial" panose="020B0604020202020204" pitchFamily="34" charset="0"/>
              <a:ea typeface="Calibri" panose="020F0502020204030204" pitchFamily="34" charset="0"/>
            </a:endParaRPr>
          </a:p>
          <a:p>
            <a:pPr algn="just"/>
            <a:endParaRPr lang="en-GB" dirty="0"/>
          </a:p>
        </p:txBody>
      </p:sp>
      <p:sp>
        <p:nvSpPr>
          <p:cNvPr id="4" name="Slide Number Placeholder 3"/>
          <p:cNvSpPr>
            <a:spLocks noGrp="1"/>
          </p:cNvSpPr>
          <p:nvPr>
            <p:ph type="sldNum" sz="quarter" idx="5"/>
          </p:nvPr>
        </p:nvSpPr>
        <p:spPr/>
        <p:txBody>
          <a:bodyPr/>
          <a:lstStyle/>
          <a:p>
            <a:fld id="{FA38C032-03CC-422D-974D-5E9FB06EEC04}" type="slidenum">
              <a:rPr lang="en-US" smtClean="0"/>
              <a:t>9</a:t>
            </a:fld>
            <a:endParaRPr lang="en-US"/>
          </a:p>
        </p:txBody>
      </p:sp>
    </p:spTree>
    <p:extLst>
      <p:ext uri="{BB962C8B-B14F-4D97-AF65-F5344CB8AC3E}">
        <p14:creationId xmlns:p14="http://schemas.microsoft.com/office/powerpoint/2010/main" val="2411745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The convergence of AI has significantly changed the hospitality sector by improving business efficiency. Mobile check-ins have digitised processes that provides guests with convenience. However, the transition to automation has also catered to ethical concerns considering the welfare of the staffs within the hotels. </a:t>
            </a:r>
            <a:endParaRPr lang="en-US" sz="1800" kern="100" dirty="0">
              <a:effectLst/>
              <a:latin typeface="Arial" panose="020B0604020202020204" pitchFamily="34" charset="0"/>
              <a:ea typeface="Calibri" panose="020F0502020204030204" pitchFamily="34" charset="0"/>
            </a:endParaRPr>
          </a:p>
          <a:p>
            <a:pPr algn="just"/>
            <a:endParaRPr lang="en-GB" dirty="0"/>
          </a:p>
        </p:txBody>
      </p:sp>
      <p:sp>
        <p:nvSpPr>
          <p:cNvPr id="4" name="Slide Number Placeholder 3"/>
          <p:cNvSpPr>
            <a:spLocks noGrp="1"/>
          </p:cNvSpPr>
          <p:nvPr>
            <p:ph type="sldNum" sz="quarter" idx="5"/>
          </p:nvPr>
        </p:nvSpPr>
        <p:spPr/>
        <p:txBody>
          <a:bodyPr/>
          <a:lstStyle/>
          <a:p>
            <a:fld id="{FA38C032-03CC-422D-974D-5E9FB06EEC04}" type="slidenum">
              <a:rPr lang="en-US" smtClean="0"/>
              <a:t>10</a:t>
            </a:fld>
            <a:endParaRPr lang="en-US"/>
          </a:p>
        </p:txBody>
      </p:sp>
    </p:spTree>
    <p:extLst>
      <p:ext uri="{BB962C8B-B14F-4D97-AF65-F5344CB8AC3E}">
        <p14:creationId xmlns:p14="http://schemas.microsoft.com/office/powerpoint/2010/main" val="3009509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To successfully cater to the digital transformation the hospitality sector needs to provide strategic suggestions that align human well-being. Primarily, investment in employees training programs to upskill them is critical to assert to digital skills (</a:t>
            </a:r>
            <a:r>
              <a:rPr lang="en-GB" sz="1800" kern="100" dirty="0" err="1">
                <a:effectLst/>
                <a:latin typeface="Times New Roman" panose="02020603050405020304" pitchFamily="18" charset="0"/>
                <a:ea typeface="Calibri" panose="020F0502020204030204" pitchFamily="34" charset="0"/>
              </a:rPr>
              <a:t>Mingotto</a:t>
            </a:r>
            <a:r>
              <a:rPr lang="en-GB" sz="1800" kern="100" dirty="0">
                <a:effectLst/>
                <a:latin typeface="Times New Roman" panose="02020603050405020304" pitchFamily="18" charset="0"/>
                <a:ea typeface="Calibri" panose="020F0502020204030204" pitchFamily="34" charset="0"/>
              </a:rPr>
              <a:t> </a:t>
            </a:r>
            <a:r>
              <a:rPr lang="en-GB" sz="1800" i="1" kern="100" dirty="0">
                <a:effectLst/>
                <a:latin typeface="Times New Roman" panose="02020603050405020304" pitchFamily="18" charset="0"/>
                <a:ea typeface="Calibri" panose="020F0502020204030204" pitchFamily="34" charset="0"/>
              </a:rPr>
              <a:t>et al.</a:t>
            </a:r>
            <a:r>
              <a:rPr lang="en-GB" sz="1800" kern="100" dirty="0">
                <a:effectLst/>
                <a:latin typeface="Times New Roman" panose="02020603050405020304" pitchFamily="18" charset="0"/>
                <a:ea typeface="Calibri" panose="020F0502020204030204" pitchFamily="34" charset="0"/>
              </a:rPr>
              <a:t> 2021). Moreover, encouraging employee welfare through mental health services will lower stress levels for the employees. Furthermore, ensuring strategic frameworks for avoiding potential risks regarding cyber-attacks, data theft, and unauthorised breach can also be beneficial for hospitality industry to maintain customer’s trust and increase operational efficiency.</a:t>
            </a:r>
            <a:endParaRPr lang="en-US" sz="1800" kern="100" dirty="0">
              <a:effectLst/>
              <a:latin typeface="Arial" panose="020B0604020202020204" pitchFamily="34" charset="0"/>
              <a:ea typeface="Calibri" panose="020F0502020204030204" pitchFamily="34" charset="0"/>
            </a:endParaRPr>
          </a:p>
          <a:p>
            <a:pPr algn="just"/>
            <a:endParaRPr lang="en-GB" dirty="0"/>
          </a:p>
        </p:txBody>
      </p:sp>
      <p:sp>
        <p:nvSpPr>
          <p:cNvPr id="4" name="Slide Number Placeholder 3"/>
          <p:cNvSpPr>
            <a:spLocks noGrp="1"/>
          </p:cNvSpPr>
          <p:nvPr>
            <p:ph type="sldNum" sz="quarter" idx="5"/>
          </p:nvPr>
        </p:nvSpPr>
        <p:spPr/>
        <p:txBody>
          <a:bodyPr/>
          <a:lstStyle/>
          <a:p>
            <a:fld id="{FA38C032-03CC-422D-974D-5E9FB06EEC04}" type="slidenum">
              <a:rPr lang="en-US" smtClean="0"/>
              <a:t>11</a:t>
            </a:fld>
            <a:endParaRPr lang="en-US"/>
          </a:p>
        </p:txBody>
      </p:sp>
    </p:spTree>
    <p:extLst>
      <p:ext uri="{BB962C8B-B14F-4D97-AF65-F5344CB8AC3E}">
        <p14:creationId xmlns:p14="http://schemas.microsoft.com/office/powerpoint/2010/main" val="33549938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38C032-03CC-422D-974D-5E9FB06EEC04}" type="slidenum">
              <a:rPr lang="en-US" smtClean="0"/>
              <a:t>12</a:t>
            </a:fld>
            <a:endParaRPr lang="en-US"/>
          </a:p>
        </p:txBody>
      </p:sp>
    </p:spTree>
    <p:extLst>
      <p:ext uri="{BB962C8B-B14F-4D97-AF65-F5344CB8AC3E}">
        <p14:creationId xmlns:p14="http://schemas.microsoft.com/office/powerpoint/2010/main" val="1791167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38C032-03CC-422D-974D-5E9FB06EEC04}" type="slidenum">
              <a:rPr lang="en-US" smtClean="0"/>
              <a:t>13</a:t>
            </a:fld>
            <a:endParaRPr lang="en-US"/>
          </a:p>
        </p:txBody>
      </p:sp>
    </p:spTree>
    <p:extLst>
      <p:ext uri="{BB962C8B-B14F-4D97-AF65-F5344CB8AC3E}">
        <p14:creationId xmlns:p14="http://schemas.microsoft.com/office/powerpoint/2010/main" val="2327929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ico.org.uk/for-organisations/data-protection-and-the-eu/data-protection-and-the-eu-in-detail/the-uk-gdpr/"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theasap.org.uk/wp-content/uploads/2024/04/uk-hotels-trading-performance-review-2023-10821.pdf" TargetMode="External"/><Relationship Id="rId4" Type="http://schemas.openxmlformats.org/officeDocument/2006/relationships/hyperlink" Target="https://www.premierinn.com/gb/en/faq/speedy-check-in.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A6B25-8C86-EC50-69AB-FF7729F705B7}"/>
              </a:ext>
            </a:extLst>
          </p:cNvPr>
          <p:cNvSpPr>
            <a:spLocks noGrp="1"/>
          </p:cNvSpPr>
          <p:nvPr>
            <p:ph type="ctrTitle"/>
          </p:nvPr>
        </p:nvSpPr>
        <p:spPr>
          <a:xfrm>
            <a:off x="8079978" y="741391"/>
            <a:ext cx="3369234" cy="3542510"/>
          </a:xfrm>
        </p:spPr>
        <p:txBody>
          <a:bodyPr vert="horz" lIns="91440" tIns="45720" rIns="91440" bIns="45720" rtlCol="0" anchor="b">
            <a:normAutofit/>
          </a:bodyPr>
          <a:lstStyle/>
          <a:p>
            <a:r>
              <a:rPr lang="en-US" sz="2400" b="1" dirty="0">
                <a:effectLst/>
                <a:latin typeface="Times New Roman" panose="02020603050405020304" pitchFamily="18" charset="0"/>
                <a:cs typeface="Times New Roman" panose="02020603050405020304" pitchFamily="18" charset="0"/>
              </a:rPr>
              <a:t>THE FUTURE OF WORK: ARTIFICIAL INTELLIGENCE AND HUMAN COLLABORATION IN HOTEL AND HOSPITALITY</a:t>
            </a:r>
            <a:endParaRPr lang="en-US" sz="2400" dirty="0">
              <a:latin typeface="Times New Roman" panose="02020603050405020304" pitchFamily="18" charset="0"/>
              <a:cs typeface="Times New Roman" panose="02020603050405020304" pitchFamily="18" charset="0"/>
            </a:endParaRPr>
          </a:p>
        </p:txBody>
      </p:sp>
      <p:pic>
        <p:nvPicPr>
          <p:cNvPr id="1026" name="Picture 2" descr="What is Artificial Intelligence (AI) and Why People Should Learn About it -  UCF Business Incubation Program - University of Central Florida">
            <a:extLst>
              <a:ext uri="{FF2B5EF4-FFF2-40B4-BE49-F238E27FC236}">
                <a16:creationId xmlns:a16="http://schemas.microsoft.com/office/drawing/2014/main" id="{2B21F107-2663-ADD4-57CF-708BA07B74A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b="-1"/>
          <a:stretch>
            <a:fillRect/>
          </a:stretch>
        </p:blipFill>
        <p:spPr bwMode="auto">
          <a:xfrm>
            <a:off x="20" y="10"/>
            <a:ext cx="7390243"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AE3A741D-C19B-960A-5803-1C58871478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C39DE25-0E4E-0AA7-0932-1D78C23727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35" name="Rectangle 1034">
            <a:extLst>
              <a:ext uri="{FF2B5EF4-FFF2-40B4-BE49-F238E27FC236}">
                <a16:creationId xmlns:a16="http://schemas.microsoft.com/office/drawing/2014/main" id="{8D6EA299-0840-6DEA-E670-C49AEBC87E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Subtitle 2">
            <a:extLst>
              <a:ext uri="{FF2B5EF4-FFF2-40B4-BE49-F238E27FC236}">
                <a16:creationId xmlns:a16="http://schemas.microsoft.com/office/drawing/2014/main" id="{53B44A70-33E4-5029-475B-EAA98E40021A}"/>
              </a:ext>
            </a:extLst>
          </p:cNvPr>
          <p:cNvSpPr>
            <a:spLocks noGrp="1"/>
          </p:cNvSpPr>
          <p:nvPr>
            <p:ph type="subTitle" idx="1"/>
          </p:nvPr>
        </p:nvSpPr>
        <p:spPr>
          <a:xfrm>
            <a:off x="7744570" y="4425055"/>
            <a:ext cx="3704642" cy="1941373"/>
          </a:xfrm>
        </p:spPr>
        <p:txBody>
          <a:bodyPr vert="horz" lIns="91440" tIns="45720" rIns="91440" bIns="45720" rtlCol="0" anchor="t">
            <a:normAutofit fontScale="47500" lnSpcReduction="20000"/>
          </a:bodyPr>
          <a:lstStyle/>
          <a:p>
            <a:pPr marL="0" marR="0" indent="-228600" algn="l">
              <a:spcBef>
                <a:spcPts val="0"/>
              </a:spcBef>
              <a:spcAft>
                <a:spcPts val="600"/>
              </a:spcAft>
              <a:buFont typeface="Arial" panose="020B0604020202020204" pitchFamily="34" charset="0"/>
              <a:buChar char="•"/>
            </a:pPr>
            <a:r>
              <a:rPr lang="en-US" sz="2100" b="1" dirty="0">
                <a:effectLst/>
                <a:latin typeface="Times New Roman" panose="02020603050405020304" pitchFamily="18" charset="0"/>
                <a:cs typeface="Times New Roman" panose="02020603050405020304" pitchFamily="18" charset="0"/>
              </a:rPr>
              <a:t>Academic Discipline of Hospitality and Tourism Management</a:t>
            </a:r>
            <a:endParaRPr lang="en-US" sz="2100" dirty="0">
              <a:effectLst/>
              <a:latin typeface="Times New Roman" panose="02020603050405020304" pitchFamily="18" charset="0"/>
              <a:cs typeface="Times New Roman" panose="02020603050405020304" pitchFamily="18" charset="0"/>
            </a:endParaRPr>
          </a:p>
          <a:p>
            <a:pPr marL="0" marR="0" indent="-228600" algn="l">
              <a:spcBef>
                <a:spcPts val="0"/>
              </a:spcBef>
              <a:spcAft>
                <a:spcPts val="600"/>
              </a:spcAft>
              <a:buFont typeface="Arial" panose="020B0604020202020204" pitchFamily="34" charset="0"/>
              <a:buChar char="•"/>
            </a:pPr>
            <a:r>
              <a:rPr lang="en-US" sz="2100" b="1" dirty="0">
                <a:effectLst/>
                <a:latin typeface="Times New Roman" panose="02020603050405020304" pitchFamily="18" charset="0"/>
                <a:cs typeface="Times New Roman" panose="02020603050405020304" pitchFamily="18" charset="0"/>
              </a:rPr>
              <a:t>BA (Hons) International Hotel Management</a:t>
            </a:r>
            <a:endParaRPr lang="en-US" sz="2100" dirty="0">
              <a:effectLst/>
              <a:latin typeface="Times New Roman" panose="02020603050405020304" pitchFamily="18" charset="0"/>
              <a:cs typeface="Times New Roman" panose="02020603050405020304" pitchFamily="18" charset="0"/>
            </a:endParaRPr>
          </a:p>
          <a:p>
            <a:pPr marL="0" marR="0" indent="-228600" algn="l">
              <a:spcBef>
                <a:spcPts val="0"/>
              </a:spcBef>
              <a:spcAft>
                <a:spcPts val="600"/>
              </a:spcAft>
              <a:buFont typeface="Arial" panose="020B0604020202020204" pitchFamily="34" charset="0"/>
              <a:buChar char="•"/>
            </a:pPr>
            <a:r>
              <a:rPr lang="en-US" sz="2100" b="1" dirty="0">
                <a:effectLst/>
                <a:latin typeface="Times New Roman" panose="02020603050405020304" pitchFamily="18" charset="0"/>
                <a:cs typeface="Times New Roman" panose="02020603050405020304" pitchFamily="18" charset="0"/>
              </a:rPr>
              <a:t>Module Handbook Summer Term 2025</a:t>
            </a:r>
            <a:endParaRPr lang="en-US" sz="2100" dirty="0">
              <a:effectLst/>
              <a:latin typeface="Times New Roman" panose="02020603050405020304" pitchFamily="18" charset="0"/>
              <a:cs typeface="Times New Roman" panose="02020603050405020304" pitchFamily="18" charset="0"/>
            </a:endParaRPr>
          </a:p>
          <a:p>
            <a:pPr marL="0" marR="0" indent="-228600" algn="l">
              <a:spcBef>
                <a:spcPts val="0"/>
              </a:spcBef>
              <a:spcAft>
                <a:spcPts val="600"/>
              </a:spcAft>
              <a:buFont typeface="Arial" panose="020B0604020202020204" pitchFamily="34" charset="0"/>
              <a:buChar char="•"/>
            </a:pPr>
            <a:r>
              <a:rPr lang="en-US" sz="2100" b="1" dirty="0">
                <a:effectLst/>
                <a:latin typeface="Times New Roman" panose="02020603050405020304" pitchFamily="18" charset="0"/>
                <a:cs typeface="Times New Roman" panose="02020603050405020304" pitchFamily="18" charset="0"/>
              </a:rPr>
              <a:t>Module Title: Contemporary Themes in the Hotel and </a:t>
            </a:r>
            <a:r>
              <a:rPr lang="en-US" sz="2100" b="1" dirty="0" smtClean="0">
                <a:effectLst/>
                <a:latin typeface="Times New Roman" panose="02020603050405020304" pitchFamily="18" charset="0"/>
                <a:cs typeface="Times New Roman" panose="02020603050405020304" pitchFamily="18" charset="0"/>
              </a:rPr>
              <a:t> Hospitality </a:t>
            </a:r>
            <a:r>
              <a:rPr lang="en-US" sz="2100" b="1" dirty="0">
                <a:effectLst/>
                <a:latin typeface="Times New Roman" panose="02020603050405020304" pitchFamily="18" charset="0"/>
                <a:cs typeface="Times New Roman" panose="02020603050405020304" pitchFamily="18" charset="0"/>
              </a:rPr>
              <a:t>Sector</a:t>
            </a:r>
            <a:endParaRPr lang="en-US" sz="2100" dirty="0">
              <a:effectLst/>
              <a:latin typeface="Times New Roman" panose="02020603050405020304" pitchFamily="18" charset="0"/>
              <a:cs typeface="Times New Roman" panose="02020603050405020304" pitchFamily="18" charset="0"/>
            </a:endParaRPr>
          </a:p>
          <a:p>
            <a:pPr marL="0" marR="0" indent="-228600" algn="l">
              <a:spcBef>
                <a:spcPts val="0"/>
              </a:spcBef>
              <a:spcAft>
                <a:spcPts val="600"/>
              </a:spcAft>
              <a:buFont typeface="Arial" panose="020B0604020202020204" pitchFamily="34" charset="0"/>
              <a:buChar char="•"/>
            </a:pPr>
            <a:r>
              <a:rPr lang="en-US" sz="2100" b="1" dirty="0">
                <a:effectLst/>
                <a:latin typeface="Times New Roman" panose="02020603050405020304" pitchFamily="18" charset="0"/>
                <a:cs typeface="Times New Roman" panose="02020603050405020304" pitchFamily="18" charset="0"/>
              </a:rPr>
              <a:t>Module code: </a:t>
            </a:r>
            <a:r>
              <a:rPr lang="en-US" sz="2100" b="1" dirty="0" smtClean="0">
                <a:effectLst/>
                <a:latin typeface="Times New Roman" panose="02020603050405020304" pitchFamily="18" charset="0"/>
                <a:cs typeface="Times New Roman" panose="02020603050405020304" pitchFamily="18" charset="0"/>
              </a:rPr>
              <a:t>BMIH6001</a:t>
            </a:r>
          </a:p>
          <a:p>
            <a:pPr indent="-228600" algn="l">
              <a:spcBef>
                <a:spcPts val="0"/>
              </a:spcBef>
              <a:spcAft>
                <a:spcPts val="600"/>
              </a:spcAft>
              <a:buFont typeface="Arial" panose="020B0604020202020204" pitchFamily="34" charset="0"/>
              <a:buChar char="•"/>
            </a:pPr>
            <a:r>
              <a:rPr lang="en-GB" sz="2100" b="1" dirty="0">
                <a:latin typeface="Times New Roman" panose="02020603050405020304" pitchFamily="18" charset="0"/>
                <a:cs typeface="Times New Roman" panose="02020603050405020304" pitchFamily="18" charset="0"/>
              </a:rPr>
              <a:t>Lecturer: Antoinette Milne </a:t>
            </a:r>
            <a:endParaRPr lang="en-GB" sz="2100" b="1" dirty="0">
              <a:latin typeface="Times New Roman" panose="02020603050405020304" pitchFamily="18" charset="0"/>
              <a:cs typeface="Times New Roman" panose="02020603050405020304" pitchFamily="18" charset="0"/>
            </a:endParaRPr>
          </a:p>
          <a:p>
            <a:pPr indent="-228600" algn="l">
              <a:spcBef>
                <a:spcPts val="0"/>
              </a:spcBef>
              <a:spcAft>
                <a:spcPts val="600"/>
              </a:spcAft>
              <a:buFont typeface="Arial" panose="020B0604020202020204" pitchFamily="34" charset="0"/>
              <a:buChar char="•"/>
            </a:pPr>
            <a:r>
              <a:rPr lang="en-GB" sz="2100" b="1" dirty="0" smtClean="0">
                <a:latin typeface="Times New Roman" panose="02020603050405020304" pitchFamily="18" charset="0"/>
                <a:cs typeface="Times New Roman" panose="02020603050405020304" pitchFamily="18" charset="0"/>
              </a:rPr>
              <a:t>Student </a:t>
            </a:r>
            <a:r>
              <a:rPr lang="en-GB" sz="2100" b="1" dirty="0">
                <a:latin typeface="Times New Roman" panose="02020603050405020304" pitchFamily="18" charset="0"/>
                <a:cs typeface="Times New Roman" panose="02020603050405020304" pitchFamily="18" charset="0"/>
              </a:rPr>
              <a:t>name: Valentina </a:t>
            </a:r>
            <a:r>
              <a:rPr lang="en-GB" sz="2100" b="1" dirty="0" err="1" smtClean="0">
                <a:latin typeface="Times New Roman" panose="02020603050405020304" pitchFamily="18" charset="0"/>
                <a:cs typeface="Times New Roman" panose="02020603050405020304" pitchFamily="18" charset="0"/>
              </a:rPr>
              <a:t>Teliban</a:t>
            </a:r>
            <a:endParaRPr lang="en-US" sz="2100" b="1" dirty="0">
              <a:latin typeface="Times New Roman" panose="02020603050405020304" pitchFamily="18" charset="0"/>
              <a:cs typeface="Times New Roman" panose="02020603050405020304" pitchFamily="18" charset="0"/>
            </a:endParaRPr>
          </a:p>
          <a:p>
            <a:pPr indent="-228600" algn="l">
              <a:spcBef>
                <a:spcPts val="0"/>
              </a:spcBef>
              <a:spcAft>
                <a:spcPts val="600"/>
              </a:spcAft>
              <a:buFont typeface="Arial" panose="020B0604020202020204" pitchFamily="34" charset="0"/>
              <a:buChar char="•"/>
            </a:pPr>
            <a:r>
              <a:rPr lang="en-GB" sz="2100" b="1" dirty="0" smtClean="0">
                <a:latin typeface="Times New Roman" panose="02020603050405020304" pitchFamily="18" charset="0"/>
                <a:cs typeface="Times New Roman" panose="02020603050405020304" pitchFamily="18" charset="0"/>
              </a:rPr>
              <a:t>Student </a:t>
            </a:r>
            <a:r>
              <a:rPr lang="en-GB" sz="2100" b="1" dirty="0" err="1">
                <a:latin typeface="Times New Roman" panose="02020603050405020304" pitchFamily="18" charset="0"/>
                <a:cs typeface="Times New Roman" panose="02020603050405020304" pitchFamily="18" charset="0"/>
              </a:rPr>
              <a:t>nr</a:t>
            </a:r>
            <a:r>
              <a:rPr lang="en-GB" sz="2100" b="1" dirty="0">
                <a:latin typeface="Times New Roman" panose="02020603050405020304" pitchFamily="18" charset="0"/>
                <a:cs typeface="Times New Roman" panose="02020603050405020304" pitchFamily="18" charset="0"/>
              </a:rPr>
              <a:t>: 2210054</a:t>
            </a:r>
            <a:endParaRPr lang="en-US" sz="2100" b="1" dirty="0">
              <a:latin typeface="Times New Roman" panose="02020603050405020304" pitchFamily="18" charset="0"/>
              <a:cs typeface="Times New Roman" panose="02020603050405020304" pitchFamily="18" charset="0"/>
            </a:endParaRPr>
          </a:p>
          <a:p>
            <a:pPr indent="-228600" algn="l">
              <a:spcBef>
                <a:spcPts val="0"/>
              </a:spcBef>
              <a:spcAft>
                <a:spcPts val="600"/>
              </a:spcAft>
              <a:buFont typeface="Arial" panose="020B0604020202020204" pitchFamily="34" charset="0"/>
              <a:buChar char="•"/>
            </a:pPr>
            <a:endParaRPr lang="en-US" sz="1100" b="1" dirty="0">
              <a:effectLst/>
              <a:latin typeface="Times New Roman" panose="02020603050405020304" pitchFamily="18" charset="0"/>
              <a:cs typeface="Times New Roman" panose="02020603050405020304" pitchFamily="18" charset="0"/>
            </a:endParaRPr>
          </a:p>
          <a:p>
            <a:pPr indent="-228600" algn="l">
              <a:spcBef>
                <a:spcPts val="0"/>
              </a:spcBef>
              <a:spcAft>
                <a:spcPts val="600"/>
              </a:spcAft>
              <a:buFont typeface="Arial" panose="020B0604020202020204" pitchFamily="34" charset="0"/>
              <a:buChar char="•"/>
            </a:pPr>
            <a:endParaRPr lang="en-US"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96039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7ED731-5A94-14FE-4C9E-38B63C11B9A0}"/>
              </a:ext>
            </a:extLst>
          </p:cNvPr>
          <p:cNvSpPr>
            <a:spLocks noGrp="1"/>
          </p:cNvSpPr>
          <p:nvPr>
            <p:ph type="title"/>
          </p:nvPr>
        </p:nvSpPr>
        <p:spPr>
          <a:xfrm>
            <a:off x="838201" y="365125"/>
            <a:ext cx="5251316" cy="1807305"/>
          </a:xfrm>
        </p:spPr>
        <p:txBody>
          <a:bodyPr>
            <a:normAutofit/>
          </a:bodyPr>
          <a:lstStyle/>
          <a:p>
            <a:r>
              <a:rPr lang="en-GB" b="1" kern="100">
                <a:effectLst/>
                <a:latin typeface="Times New Roman" panose="02020603050405020304" pitchFamily="18" charset="0"/>
              </a:rPr>
              <a:t>INTRODUCTION</a:t>
            </a:r>
            <a:endParaRPr lang="en-GB"/>
          </a:p>
        </p:txBody>
      </p:sp>
      <p:sp>
        <p:nvSpPr>
          <p:cNvPr id="3" name="Content Placeholder 2">
            <a:extLst>
              <a:ext uri="{FF2B5EF4-FFF2-40B4-BE49-F238E27FC236}">
                <a16:creationId xmlns:a16="http://schemas.microsoft.com/office/drawing/2014/main" id="{7681D8E5-7B6A-5FC4-185B-CDB0979B701C}"/>
              </a:ext>
            </a:extLst>
          </p:cNvPr>
          <p:cNvSpPr>
            <a:spLocks noGrp="1"/>
          </p:cNvSpPr>
          <p:nvPr>
            <p:ph idx="1"/>
          </p:nvPr>
        </p:nvSpPr>
        <p:spPr>
          <a:xfrm>
            <a:off x="838200" y="3053861"/>
            <a:ext cx="4619621" cy="3123101"/>
          </a:xfrm>
        </p:spPr>
        <p:txBody>
          <a:bodyPr>
            <a:normAutofit/>
          </a:bodyPr>
          <a:lstStyle/>
          <a:p>
            <a:pPr marL="342900" marR="0" lvl="0" indent="-342900">
              <a:spcBef>
                <a:spcPts val="1200"/>
              </a:spcBef>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Mobile technology and AI redefine hotel services and customer expectations.</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Contactless innovations ensure safety and efficiency post-COVID-19 pandemic.</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Smooth experiences promote the use of hotel digital services.</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Technology impacts staff roles, raising concerns over job security.</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spcAft>
                <a:spcPts val="800"/>
              </a:spcAft>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study investigates AI-human partnership in the future hospitality labour force.</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900" dirty="0"/>
          </a:p>
        </p:txBody>
      </p:sp>
      <p:pic>
        <p:nvPicPr>
          <p:cNvPr id="5" name="Picture 4">
            <a:extLst>
              <a:ext uri="{FF2B5EF4-FFF2-40B4-BE49-F238E27FC236}">
                <a16:creationId xmlns:a16="http://schemas.microsoft.com/office/drawing/2014/main" id="{1EC053BB-D877-0E9F-8A83-DF2D76EEB330}"/>
              </a:ext>
            </a:extLst>
          </p:cNvPr>
          <p:cNvPicPr>
            <a:picLocks noChangeAspect="1"/>
          </p:cNvPicPr>
          <p:nvPr/>
        </p:nvPicPr>
        <p:blipFill>
          <a:blip r:embed="rId3"/>
          <a:srcRect l="24251" r="25972"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705150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9B113-8DBF-7C40-3C54-2BB2C5BB1AEB}"/>
              </a:ext>
            </a:extLst>
          </p:cNvPr>
          <p:cNvSpPr>
            <a:spLocks noGrp="1"/>
          </p:cNvSpPr>
          <p:nvPr>
            <p:ph type="title"/>
          </p:nvPr>
        </p:nvSpPr>
        <p:spPr>
          <a:xfrm>
            <a:off x="167341" y="4625788"/>
            <a:ext cx="3604559" cy="1955528"/>
          </a:xfrm>
        </p:spPr>
        <p:txBody>
          <a:bodyPr anchor="ctr">
            <a:normAutofit/>
          </a:bodyPr>
          <a:lstStyle/>
          <a:p>
            <a:pPr marL="0" marR="0">
              <a:spcBef>
                <a:spcPts val="1200"/>
              </a:spcBef>
              <a:spcAft>
                <a:spcPts val="800"/>
              </a:spcAft>
            </a:pPr>
            <a:r>
              <a:rPr lang="en-GB" sz="2000" b="1" kern="100" dirty="0">
                <a:effectLst/>
                <a:latin typeface="Times New Roman" panose="02020603050405020304" pitchFamily="18" charset="0"/>
              </a:rPr>
              <a:t>THEME 1: IMPACT OF TECHNOLOGICAL TRANSFORMATION ON CUSTOMER EXPERIENCE IN THE HOSPITALITY SECTOR</a:t>
            </a:r>
            <a:endParaRPr lang="en-GB" sz="2000" dirty="0"/>
          </a:p>
        </p:txBody>
      </p:sp>
      <p:pic>
        <p:nvPicPr>
          <p:cNvPr id="3074" name="Picture 2" descr="Technology acceptance model - Wikipedia">
            <a:extLst>
              <a:ext uri="{FF2B5EF4-FFF2-40B4-BE49-F238E27FC236}">
                <a16:creationId xmlns:a16="http://schemas.microsoft.com/office/drawing/2014/main" id="{749B288F-5E9A-7C35-C2AA-6E8FE2196A2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t="7261" b="11579"/>
          <a:stretch>
            <a:fillRect/>
          </a:stretch>
        </p:blipFill>
        <p:spPr bwMode="auto">
          <a:xfrm>
            <a:off x="20" y="10"/>
            <a:ext cx="12191980" cy="37106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A2555F2-41B4-B596-AC8D-A62B930A5908}"/>
              </a:ext>
            </a:extLst>
          </p:cNvPr>
          <p:cNvSpPr>
            <a:spLocks noGrp="1"/>
          </p:cNvSpPr>
          <p:nvPr>
            <p:ph idx="1"/>
          </p:nvPr>
        </p:nvSpPr>
        <p:spPr>
          <a:xfrm>
            <a:off x="4225574" y="4128630"/>
            <a:ext cx="7485413" cy="2452687"/>
          </a:xfrm>
        </p:spPr>
        <p:txBody>
          <a:bodyPr anchor="ctr">
            <a:normAutofit/>
          </a:bodyPr>
          <a:lstStyle/>
          <a:p>
            <a:pPr marL="342900" marR="0" lvl="0" indent="-342900">
              <a:spcBef>
                <a:spcPts val="1200"/>
              </a:spcBef>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AI technologies make hotel processes more efficient and enhance service delivery quality.</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Guests prefer digital channels for autonomy and speed.</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Self-service tools minimise check-in wait times and increase user satisfaction (Tai </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2021).</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Mobile technologies facilitate smooth experiences and service fulfilment.</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Ease of use and usefulness influence technology acceptance.</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spcAft>
                <a:spcPts val="800"/>
              </a:spcAft>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Data privacy issues arise with greater dependency on digital systems.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95470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13C74B1-5B17-4795-BED0-7140497B44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2B5BE-354D-109A-0F22-4D2730614EEC}"/>
              </a:ext>
            </a:extLst>
          </p:cNvPr>
          <p:cNvSpPr>
            <a:spLocks noGrp="1"/>
          </p:cNvSpPr>
          <p:nvPr>
            <p:ph type="title"/>
          </p:nvPr>
        </p:nvSpPr>
        <p:spPr>
          <a:xfrm>
            <a:off x="640080" y="325369"/>
            <a:ext cx="4368602" cy="1956841"/>
          </a:xfrm>
        </p:spPr>
        <p:txBody>
          <a:bodyPr anchor="b">
            <a:normAutofit fontScale="90000"/>
          </a:bodyPr>
          <a:lstStyle/>
          <a:p>
            <a:pPr marL="0" marR="0" algn="ctr">
              <a:lnSpc>
                <a:spcPct val="100000"/>
              </a:lnSpc>
              <a:spcBef>
                <a:spcPts val="1200"/>
              </a:spcBef>
              <a:spcAft>
                <a:spcPts val="800"/>
              </a:spcAft>
            </a:pPr>
            <a:r>
              <a:rPr lang="en-GB" sz="2800" b="1" kern="100" dirty="0">
                <a:effectLst/>
                <a:latin typeface="Times New Roman" panose="02020603050405020304" pitchFamily="18" charset="0"/>
              </a:rPr>
              <a:t>THEME 2: IMPACT OF AI-HUMAN COLLABORATION IN HOSPITALITY’S WORKPLACE SETTING</a:t>
            </a:r>
            <a:endParaRPr lang="en-US" sz="2800" b="1" kern="100" dirty="0">
              <a:effectLst/>
              <a:latin typeface="Arial" panose="020B0604020202020204" pitchFamily="34" charset="0"/>
            </a:endParaRPr>
          </a:p>
        </p:txBody>
      </p:sp>
      <p:sp>
        <p:nvSpPr>
          <p:cNvPr id="410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15FDE4-5C20-9C91-AF96-2BE7ADA97D3C}"/>
              </a:ext>
            </a:extLst>
          </p:cNvPr>
          <p:cNvSpPr>
            <a:spLocks noGrp="1"/>
          </p:cNvSpPr>
          <p:nvPr>
            <p:ph idx="1"/>
          </p:nvPr>
        </p:nvSpPr>
        <p:spPr>
          <a:xfrm>
            <a:off x="640080" y="2872899"/>
            <a:ext cx="4243589" cy="3320668"/>
          </a:xfrm>
        </p:spPr>
        <p:txBody>
          <a:bodyPr>
            <a:normAutofit/>
          </a:bodyPr>
          <a:lstStyle/>
          <a:p>
            <a:pPr marL="342900" marR="0" lvl="0" indent="-342900">
              <a:spcBef>
                <a:spcPts val="1200"/>
              </a:spcBef>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AI manages repetitive work, helping to free staff to personalise service.</a:t>
            </a:r>
            <a:endParaRPr lang="en-US" sz="1500" kern="100">
              <a:effectLst/>
              <a:latin typeface="Arial" panose="020B0604020202020204" pitchFamily="34" charset="0"/>
              <a:ea typeface="Calibri" panose="020F0502020204030204" pitchFamily="34" charset="0"/>
            </a:endParaRPr>
          </a:p>
          <a:p>
            <a:pPr marL="342900" marR="0" lvl="0" indent="-342900">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The co-existence of humans and AI enhances efficiency and guest satisfaction.</a:t>
            </a:r>
            <a:endParaRPr lang="en-US" sz="1500" kern="100">
              <a:effectLst/>
              <a:latin typeface="Arial" panose="020B0604020202020204" pitchFamily="34" charset="0"/>
              <a:ea typeface="Calibri" panose="020F0502020204030204" pitchFamily="34" charset="0"/>
            </a:endParaRPr>
          </a:p>
          <a:p>
            <a:pPr marL="342900" marR="0" lvl="0" indent="-342900">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Digital skill gaps face staff during the integration of technology (Shin </a:t>
            </a:r>
            <a:r>
              <a:rPr lang="en-GB" sz="1500" i="1" kern="100">
                <a:effectLst/>
                <a:latin typeface="Times New Roman" panose="02020603050405020304" pitchFamily="18" charset="0"/>
                <a:ea typeface="Calibri" panose="020F0502020204030204" pitchFamily="34" charset="0"/>
              </a:rPr>
              <a:t>et al.</a:t>
            </a:r>
            <a:r>
              <a:rPr lang="en-GB" sz="1500" kern="100">
                <a:effectLst/>
                <a:latin typeface="Times New Roman" panose="02020603050405020304" pitchFamily="18" charset="0"/>
                <a:ea typeface="Calibri" panose="020F0502020204030204" pitchFamily="34" charset="0"/>
              </a:rPr>
              <a:t> 2022).</a:t>
            </a:r>
            <a:endParaRPr lang="en-US" sz="1500" kern="100">
              <a:effectLst/>
              <a:latin typeface="Arial" panose="020B0604020202020204" pitchFamily="34" charset="0"/>
              <a:ea typeface="Calibri" panose="020F0502020204030204" pitchFamily="34" charset="0"/>
            </a:endParaRPr>
          </a:p>
          <a:p>
            <a:pPr marL="342900" marR="0" lvl="0" indent="-342900">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Upskilling is needed to alleviate job insecurity and resistance.</a:t>
            </a:r>
            <a:endParaRPr lang="en-US" sz="1500" kern="100">
              <a:effectLst/>
              <a:latin typeface="Arial" panose="020B0604020202020204" pitchFamily="34" charset="0"/>
              <a:ea typeface="Calibri" panose="020F0502020204030204" pitchFamily="34" charset="0"/>
            </a:endParaRPr>
          </a:p>
          <a:p>
            <a:pPr marL="342900" marR="0" lvl="0" indent="-342900">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Emotional intelligence is crucial within the hospitality service.</a:t>
            </a:r>
            <a:endParaRPr lang="en-US" sz="1500" kern="100">
              <a:effectLst/>
              <a:latin typeface="Arial" panose="020B0604020202020204" pitchFamily="34" charset="0"/>
              <a:ea typeface="Calibri" panose="020F0502020204030204" pitchFamily="34" charset="0"/>
            </a:endParaRPr>
          </a:p>
          <a:p>
            <a:pPr marL="342900" marR="0" lvl="0" indent="-342900">
              <a:spcAft>
                <a:spcPts val="800"/>
              </a:spcAft>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Training programs foster a balanced role between technology and human staff.</a:t>
            </a:r>
            <a:endParaRPr lang="en-US" sz="1500" kern="100">
              <a:effectLst/>
              <a:latin typeface="Arial" panose="020B0604020202020204" pitchFamily="34" charset="0"/>
              <a:ea typeface="Calibri" panose="020F0502020204030204" pitchFamily="34" charset="0"/>
            </a:endParaRPr>
          </a:p>
          <a:p>
            <a:pPr marL="0" indent="0">
              <a:buNone/>
            </a:pPr>
            <a:endParaRPr lang="en-GB" sz="1500"/>
          </a:p>
        </p:txBody>
      </p:sp>
      <p:pic>
        <p:nvPicPr>
          <p:cNvPr id="4098" name="Picture 2" descr="The Power of AI and Human Collaboration | Denison Consulting">
            <a:extLst>
              <a:ext uri="{FF2B5EF4-FFF2-40B4-BE49-F238E27FC236}">
                <a16:creationId xmlns:a16="http://schemas.microsoft.com/office/drawing/2014/main" id="{602D14B6-9DF0-E30A-5627-37A99F5C2FA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54878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04812C46-200A-4DEB-A05E-3ED6C68C2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D1EA859B-E555-4109-94F3-6700E046E0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7DCDBC-1BE1-F94F-FA60-2CD0934605AD}"/>
              </a:ext>
            </a:extLst>
          </p:cNvPr>
          <p:cNvSpPr>
            <a:spLocks noGrp="1"/>
          </p:cNvSpPr>
          <p:nvPr>
            <p:ph type="title"/>
          </p:nvPr>
        </p:nvSpPr>
        <p:spPr>
          <a:xfrm>
            <a:off x="7760072" y="267145"/>
            <a:ext cx="3822189" cy="1899912"/>
          </a:xfrm>
        </p:spPr>
        <p:txBody>
          <a:bodyPr>
            <a:normAutofit/>
          </a:bodyPr>
          <a:lstStyle/>
          <a:p>
            <a:r>
              <a:rPr lang="en-GB" sz="1900" b="1" kern="100" dirty="0">
                <a:effectLst/>
                <a:latin typeface="Times New Roman" panose="02020603050405020304" pitchFamily="18" charset="0"/>
              </a:rPr>
              <a:t>LITERATURE REVIEW</a:t>
            </a:r>
            <a:r>
              <a:rPr lang="en-US" sz="1900" b="1" kern="100" dirty="0">
                <a:effectLst/>
                <a:latin typeface="Arial" panose="020B0604020202020204" pitchFamily="34" charset="0"/>
              </a:rPr>
              <a:t/>
            </a:r>
            <a:br>
              <a:rPr lang="en-US" sz="1900" b="1" kern="100" dirty="0">
                <a:effectLst/>
                <a:latin typeface="Arial" panose="020B0604020202020204" pitchFamily="34" charset="0"/>
              </a:rPr>
            </a:br>
            <a:r>
              <a:rPr lang="en-GB" sz="1900" b="1" kern="100" dirty="0">
                <a:effectLst/>
                <a:latin typeface="Times New Roman" panose="02020603050405020304" pitchFamily="18" charset="0"/>
              </a:rPr>
              <a:t>THEME 3: ETHICAL CONSIDERATIONS AND CHALLENGES IN LEVERAGING AI AND MOBILE TECHNOLOGIES</a:t>
            </a:r>
            <a:endParaRPr lang="en-GB" sz="1900" dirty="0"/>
          </a:p>
        </p:txBody>
      </p:sp>
      <p:sp>
        <p:nvSpPr>
          <p:cNvPr id="3" name="Content Placeholder 2">
            <a:extLst>
              <a:ext uri="{FF2B5EF4-FFF2-40B4-BE49-F238E27FC236}">
                <a16:creationId xmlns:a16="http://schemas.microsoft.com/office/drawing/2014/main" id="{E77871E9-DE44-BECE-CB90-23F3029455DD}"/>
              </a:ext>
            </a:extLst>
          </p:cNvPr>
          <p:cNvSpPr>
            <a:spLocks noGrp="1"/>
          </p:cNvSpPr>
          <p:nvPr>
            <p:ph idx="1"/>
          </p:nvPr>
        </p:nvSpPr>
        <p:spPr>
          <a:xfrm>
            <a:off x="7531610" y="2434201"/>
            <a:ext cx="4431790" cy="3742762"/>
          </a:xfrm>
        </p:spPr>
        <p:txBody>
          <a:bodyPr>
            <a:normAutofit/>
          </a:bodyPr>
          <a:lstStyle/>
          <a:p>
            <a:pPr marL="342900" marR="0" lvl="0" indent="-342900">
              <a:spcBef>
                <a:spcPts val="1200"/>
              </a:spcBef>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rPr>
              <a:t>Data privacy issues are caused by widespread AI and tech usage.</a:t>
            </a:r>
            <a:endParaRPr lang="en-US" sz="1400" kern="100" dirty="0">
              <a:effectLst/>
              <a:latin typeface="Arial" panose="020B0604020202020204" pitchFamily="34" charset="0"/>
              <a:ea typeface="Calibri" panose="020F0502020204030204" pitchFamily="34" charset="0"/>
            </a:endParaRPr>
          </a:p>
          <a:p>
            <a:pPr marL="342900" marR="0" lvl="0" indent="-342900">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rPr>
              <a:t>Responsible usage of customer data is still a big industry challenge.</a:t>
            </a:r>
            <a:endParaRPr lang="en-US" sz="1400" kern="100" dirty="0">
              <a:effectLst/>
              <a:latin typeface="Arial" panose="020B0604020202020204" pitchFamily="34" charset="0"/>
              <a:ea typeface="Calibri" panose="020F0502020204030204" pitchFamily="34" charset="0"/>
            </a:endParaRPr>
          </a:p>
          <a:p>
            <a:pPr marL="342900" marR="0" lvl="0" indent="-342900">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rPr>
              <a:t>Transparency is important in establishing trust with AI-driven systems (Sharma </a:t>
            </a:r>
            <a:r>
              <a:rPr lang="en-GB" sz="1400" i="1" kern="100" dirty="0">
                <a:effectLst/>
                <a:latin typeface="Times New Roman" panose="02020603050405020304" pitchFamily="18" charset="0"/>
                <a:ea typeface="Calibri" panose="020F0502020204030204" pitchFamily="34" charset="0"/>
              </a:rPr>
              <a:t>et al.</a:t>
            </a:r>
            <a:r>
              <a:rPr lang="en-GB" sz="1400" kern="100" dirty="0">
                <a:effectLst/>
                <a:latin typeface="Times New Roman" panose="02020603050405020304" pitchFamily="18" charset="0"/>
                <a:ea typeface="Calibri" panose="020F0502020204030204" pitchFamily="34" charset="0"/>
              </a:rPr>
              <a:t> 2022).</a:t>
            </a:r>
            <a:endParaRPr lang="en-US" sz="1400" kern="100" dirty="0">
              <a:effectLst/>
              <a:latin typeface="Arial" panose="020B0604020202020204" pitchFamily="34" charset="0"/>
              <a:ea typeface="Calibri" panose="020F0502020204030204" pitchFamily="34" charset="0"/>
            </a:endParaRPr>
          </a:p>
          <a:p>
            <a:pPr marL="342900" marR="0" lvl="0" indent="-342900">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rPr>
              <a:t>Workers suffer anxiety due to AI-driven changes in roles and tracking.</a:t>
            </a:r>
            <a:endParaRPr lang="en-US" sz="1400" kern="100" dirty="0">
              <a:effectLst/>
              <a:latin typeface="Arial" panose="020B0604020202020204" pitchFamily="34" charset="0"/>
              <a:ea typeface="Calibri" panose="020F0502020204030204" pitchFamily="34" charset="0"/>
            </a:endParaRPr>
          </a:p>
          <a:p>
            <a:pPr marL="342900" marR="0" lvl="0" indent="-342900">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rPr>
              <a:t>Businesses should prioritise the well-being of employees during digital transformation initiatives.</a:t>
            </a:r>
            <a:endParaRPr lang="en-US" sz="1400" kern="100" dirty="0">
              <a:effectLst/>
              <a:latin typeface="Arial" panose="020B0604020202020204" pitchFamily="34" charset="0"/>
              <a:ea typeface="Calibri" panose="020F0502020204030204" pitchFamily="34" charset="0"/>
            </a:endParaRPr>
          </a:p>
          <a:p>
            <a:pPr marL="342900" marR="0" lvl="0" indent="-342900">
              <a:spcAft>
                <a:spcPts val="800"/>
              </a:spcAft>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rPr>
              <a:t>Cyber threats rise with the use of automated service technology.</a:t>
            </a:r>
            <a:endParaRPr lang="en-US" sz="1400" kern="100" dirty="0">
              <a:effectLst/>
              <a:latin typeface="Arial" panose="020B0604020202020204" pitchFamily="34" charset="0"/>
              <a:ea typeface="Calibri" panose="020F0502020204030204" pitchFamily="34" charset="0"/>
            </a:endParaRPr>
          </a:p>
        </p:txBody>
      </p:sp>
      <p:pic>
        <p:nvPicPr>
          <p:cNvPr id="1028" name="Picture 4" descr="AI Ethics : Challenges, Importance, and Future | GeeksforGeeks">
            <a:extLst>
              <a:ext uri="{FF2B5EF4-FFF2-40B4-BE49-F238E27FC236}">
                <a16:creationId xmlns:a16="http://schemas.microsoft.com/office/drawing/2014/main" id="{20E089A4-B0C9-2375-5B26-CF152A4FBD5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228600" y="1048413"/>
            <a:ext cx="6684918" cy="476117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64532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6" name="Rectangle 6155">
            <a:extLst>
              <a:ext uri="{FF2B5EF4-FFF2-40B4-BE49-F238E27FC236}">
                <a16:creationId xmlns:a16="http://schemas.microsoft.com/office/drawing/2014/main" id="{C3896A03-3945-419A-B66B-4EE266EDD1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5116EE-001F-9098-3C30-95EED19E2A7D}"/>
              </a:ext>
            </a:extLst>
          </p:cNvPr>
          <p:cNvSpPr>
            <a:spLocks noGrp="1"/>
          </p:cNvSpPr>
          <p:nvPr>
            <p:ph type="title"/>
          </p:nvPr>
        </p:nvSpPr>
        <p:spPr>
          <a:xfrm>
            <a:off x="1155557" y="4551036"/>
            <a:ext cx="4284420" cy="1687143"/>
          </a:xfrm>
        </p:spPr>
        <p:txBody>
          <a:bodyPr anchor="t">
            <a:normAutofit/>
          </a:bodyPr>
          <a:lstStyle/>
          <a:p>
            <a:r>
              <a:rPr lang="en-GB" sz="3700" b="1" kern="100" dirty="0">
                <a:solidFill>
                  <a:schemeClr val="bg1"/>
                </a:solidFill>
                <a:effectLst/>
                <a:latin typeface="Times New Roman" panose="02020603050405020304" pitchFamily="18" charset="0"/>
              </a:rPr>
              <a:t>METHOD</a:t>
            </a:r>
            <a:r>
              <a:rPr lang="en-GB" sz="3700" b="1" kern="100" dirty="0">
                <a:solidFill>
                  <a:schemeClr val="bg1"/>
                </a:solidFill>
                <a:latin typeface="Times New Roman" panose="02020603050405020304" pitchFamily="18" charset="0"/>
              </a:rPr>
              <a:t>S</a:t>
            </a:r>
            <a:r>
              <a:rPr lang="en-GB" sz="3700" b="1" kern="100" dirty="0">
                <a:solidFill>
                  <a:schemeClr val="bg1"/>
                </a:solidFill>
                <a:effectLst/>
                <a:latin typeface="Times New Roman" panose="02020603050405020304" pitchFamily="18" charset="0"/>
              </a:rPr>
              <a:t> -</a:t>
            </a:r>
            <a:r>
              <a:rPr lang="en-GB" sz="3700" b="1" kern="100" dirty="0">
                <a:solidFill>
                  <a:schemeClr val="bg1"/>
                </a:solidFill>
                <a:effectLst/>
                <a:latin typeface="Times New Roman" panose="02020603050405020304" pitchFamily="18" charset="0"/>
                <a:ea typeface="Calibri" panose="020F0502020204030204" pitchFamily="34" charset="0"/>
              </a:rPr>
              <a:t> POLITICAL FACTORS</a:t>
            </a:r>
            <a:endParaRPr lang="en-GB" sz="3700" dirty="0">
              <a:solidFill>
                <a:schemeClr val="bg1"/>
              </a:solidFill>
            </a:endParaRPr>
          </a:p>
        </p:txBody>
      </p:sp>
      <p:sp>
        <p:nvSpPr>
          <p:cNvPr id="6158" name="Rectangle 6157">
            <a:extLst>
              <a:ext uri="{FF2B5EF4-FFF2-40B4-BE49-F238E27FC236}">
                <a16:creationId xmlns:a16="http://schemas.microsoft.com/office/drawing/2014/main" id="{B34F5AD2-EDBD-4BBD-A55C-EAFFD0C709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UK GDPR: Key Principles, Compliance Steps &amp; EU Differences">
            <a:extLst>
              <a:ext uri="{FF2B5EF4-FFF2-40B4-BE49-F238E27FC236}">
                <a16:creationId xmlns:a16="http://schemas.microsoft.com/office/drawing/2014/main" id="{10770125-08FA-A77B-508E-635EDC532D6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
          <a:stretch/>
        </p:blipFill>
        <p:spPr bwMode="auto">
          <a:xfrm>
            <a:off x="1915886" y="155359"/>
            <a:ext cx="8505372" cy="3273641"/>
          </a:xfrm>
          <a:prstGeom prst="rect">
            <a:avLst/>
          </a:prstGeom>
          <a:noFill/>
          <a:extLst>
            <a:ext uri="{909E8E84-426E-40DD-AFC4-6F175D3DCCD1}">
              <a14:hiddenFill xmlns:a14="http://schemas.microsoft.com/office/drawing/2010/main">
                <a:solidFill>
                  <a:srgbClr val="FFFFFF"/>
                </a:solidFill>
              </a14:hiddenFill>
            </a:ext>
          </a:extLst>
        </p:spPr>
      </p:pic>
      <p:sp>
        <p:nvSpPr>
          <p:cNvPr id="6160" name="Rectangle 6159">
            <a:extLst>
              <a:ext uri="{FF2B5EF4-FFF2-40B4-BE49-F238E27FC236}">
                <a16:creationId xmlns:a16="http://schemas.microsoft.com/office/drawing/2014/main" id="{450D3AD2-FA80-415F-A9CE-54D884561C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454411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1F3055-637B-DBCE-646D-4D89633E80E5}"/>
              </a:ext>
            </a:extLst>
          </p:cNvPr>
          <p:cNvSpPr>
            <a:spLocks noGrp="1"/>
          </p:cNvSpPr>
          <p:nvPr>
            <p:ph idx="1"/>
          </p:nvPr>
        </p:nvSpPr>
        <p:spPr>
          <a:xfrm>
            <a:off x="6313714" y="4673600"/>
            <a:ext cx="5798457" cy="2051594"/>
          </a:xfrm>
        </p:spPr>
        <p:txBody>
          <a:bodyPr>
            <a:normAutofit fontScale="85000" lnSpcReduction="10000"/>
          </a:bodyPr>
          <a:lstStyle/>
          <a:p>
            <a:pPr marL="0" marR="0">
              <a:spcBef>
                <a:spcPts val="1200"/>
              </a:spcBef>
              <a:spcAft>
                <a:spcPts val="800"/>
              </a:spcAft>
              <a:buNone/>
            </a:pPr>
            <a:r>
              <a:rPr lang="en-GB" sz="1400" b="1" i="1" kern="100" dirty="0">
                <a:effectLst/>
                <a:latin typeface="Times New Roman" panose="02020603050405020304" pitchFamily="18" charset="0"/>
                <a:ea typeface="Calibri" panose="020F0502020204030204" pitchFamily="34" charset="0"/>
                <a:cs typeface="Times New Roman" panose="02020603050405020304" pitchFamily="18" charset="0"/>
              </a:rPr>
              <a:t>Political Factors: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spcBef>
                <a:spcPts val="1200"/>
              </a:spcBef>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The GDPR imposes strict data handling in hospitality technology systems.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Hotels will have to spend on cybersecurity to comply with regulations (Khan </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2023).</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Facial recognition technologies are raising issues focused on biometric data protection.</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Failure to meet regulatory compliance can lead to significant fines and penalties.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spcAft>
                <a:spcPts val="800"/>
              </a:spcAft>
              <a:buFont typeface="Symbol" panose="05050102010706020507" pitchFamily="18" charset="2"/>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SMEs are struggling to meet legal requirements due to resource constraints.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400141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01AF30-7BFE-63F6-A9C8-F4C41E5D444A}"/>
              </a:ext>
            </a:extLst>
          </p:cNvPr>
          <p:cNvSpPr>
            <a:spLocks noGrp="1"/>
          </p:cNvSpPr>
          <p:nvPr>
            <p:ph type="title"/>
          </p:nvPr>
        </p:nvSpPr>
        <p:spPr>
          <a:xfrm>
            <a:off x="1371597" y="348865"/>
            <a:ext cx="10044023" cy="877729"/>
          </a:xfrm>
        </p:spPr>
        <p:txBody>
          <a:bodyPr anchor="ctr">
            <a:normAutofit/>
          </a:bodyPr>
          <a:lstStyle/>
          <a:p>
            <a:r>
              <a:rPr lang="en-GB" sz="4000" b="1" kern="100">
                <a:solidFill>
                  <a:srgbClr val="FFFFFF"/>
                </a:solidFill>
                <a:effectLst/>
                <a:latin typeface="Times New Roman" panose="02020603050405020304" pitchFamily="18" charset="0"/>
                <a:ea typeface="Calibri" panose="020F0502020204030204" pitchFamily="34" charset="0"/>
              </a:rPr>
              <a:t>METHOD - ECONOMIC FACTORS</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A38ABFDA-191A-72B2-7C96-FE4C659DFD83}"/>
              </a:ext>
            </a:extLst>
          </p:cNvPr>
          <p:cNvGraphicFramePr>
            <a:graphicFrameLocks noGrp="1"/>
          </p:cNvGraphicFramePr>
          <p:nvPr>
            <p:ph idx="1"/>
            <p:extLst>
              <p:ext uri="{D42A27DB-BD31-4B8C-83A1-F6EECF244321}">
                <p14:modId xmlns:p14="http://schemas.microsoft.com/office/powerpoint/2010/main" val="5748127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96725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6B5E2835-4E47-45B3-9CFE-732FF7B054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AI and Human Collaboration: The Dawn of a New Work Era">
            <a:extLst>
              <a:ext uri="{FF2B5EF4-FFF2-40B4-BE49-F238E27FC236}">
                <a16:creationId xmlns:a16="http://schemas.microsoft.com/office/drawing/2014/main" id="{2F1C9309-144C-5F23-3CE0-447C920A234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177" name="Freeform: Shape 7176">
            <a:extLst>
              <a:ext uri="{FF2B5EF4-FFF2-40B4-BE49-F238E27FC236}">
                <a16:creationId xmlns:a16="http://schemas.microsoft.com/office/drawing/2014/main" id="{5B45AD5D-AA52-4F7B-9362-576A39AD9E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79" name="Freeform: Shape 7178">
            <a:extLst>
              <a:ext uri="{FF2B5EF4-FFF2-40B4-BE49-F238E27FC236}">
                <a16:creationId xmlns:a16="http://schemas.microsoft.com/office/drawing/2014/main" id="{AEDD7960-4866-4399-BEF6-DD1431AB4E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48B5C2-6A65-F579-51D2-B60033008209}"/>
              </a:ext>
            </a:extLst>
          </p:cNvPr>
          <p:cNvSpPr>
            <a:spLocks noGrp="1"/>
          </p:cNvSpPr>
          <p:nvPr>
            <p:ph type="title"/>
          </p:nvPr>
        </p:nvSpPr>
        <p:spPr>
          <a:xfrm>
            <a:off x="371094" y="1161288"/>
            <a:ext cx="3438144" cy="1125728"/>
          </a:xfrm>
        </p:spPr>
        <p:txBody>
          <a:bodyPr anchor="b">
            <a:normAutofit/>
          </a:bodyPr>
          <a:lstStyle/>
          <a:p>
            <a:r>
              <a:rPr lang="en-GB" sz="2800" b="1" kern="100">
                <a:effectLst/>
                <a:latin typeface="Times New Roman" panose="02020603050405020304" pitchFamily="18" charset="0"/>
                <a:ea typeface="Calibri" panose="020F0502020204030204" pitchFamily="34" charset="0"/>
              </a:rPr>
              <a:t>METHOD - SOCIAL FACTORS</a:t>
            </a:r>
            <a:endParaRPr lang="en-GB" sz="2800"/>
          </a:p>
        </p:txBody>
      </p:sp>
      <p:sp>
        <p:nvSpPr>
          <p:cNvPr id="7181" name="Rectangle 7180">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83" name="Rectangle 7182">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E3E8760-7C59-C979-6EE7-D814C683D0CD}"/>
              </a:ext>
            </a:extLst>
          </p:cNvPr>
          <p:cNvSpPr>
            <a:spLocks noGrp="1"/>
          </p:cNvSpPr>
          <p:nvPr>
            <p:ph idx="1"/>
          </p:nvPr>
        </p:nvSpPr>
        <p:spPr>
          <a:xfrm>
            <a:off x="371094" y="2718054"/>
            <a:ext cx="3438906" cy="3207258"/>
          </a:xfrm>
        </p:spPr>
        <p:txBody>
          <a:bodyPr anchor="t">
            <a:normAutofit/>
          </a:bodyPr>
          <a:lstStyle/>
          <a:p>
            <a:pPr marL="342900" marR="0" lvl="0" indent="-342900">
              <a:spcBef>
                <a:spcPts val="1200"/>
              </a:spcBef>
              <a:buFont typeface="Symbol" panose="05050102010706020507" pitchFamily="18" charset="2"/>
              <a:buChar char=""/>
            </a:pPr>
            <a:r>
              <a:rPr lang="en-GB" sz="1700" kern="100">
                <a:effectLst/>
                <a:latin typeface="Times New Roman" panose="02020603050405020304" pitchFamily="18" charset="0"/>
                <a:ea typeface="Calibri" panose="020F0502020204030204" pitchFamily="34" charset="0"/>
              </a:rPr>
              <a:t>Consumers increasingly expect convenience, speed, and sanitary contactless services.</a:t>
            </a:r>
            <a:endParaRPr lang="en-US" sz="1700" kern="100">
              <a:effectLst/>
              <a:latin typeface="Arial" panose="020B0604020202020204" pitchFamily="34" charset="0"/>
              <a:ea typeface="Calibri" panose="020F0502020204030204" pitchFamily="34" charset="0"/>
            </a:endParaRPr>
          </a:p>
          <a:p>
            <a:pPr marL="342900" marR="0" lvl="0" indent="-342900">
              <a:buFont typeface="Symbol" panose="05050102010706020507" pitchFamily="18" charset="2"/>
              <a:buChar char=""/>
            </a:pPr>
            <a:r>
              <a:rPr lang="en-GB" sz="1700" kern="100">
                <a:effectLst/>
                <a:latin typeface="Times New Roman" panose="02020603050405020304" pitchFamily="18" charset="0"/>
                <a:ea typeface="Calibri" panose="020F0502020204030204" pitchFamily="34" charset="0"/>
              </a:rPr>
              <a:t>Staff need to acquire digital and technical skills due to technological changes (Sowa </a:t>
            </a:r>
            <a:r>
              <a:rPr lang="en-GB" sz="1700" i="1" kern="100">
                <a:effectLst/>
                <a:latin typeface="Times New Roman" panose="02020603050405020304" pitchFamily="18" charset="0"/>
                <a:ea typeface="Calibri" panose="020F0502020204030204" pitchFamily="34" charset="0"/>
              </a:rPr>
              <a:t>et al.</a:t>
            </a:r>
            <a:r>
              <a:rPr lang="en-GB" sz="1700" kern="100">
                <a:effectLst/>
                <a:latin typeface="Times New Roman" panose="02020603050405020304" pitchFamily="18" charset="0"/>
                <a:ea typeface="Calibri" panose="020F0502020204030204" pitchFamily="34" charset="0"/>
              </a:rPr>
              <a:t> 2021).</a:t>
            </a:r>
            <a:endParaRPr lang="en-US" sz="1700" kern="100">
              <a:effectLst/>
              <a:latin typeface="Arial" panose="020B0604020202020204" pitchFamily="34" charset="0"/>
              <a:ea typeface="Calibri" panose="020F0502020204030204" pitchFamily="34" charset="0"/>
            </a:endParaRPr>
          </a:p>
          <a:p>
            <a:pPr marL="342900" marR="0" lvl="0" indent="-342900">
              <a:spcAft>
                <a:spcPts val="800"/>
              </a:spcAft>
              <a:buFont typeface="Symbol" panose="05050102010706020507" pitchFamily="18" charset="2"/>
              <a:buChar char=""/>
            </a:pPr>
            <a:r>
              <a:rPr lang="en-GB" sz="1700" kern="100">
                <a:effectLst/>
                <a:latin typeface="Times New Roman" panose="02020603050405020304" pitchFamily="18" charset="0"/>
                <a:ea typeface="Calibri" panose="020F0502020204030204" pitchFamily="34" charset="0"/>
              </a:rPr>
              <a:t>Social trends help shape expectations of both automation and human communication.</a:t>
            </a:r>
            <a:endParaRPr lang="en-US" sz="1700" kern="100">
              <a:effectLst/>
              <a:latin typeface="Arial" panose="020B0604020202020204" pitchFamily="34" charset="0"/>
              <a:ea typeface="Calibri" panose="020F0502020204030204" pitchFamily="34" charset="0"/>
            </a:endParaRPr>
          </a:p>
          <a:p>
            <a:endParaRPr lang="en-GB" sz="1700"/>
          </a:p>
        </p:txBody>
      </p:sp>
    </p:spTree>
    <p:extLst>
      <p:ext uri="{BB962C8B-B14F-4D97-AF65-F5344CB8AC3E}">
        <p14:creationId xmlns:p14="http://schemas.microsoft.com/office/powerpoint/2010/main" val="17188876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AFE8227-C443-417B-BA91-520EB1EF4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CF86B8-F140-F558-E92C-154B27B202F2}"/>
              </a:ext>
            </a:extLst>
          </p:cNvPr>
          <p:cNvSpPr>
            <a:spLocks noGrp="1"/>
          </p:cNvSpPr>
          <p:nvPr>
            <p:ph type="title"/>
          </p:nvPr>
        </p:nvSpPr>
        <p:spPr>
          <a:xfrm>
            <a:off x="8643193" y="489507"/>
            <a:ext cx="3091607" cy="1655483"/>
          </a:xfrm>
        </p:spPr>
        <p:txBody>
          <a:bodyPr anchor="b">
            <a:normAutofit/>
          </a:bodyPr>
          <a:lstStyle/>
          <a:p>
            <a:r>
              <a:rPr lang="en-GB" sz="2500" b="1" kern="100">
                <a:effectLst/>
                <a:latin typeface="Times New Roman" panose="02020603050405020304" pitchFamily="18" charset="0"/>
                <a:ea typeface="Calibri" panose="020F0502020204030204" pitchFamily="34" charset="0"/>
              </a:rPr>
              <a:t>METHOD - TECHNOLOGICAL FACTORS</a:t>
            </a:r>
            <a:endParaRPr lang="en-GB" sz="2500"/>
          </a:p>
        </p:txBody>
      </p:sp>
      <p:pic>
        <p:nvPicPr>
          <p:cNvPr id="8194" name="Picture 2" descr="Artificial Intelligence (AI) In Hospitality Market Demand And Forecast">
            <a:extLst>
              <a:ext uri="{FF2B5EF4-FFF2-40B4-BE49-F238E27FC236}">
                <a16:creationId xmlns:a16="http://schemas.microsoft.com/office/drawing/2014/main" id="{35533D5A-C036-B3C8-190C-2F98113673A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5022"/>
          <a:stretch>
            <a:fillRect/>
          </a:stretch>
        </p:blipFill>
        <p:spPr bwMode="auto">
          <a:xfrm>
            <a:off x="20" y="431"/>
            <a:ext cx="8115280" cy="640831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D251A3B-520F-4503-E80F-B1A6F522AB9C}"/>
              </a:ext>
            </a:extLst>
          </p:cNvPr>
          <p:cNvSpPr>
            <a:spLocks noGrp="1"/>
          </p:cNvSpPr>
          <p:nvPr>
            <p:ph idx="1"/>
          </p:nvPr>
        </p:nvSpPr>
        <p:spPr>
          <a:xfrm>
            <a:off x="8345715" y="2418408"/>
            <a:ext cx="3773714" cy="3540265"/>
          </a:xfrm>
        </p:spPr>
        <p:txBody>
          <a:bodyPr>
            <a:normAutofit/>
          </a:bodyPr>
          <a:lstStyle/>
          <a:p>
            <a:pPr marL="342900" marR="0" lvl="0" indent="-342900">
              <a:spcBef>
                <a:spcPts val="1200"/>
              </a:spcBef>
              <a:buFont typeface="Symbol" panose="05050102010706020507" pitchFamily="18" charset="2"/>
              <a:buChar char=""/>
            </a:pPr>
            <a:r>
              <a:rPr lang="en-GB" sz="1700" kern="100" dirty="0">
                <a:effectLst/>
                <a:latin typeface="Times New Roman" panose="02020603050405020304" pitchFamily="18" charset="0"/>
                <a:ea typeface="Calibri" panose="020F0502020204030204" pitchFamily="34" charset="0"/>
              </a:rPr>
              <a:t>Evolving guest expectations and preferences are supported by smart room technologies.</a:t>
            </a:r>
            <a:endParaRPr lang="en-US" sz="1700" kern="100" dirty="0">
              <a:effectLst/>
              <a:latin typeface="Arial" panose="020B0604020202020204" pitchFamily="34" charset="0"/>
              <a:ea typeface="Calibri" panose="020F0502020204030204" pitchFamily="34" charset="0"/>
            </a:endParaRPr>
          </a:p>
          <a:p>
            <a:pPr marL="342900" marR="0" lvl="0" indent="-342900">
              <a:buFont typeface="Symbol" panose="05050102010706020507" pitchFamily="18" charset="2"/>
              <a:buChar char=""/>
            </a:pPr>
            <a:r>
              <a:rPr lang="en-GB" sz="1700" kern="100" dirty="0">
                <a:effectLst/>
                <a:latin typeface="Times New Roman" panose="02020603050405020304" pitchFamily="18" charset="0"/>
                <a:ea typeface="Calibri" panose="020F0502020204030204" pitchFamily="34" charset="0"/>
              </a:rPr>
              <a:t>Government programs aid AI innovation and infrastructure development in hospitality (Kazim </a:t>
            </a:r>
            <a:r>
              <a:rPr lang="en-GB" sz="1700" i="1" kern="100" dirty="0">
                <a:effectLst/>
                <a:latin typeface="Times New Roman" panose="02020603050405020304" pitchFamily="18" charset="0"/>
                <a:ea typeface="Calibri" panose="020F0502020204030204" pitchFamily="34" charset="0"/>
              </a:rPr>
              <a:t>et al.</a:t>
            </a:r>
            <a:r>
              <a:rPr lang="en-GB" sz="1700" kern="100" dirty="0">
                <a:effectLst/>
                <a:latin typeface="Times New Roman" panose="02020603050405020304" pitchFamily="18" charset="0"/>
                <a:ea typeface="Calibri" panose="020F0502020204030204" pitchFamily="34" charset="0"/>
              </a:rPr>
              <a:t> 2021).</a:t>
            </a:r>
            <a:endParaRPr lang="en-US" sz="1700" kern="100" dirty="0">
              <a:effectLst/>
              <a:latin typeface="Arial" panose="020B0604020202020204" pitchFamily="34" charset="0"/>
              <a:ea typeface="Calibri" panose="020F0502020204030204" pitchFamily="34" charset="0"/>
            </a:endParaRPr>
          </a:p>
          <a:p>
            <a:pPr marL="342900" marR="0" lvl="0" indent="-342900">
              <a:spcAft>
                <a:spcPts val="800"/>
              </a:spcAft>
              <a:buFont typeface="Symbol" panose="05050102010706020507" pitchFamily="18" charset="2"/>
              <a:buChar char=""/>
            </a:pPr>
            <a:r>
              <a:rPr lang="en-GB" sz="1700" kern="100" dirty="0">
                <a:effectLst/>
                <a:latin typeface="Times New Roman" panose="02020603050405020304" pitchFamily="18" charset="0"/>
                <a:ea typeface="Calibri" panose="020F0502020204030204" pitchFamily="34" charset="0"/>
              </a:rPr>
              <a:t>Overdependence on technology creates fears of cybersecurity and data loss.</a:t>
            </a:r>
            <a:endParaRPr lang="en-US" sz="1700" kern="100" dirty="0">
              <a:effectLst/>
              <a:latin typeface="Arial" panose="020B0604020202020204" pitchFamily="34" charset="0"/>
              <a:ea typeface="Calibri" panose="020F0502020204030204" pitchFamily="34" charset="0"/>
            </a:endParaRPr>
          </a:p>
          <a:p>
            <a:endParaRPr lang="en-GB" sz="1700" dirty="0"/>
          </a:p>
        </p:txBody>
      </p:sp>
      <p:sp>
        <p:nvSpPr>
          <p:cNvPr id="8201" name="Rectangle 8200">
            <a:extLst>
              <a:ext uri="{FF2B5EF4-FFF2-40B4-BE49-F238E27FC236}">
                <a16:creationId xmlns:a16="http://schemas.microsoft.com/office/drawing/2014/main" id="{907741FC-B544-4A6E-B831-6789D04233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3F0BE7ED-7814-4273-B18A-F26CC03803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99433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86AA822B-7DB4-F170-DBBE-F61F32D2A691}"/>
              </a:ext>
            </a:extLst>
          </p:cNvPr>
          <p:cNvPicPr>
            <a:picLocks noChangeAspect="1"/>
          </p:cNvPicPr>
          <p:nvPr/>
        </p:nvPicPr>
        <p:blipFill>
          <a:blip r:embed="rId3"/>
          <a:srcRect l="47598" r="8027"/>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AFE6B-47A5-3446-4684-E16A6B21D589}"/>
              </a:ext>
            </a:extLst>
          </p:cNvPr>
          <p:cNvSpPr>
            <a:spLocks noGrp="1"/>
          </p:cNvSpPr>
          <p:nvPr>
            <p:ph type="title"/>
          </p:nvPr>
        </p:nvSpPr>
        <p:spPr>
          <a:xfrm>
            <a:off x="6115317" y="405685"/>
            <a:ext cx="5464968" cy="1559301"/>
          </a:xfrm>
        </p:spPr>
        <p:txBody>
          <a:bodyPr>
            <a:normAutofit/>
          </a:bodyPr>
          <a:lstStyle/>
          <a:p>
            <a:r>
              <a:rPr lang="en-GB" sz="4000" b="1" kern="100" dirty="0">
                <a:effectLst/>
                <a:latin typeface="Times New Roman" panose="02020603050405020304" pitchFamily="18" charset="0"/>
              </a:rPr>
              <a:t>CONCLUSION</a:t>
            </a:r>
            <a:endParaRPr lang="en-GB" sz="4000"/>
          </a:p>
        </p:txBody>
      </p:sp>
      <p:sp>
        <p:nvSpPr>
          <p:cNvPr id="3" name="Content Placeholder 2">
            <a:extLst>
              <a:ext uri="{FF2B5EF4-FFF2-40B4-BE49-F238E27FC236}">
                <a16:creationId xmlns:a16="http://schemas.microsoft.com/office/drawing/2014/main" id="{95F2F8D2-1A12-BD7F-F12A-D6AB3C4C401B}"/>
              </a:ext>
            </a:extLst>
          </p:cNvPr>
          <p:cNvSpPr>
            <a:spLocks noGrp="1"/>
          </p:cNvSpPr>
          <p:nvPr>
            <p:ph idx="1"/>
          </p:nvPr>
        </p:nvSpPr>
        <p:spPr>
          <a:xfrm>
            <a:off x="6115317" y="2743200"/>
            <a:ext cx="5247340" cy="3496878"/>
          </a:xfrm>
        </p:spPr>
        <p:txBody>
          <a:bodyPr anchor="ctr">
            <a:normAutofit/>
          </a:bodyPr>
          <a:lstStyle/>
          <a:p>
            <a:pPr marL="342900" marR="0" lvl="0" indent="-342900">
              <a:spcBef>
                <a:spcPts val="1200"/>
              </a:spcBef>
              <a:buFont typeface="Symbol" panose="05050102010706020507" pitchFamily="18" charset="2"/>
              <a:buChar char=""/>
            </a:pPr>
            <a:r>
              <a:rPr lang="en-GB" sz="2000" kern="100">
                <a:effectLst/>
                <a:latin typeface="Times New Roman" panose="02020603050405020304" pitchFamily="18" charset="0"/>
                <a:ea typeface="Calibri" panose="020F0502020204030204" pitchFamily="34" charset="0"/>
              </a:rPr>
              <a:t>Mobile and AI technologies improve efficiency in the delivery of hospitality services.</a:t>
            </a:r>
            <a:endParaRPr lang="en-US" sz="2000" kern="100">
              <a:effectLst/>
              <a:latin typeface="Arial" panose="020B0604020202020204" pitchFamily="34" charset="0"/>
              <a:ea typeface="Calibri" panose="020F0502020204030204" pitchFamily="34" charset="0"/>
            </a:endParaRPr>
          </a:p>
          <a:p>
            <a:pPr marL="342900" marR="0" lvl="0" indent="-342900">
              <a:buFont typeface="Symbol" panose="05050102010706020507" pitchFamily="18" charset="2"/>
              <a:buChar char=""/>
            </a:pPr>
            <a:r>
              <a:rPr lang="en-GB" sz="2000" kern="100">
                <a:effectLst/>
                <a:latin typeface="Times New Roman" panose="02020603050405020304" pitchFamily="18" charset="0"/>
                <a:ea typeface="Calibri" panose="020F0502020204030204" pitchFamily="34" charset="0"/>
              </a:rPr>
              <a:t>Integration enhances customer satisfaction by way of personal digital experiences.</a:t>
            </a:r>
            <a:endParaRPr lang="en-US" sz="2000" kern="100">
              <a:effectLst/>
              <a:latin typeface="Arial" panose="020B0604020202020204" pitchFamily="34" charset="0"/>
              <a:ea typeface="Calibri" panose="020F0502020204030204" pitchFamily="34" charset="0"/>
            </a:endParaRPr>
          </a:p>
          <a:p>
            <a:pPr marL="342900" marR="0" lvl="0" indent="-342900">
              <a:spcAft>
                <a:spcPts val="800"/>
              </a:spcAft>
              <a:buFont typeface="Symbol" panose="05050102010706020507" pitchFamily="18" charset="2"/>
              <a:buChar char=""/>
            </a:pPr>
            <a:r>
              <a:rPr lang="en-GB" sz="2000" kern="100">
                <a:effectLst/>
                <a:latin typeface="Times New Roman" panose="02020603050405020304" pitchFamily="18" charset="0"/>
                <a:ea typeface="Calibri" panose="020F0502020204030204" pitchFamily="34" charset="0"/>
              </a:rPr>
              <a:t>Displacement of the workforce and data privacy create fundamental ethical implementation issues.</a:t>
            </a:r>
            <a:endParaRPr lang="en-US" sz="2000" kern="100">
              <a:effectLst/>
              <a:latin typeface="Arial" panose="020B0604020202020204" pitchFamily="34" charset="0"/>
              <a:ea typeface="Calibri" panose="020F0502020204030204" pitchFamily="34" charset="0"/>
            </a:endParaRPr>
          </a:p>
          <a:p>
            <a:endParaRPr lang="en-GB" sz="2000"/>
          </a:p>
        </p:txBody>
      </p:sp>
    </p:spTree>
    <p:extLst>
      <p:ext uri="{BB962C8B-B14F-4D97-AF65-F5344CB8AC3E}">
        <p14:creationId xmlns:p14="http://schemas.microsoft.com/office/powerpoint/2010/main" val="37852568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BBA22-50EA-4C4D-BE05-F1CE4E63A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1CD440-3882-D511-BE68-898E34EE0008}"/>
              </a:ext>
            </a:extLst>
          </p:cNvPr>
          <p:cNvSpPr>
            <a:spLocks noGrp="1"/>
          </p:cNvSpPr>
          <p:nvPr>
            <p:ph type="title"/>
          </p:nvPr>
        </p:nvSpPr>
        <p:spPr>
          <a:xfrm>
            <a:off x="1383564" y="348865"/>
            <a:ext cx="9718111" cy="1576446"/>
          </a:xfrm>
        </p:spPr>
        <p:txBody>
          <a:bodyPr anchor="ctr">
            <a:normAutofit/>
          </a:bodyPr>
          <a:lstStyle/>
          <a:p>
            <a:r>
              <a:rPr lang="en-GB" sz="4000" b="1" kern="100">
                <a:solidFill>
                  <a:srgbClr val="FFFFFF"/>
                </a:solidFill>
                <a:effectLst/>
                <a:latin typeface="Times New Roman" panose="02020603050405020304" pitchFamily="18" charset="0"/>
              </a:rPr>
              <a:t>RECOMMENDATION</a:t>
            </a:r>
            <a:endParaRPr lang="en-GB" sz="4000">
              <a:solidFill>
                <a:srgbClr val="FFFFFF"/>
              </a:solidFill>
            </a:endParaRPr>
          </a:p>
        </p:txBody>
      </p:sp>
      <p:graphicFrame>
        <p:nvGraphicFramePr>
          <p:cNvPr id="17" name="Content Placeholder 2">
            <a:extLst>
              <a:ext uri="{FF2B5EF4-FFF2-40B4-BE49-F238E27FC236}">
                <a16:creationId xmlns:a16="http://schemas.microsoft.com/office/drawing/2014/main" id="{466F310C-2971-BDFC-3165-DBFF47D2C3D3}"/>
              </a:ext>
            </a:extLst>
          </p:cNvPr>
          <p:cNvGraphicFramePr/>
          <p:nvPr>
            <p:extLst>
              <p:ext uri="{D42A27DB-BD31-4B8C-83A1-F6EECF244321}">
                <p14:modId xmlns:p14="http://schemas.microsoft.com/office/powerpoint/2010/main" val="325839920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92201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3A8B1-DF9A-5380-E8EC-0C08C13444DA}"/>
              </a:ext>
            </a:extLst>
          </p:cNvPr>
          <p:cNvSpPr>
            <a:spLocks noGrp="1"/>
          </p:cNvSpPr>
          <p:nvPr>
            <p:ph type="title"/>
          </p:nvPr>
        </p:nvSpPr>
        <p:spPr>
          <a:xfrm>
            <a:off x="466722" y="586855"/>
            <a:ext cx="3201366" cy="3387497"/>
          </a:xfrm>
        </p:spPr>
        <p:txBody>
          <a:bodyPr anchor="b">
            <a:normAutofit/>
          </a:bodyPr>
          <a:lstStyle/>
          <a:p>
            <a:pPr algn="r"/>
            <a:r>
              <a:rPr lang="en-GB" sz="3400" b="1" kern="100">
                <a:solidFill>
                  <a:srgbClr val="FFFFFF"/>
                </a:solidFill>
                <a:effectLst/>
                <a:latin typeface="Times New Roman" panose="02020603050405020304" pitchFamily="18" charset="0"/>
              </a:rPr>
              <a:t>REFERENCES</a:t>
            </a:r>
            <a:endParaRPr lang="en-GB" sz="3400">
              <a:solidFill>
                <a:srgbClr val="FFFFFF"/>
              </a:solidFill>
            </a:endParaRPr>
          </a:p>
        </p:txBody>
      </p:sp>
      <p:sp>
        <p:nvSpPr>
          <p:cNvPr id="3" name="Content Placeholder 2">
            <a:extLst>
              <a:ext uri="{FF2B5EF4-FFF2-40B4-BE49-F238E27FC236}">
                <a16:creationId xmlns:a16="http://schemas.microsoft.com/office/drawing/2014/main" id="{E441EC2E-C7DE-D62C-5ED3-4CE5F210944B}"/>
              </a:ext>
            </a:extLst>
          </p:cNvPr>
          <p:cNvSpPr>
            <a:spLocks noGrp="1"/>
          </p:cNvSpPr>
          <p:nvPr>
            <p:ph idx="1"/>
          </p:nvPr>
        </p:nvSpPr>
        <p:spPr>
          <a:xfrm>
            <a:off x="4810259" y="649480"/>
            <a:ext cx="6555347" cy="5546047"/>
          </a:xfrm>
        </p:spPr>
        <p:txBody>
          <a:bodyPr anchor="ctr">
            <a:normAutofit fontScale="92500"/>
          </a:bodyPr>
          <a:lstStyle/>
          <a:p>
            <a:pPr marL="0" indent="0" algn="just">
              <a:spcBef>
                <a:spcPts val="0"/>
              </a:spcBef>
              <a:buNone/>
            </a:pPr>
            <a:r>
              <a:rPr lang="en-GB" sz="1000" u="sng" kern="100" dirty="0">
                <a:effectLst/>
                <a:latin typeface="Times New Roman" panose="02020603050405020304" pitchFamily="18" charset="0"/>
                <a:ea typeface="Calibri" panose="020F0502020204030204" pitchFamily="34" charset="0"/>
              </a:rPr>
              <a:t>Davis</a:t>
            </a:r>
            <a:r>
              <a:rPr lang="en-GB" sz="1000" kern="100" dirty="0">
                <a:effectLst/>
                <a:latin typeface="Times New Roman" panose="02020603050405020304" pitchFamily="18" charset="0"/>
                <a:ea typeface="Calibri" panose="020F0502020204030204" pitchFamily="34" charset="0"/>
              </a:rPr>
              <a:t>, </a:t>
            </a:r>
            <a:r>
              <a:rPr lang="en-GB" sz="1000" kern="100" dirty="0" smtClean="0">
                <a:effectLst/>
                <a:latin typeface="Times New Roman" panose="02020603050405020304" pitchFamily="18" charset="0"/>
                <a:ea typeface="Calibri" panose="020F0502020204030204" pitchFamily="34" charset="0"/>
              </a:rPr>
              <a:t>F.D. et al (2024</a:t>
            </a:r>
            <a:r>
              <a:rPr lang="en-GB" sz="1000" kern="100" dirty="0">
                <a:latin typeface="Times New Roman" panose="02020603050405020304" pitchFamily="18" charset="0"/>
                <a:ea typeface="Calibri" panose="020F0502020204030204" pitchFamily="34" charset="0"/>
              </a:rPr>
              <a:t>)</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The technology acceptance model: 30 years of TAM</a:t>
            </a:r>
            <a:r>
              <a:rPr lang="en-GB" sz="1000" kern="100" dirty="0">
                <a:effectLst/>
                <a:latin typeface="Times New Roman" panose="02020603050405020304" pitchFamily="18" charset="0"/>
                <a:ea typeface="Calibri" panose="020F0502020204030204" pitchFamily="34" charset="0"/>
              </a:rPr>
              <a:t>. Switzerland: Springer International Publishing AG.</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a:effectLst/>
                <a:latin typeface="Times New Roman" panose="02020603050405020304" pitchFamily="18" charset="0"/>
                <a:ea typeface="Calibri" panose="020F0502020204030204" pitchFamily="34" charset="0"/>
              </a:rPr>
              <a:t>Edpb.europa.eu, 2025. </a:t>
            </a:r>
            <a:r>
              <a:rPr lang="en-GB" sz="1000" i="1" kern="100" dirty="0">
                <a:effectLst/>
                <a:latin typeface="Times New Roman" panose="02020603050405020304" pitchFamily="18" charset="0"/>
                <a:ea typeface="Calibri" panose="020F0502020204030204" pitchFamily="34" charset="0"/>
              </a:rPr>
              <a:t>ICO statement: Intention to fine Marriott International, Inc. more</a:t>
            </a:r>
            <a:r>
              <a:rPr lang="en-GB" sz="1000" kern="100" dirty="0">
                <a:effectLst/>
                <a:latin typeface="Times New Roman" panose="02020603050405020304" pitchFamily="18" charset="0"/>
                <a:ea typeface="Calibri" panose="020F0502020204030204" pitchFamily="34" charset="0"/>
              </a:rPr>
              <a:t>. Available at: https://www.edpb.europa.eu/news/national-news/2019/ico-statement-intention-fine-marriott-international-inc-more-ps99-million_en [Accessed on: 19 May 2025]</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smtClean="0">
                <a:effectLst/>
                <a:latin typeface="Times New Roman" panose="02020603050405020304" pitchFamily="18" charset="0"/>
                <a:ea typeface="Calibri" panose="020F0502020204030204" pitchFamily="34" charset="0"/>
              </a:rPr>
              <a:t>Financialit.net (2025</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Global Research from Planet Highlights Where Guests</a:t>
            </a:r>
            <a:r>
              <a:rPr lang="en-GB" sz="1000" kern="100" dirty="0">
                <a:effectLst/>
                <a:latin typeface="Times New Roman" panose="02020603050405020304" pitchFamily="18" charset="0"/>
                <a:ea typeface="Calibri" panose="020F0502020204030204" pitchFamily="34" charset="0"/>
              </a:rPr>
              <a:t>. Available at: https://financialit.net/news/financial/global-research-planet-highlights-where-guests-want-uk-hoteliers-invest-enhance-their [Accessed on: 19 May 2025]</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a:effectLst/>
                <a:latin typeface="Times New Roman" panose="02020603050405020304" pitchFamily="18" charset="0"/>
                <a:ea typeface="Calibri" panose="020F0502020204030204" pitchFamily="34" charset="0"/>
              </a:rPr>
              <a:t>Gade, K.R</a:t>
            </a:r>
            <a:r>
              <a:rPr lang="en-GB" sz="1000" kern="100" dirty="0" smtClean="0">
                <a:effectLst/>
                <a:latin typeface="Times New Roman" panose="02020603050405020304" pitchFamily="18" charset="0"/>
                <a:ea typeface="Calibri" panose="020F0502020204030204" pitchFamily="34" charset="0"/>
              </a:rPr>
              <a:t>. (2024</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kern="100" dirty="0">
                <a:effectLst/>
                <a:latin typeface="Times New Roman" panose="02020603050405020304" pitchFamily="18" charset="0"/>
                <a:ea typeface="Calibri" panose="020F0502020204030204" pitchFamily="34" charset="0"/>
              </a:rPr>
              <a:t>Beyond Data Quality: Building a Culture of Data Trust. </a:t>
            </a:r>
            <a:r>
              <a:rPr lang="en-GB" sz="1000" i="1" kern="100" dirty="0">
                <a:effectLst/>
                <a:latin typeface="Times New Roman" panose="02020603050405020304" pitchFamily="18" charset="0"/>
                <a:ea typeface="Calibri" panose="020F0502020204030204" pitchFamily="34" charset="0"/>
              </a:rPr>
              <a:t>Journal of Computing and Information Technology</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4</a:t>
            </a:r>
            <a:r>
              <a:rPr lang="en-GB" sz="1000" kern="100" dirty="0">
                <a:effectLst/>
                <a:latin typeface="Times New Roman" panose="02020603050405020304" pitchFamily="18" charset="0"/>
                <a:ea typeface="Calibri" panose="020F0502020204030204" pitchFamily="34" charset="0"/>
              </a:rPr>
              <a:t>(1).</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smtClean="0">
                <a:effectLst/>
                <a:latin typeface="Times New Roman" panose="02020603050405020304" pitchFamily="18" charset="0"/>
                <a:ea typeface="Calibri" panose="020F0502020204030204" pitchFamily="34" charset="0"/>
              </a:rPr>
              <a:t>Gov.uk (2025</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AI Opportunities Action Plan: Government Response</a:t>
            </a:r>
            <a:r>
              <a:rPr lang="en-GB" sz="1000" kern="100" dirty="0">
                <a:effectLst/>
                <a:latin typeface="Times New Roman" panose="02020603050405020304" pitchFamily="18" charset="0"/>
                <a:ea typeface="Calibri" panose="020F0502020204030204" pitchFamily="34" charset="0"/>
              </a:rPr>
              <a:t>. Available at: https://www.gov.uk/government/publications/ai-opportunities-action-plan-government-response/ai-opportunities-action-plan-government-response. [Accessed on: 19 May 2025]</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smtClean="0">
                <a:effectLst/>
                <a:latin typeface="Times New Roman" panose="02020603050405020304" pitchFamily="18" charset="0"/>
                <a:ea typeface="Calibri" panose="020F0502020204030204" pitchFamily="34" charset="0"/>
              </a:rPr>
              <a:t>Ico.org.uk (2025</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The UK GDPR | ICO. </a:t>
            </a:r>
            <a:r>
              <a:rPr lang="en-GB" sz="1000" kern="100" dirty="0">
                <a:effectLst/>
                <a:latin typeface="Times New Roman" panose="02020603050405020304" pitchFamily="18" charset="0"/>
                <a:ea typeface="Calibri" panose="020F0502020204030204" pitchFamily="34" charset="0"/>
              </a:rPr>
              <a:t>Available at: </a:t>
            </a:r>
            <a:r>
              <a:rPr lang="en-GB" sz="1000" u="none" strike="noStrike" kern="100" dirty="0">
                <a:effectLst/>
                <a:latin typeface="Times New Roman" panose="02020603050405020304" pitchFamily="18" charset="0"/>
                <a:ea typeface="Calibri" panose="020F0502020204030204" pitchFamily="34" charset="0"/>
                <a:hlinkClick r:id="rId3"/>
              </a:rPr>
              <a:t>https://ico.org.uk/for-organisations/data-protection-and-the-eu/data-protection-and-the-eu-in-detail/the-uk-gdpr/</a:t>
            </a:r>
            <a:r>
              <a:rPr lang="en-GB" sz="1000" kern="100" dirty="0">
                <a:effectLst/>
                <a:latin typeface="Times New Roman" panose="02020603050405020304" pitchFamily="18" charset="0"/>
                <a:ea typeface="Calibri" panose="020F0502020204030204" pitchFamily="34" charset="0"/>
              </a:rPr>
              <a:t>. [Accessed on: 19 May 2025]</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a:effectLst/>
                <a:latin typeface="Times New Roman" panose="02020603050405020304" pitchFamily="18" charset="0"/>
                <a:ea typeface="Calibri" panose="020F0502020204030204" pitchFamily="34" charset="0"/>
              </a:rPr>
              <a:t>Kazim, </a:t>
            </a:r>
            <a:r>
              <a:rPr lang="en-GB" sz="1000" kern="100" dirty="0" smtClean="0">
                <a:effectLst/>
                <a:latin typeface="Times New Roman" panose="02020603050405020304" pitchFamily="18" charset="0"/>
                <a:ea typeface="Calibri" panose="020F0502020204030204" pitchFamily="34" charset="0"/>
              </a:rPr>
              <a:t>E. et al (2021) </a:t>
            </a:r>
            <a:r>
              <a:rPr lang="en-GB" sz="1000" kern="100" dirty="0">
                <a:effectLst/>
                <a:latin typeface="Times New Roman" panose="02020603050405020304" pitchFamily="18" charset="0"/>
                <a:ea typeface="Calibri" panose="020F0502020204030204" pitchFamily="34" charset="0"/>
              </a:rPr>
              <a:t>Innovation and opportunity: review of the UK’s national AI strategy. </a:t>
            </a:r>
            <a:r>
              <a:rPr lang="en-GB" sz="1000" i="1" kern="100" dirty="0">
                <a:effectLst/>
                <a:latin typeface="Times New Roman" panose="02020603050405020304" pitchFamily="18" charset="0"/>
                <a:ea typeface="Calibri" panose="020F0502020204030204" pitchFamily="34" charset="0"/>
              </a:rPr>
              <a:t>Discover Artificial Intelligence</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1</a:t>
            </a:r>
            <a:r>
              <a:rPr lang="en-GB" sz="1000" kern="100" dirty="0">
                <a:effectLst/>
                <a:latin typeface="Times New Roman" panose="02020603050405020304" pitchFamily="18" charset="0"/>
                <a:ea typeface="Calibri" panose="020F0502020204030204" pitchFamily="34" charset="0"/>
              </a:rPr>
              <a:t>, pp.1-10.</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a:effectLst/>
                <a:latin typeface="Times New Roman" panose="02020603050405020304" pitchFamily="18" charset="0"/>
                <a:ea typeface="Calibri" panose="020F0502020204030204" pitchFamily="34" charset="0"/>
              </a:rPr>
              <a:t>Khan, </a:t>
            </a:r>
            <a:r>
              <a:rPr lang="en-GB" sz="1000" kern="100" dirty="0" smtClean="0">
                <a:effectLst/>
                <a:latin typeface="Times New Roman" panose="02020603050405020304" pitchFamily="18" charset="0"/>
                <a:ea typeface="Calibri" panose="020F0502020204030204" pitchFamily="34" charset="0"/>
              </a:rPr>
              <a:t>S.K. (2023</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kern="100" dirty="0">
                <a:effectLst/>
                <a:latin typeface="Times New Roman" panose="02020603050405020304" pitchFamily="18" charset="0"/>
                <a:ea typeface="Calibri" panose="020F0502020204030204" pitchFamily="34" charset="0"/>
              </a:rPr>
              <a:t>Modelling cybersecurity regulations for automated vehicles. </a:t>
            </a:r>
            <a:r>
              <a:rPr lang="en-GB" sz="1000" i="1" kern="100" dirty="0">
                <a:effectLst/>
                <a:latin typeface="Times New Roman" panose="02020603050405020304" pitchFamily="18" charset="0"/>
                <a:ea typeface="Calibri" panose="020F0502020204030204" pitchFamily="34" charset="0"/>
              </a:rPr>
              <a:t>Accident Analysis &amp; Prevention</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186</a:t>
            </a:r>
            <a:r>
              <a:rPr lang="en-GB" sz="1000" kern="100" dirty="0">
                <a:effectLst/>
                <a:latin typeface="Times New Roman" panose="02020603050405020304" pitchFamily="18" charset="0"/>
                <a:ea typeface="Calibri" panose="020F0502020204030204" pitchFamily="34" charset="0"/>
              </a:rPr>
              <a:t>, p.107054.</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err="1">
                <a:effectLst/>
                <a:latin typeface="Times New Roman" panose="02020603050405020304" pitchFamily="18" charset="0"/>
                <a:ea typeface="Calibri" panose="020F0502020204030204" pitchFamily="34" charset="0"/>
              </a:rPr>
              <a:t>Knani</a:t>
            </a:r>
            <a:r>
              <a:rPr lang="en-GB" sz="1000" kern="100" dirty="0">
                <a:effectLst/>
                <a:latin typeface="Times New Roman" panose="02020603050405020304" pitchFamily="18" charset="0"/>
                <a:ea typeface="Calibri" panose="020F0502020204030204" pitchFamily="34" charset="0"/>
              </a:rPr>
              <a:t>, </a:t>
            </a:r>
            <a:r>
              <a:rPr lang="en-GB" sz="1000" kern="100" dirty="0" smtClean="0">
                <a:effectLst/>
                <a:latin typeface="Times New Roman" panose="02020603050405020304" pitchFamily="18" charset="0"/>
                <a:ea typeface="Calibri" panose="020F0502020204030204" pitchFamily="34" charset="0"/>
              </a:rPr>
              <a:t>M. (2022</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kern="100" dirty="0">
                <a:effectLst/>
                <a:latin typeface="Times New Roman" panose="02020603050405020304" pitchFamily="18" charset="0"/>
                <a:ea typeface="Calibri" panose="020F0502020204030204" pitchFamily="34" charset="0"/>
              </a:rPr>
              <a:t>Artificial intelligence in tourism and hospitality: Bibliometric analysis and research agenda. </a:t>
            </a:r>
            <a:r>
              <a:rPr lang="en-GB" sz="1000" i="1" kern="100" dirty="0">
                <a:effectLst/>
                <a:latin typeface="Times New Roman" panose="02020603050405020304" pitchFamily="18" charset="0"/>
                <a:ea typeface="Calibri" panose="020F0502020204030204" pitchFamily="34" charset="0"/>
              </a:rPr>
              <a:t>International Journal of Hospitality Management</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107</a:t>
            </a:r>
            <a:r>
              <a:rPr lang="en-GB" sz="1000" kern="100" dirty="0">
                <a:effectLst/>
                <a:latin typeface="Times New Roman" panose="02020603050405020304" pitchFamily="18" charset="0"/>
                <a:ea typeface="Calibri" panose="020F0502020204030204" pitchFamily="34" charset="0"/>
              </a:rPr>
              <a:t>, p.103317.</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err="1">
                <a:effectLst/>
                <a:latin typeface="Times New Roman" panose="02020603050405020304" pitchFamily="18" charset="0"/>
                <a:ea typeface="Calibri" panose="020F0502020204030204" pitchFamily="34" charset="0"/>
              </a:rPr>
              <a:t>Mingotto</a:t>
            </a:r>
            <a:r>
              <a:rPr lang="en-GB" sz="1000" kern="100" dirty="0">
                <a:effectLst/>
                <a:latin typeface="Times New Roman" panose="02020603050405020304" pitchFamily="18" charset="0"/>
                <a:ea typeface="Calibri" panose="020F0502020204030204" pitchFamily="34" charset="0"/>
              </a:rPr>
              <a:t>, </a:t>
            </a:r>
            <a:r>
              <a:rPr lang="en-GB" sz="1000" kern="100" dirty="0" smtClean="0">
                <a:effectLst/>
                <a:latin typeface="Times New Roman" panose="02020603050405020304" pitchFamily="18" charset="0"/>
                <a:ea typeface="Calibri" panose="020F0502020204030204" pitchFamily="34" charset="0"/>
              </a:rPr>
              <a:t>E. (2021) </a:t>
            </a:r>
            <a:r>
              <a:rPr lang="en-GB" sz="1000" kern="100" dirty="0">
                <a:effectLst/>
                <a:latin typeface="Times New Roman" panose="02020603050405020304" pitchFamily="18" charset="0"/>
                <a:ea typeface="Calibri" panose="020F0502020204030204" pitchFamily="34" charset="0"/>
              </a:rPr>
              <a:t>Challenges in re-designing operations and jobs to embody AI and robotics in services. Findings from a case in the hospitality industry. </a:t>
            </a:r>
            <a:r>
              <a:rPr lang="en-GB" sz="1000" i="1" kern="100" dirty="0">
                <a:effectLst/>
                <a:latin typeface="Times New Roman" panose="02020603050405020304" pitchFamily="18" charset="0"/>
                <a:ea typeface="Calibri" panose="020F0502020204030204" pitchFamily="34" charset="0"/>
              </a:rPr>
              <a:t>Electronic Markets</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31</a:t>
            </a:r>
            <a:r>
              <a:rPr lang="en-GB" sz="1000" kern="100" dirty="0">
                <a:effectLst/>
                <a:latin typeface="Times New Roman" panose="02020603050405020304" pitchFamily="18" charset="0"/>
                <a:ea typeface="Calibri" panose="020F0502020204030204" pitchFamily="34" charset="0"/>
              </a:rPr>
              <a:t>(3), pp.493-510.</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a:effectLst/>
                <a:latin typeface="Times New Roman" panose="02020603050405020304" pitchFamily="18" charset="0"/>
                <a:ea typeface="Calibri" panose="020F0502020204030204" pitchFamily="34" charset="0"/>
              </a:rPr>
              <a:t>Nam, </a:t>
            </a:r>
            <a:r>
              <a:rPr lang="en-GB" sz="1000" kern="100" dirty="0" smtClean="0">
                <a:effectLst/>
                <a:latin typeface="Times New Roman" panose="02020603050405020304" pitchFamily="18" charset="0"/>
                <a:ea typeface="Calibri" panose="020F0502020204030204" pitchFamily="34" charset="0"/>
              </a:rPr>
              <a:t>K. et al (2021</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kern="100" dirty="0">
                <a:effectLst/>
                <a:latin typeface="Times New Roman" panose="02020603050405020304" pitchFamily="18" charset="0"/>
                <a:ea typeface="Calibri" panose="020F0502020204030204" pitchFamily="34" charset="0"/>
              </a:rPr>
              <a:t>The adoption of artificial intelligence and robotics in the hotel industry: prospects and challenges. </a:t>
            </a:r>
            <a:r>
              <a:rPr lang="en-GB" sz="1000" i="1" kern="100" dirty="0">
                <a:effectLst/>
                <a:latin typeface="Times New Roman" panose="02020603050405020304" pitchFamily="18" charset="0"/>
                <a:ea typeface="Calibri" panose="020F0502020204030204" pitchFamily="34" charset="0"/>
              </a:rPr>
              <a:t>Electronic Markets</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31</a:t>
            </a:r>
            <a:r>
              <a:rPr lang="en-GB" sz="1000" kern="100" dirty="0">
                <a:effectLst/>
                <a:latin typeface="Times New Roman" panose="02020603050405020304" pitchFamily="18" charset="0"/>
                <a:ea typeface="Calibri" panose="020F0502020204030204" pitchFamily="34" charset="0"/>
              </a:rPr>
              <a:t>, pp.553-574.</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smtClean="0">
                <a:effectLst/>
                <a:latin typeface="Times New Roman" panose="02020603050405020304" pitchFamily="18" charset="0"/>
                <a:ea typeface="Calibri" panose="020F0502020204030204" pitchFamily="34" charset="0"/>
              </a:rPr>
              <a:t>Premierinn.com (2025) </a:t>
            </a:r>
            <a:r>
              <a:rPr lang="en-GB" sz="1000" i="1" kern="100" dirty="0">
                <a:effectLst/>
                <a:latin typeface="Times New Roman" panose="02020603050405020304" pitchFamily="18" charset="0"/>
                <a:ea typeface="Calibri" panose="020F0502020204030204" pitchFamily="34" charset="0"/>
              </a:rPr>
              <a:t>FAQs | Speedy Check-in. </a:t>
            </a:r>
            <a:r>
              <a:rPr lang="en-GB" sz="1000" kern="100" dirty="0">
                <a:effectLst/>
                <a:latin typeface="Times New Roman" panose="02020603050405020304" pitchFamily="18" charset="0"/>
                <a:ea typeface="Calibri" panose="020F0502020204030204" pitchFamily="34" charset="0"/>
              </a:rPr>
              <a:t>Available at: </a:t>
            </a:r>
            <a:r>
              <a:rPr lang="en-GB" sz="1000" u="none" strike="noStrike" kern="100" dirty="0">
                <a:effectLst/>
                <a:latin typeface="Times New Roman" panose="02020603050405020304" pitchFamily="18" charset="0"/>
                <a:ea typeface="Calibri" panose="020F0502020204030204" pitchFamily="34" charset="0"/>
                <a:hlinkClick r:id="rId4"/>
              </a:rPr>
              <a:t>https://www.premierinn.com/gb/en/faq/speedy-check-in.html</a:t>
            </a:r>
            <a:r>
              <a:rPr lang="en-GB" sz="1000" kern="100" dirty="0">
                <a:effectLst/>
                <a:latin typeface="Times New Roman" panose="02020603050405020304" pitchFamily="18" charset="0"/>
                <a:ea typeface="Calibri" panose="020F0502020204030204" pitchFamily="34" charset="0"/>
              </a:rPr>
              <a:t>. [Accessed on: 19 May 2025]</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a:effectLst/>
                <a:latin typeface="Times New Roman" panose="02020603050405020304" pitchFamily="18" charset="0"/>
                <a:ea typeface="Calibri" panose="020F0502020204030204" pitchFamily="34" charset="0"/>
              </a:rPr>
              <a:t>Ruel, H. and Njoku, </a:t>
            </a:r>
            <a:r>
              <a:rPr lang="en-GB" sz="1000" kern="100" dirty="0" smtClean="0">
                <a:effectLst/>
                <a:latin typeface="Times New Roman" panose="02020603050405020304" pitchFamily="18" charset="0"/>
                <a:ea typeface="Calibri" panose="020F0502020204030204" pitchFamily="34" charset="0"/>
              </a:rPr>
              <a:t>E. (2021</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kern="100" dirty="0">
                <a:effectLst/>
                <a:latin typeface="Times New Roman" panose="02020603050405020304" pitchFamily="18" charset="0"/>
                <a:ea typeface="Calibri" panose="020F0502020204030204" pitchFamily="34" charset="0"/>
              </a:rPr>
              <a:t>AI redefining the hospitality industry. </a:t>
            </a:r>
            <a:r>
              <a:rPr lang="en-GB" sz="1000" i="1" kern="100" dirty="0">
                <a:effectLst/>
                <a:latin typeface="Times New Roman" panose="02020603050405020304" pitchFamily="18" charset="0"/>
                <a:ea typeface="Calibri" panose="020F0502020204030204" pitchFamily="34" charset="0"/>
              </a:rPr>
              <a:t>Journal of Tourism Futures</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7</a:t>
            </a:r>
            <a:r>
              <a:rPr lang="en-GB" sz="1000" kern="100" dirty="0">
                <a:effectLst/>
                <a:latin typeface="Times New Roman" panose="02020603050405020304" pitchFamily="18" charset="0"/>
                <a:ea typeface="Calibri" panose="020F0502020204030204" pitchFamily="34" charset="0"/>
              </a:rPr>
              <a:t>(1), pp.53-66.</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a:effectLst/>
                <a:latin typeface="Times New Roman" panose="02020603050405020304" pitchFamily="18" charset="0"/>
                <a:ea typeface="Calibri" panose="020F0502020204030204" pitchFamily="34" charset="0"/>
              </a:rPr>
              <a:t>Sharma, </a:t>
            </a:r>
            <a:r>
              <a:rPr lang="en-GB" sz="1000" kern="100" dirty="0" smtClean="0">
                <a:effectLst/>
                <a:latin typeface="Times New Roman" panose="02020603050405020304" pitchFamily="18" charset="0"/>
                <a:ea typeface="Calibri" panose="020F0502020204030204" pitchFamily="34" charset="0"/>
              </a:rPr>
              <a:t>S. (2022</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kern="100" dirty="0">
                <a:effectLst/>
                <a:latin typeface="Times New Roman" panose="02020603050405020304" pitchFamily="18" charset="0"/>
                <a:ea typeface="Calibri" panose="020F0502020204030204" pitchFamily="34" charset="0"/>
              </a:rPr>
              <a:t>Fairness, accountability, sustainability, transparency (fast) of artificial intelligence in terms of hospitality industry. In </a:t>
            </a:r>
            <a:r>
              <a:rPr lang="en-GB" sz="1000" i="1" kern="100" dirty="0">
                <a:effectLst/>
                <a:latin typeface="Times New Roman" panose="02020603050405020304" pitchFamily="18" charset="0"/>
                <a:ea typeface="Calibri" panose="020F0502020204030204" pitchFamily="34" charset="0"/>
              </a:rPr>
              <a:t>ICT Analysis and Applications</a:t>
            </a:r>
            <a:r>
              <a:rPr lang="en-GB" sz="1000" kern="100" dirty="0">
                <a:effectLst/>
                <a:latin typeface="Times New Roman" panose="02020603050405020304" pitchFamily="18" charset="0"/>
                <a:ea typeface="Calibri" panose="020F0502020204030204" pitchFamily="34" charset="0"/>
              </a:rPr>
              <a:t> (pp. 495-504). Springer Singapore.</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a:effectLst/>
                <a:latin typeface="Times New Roman" panose="02020603050405020304" pitchFamily="18" charset="0"/>
                <a:ea typeface="Calibri" panose="020F0502020204030204" pitchFamily="34" charset="0"/>
              </a:rPr>
              <a:t>Sharma, </a:t>
            </a:r>
            <a:r>
              <a:rPr lang="en-GB" sz="1000" kern="100" dirty="0" smtClean="0">
                <a:effectLst/>
                <a:latin typeface="Times New Roman" panose="02020603050405020304" pitchFamily="18" charset="0"/>
                <a:ea typeface="Calibri" panose="020F0502020204030204" pitchFamily="34" charset="0"/>
              </a:rPr>
              <a:t>S.et al (2022</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kern="100" dirty="0">
                <a:effectLst/>
                <a:latin typeface="Times New Roman" panose="02020603050405020304" pitchFamily="18" charset="0"/>
                <a:ea typeface="Calibri" panose="020F0502020204030204" pitchFamily="34" charset="0"/>
              </a:rPr>
              <a:t>Exploring customer adoption of autonomous shopping systems. </a:t>
            </a:r>
            <a:r>
              <a:rPr lang="en-GB" sz="1000" i="1" kern="100" dirty="0">
                <a:effectLst/>
                <a:latin typeface="Times New Roman" panose="02020603050405020304" pitchFamily="18" charset="0"/>
                <a:ea typeface="Calibri" panose="020F0502020204030204" pitchFamily="34" charset="0"/>
              </a:rPr>
              <a:t>Telematics and Informatics</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73</a:t>
            </a:r>
            <a:r>
              <a:rPr lang="en-GB" sz="1000" kern="100" dirty="0">
                <a:effectLst/>
                <a:latin typeface="Times New Roman" panose="02020603050405020304" pitchFamily="18" charset="0"/>
                <a:ea typeface="Calibri" panose="020F0502020204030204" pitchFamily="34" charset="0"/>
              </a:rPr>
              <a:t>, p.101861.</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a:effectLst/>
                <a:latin typeface="Times New Roman" panose="02020603050405020304" pitchFamily="18" charset="0"/>
                <a:ea typeface="Calibri" panose="020F0502020204030204" pitchFamily="34" charset="0"/>
              </a:rPr>
              <a:t>Shin, </a:t>
            </a:r>
            <a:r>
              <a:rPr lang="en-GB" sz="1000" kern="100" dirty="0" smtClean="0">
                <a:effectLst/>
                <a:latin typeface="Times New Roman" panose="02020603050405020304" pitchFamily="18" charset="0"/>
                <a:ea typeface="Calibri" panose="020F0502020204030204" pitchFamily="34" charset="0"/>
              </a:rPr>
              <a:t>H.H. et al. (2022) Consumers</a:t>
            </a:r>
            <a:r>
              <a:rPr lang="en-GB" sz="1000" kern="100" dirty="0">
                <a:effectLst/>
                <a:latin typeface="Times New Roman" panose="02020603050405020304" pitchFamily="18" charset="0"/>
                <a:ea typeface="Calibri" panose="020F0502020204030204" pitchFamily="34" charset="0"/>
              </a:rPr>
              <a:t>’ experience with hospitality and tourism technologies: Measurement development and validation. </a:t>
            </a:r>
            <a:r>
              <a:rPr lang="en-GB" sz="1000" i="1" kern="100" dirty="0">
                <a:effectLst/>
                <a:latin typeface="Times New Roman" panose="02020603050405020304" pitchFamily="18" charset="0"/>
                <a:ea typeface="Calibri" panose="020F0502020204030204" pitchFamily="34" charset="0"/>
              </a:rPr>
              <a:t>International Journal of Hospitality Management</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106</a:t>
            </a:r>
            <a:r>
              <a:rPr lang="en-GB" sz="1000" kern="100" dirty="0">
                <a:effectLst/>
                <a:latin typeface="Times New Roman" panose="02020603050405020304" pitchFamily="18" charset="0"/>
                <a:ea typeface="Calibri" panose="020F0502020204030204" pitchFamily="34" charset="0"/>
              </a:rPr>
              <a:t>, p.103297.</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a:effectLst/>
                <a:latin typeface="Times New Roman" panose="02020603050405020304" pitchFamily="18" charset="0"/>
                <a:ea typeface="Calibri" panose="020F0502020204030204" pitchFamily="34" charset="0"/>
              </a:rPr>
              <a:t>Sowa, </a:t>
            </a:r>
            <a:r>
              <a:rPr lang="en-GB" sz="1000" kern="100" dirty="0" smtClean="0">
                <a:effectLst/>
                <a:latin typeface="Times New Roman" panose="02020603050405020304" pitchFamily="18" charset="0"/>
                <a:ea typeface="Calibri" panose="020F0502020204030204" pitchFamily="34" charset="0"/>
              </a:rPr>
              <a:t>K. (2021) </a:t>
            </a:r>
            <a:r>
              <a:rPr lang="en-GB" sz="1000" kern="100" dirty="0" err="1">
                <a:effectLst/>
                <a:latin typeface="Times New Roman" panose="02020603050405020304" pitchFamily="18" charset="0"/>
                <a:ea typeface="Calibri" panose="020F0502020204030204" pitchFamily="34" charset="0"/>
              </a:rPr>
              <a:t>Cobots</a:t>
            </a:r>
            <a:r>
              <a:rPr lang="en-GB" sz="1000" kern="100" dirty="0">
                <a:effectLst/>
                <a:latin typeface="Times New Roman" panose="02020603050405020304" pitchFamily="18" charset="0"/>
                <a:ea typeface="Calibri" panose="020F0502020204030204" pitchFamily="34" charset="0"/>
              </a:rPr>
              <a:t> in knowledge work: Human–AI collaboration in managerial professions. </a:t>
            </a:r>
            <a:r>
              <a:rPr lang="en-GB" sz="1000" i="1" kern="100" dirty="0">
                <a:effectLst/>
                <a:latin typeface="Times New Roman" panose="02020603050405020304" pitchFamily="18" charset="0"/>
                <a:ea typeface="Calibri" panose="020F0502020204030204" pitchFamily="34" charset="0"/>
              </a:rPr>
              <a:t>Journal of Business Research</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125</a:t>
            </a:r>
            <a:r>
              <a:rPr lang="en-GB" sz="1000" kern="100" dirty="0">
                <a:effectLst/>
                <a:latin typeface="Times New Roman" panose="02020603050405020304" pitchFamily="18" charset="0"/>
                <a:ea typeface="Calibri" panose="020F0502020204030204" pitchFamily="34" charset="0"/>
              </a:rPr>
              <a:t>, pp.135-142.</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a:effectLst/>
                <a:latin typeface="Times New Roman" panose="02020603050405020304" pitchFamily="18" charset="0"/>
                <a:ea typeface="Calibri" panose="020F0502020204030204" pitchFamily="34" charset="0"/>
              </a:rPr>
              <a:t>Tai, </a:t>
            </a:r>
            <a:r>
              <a:rPr lang="en-GB" sz="1000" kern="100" dirty="0" smtClean="0">
                <a:effectLst/>
                <a:latin typeface="Times New Roman" panose="02020603050405020304" pitchFamily="18" charset="0"/>
                <a:ea typeface="Calibri" panose="020F0502020204030204" pitchFamily="34" charset="0"/>
              </a:rPr>
              <a:t>Y.F. (2021</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kern="100" dirty="0">
                <a:effectLst/>
                <a:latin typeface="Times New Roman" panose="02020603050405020304" pitchFamily="18" charset="0"/>
                <a:ea typeface="Calibri" panose="020F0502020204030204" pitchFamily="34" charset="0"/>
              </a:rPr>
              <a:t>Technology-or human-related service innovation? Enhancing customer satisfaction, delight, and loyalty in the hospitality industry. </a:t>
            </a:r>
            <a:r>
              <a:rPr lang="en-GB" sz="1000" i="1" kern="100" dirty="0">
                <a:effectLst/>
                <a:latin typeface="Times New Roman" panose="02020603050405020304" pitchFamily="18" charset="0"/>
                <a:ea typeface="Calibri" panose="020F0502020204030204" pitchFamily="34" charset="0"/>
              </a:rPr>
              <a:t>Service Business</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15</a:t>
            </a:r>
            <a:r>
              <a:rPr lang="en-GB" sz="1000" kern="100" dirty="0">
                <a:effectLst/>
                <a:latin typeface="Times New Roman" panose="02020603050405020304" pitchFamily="18" charset="0"/>
                <a:ea typeface="Calibri" panose="020F0502020204030204" pitchFamily="34" charset="0"/>
              </a:rPr>
              <a:t>, pp.667-694.</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smtClean="0">
                <a:effectLst/>
                <a:latin typeface="Times New Roman" panose="02020603050405020304" pitchFamily="18" charset="0"/>
                <a:ea typeface="Calibri" panose="020F0502020204030204" pitchFamily="34" charset="0"/>
              </a:rPr>
              <a:t>Theasap.org.uk (2025</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UK Hotel trading performance review. </a:t>
            </a:r>
            <a:r>
              <a:rPr lang="en-GB" sz="1000" kern="100" dirty="0">
                <a:effectLst/>
                <a:latin typeface="Times New Roman" panose="02020603050405020304" pitchFamily="18" charset="0"/>
                <a:ea typeface="Calibri" panose="020F0502020204030204" pitchFamily="34" charset="0"/>
              </a:rPr>
              <a:t>Available at: </a:t>
            </a:r>
            <a:r>
              <a:rPr lang="en-GB" sz="1000" u="none" strike="noStrike" kern="100" dirty="0">
                <a:effectLst/>
                <a:latin typeface="Times New Roman" panose="02020603050405020304" pitchFamily="18" charset="0"/>
                <a:ea typeface="Calibri" panose="020F0502020204030204" pitchFamily="34" charset="0"/>
                <a:hlinkClick r:id="rId5"/>
              </a:rPr>
              <a:t>https://theasap.org.uk/wp-content/uploads/2024/04/uk-hotels-trading-performance-review-2023-10821.pdf</a:t>
            </a:r>
            <a:r>
              <a:rPr lang="en-GB" sz="1000" kern="100" dirty="0">
                <a:effectLst/>
                <a:latin typeface="Times New Roman" panose="02020603050405020304" pitchFamily="18" charset="0"/>
                <a:ea typeface="Calibri" panose="020F0502020204030204" pitchFamily="34" charset="0"/>
              </a:rPr>
              <a:t> [Accessed on: 19 May 2025]</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r>
              <a:rPr lang="en-GB" sz="1000" kern="100" dirty="0" smtClean="0">
                <a:effectLst/>
                <a:latin typeface="Times New Roman" panose="02020603050405020304" pitchFamily="18" charset="0"/>
                <a:ea typeface="Calibri" panose="020F0502020204030204" pitchFamily="34" charset="0"/>
              </a:rPr>
              <a:t>Wttc.org. (2025</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TRENDING IN TRAVEL.</a:t>
            </a:r>
            <a:r>
              <a:rPr lang="en-GB" sz="1000" kern="100" dirty="0">
                <a:effectLst/>
                <a:latin typeface="Times New Roman" panose="02020603050405020304" pitchFamily="18" charset="0"/>
                <a:ea typeface="Calibri" panose="020F0502020204030204" pitchFamily="34" charset="0"/>
              </a:rPr>
              <a:t> Available at: https://wttc.org/Portals/0/Documents/Reports/2021/Trending_In_Travel-Emerging_Consumer_Trends-231121.pdf [Accessed on: 19 May 2025]</a:t>
            </a:r>
            <a:endParaRPr lang="en-US" sz="1000" kern="100" dirty="0">
              <a:effectLst/>
              <a:latin typeface="Arial" panose="020B0604020202020204" pitchFamily="34" charset="0"/>
              <a:ea typeface="Calibri" panose="020F0502020204030204" pitchFamily="34" charset="0"/>
            </a:endParaRPr>
          </a:p>
          <a:p>
            <a:pPr marL="0" marR="0" indent="0" algn="just">
              <a:spcBef>
                <a:spcPts val="0"/>
              </a:spcBef>
              <a:buNone/>
            </a:pPr>
            <a:r>
              <a:rPr lang="en-GB" sz="1000" kern="100" dirty="0">
                <a:effectLst/>
                <a:latin typeface="Times New Roman" panose="02020603050405020304" pitchFamily="18" charset="0"/>
                <a:ea typeface="Calibri" panose="020F0502020204030204" pitchFamily="34" charset="0"/>
              </a:rPr>
              <a:t>Zahidi, </a:t>
            </a:r>
            <a:r>
              <a:rPr lang="en-GB" sz="1000" kern="100" dirty="0" smtClean="0">
                <a:effectLst/>
                <a:latin typeface="Times New Roman" panose="02020603050405020304" pitchFamily="18" charset="0"/>
                <a:ea typeface="Calibri" panose="020F0502020204030204" pitchFamily="34" charset="0"/>
              </a:rPr>
              <a:t>F. (2024</a:t>
            </a:r>
            <a:r>
              <a:rPr lang="en-GB" sz="1000" kern="100" dirty="0">
                <a:latin typeface="Times New Roman" panose="02020603050405020304" pitchFamily="18" charset="0"/>
                <a:ea typeface="Calibri" panose="020F0502020204030204" pitchFamily="34" charset="0"/>
              </a:rPr>
              <a:t>)</a:t>
            </a:r>
            <a:r>
              <a:rPr lang="en-GB" sz="1000" kern="100" dirty="0" smtClean="0">
                <a:effectLst/>
                <a:latin typeface="Times New Roman" panose="02020603050405020304" pitchFamily="18" charset="0"/>
                <a:ea typeface="Calibri" panose="020F0502020204030204" pitchFamily="34" charset="0"/>
              </a:rPr>
              <a:t> </a:t>
            </a:r>
            <a:r>
              <a:rPr lang="en-GB" sz="1000" kern="100" dirty="0">
                <a:effectLst/>
                <a:latin typeface="Times New Roman" panose="02020603050405020304" pitchFamily="18" charset="0"/>
                <a:ea typeface="Calibri" panose="020F0502020204030204" pitchFamily="34" charset="0"/>
              </a:rPr>
              <a:t>Embracing the new era: Artificial intelligence and its multifaceted impact on the hospitality industry. </a:t>
            </a:r>
            <a:r>
              <a:rPr lang="en-GB" sz="1000" i="1" kern="100" dirty="0">
                <a:effectLst/>
                <a:latin typeface="Times New Roman" panose="02020603050405020304" pitchFamily="18" charset="0"/>
                <a:ea typeface="Calibri" panose="020F0502020204030204" pitchFamily="34" charset="0"/>
              </a:rPr>
              <a:t>Journal of Open Innovation: Technology, Market, and Complexity</a:t>
            </a:r>
            <a:r>
              <a:rPr lang="en-GB" sz="1000" kern="100" dirty="0">
                <a:effectLst/>
                <a:latin typeface="Times New Roman" panose="02020603050405020304" pitchFamily="18" charset="0"/>
                <a:ea typeface="Calibri" panose="020F0502020204030204" pitchFamily="34" charset="0"/>
              </a:rPr>
              <a:t>, </a:t>
            </a:r>
            <a:r>
              <a:rPr lang="en-GB" sz="1000" i="1" kern="100" dirty="0">
                <a:effectLst/>
                <a:latin typeface="Times New Roman" panose="02020603050405020304" pitchFamily="18" charset="0"/>
                <a:ea typeface="Calibri" panose="020F0502020204030204" pitchFamily="34" charset="0"/>
              </a:rPr>
              <a:t>10</a:t>
            </a:r>
            <a:r>
              <a:rPr lang="en-GB" sz="1000" kern="100" dirty="0">
                <a:effectLst/>
                <a:latin typeface="Times New Roman" panose="02020603050405020304" pitchFamily="18" charset="0"/>
                <a:ea typeface="Calibri" panose="020F0502020204030204" pitchFamily="34" charset="0"/>
              </a:rPr>
              <a:t>(4), p.100390.</a:t>
            </a:r>
            <a:endParaRPr lang="en-US" sz="1000" kern="100" dirty="0">
              <a:effectLst/>
              <a:latin typeface="Arial" panose="020B0604020202020204" pitchFamily="34" charset="0"/>
              <a:ea typeface="Calibri" panose="020F0502020204030204" pitchFamily="34" charset="0"/>
            </a:endParaRPr>
          </a:p>
          <a:p>
            <a:pPr marL="0" indent="0" algn="just">
              <a:spcBef>
                <a:spcPts val="0"/>
              </a:spcBef>
              <a:buNone/>
            </a:pPr>
            <a:endParaRPr lang="en-GB" sz="1000" dirty="0"/>
          </a:p>
        </p:txBody>
      </p:sp>
    </p:spTree>
    <p:extLst>
      <p:ext uri="{BB962C8B-B14F-4D97-AF65-F5344CB8AC3E}">
        <p14:creationId xmlns:p14="http://schemas.microsoft.com/office/powerpoint/2010/main" val="24043909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B97F24A-32CE-4C1C-A50D-3016B394D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829DA0-D9C3-88E5-CF20-FB7D17B7276C}"/>
              </a:ext>
            </a:extLst>
          </p:cNvPr>
          <p:cNvSpPr>
            <a:spLocks noGrp="1"/>
          </p:cNvSpPr>
          <p:nvPr>
            <p:ph type="title"/>
          </p:nvPr>
        </p:nvSpPr>
        <p:spPr>
          <a:xfrm>
            <a:off x="87087" y="639520"/>
            <a:ext cx="4441370" cy="1719072"/>
          </a:xfrm>
        </p:spPr>
        <p:txBody>
          <a:bodyPr anchor="b">
            <a:normAutofit/>
          </a:bodyPr>
          <a:lstStyle/>
          <a:p>
            <a:r>
              <a:rPr lang="en-GB" sz="5400" b="1" dirty="0">
                <a:latin typeface="Times New Roman" panose="02020603050405020304" pitchFamily="18" charset="0"/>
                <a:cs typeface="Times New Roman" panose="02020603050405020304" pitchFamily="18" charset="0"/>
              </a:rPr>
              <a:t>THANK YOU</a:t>
            </a:r>
          </a:p>
        </p:txBody>
      </p:sp>
      <p:sp>
        <p:nvSpPr>
          <p:cNvPr id="308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866441-E06D-B97A-5D03-2AAD0FD7F397}"/>
              </a:ext>
            </a:extLst>
          </p:cNvPr>
          <p:cNvSpPr>
            <a:spLocks noGrp="1"/>
          </p:cNvSpPr>
          <p:nvPr>
            <p:ph idx="1"/>
          </p:nvPr>
        </p:nvSpPr>
        <p:spPr>
          <a:xfrm>
            <a:off x="630936" y="2807208"/>
            <a:ext cx="3429000" cy="3410712"/>
          </a:xfrm>
        </p:spPr>
        <p:txBody>
          <a:bodyPr anchor="t">
            <a:normAutofit/>
          </a:bodyPr>
          <a:lstStyle/>
          <a:p>
            <a:r>
              <a:rPr lang="en-GB" sz="2200">
                <a:latin typeface="Times New Roman" panose="02020603050405020304" pitchFamily="18" charset="0"/>
                <a:cs typeface="Times New Roman" panose="02020603050405020304" pitchFamily="18" charset="0"/>
              </a:rPr>
              <a:t>Thank you for your time</a:t>
            </a:r>
          </a:p>
          <a:p>
            <a:r>
              <a:rPr lang="en-GB" sz="2200">
                <a:latin typeface="Times New Roman" panose="02020603050405020304" pitchFamily="18" charset="0"/>
                <a:cs typeface="Times New Roman" panose="02020603050405020304" pitchFamily="18" charset="0"/>
              </a:rPr>
              <a:t>Any Questions??</a:t>
            </a:r>
          </a:p>
        </p:txBody>
      </p:sp>
      <p:pic>
        <p:nvPicPr>
          <p:cNvPr id="3074" name="Picture 2" descr="AI Thank You Template for PowerPoint and Google Slides - SlideChef">
            <a:extLst>
              <a:ext uri="{FF2B5EF4-FFF2-40B4-BE49-F238E27FC236}">
                <a16:creationId xmlns:a16="http://schemas.microsoft.com/office/drawing/2014/main" id="{FD547363-2DCC-3450-0634-FFD7FB01E05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487329"/>
            <a:ext cx="6903720" cy="3883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4885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1876</Words>
  <Application>Microsoft Office PowerPoint</Application>
  <PresentationFormat>Widescreen</PresentationFormat>
  <Paragraphs>117</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Aptos Display</vt:lpstr>
      <vt:lpstr>Arial</vt:lpstr>
      <vt:lpstr>Calibri</vt:lpstr>
      <vt:lpstr>Symbol</vt:lpstr>
      <vt:lpstr>Times New Roman</vt:lpstr>
      <vt:lpstr>office theme</vt:lpstr>
      <vt:lpstr>THE FUTURE OF WORK: ARTIFICIAL INTELLIGENCE AND HUMAN COLLABORATION IN HOTEL AND HOSPITALITY</vt:lpstr>
      <vt:lpstr>INTRODUCTION</vt:lpstr>
      <vt:lpstr>THEME 1: IMPACT OF TECHNOLOGICAL TRANSFORMATION ON CUSTOMER EXPERIENCE IN THE HOSPITALITY SECTOR</vt:lpstr>
      <vt:lpstr>THEME 2: IMPACT OF AI-HUMAN COLLABORATION IN HOSPITALITY’S WORKPLACE SETTING</vt:lpstr>
      <vt:lpstr>LITERATURE REVIEW THEME 3: ETHICAL CONSIDERATIONS AND CHALLENGES IN LEVERAGING AI AND MOBILE TECHNOLOGIES</vt:lpstr>
      <vt:lpstr>METHODS - POLITICAL FACTORS</vt:lpstr>
      <vt:lpstr>METHOD - ECONOMIC FACTORS</vt:lpstr>
      <vt:lpstr>METHOD - SOCIAL FACTORS</vt:lpstr>
      <vt:lpstr>METHOD - TECHNOLOGICAL FACTORS</vt:lpstr>
      <vt:lpstr>CONCLUSION</vt:lpstr>
      <vt:lpstr>RECOMMENDATION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2025-05-22T10:25:12Z</dcterms:created>
  <dcterms:modified xsi:type="dcterms:W3CDTF">2025-06-09T19:01:12Z</dcterms:modified>
</cp:coreProperties>
</file>