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67"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E9C461-7D8A-4AE0-BA7F-E7E4058A42EE}" v="49" dt="2024-06-19T17:53:13.9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21" autoAdjust="0"/>
    <p:restoredTop sz="59766" autoAdjust="0"/>
  </p:normalViewPr>
  <p:slideViewPr>
    <p:cSldViewPr snapToGrid="0">
      <p:cViewPr varScale="1">
        <p:scale>
          <a:sx n="44" d="100"/>
          <a:sy n="44" d="100"/>
        </p:scale>
        <p:origin x="91"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 ." userId="8e9d07f8024ecc2a" providerId="Windows Live" clId="Web-{39E9C461-7D8A-4AE0-BA7F-E7E4058A42EE}"/>
    <pc:docChg chg="addSld delSld modSld">
      <pc:chgData name=". ." userId="8e9d07f8024ecc2a" providerId="Windows Live" clId="Web-{39E9C461-7D8A-4AE0-BA7F-E7E4058A42EE}" dt="2024-06-19T17:53:13.987" v="47" actId="1076"/>
      <pc:docMkLst>
        <pc:docMk/>
      </pc:docMkLst>
      <pc:sldChg chg="addSp delSp modSp add del">
        <pc:chgData name=". ." userId="8e9d07f8024ecc2a" providerId="Windows Live" clId="Web-{39E9C461-7D8A-4AE0-BA7F-E7E4058A42EE}" dt="2024-06-19T17:53:00.377" v="41"/>
        <pc:sldMkLst>
          <pc:docMk/>
          <pc:sldMk cId="1338472279" sldId="256"/>
        </pc:sldMkLst>
        <pc:spChg chg="del mod">
          <ac:chgData name=". ." userId="8e9d07f8024ecc2a" providerId="Windows Live" clId="Web-{39E9C461-7D8A-4AE0-BA7F-E7E4058A42EE}" dt="2024-06-19T17:52:16.046" v="35"/>
          <ac:spMkLst>
            <pc:docMk/>
            <pc:sldMk cId="1338472279" sldId="256"/>
            <ac:spMk id="2" creationId="{3658BA4C-0589-24A2-B453-8FB3BB768016}"/>
          </ac:spMkLst>
        </pc:spChg>
        <pc:spChg chg="add del mod">
          <ac:chgData name=". ." userId="8e9d07f8024ecc2a" providerId="Windows Live" clId="Web-{39E9C461-7D8A-4AE0-BA7F-E7E4058A42EE}" dt="2024-06-19T17:51:09.401" v="11"/>
          <ac:spMkLst>
            <pc:docMk/>
            <pc:sldMk cId="1338472279" sldId="256"/>
            <ac:spMk id="5" creationId="{D66A7D3C-B929-DF06-A1CA-40256A991A26}"/>
          </ac:spMkLst>
        </pc:spChg>
        <pc:spChg chg="add del mod">
          <ac:chgData name=". ." userId="8e9d07f8024ecc2a" providerId="Windows Live" clId="Web-{39E9C461-7D8A-4AE0-BA7F-E7E4058A42EE}" dt="2024-06-19T17:51:12.964" v="13"/>
          <ac:spMkLst>
            <pc:docMk/>
            <pc:sldMk cId="1338472279" sldId="256"/>
            <ac:spMk id="7" creationId="{EF7591AC-B6DF-026E-EFF6-ADF53AB667AB}"/>
          </ac:spMkLst>
        </pc:spChg>
        <pc:spChg chg="add mod">
          <ac:chgData name=". ." userId="8e9d07f8024ecc2a" providerId="Windows Live" clId="Web-{39E9C461-7D8A-4AE0-BA7F-E7E4058A42EE}" dt="2024-06-19T17:52:22.594" v="37" actId="1076"/>
          <ac:spMkLst>
            <pc:docMk/>
            <pc:sldMk cId="1338472279" sldId="256"/>
            <ac:spMk id="9" creationId="{5390DC53-9DEA-EB3C-89CF-412E7C11C51D}"/>
          </ac:spMkLst>
        </pc:spChg>
        <pc:picChg chg="del mod">
          <ac:chgData name=". ." userId="8e9d07f8024ecc2a" providerId="Windows Live" clId="Web-{39E9C461-7D8A-4AE0-BA7F-E7E4058A42EE}" dt="2024-06-19T17:50:47.431" v="3"/>
          <ac:picMkLst>
            <pc:docMk/>
            <pc:sldMk cId="1338472279" sldId="256"/>
            <ac:picMk id="4" creationId="{0D432370-2B3A-5FE5-8124-E42412CB6887}"/>
          </ac:picMkLst>
        </pc:picChg>
      </pc:sldChg>
      <pc:sldChg chg="addSp modSp add replId">
        <pc:chgData name=". ." userId="8e9d07f8024ecc2a" providerId="Windows Live" clId="Web-{39E9C461-7D8A-4AE0-BA7F-E7E4058A42EE}" dt="2024-06-19T17:53:13.987" v="47" actId="1076"/>
        <pc:sldMkLst>
          <pc:docMk/>
          <pc:sldMk cId="2391277942" sldId="267"/>
        </pc:sldMkLst>
        <pc:spChg chg="add mod">
          <ac:chgData name=". ." userId="8e9d07f8024ecc2a" providerId="Windows Live" clId="Web-{39E9C461-7D8A-4AE0-BA7F-E7E4058A42EE}" dt="2024-06-19T17:53:11.925" v="46" actId="1076"/>
          <ac:spMkLst>
            <pc:docMk/>
            <pc:sldMk cId="2391277942" sldId="267"/>
            <ac:spMk id="3" creationId="{F3D83D44-E8E9-0A6F-6230-DD8196E0F7FA}"/>
          </ac:spMkLst>
        </pc:spChg>
        <pc:picChg chg="mod">
          <ac:chgData name=". ." userId="8e9d07f8024ecc2a" providerId="Windows Live" clId="Web-{39E9C461-7D8A-4AE0-BA7F-E7E4058A42EE}" dt="2024-06-19T17:53:13.987" v="47" actId="1076"/>
          <ac:picMkLst>
            <pc:docMk/>
            <pc:sldMk cId="2391277942" sldId="267"/>
            <ac:picMk id="4" creationId="{0D432370-2B3A-5FE5-8124-E42412CB688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488A6D-E418-4C8F-94DC-0EB74E457A36}" type="datetimeFigureOut">
              <a:rPr lang="en-IN" smtClean="0"/>
              <a:t>19-06-2024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20AA7E-D961-4D8C-B48E-D6681AC434C8}" type="slidenum">
              <a:rPr lang="en-IN" smtClean="0"/>
              <a:t>‹#›</a:t>
            </a:fld>
            <a:endParaRPr lang="en-IN"/>
          </a:p>
        </p:txBody>
      </p:sp>
    </p:spTree>
    <p:extLst>
      <p:ext uri="{BB962C8B-B14F-4D97-AF65-F5344CB8AC3E}">
        <p14:creationId xmlns:p14="http://schemas.microsoft.com/office/powerpoint/2010/main" val="873914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For an organisation to operate effectively, it requires a strong leadership that can maintain the pursuing and fulfilment of a common objective. The following presentation will illustrate the responsibilities which are entrusted to a manager within an organisation especially the day-to-day duties. It will also discuss the expectations which are kept from a manager regarding leadership and goal accomplishment. The presentation will also display the manner in which linkages are established between employees and their employer. It will also identify certain best practices which promote a positive relationship amongst employer and employees at the workplace.  </a:t>
            </a:r>
          </a:p>
          <a:p>
            <a:endParaRPr lang="en-IN" dirty="0"/>
          </a:p>
        </p:txBody>
      </p:sp>
      <p:sp>
        <p:nvSpPr>
          <p:cNvPr id="4" name="Slide Number Placeholder 3"/>
          <p:cNvSpPr>
            <a:spLocks noGrp="1"/>
          </p:cNvSpPr>
          <p:nvPr>
            <p:ph type="sldNum" sz="quarter" idx="5"/>
          </p:nvPr>
        </p:nvSpPr>
        <p:spPr/>
        <p:txBody>
          <a:bodyPr/>
          <a:lstStyle/>
          <a:p>
            <a:fld id="{DB20AA7E-D961-4D8C-B48E-D6681AC434C8}" type="slidenum">
              <a:rPr lang="en-IN" smtClean="0"/>
              <a:t>3</a:t>
            </a:fld>
            <a:endParaRPr lang="en-IN"/>
          </a:p>
        </p:txBody>
      </p:sp>
    </p:spTree>
    <p:extLst>
      <p:ext uri="{BB962C8B-B14F-4D97-AF65-F5344CB8AC3E}">
        <p14:creationId xmlns:p14="http://schemas.microsoft.com/office/powerpoint/2010/main" val="8377763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HR managers are required to play an important role in an organisation which includes duties related to managing the employees and the quality of working conditions offered to them. On of the major day-today activity or duty for an HR manager is to manage the basic administrative processes of the company. This includes managing aspects related to employee pay scale, disciplinary actions, special accommodations, job descriptions, etc. These tasks are often delegated by HR managers to their assistants and other entry-level professionals in the department. This duty also includes functions like retrieving information, updating and organising files along with handing out of payroll. Another of the main functions which HR managers are required to perform on a daily basis is to undertake hiring of employees for the different departments within an organisation. This requires proper screening of resumes, conducting interviews of shortlisted candidates, contacting references, offering jobs through advertisements, etc. An HR manager also participates in the process of revising and updating company policies along with actions like ensuring safety and health of employees on a daily basis. Within any organisation that allows the formation of unions for its employees, HR managers are required to maintain a constant communication and negotiation channels with these unions. Settling disputes and avoiding occurrence of disruptions in organisation’s working are essential day-to-day duties for HR managers. This also includes tasks or duties like creating contacts, handling employee grievances, establishing wages, establishing positive rapport with the employees, etc (</a:t>
            </a: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Federici, Boon and Den Hartog, 2021</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IN" dirty="0"/>
          </a:p>
        </p:txBody>
      </p:sp>
      <p:sp>
        <p:nvSpPr>
          <p:cNvPr id="4" name="Slide Number Placeholder 3"/>
          <p:cNvSpPr>
            <a:spLocks noGrp="1"/>
          </p:cNvSpPr>
          <p:nvPr>
            <p:ph type="sldNum" sz="quarter" idx="5"/>
          </p:nvPr>
        </p:nvSpPr>
        <p:spPr/>
        <p:txBody>
          <a:bodyPr/>
          <a:lstStyle/>
          <a:p>
            <a:fld id="{DB20AA7E-D961-4D8C-B48E-D6681AC434C8}" type="slidenum">
              <a:rPr lang="en-IN" smtClean="0"/>
              <a:t>4</a:t>
            </a:fld>
            <a:endParaRPr lang="en-IN"/>
          </a:p>
        </p:txBody>
      </p:sp>
    </p:spTree>
    <p:extLst>
      <p:ext uri="{BB962C8B-B14F-4D97-AF65-F5344CB8AC3E}">
        <p14:creationId xmlns:p14="http://schemas.microsoft.com/office/powerpoint/2010/main" val="17736005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 HR department within an organisation and HR managers in particular are becoming a strategic part of organisational operations. HR managers are increasingly assuming a role in organisations which aids the organisation itself in managing one of its valuable assets namely the people or staff. The wider remit of the role of an HR manager includes strategic planning for the organisation in such a way that the company’s human capital strategy is aligned with that of its commercial objectives. This strategic planning also includes facilitating comprehension of company’s mission, vision and objectives along with managing the skill gaps which exist amongst the company’s staff. As mentioned in previous section as well, selection and recruitment of new employees is one of the key areas which are to be handled by HR managers. It is the general function of an HR manager to attract new and talented personnel to the organisation along with facilitating additional duties like assessments, onboarding of new employees, management of company culture, etc. Employee development is another major remit for HR managers through the means of workshops, training programs, skill building programs, which can help the employees their respective competencies. On this line performance management is another main function that befalls on the shoulders of an HR manager. Performance assessments with the help of performance appraisals, regular feedback, employee evaluation with the purpose of managing the standards of performance and efficacy at the organisation. The HR manager is also required to manage his or her way around maintaining legal compliances of the company. This relates to managing adherence to the labour regulations and laws which are applicable according to the local government or concerned authorities (</a:t>
            </a: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Kehoe and Han, 2020</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IN" dirty="0"/>
          </a:p>
        </p:txBody>
      </p:sp>
      <p:sp>
        <p:nvSpPr>
          <p:cNvPr id="4" name="Slide Number Placeholder 3"/>
          <p:cNvSpPr>
            <a:spLocks noGrp="1"/>
          </p:cNvSpPr>
          <p:nvPr>
            <p:ph type="sldNum" sz="quarter" idx="5"/>
          </p:nvPr>
        </p:nvSpPr>
        <p:spPr/>
        <p:txBody>
          <a:bodyPr/>
          <a:lstStyle/>
          <a:p>
            <a:fld id="{DB20AA7E-D961-4D8C-B48E-D6681AC434C8}" type="slidenum">
              <a:rPr lang="en-IN" smtClean="0"/>
              <a:t>5</a:t>
            </a:fld>
            <a:endParaRPr lang="en-IN"/>
          </a:p>
        </p:txBody>
      </p:sp>
    </p:spTree>
    <p:extLst>
      <p:ext uri="{BB962C8B-B14F-4D97-AF65-F5344CB8AC3E}">
        <p14:creationId xmlns:p14="http://schemas.microsoft.com/office/powerpoint/2010/main" val="10884688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Foremost expectation which is kept from an HR manager is that he or she maintains a positive communication channel between the company management and the company employees. An HR manager is expected to adopt all the suitable measures and methods for carefully executing the recruitment duties and undertaking interviews of such suitable and talented individuals that can further add to the HR team. HR manager is also expected to maintain the quality, standards and application of HR policies and procedures which are identified by the organisation in accordance with the laws and regulations related to labour and workforce. HR manager is also expected to maintain strict and vigilant compliance with the HR laws which are required to be applied in order to secure the company from getting into a legal debacle and further suffering damage to reputation as an employer in the labour or talent market. HR managers are also expected to maintain the level of performance which are being contributed by the employees in different departments or business functions within an organisation. HR managers are also expected to come up with such innovative and new ideas or initiatives which can increase the organisation’s abilities to invest more and focus more on employee development, employee wellness and collective growth of the company and its staff altogether. HR managers are also expected to maintain the standards of their own competence with respect to keeping their personal and professional skill sets updated (</a:t>
            </a: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Osterman, 2023</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IN" dirty="0"/>
          </a:p>
        </p:txBody>
      </p:sp>
      <p:sp>
        <p:nvSpPr>
          <p:cNvPr id="4" name="Slide Number Placeholder 3"/>
          <p:cNvSpPr>
            <a:spLocks noGrp="1"/>
          </p:cNvSpPr>
          <p:nvPr>
            <p:ph type="sldNum" sz="quarter" idx="5"/>
          </p:nvPr>
        </p:nvSpPr>
        <p:spPr/>
        <p:txBody>
          <a:bodyPr/>
          <a:lstStyle/>
          <a:p>
            <a:fld id="{DB20AA7E-D961-4D8C-B48E-D6681AC434C8}" type="slidenum">
              <a:rPr lang="en-IN" smtClean="0"/>
              <a:t>6</a:t>
            </a:fld>
            <a:endParaRPr lang="en-IN"/>
          </a:p>
        </p:txBody>
      </p:sp>
    </p:spTree>
    <p:extLst>
      <p:ext uri="{BB962C8B-B14F-4D97-AF65-F5344CB8AC3E}">
        <p14:creationId xmlns:p14="http://schemas.microsoft.com/office/powerpoint/2010/main" val="2873620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 relationship or linkage between employees within an organisation and their employer is a result of different aspects and factors and varied combinations of which give rise to varied types of relationships between employer and employee. Essentially, there are 4 types of relationship between employee and employer namely, parental relationship, transactional relationship, transformative relationship and laissez-faire relationship. </a:t>
            </a:r>
          </a:p>
          <a:p>
            <a:pPr algn="just">
              <a:lnSpc>
                <a:spcPct val="150000"/>
              </a:lnSpc>
              <a:spcAft>
                <a:spcPts val="1000"/>
              </a:spcAft>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Transactional relationship</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Under this relationship, there is a definite distinction between work and social obligations. The nature of employer-employee relationship is professional in a stringent sense. The employer is focused in providing returns to employees against the latter’s professional contribution at the workplace.  </a:t>
            </a:r>
          </a:p>
          <a:p>
            <a:pPr algn="just">
              <a:lnSpc>
                <a:spcPct val="150000"/>
              </a:lnSpc>
              <a:spcAft>
                <a:spcPts val="1000"/>
              </a:spcAft>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Laissez-faire relationship:</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This relationship type is relaxed in the sense that employers are given the chance to actually care for their employees by offering increased freedom and resources which in turn helps employees in securing greater work and job satisfaction (</a:t>
            </a: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Kebede, 2021</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t>
            </a:r>
          </a:p>
          <a:p>
            <a:pPr algn="just">
              <a:lnSpc>
                <a:spcPct val="150000"/>
              </a:lnSpc>
              <a:spcAft>
                <a:spcPts val="1000"/>
              </a:spcAft>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Transformative relationship</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In this type of relationship or culture, employers are focused on making sure that their employees are provided both personal as well as professional support. In return, employees offer a great deal of efforts and loyalty to their employer. Under this relationship, mutual gains and benefits are enjoyed by both the parties which establishes a network of personal and professional support which further aids in employees in fulfilling their goals. </a:t>
            </a:r>
          </a:p>
          <a:p>
            <a:pPr algn="just">
              <a:lnSpc>
                <a:spcPct val="150000"/>
              </a:lnSpc>
              <a:spcAft>
                <a:spcPts val="1000"/>
              </a:spcAft>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Parental relationship</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Employers in this type of relationship assume a role which has maternal or paternal nature or characteristics. Through this type of relationship, a close knit culture is established at the workplace which is based on shared compassion and respect along with trust and loyalty amongst the employer and employees (</a:t>
            </a: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Chopra, Sahoo and Patel, 2024</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p>
        </p:txBody>
      </p:sp>
      <p:sp>
        <p:nvSpPr>
          <p:cNvPr id="4" name="Slide Number Placeholder 3"/>
          <p:cNvSpPr>
            <a:spLocks noGrp="1"/>
          </p:cNvSpPr>
          <p:nvPr>
            <p:ph type="sldNum" sz="quarter" idx="5"/>
          </p:nvPr>
        </p:nvSpPr>
        <p:spPr/>
        <p:txBody>
          <a:bodyPr/>
          <a:lstStyle/>
          <a:p>
            <a:fld id="{DB20AA7E-D961-4D8C-B48E-D6681AC434C8}" type="slidenum">
              <a:rPr lang="en-IN" smtClean="0"/>
              <a:t>7</a:t>
            </a:fld>
            <a:endParaRPr lang="en-IN"/>
          </a:p>
        </p:txBody>
      </p:sp>
    </p:spTree>
    <p:extLst>
      <p:ext uri="{BB962C8B-B14F-4D97-AF65-F5344CB8AC3E}">
        <p14:creationId xmlns:p14="http://schemas.microsoft.com/office/powerpoint/2010/main" val="40251909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 employer-employee relationship is sensitive to a number of factors which can affect its character and further the quality of work culture and working conditions. The quality of communication affects the relationship primarily. In cases where unclear communication lines are there, conflict and misunderstanding between employers and employees become a common occurrence. Where as effective communication ensures that positive linkage is established between employer and employees. Another factor is presence or absence of mutual respect and trust. The culture of appreciation and recognition from the side of employer also influences the manners in which employees perceive their employer. By providing regular appreciation and occasional recognition to employees, employer can instil a positive relationship. The leadership style assumed by the employer is also a major factor of influence where in a supportive and acknowledging leadership style can develop positive relationship. Constructive process of conflict management also contributes towards positive linkage amongst employer and employees (</a:t>
            </a: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Freeman, 2022</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IN" dirty="0"/>
          </a:p>
        </p:txBody>
      </p:sp>
      <p:sp>
        <p:nvSpPr>
          <p:cNvPr id="4" name="Slide Number Placeholder 3"/>
          <p:cNvSpPr>
            <a:spLocks noGrp="1"/>
          </p:cNvSpPr>
          <p:nvPr>
            <p:ph type="sldNum" sz="quarter" idx="5"/>
          </p:nvPr>
        </p:nvSpPr>
        <p:spPr/>
        <p:txBody>
          <a:bodyPr/>
          <a:lstStyle/>
          <a:p>
            <a:fld id="{DB20AA7E-D961-4D8C-B48E-D6681AC434C8}" type="slidenum">
              <a:rPr lang="en-IN" smtClean="0"/>
              <a:t>8</a:t>
            </a:fld>
            <a:endParaRPr lang="en-IN"/>
          </a:p>
        </p:txBody>
      </p:sp>
    </p:spTree>
    <p:extLst>
      <p:ext uri="{BB962C8B-B14F-4D97-AF65-F5344CB8AC3E}">
        <p14:creationId xmlns:p14="http://schemas.microsoft.com/office/powerpoint/2010/main" val="16590922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One of the most basic practices which must be followed by employers is to maintain an open communication with its employees. An open communication line based on mutual trust and understanding can give the employees the idea that their views and suggestions are positively welcomed. Active listening on the side of employer can foster a strong and positive relationship which ultimately puts in place a culture of understanding and dialogue at the company. Employers must establish a culture of rewarding their employees for their contributions and hard work. Programs for employee recognition can be formalised which can offer verbal praise to deserving employees and also offer curtain incentives and awards which will motivate the employees. Employers can also provide employees with opportunities of professional development through the means of career advancement programs and skill development initiatives. Another best practice in this regard would be the maintenance of balance between work and life of the employees. Employers must maintain boundaries which would allow their employees to have a considerably positive work-life balance along with a fair compensation (</a:t>
            </a: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Bray, Budd and </a:t>
            </a:r>
            <a:r>
              <a:rPr lang="en-GB" sz="1800" dirty="0" err="1">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Macneil</a:t>
            </a: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2020</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IN" dirty="0"/>
          </a:p>
        </p:txBody>
      </p:sp>
      <p:sp>
        <p:nvSpPr>
          <p:cNvPr id="4" name="Slide Number Placeholder 3"/>
          <p:cNvSpPr>
            <a:spLocks noGrp="1"/>
          </p:cNvSpPr>
          <p:nvPr>
            <p:ph type="sldNum" sz="quarter" idx="5"/>
          </p:nvPr>
        </p:nvSpPr>
        <p:spPr/>
        <p:txBody>
          <a:bodyPr/>
          <a:lstStyle/>
          <a:p>
            <a:fld id="{DB20AA7E-D961-4D8C-B48E-D6681AC434C8}" type="slidenum">
              <a:rPr lang="en-IN" smtClean="0"/>
              <a:t>9</a:t>
            </a:fld>
            <a:endParaRPr lang="en-IN"/>
          </a:p>
        </p:txBody>
      </p:sp>
    </p:spTree>
    <p:extLst>
      <p:ext uri="{BB962C8B-B14F-4D97-AF65-F5344CB8AC3E}">
        <p14:creationId xmlns:p14="http://schemas.microsoft.com/office/powerpoint/2010/main" val="34581353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 above presentation was able to illustrate the broad and specific roles which are played by an HR manager. It discussed the areas where HR managers contribute through their efforts to facilitate proper functioning of the organisation. It also provided insights about the employer-employee relationship, its types and factors which influence this linkage.  </a:t>
            </a:r>
          </a:p>
          <a:p>
            <a:endParaRPr lang="en-IN" dirty="0"/>
          </a:p>
        </p:txBody>
      </p:sp>
      <p:sp>
        <p:nvSpPr>
          <p:cNvPr id="4" name="Slide Number Placeholder 3"/>
          <p:cNvSpPr>
            <a:spLocks noGrp="1"/>
          </p:cNvSpPr>
          <p:nvPr>
            <p:ph type="sldNum" sz="quarter" idx="5"/>
          </p:nvPr>
        </p:nvSpPr>
        <p:spPr/>
        <p:txBody>
          <a:bodyPr/>
          <a:lstStyle/>
          <a:p>
            <a:fld id="{DB20AA7E-D961-4D8C-B48E-D6681AC434C8}" type="slidenum">
              <a:rPr lang="en-IN" smtClean="0"/>
              <a:t>10</a:t>
            </a:fld>
            <a:endParaRPr lang="en-IN"/>
          </a:p>
        </p:txBody>
      </p:sp>
    </p:spTree>
    <p:extLst>
      <p:ext uri="{BB962C8B-B14F-4D97-AF65-F5344CB8AC3E}">
        <p14:creationId xmlns:p14="http://schemas.microsoft.com/office/powerpoint/2010/main" val="15539307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latin typeface="Times New Roman" panose="02020603050405020304" pitchFamily="18" charset="0"/>
                <a:cs typeface="Times New Roman" panose="02020603050405020304" pitchFamily="18" charset="0"/>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latin typeface="Times New Roman" panose="02020603050405020304" pitchFamily="18" charset="0"/>
                <a:cs typeface="Times New Roman" panose="02020603050405020304" pitchFamily="18"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latin typeface="Times New Roman" panose="02020603050405020304" pitchFamily="18" charset="0"/>
                <a:cs typeface="Times New Roman" panose="02020603050405020304" pitchFamily="18" charset="0"/>
              </a:defRPr>
            </a:lvl1pPr>
          </a:lstStyle>
          <a:p>
            <a:fld id="{90CB8784-EEAA-464D-A5BF-83EC177187DC}" type="datetimeFigureOut">
              <a:rPr lang="en-IN" smtClean="0"/>
              <a:pPr/>
              <a:t>19-06-2024</a:t>
            </a:fld>
            <a:endParaRPr lang="en-IN"/>
          </a:p>
        </p:txBody>
      </p:sp>
      <p:sp>
        <p:nvSpPr>
          <p:cNvPr id="5" name="Footer Placeholder 4"/>
          <p:cNvSpPr>
            <a:spLocks noGrp="1"/>
          </p:cNvSpPr>
          <p:nvPr>
            <p:ph type="ftr" sz="quarter" idx="11"/>
          </p:nvPr>
        </p:nvSpPr>
        <p:spPr/>
        <p:txBody>
          <a:bodyPr/>
          <a:lstStyle>
            <a:lvl1pPr>
              <a:defRPr>
                <a:latin typeface="Times New Roman" panose="02020603050405020304" pitchFamily="18" charset="0"/>
                <a:cs typeface="Times New Roman" panose="02020603050405020304" pitchFamily="18" charset="0"/>
              </a:defRPr>
            </a:lvl1pPr>
          </a:lstStyle>
          <a:p>
            <a:endParaRPr lang="en-IN"/>
          </a:p>
        </p:txBody>
      </p:sp>
      <p:sp>
        <p:nvSpPr>
          <p:cNvPr id="6" name="Slide Number Placeholder 5"/>
          <p:cNvSpPr>
            <a:spLocks noGrp="1"/>
          </p:cNvSpPr>
          <p:nvPr>
            <p:ph type="sldNum" sz="quarter" idx="12"/>
          </p:nvPr>
        </p:nvSpPr>
        <p:spPr/>
        <p:txBody>
          <a:bodyPr/>
          <a:lstStyle>
            <a:lvl1pPr>
              <a:defRPr>
                <a:latin typeface="Times New Roman" panose="02020603050405020304" pitchFamily="18" charset="0"/>
                <a:cs typeface="Times New Roman" panose="02020603050405020304" pitchFamily="18" charset="0"/>
              </a:defRPr>
            </a:lvl1pPr>
          </a:lstStyle>
          <a:p>
            <a:fld id="{75D569C5-25AC-4964-B0E0-B0BAE67A31FA}" type="slidenum">
              <a:rPr lang="en-IN" smtClean="0"/>
              <a:pPr/>
              <a:t>‹#›</a:t>
            </a:fld>
            <a:endParaRPr lang="en-IN"/>
          </a:p>
        </p:txBody>
      </p:sp>
    </p:spTree>
    <p:extLst>
      <p:ext uri="{BB962C8B-B14F-4D97-AF65-F5344CB8AC3E}">
        <p14:creationId xmlns:p14="http://schemas.microsoft.com/office/powerpoint/2010/main" val="1312564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atin typeface="Times New Roman" panose="02020603050405020304" pitchFamily="18" charset="0"/>
                <a:cs typeface="Times New Roman" panose="02020603050405020304" pitchFamily="18" charset="0"/>
              </a:defRPr>
            </a:lvl1pPr>
          </a:lstStyle>
          <a:p>
            <a:r>
              <a:rPr lang="en-US"/>
              <a:t>Click to edit Master title style</a:t>
            </a:r>
            <a:endParaRPr lang="en-US" dirty="0"/>
          </a:p>
        </p:txBody>
      </p:sp>
      <p:sp>
        <p:nvSpPr>
          <p:cNvPr id="3" name="Content Placeholder 2"/>
          <p:cNvSpPr>
            <a:spLocks noGrp="1"/>
          </p:cNvSpPr>
          <p:nvPr>
            <p:ph idx="1"/>
          </p:nvPr>
        </p:nvSpPr>
        <p:spPr/>
        <p:txBody>
          <a:bodyPr>
            <a:normAutofit/>
          </a:bodyPr>
          <a:lstStyle>
            <a:lvl1pPr>
              <a:lnSpc>
                <a:spcPct val="150000"/>
              </a:lnSpc>
              <a:defRPr sz="1800">
                <a:latin typeface="Times New Roman" panose="02020603050405020304" pitchFamily="18" charset="0"/>
                <a:cs typeface="Times New Roman" panose="02020603050405020304" pitchFamily="18" charset="0"/>
              </a:defRPr>
            </a:lvl1pPr>
            <a:lvl2pPr>
              <a:lnSpc>
                <a:spcPct val="150000"/>
              </a:lnSpc>
              <a:defRPr sz="1800">
                <a:latin typeface="Times New Roman" panose="02020603050405020304" pitchFamily="18" charset="0"/>
                <a:cs typeface="Times New Roman" panose="02020603050405020304" pitchFamily="18" charset="0"/>
              </a:defRPr>
            </a:lvl2pPr>
            <a:lvl3pPr>
              <a:lnSpc>
                <a:spcPct val="150000"/>
              </a:lnSpc>
              <a:defRPr sz="1800">
                <a:latin typeface="Times New Roman" panose="02020603050405020304" pitchFamily="18" charset="0"/>
                <a:cs typeface="Times New Roman" panose="02020603050405020304" pitchFamily="18" charset="0"/>
              </a:defRPr>
            </a:lvl3pPr>
            <a:lvl4pPr>
              <a:lnSpc>
                <a:spcPct val="150000"/>
              </a:lnSpc>
              <a:defRPr sz="1800">
                <a:latin typeface="Times New Roman" panose="02020603050405020304" pitchFamily="18" charset="0"/>
                <a:cs typeface="Times New Roman" panose="02020603050405020304" pitchFamily="18" charset="0"/>
              </a:defRPr>
            </a:lvl4pPr>
            <a:lvl5pPr>
              <a:lnSpc>
                <a:spcPct val="150000"/>
              </a:lnSpc>
              <a:defRPr sz="1800">
                <a:latin typeface="Times New Roman" panose="02020603050405020304" pitchFamily="18" charset="0"/>
                <a:cs typeface="Times New Roman" panose="02020603050405020304" pitchFamily="18"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lvl1pPr>
              <a:defRPr>
                <a:latin typeface="Times New Roman" panose="02020603050405020304" pitchFamily="18" charset="0"/>
                <a:cs typeface="Times New Roman" panose="02020603050405020304" pitchFamily="18" charset="0"/>
              </a:defRPr>
            </a:lvl1pPr>
          </a:lstStyle>
          <a:p>
            <a:fld id="{90CB8784-EEAA-464D-A5BF-83EC177187DC}" type="datetimeFigureOut">
              <a:rPr lang="en-IN" smtClean="0"/>
              <a:pPr/>
              <a:t>19-06-2024</a:t>
            </a:fld>
            <a:endParaRPr lang="en-IN"/>
          </a:p>
        </p:txBody>
      </p:sp>
      <p:sp>
        <p:nvSpPr>
          <p:cNvPr id="5" name="Footer Placeholder 4"/>
          <p:cNvSpPr>
            <a:spLocks noGrp="1"/>
          </p:cNvSpPr>
          <p:nvPr>
            <p:ph type="ftr" sz="quarter" idx="11"/>
          </p:nvPr>
        </p:nvSpPr>
        <p:spPr/>
        <p:txBody>
          <a:bodyPr/>
          <a:lstStyle>
            <a:lvl1pPr>
              <a:defRPr>
                <a:latin typeface="Times New Roman" panose="02020603050405020304" pitchFamily="18" charset="0"/>
                <a:cs typeface="Times New Roman" panose="02020603050405020304" pitchFamily="18" charset="0"/>
              </a:defRPr>
            </a:lvl1pPr>
          </a:lstStyle>
          <a:p>
            <a:endParaRPr lang="en-IN"/>
          </a:p>
        </p:txBody>
      </p:sp>
      <p:sp>
        <p:nvSpPr>
          <p:cNvPr id="6" name="Slide Number Placeholder 5"/>
          <p:cNvSpPr>
            <a:spLocks noGrp="1"/>
          </p:cNvSpPr>
          <p:nvPr>
            <p:ph type="sldNum" sz="quarter" idx="12"/>
          </p:nvPr>
        </p:nvSpPr>
        <p:spPr/>
        <p:txBody>
          <a:bodyPr/>
          <a:lstStyle>
            <a:lvl1pPr>
              <a:defRPr>
                <a:latin typeface="Times New Roman" panose="02020603050405020304" pitchFamily="18" charset="0"/>
                <a:cs typeface="Times New Roman" panose="02020603050405020304" pitchFamily="18" charset="0"/>
              </a:defRPr>
            </a:lvl1pPr>
          </a:lstStyle>
          <a:p>
            <a:fld id="{75D569C5-25AC-4964-B0E0-B0BAE67A31FA}" type="slidenum">
              <a:rPr lang="en-IN" smtClean="0"/>
              <a:pPr/>
              <a:t>‹#›</a:t>
            </a:fld>
            <a:endParaRPr lang="en-IN"/>
          </a:p>
        </p:txBody>
      </p:sp>
    </p:spTree>
    <p:extLst>
      <p:ext uri="{BB962C8B-B14F-4D97-AF65-F5344CB8AC3E}">
        <p14:creationId xmlns:p14="http://schemas.microsoft.com/office/powerpoint/2010/main" val="1167944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CB8784-EEAA-464D-A5BF-83EC177187DC}" type="datetimeFigureOut">
              <a:rPr lang="en-IN" smtClean="0"/>
              <a:t>19-06-2024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5D569C5-25AC-4964-B0E0-B0BAE67A31FA}" type="slidenum">
              <a:rPr lang="en-IN" smtClean="0"/>
              <a:t>‹#›</a:t>
            </a:fld>
            <a:endParaRPr lang="en-IN"/>
          </a:p>
        </p:txBody>
      </p:sp>
    </p:spTree>
    <p:extLst>
      <p:ext uri="{BB962C8B-B14F-4D97-AF65-F5344CB8AC3E}">
        <p14:creationId xmlns:p14="http://schemas.microsoft.com/office/powerpoint/2010/main" val="34766870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0CB8784-EEAA-464D-A5BF-83EC177187DC}" type="datetimeFigureOut">
              <a:rPr lang="en-IN" smtClean="0"/>
              <a:t>19-06-2024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5D569C5-25AC-4964-B0E0-B0BAE67A31FA}" type="slidenum">
              <a:rPr lang="en-IN" smtClean="0"/>
              <a:t>‹#›</a:t>
            </a:fld>
            <a:endParaRPr lang="en-IN"/>
          </a:p>
        </p:txBody>
      </p:sp>
    </p:spTree>
    <p:extLst>
      <p:ext uri="{BB962C8B-B14F-4D97-AF65-F5344CB8AC3E}">
        <p14:creationId xmlns:p14="http://schemas.microsoft.com/office/powerpoint/2010/main" val="2377074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0CB8784-EEAA-464D-A5BF-83EC177187DC}" type="datetimeFigureOut">
              <a:rPr lang="en-IN" smtClean="0"/>
              <a:t>19-06-2024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5D569C5-25AC-4964-B0E0-B0BAE67A31FA}" type="slidenum">
              <a:rPr lang="en-IN" smtClean="0"/>
              <a:t>‹#›</a:t>
            </a:fld>
            <a:endParaRPr lang="en-IN"/>
          </a:p>
        </p:txBody>
      </p:sp>
    </p:spTree>
    <p:extLst>
      <p:ext uri="{BB962C8B-B14F-4D97-AF65-F5344CB8AC3E}">
        <p14:creationId xmlns:p14="http://schemas.microsoft.com/office/powerpoint/2010/main" val="41454512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0CB8784-EEAA-464D-A5BF-83EC177187DC}" type="datetimeFigureOut">
              <a:rPr lang="en-IN" smtClean="0"/>
              <a:t>19-06-2024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5D569C5-25AC-4964-B0E0-B0BAE67A31FA}" type="slidenum">
              <a:rPr lang="en-IN" smtClean="0"/>
              <a:t>‹#›</a:t>
            </a:fld>
            <a:endParaRPr lang="en-IN"/>
          </a:p>
        </p:txBody>
      </p:sp>
    </p:spTree>
    <p:extLst>
      <p:ext uri="{BB962C8B-B14F-4D97-AF65-F5344CB8AC3E}">
        <p14:creationId xmlns:p14="http://schemas.microsoft.com/office/powerpoint/2010/main" val="42775224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CB8784-EEAA-464D-A5BF-83EC177187DC}" type="datetimeFigureOut">
              <a:rPr lang="en-IN" smtClean="0"/>
              <a:t>19-06-2024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5D569C5-25AC-4964-B0E0-B0BAE67A31FA}" type="slidenum">
              <a:rPr lang="en-IN" smtClean="0"/>
              <a:t>‹#›</a:t>
            </a:fld>
            <a:endParaRPr lang="en-IN"/>
          </a:p>
        </p:txBody>
      </p:sp>
    </p:spTree>
    <p:extLst>
      <p:ext uri="{BB962C8B-B14F-4D97-AF65-F5344CB8AC3E}">
        <p14:creationId xmlns:p14="http://schemas.microsoft.com/office/powerpoint/2010/main" val="4100506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CB8784-EEAA-464D-A5BF-83EC177187DC}" type="datetimeFigureOut">
              <a:rPr lang="en-IN" smtClean="0"/>
              <a:t>19-06-2024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5D569C5-25AC-4964-B0E0-B0BAE67A31FA}" type="slidenum">
              <a:rPr lang="en-IN" smtClean="0"/>
              <a:t>‹#›</a:t>
            </a:fld>
            <a:endParaRPr lang="en-IN"/>
          </a:p>
        </p:txBody>
      </p:sp>
    </p:spTree>
    <p:extLst>
      <p:ext uri="{BB962C8B-B14F-4D97-AF65-F5344CB8AC3E}">
        <p14:creationId xmlns:p14="http://schemas.microsoft.com/office/powerpoint/2010/main" val="2942278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0CB8784-EEAA-464D-A5BF-83EC177187DC}" type="datetimeFigureOut">
              <a:rPr lang="en-IN" smtClean="0"/>
              <a:t>19-06-2024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5D569C5-25AC-4964-B0E0-B0BAE67A31FA}" type="slidenum">
              <a:rPr lang="en-IN" smtClean="0"/>
              <a:t>‹#›</a:t>
            </a:fld>
            <a:endParaRPr lang="en-IN"/>
          </a:p>
        </p:txBody>
      </p:sp>
    </p:spTree>
    <p:extLst>
      <p:ext uri="{BB962C8B-B14F-4D97-AF65-F5344CB8AC3E}">
        <p14:creationId xmlns:p14="http://schemas.microsoft.com/office/powerpoint/2010/main" val="2655476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CB8784-EEAA-464D-A5BF-83EC177187DC}" type="datetimeFigureOut">
              <a:rPr lang="en-IN" smtClean="0"/>
              <a:t>19-06-2024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5D569C5-25AC-4964-B0E0-B0BAE67A31FA}" type="slidenum">
              <a:rPr lang="en-IN" smtClean="0"/>
              <a:t>‹#›</a:t>
            </a:fld>
            <a:endParaRPr lang="en-IN"/>
          </a:p>
        </p:txBody>
      </p:sp>
    </p:spTree>
    <p:extLst>
      <p:ext uri="{BB962C8B-B14F-4D97-AF65-F5344CB8AC3E}">
        <p14:creationId xmlns:p14="http://schemas.microsoft.com/office/powerpoint/2010/main" val="2744969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CB8784-EEAA-464D-A5BF-83EC177187DC}" type="datetimeFigureOut">
              <a:rPr lang="en-IN" smtClean="0"/>
              <a:t>19-06-2024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5D569C5-25AC-4964-B0E0-B0BAE67A31FA}"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2236026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CB8784-EEAA-464D-A5BF-83EC177187DC}" type="datetimeFigureOut">
              <a:rPr lang="en-IN" smtClean="0"/>
              <a:t>19-06-2024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5D569C5-25AC-4964-B0E0-B0BAE67A31FA}" type="slidenum">
              <a:rPr lang="en-IN" smtClean="0"/>
              <a:t>‹#›</a:t>
            </a:fld>
            <a:endParaRPr lang="en-IN"/>
          </a:p>
        </p:txBody>
      </p:sp>
    </p:spTree>
    <p:extLst>
      <p:ext uri="{BB962C8B-B14F-4D97-AF65-F5344CB8AC3E}">
        <p14:creationId xmlns:p14="http://schemas.microsoft.com/office/powerpoint/2010/main" val="36878051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CB8784-EEAA-464D-A5BF-83EC177187DC}" type="datetimeFigureOut">
              <a:rPr lang="en-IN" smtClean="0"/>
              <a:t>19-06-2024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5D569C5-25AC-4964-B0E0-B0BAE67A31FA}"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914508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CB8784-EEAA-464D-A5BF-83EC177187DC}" type="datetimeFigureOut">
              <a:rPr lang="en-IN" smtClean="0"/>
              <a:t>19-06-2024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5D569C5-25AC-4964-B0E0-B0BAE67A31FA}" type="slidenum">
              <a:rPr lang="en-IN" smtClean="0"/>
              <a:t>‹#›</a:t>
            </a:fld>
            <a:endParaRPr lang="en-IN"/>
          </a:p>
        </p:txBody>
      </p:sp>
    </p:spTree>
    <p:extLst>
      <p:ext uri="{BB962C8B-B14F-4D97-AF65-F5344CB8AC3E}">
        <p14:creationId xmlns:p14="http://schemas.microsoft.com/office/powerpoint/2010/main" val="34472657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CB8784-EEAA-464D-A5BF-83EC177187DC}" type="datetimeFigureOut">
              <a:rPr lang="en-IN" smtClean="0"/>
              <a:t>19-06-2024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5D569C5-25AC-4964-B0E0-B0BAE67A31FA}" type="slidenum">
              <a:rPr lang="en-IN" smtClean="0"/>
              <a:t>‹#›</a:t>
            </a:fld>
            <a:endParaRPr lang="en-IN"/>
          </a:p>
        </p:txBody>
      </p:sp>
    </p:spTree>
    <p:extLst>
      <p:ext uri="{BB962C8B-B14F-4D97-AF65-F5344CB8AC3E}">
        <p14:creationId xmlns:p14="http://schemas.microsoft.com/office/powerpoint/2010/main" val="17556047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CB8784-EEAA-464D-A5BF-83EC177187DC}" type="datetimeFigureOut">
              <a:rPr lang="en-IN" smtClean="0"/>
              <a:t>19-06-2024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5D569C5-25AC-4964-B0E0-B0BAE67A31FA}" type="slidenum">
              <a:rPr lang="en-IN" smtClean="0"/>
              <a:t>‹#›</a:t>
            </a:fld>
            <a:endParaRPr lang="en-IN"/>
          </a:p>
        </p:txBody>
      </p:sp>
    </p:spTree>
    <p:extLst>
      <p:ext uri="{BB962C8B-B14F-4D97-AF65-F5344CB8AC3E}">
        <p14:creationId xmlns:p14="http://schemas.microsoft.com/office/powerpoint/2010/main" val="40751697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0CB8784-EEAA-464D-A5BF-83EC177187DC}" type="datetimeFigureOut">
              <a:rPr lang="en-IN" smtClean="0"/>
              <a:t>19-06-2024</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5D569C5-25AC-4964-B0E0-B0BAE67A31FA}" type="slidenum">
              <a:rPr lang="en-IN" smtClean="0"/>
              <a:t>‹#›</a:t>
            </a:fld>
            <a:endParaRPr lang="en-IN"/>
          </a:p>
        </p:txBody>
      </p:sp>
    </p:spTree>
    <p:extLst>
      <p:ext uri="{BB962C8B-B14F-4D97-AF65-F5344CB8AC3E}">
        <p14:creationId xmlns:p14="http://schemas.microsoft.com/office/powerpoint/2010/main" val="20937433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8BA4C-0589-24A2-B453-8FB3BB768016}"/>
              </a:ext>
            </a:extLst>
          </p:cNvPr>
          <p:cNvSpPr>
            <a:spLocks noGrp="1"/>
          </p:cNvSpPr>
          <p:nvPr>
            <p:ph type="ctrTitle"/>
          </p:nvPr>
        </p:nvSpPr>
        <p:spPr>
          <a:xfrm>
            <a:off x="1929098" y="-620889"/>
            <a:ext cx="7766936" cy="1646302"/>
          </a:xfrm>
        </p:spPr>
        <p:txBody>
          <a:bodyPr/>
          <a:lstStyle/>
          <a:p>
            <a:pPr algn="ctr"/>
            <a:r>
              <a:rPr lang="en-IN" dirty="0"/>
              <a:t>MANAGING PEOPLE</a:t>
            </a:r>
          </a:p>
        </p:txBody>
      </p:sp>
      <p:pic>
        <p:nvPicPr>
          <p:cNvPr id="4" name="Picture 3">
            <a:extLst>
              <a:ext uri="{FF2B5EF4-FFF2-40B4-BE49-F238E27FC236}">
                <a16:creationId xmlns:a16="http://schemas.microsoft.com/office/drawing/2014/main" id="{0D432370-2B3A-5FE5-8124-E42412CB6887}"/>
              </a:ext>
            </a:extLst>
          </p:cNvPr>
          <p:cNvPicPr>
            <a:picLocks noChangeAspect="1"/>
          </p:cNvPicPr>
          <p:nvPr/>
        </p:nvPicPr>
        <p:blipFill>
          <a:blip r:embed="rId2"/>
          <a:stretch>
            <a:fillRect/>
          </a:stretch>
        </p:blipFill>
        <p:spPr>
          <a:xfrm>
            <a:off x="933068" y="2046667"/>
            <a:ext cx="9976339" cy="3939745"/>
          </a:xfrm>
          <a:prstGeom prst="rect">
            <a:avLst/>
          </a:prstGeom>
        </p:spPr>
      </p:pic>
      <p:sp>
        <p:nvSpPr>
          <p:cNvPr id="3" name="CasetăText 2">
            <a:extLst>
              <a:ext uri="{FF2B5EF4-FFF2-40B4-BE49-F238E27FC236}">
                <a16:creationId xmlns:a16="http://schemas.microsoft.com/office/drawing/2014/main" id="{F3D83D44-E8E9-0A6F-6230-DD8196E0F7FA}"/>
              </a:ext>
            </a:extLst>
          </p:cNvPr>
          <p:cNvSpPr txBox="1"/>
          <p:nvPr/>
        </p:nvSpPr>
        <p:spPr>
          <a:xfrm>
            <a:off x="2767660" y="1027288"/>
            <a:ext cx="565949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a:solidFill>
                  <a:srgbClr val="242424"/>
                </a:solidFill>
                <a:latin typeface="Times New Roman"/>
                <a:cs typeface="Segoe UI"/>
              </a:rPr>
              <a:t>Cornelia Dinca :1816271</a:t>
            </a:r>
            <a:r>
              <a:rPr lang="ro-RO" sz="2000">
                <a:latin typeface="Times New Roman"/>
                <a:cs typeface="Segoe UI"/>
              </a:rPr>
              <a:t>​</a:t>
            </a:r>
          </a:p>
          <a:p>
            <a:pPr algn="ctr"/>
            <a:r>
              <a:rPr lang="en-US" sz="2000">
                <a:solidFill>
                  <a:srgbClr val="242424"/>
                </a:solidFill>
                <a:latin typeface="Times New Roman"/>
                <a:cs typeface="Segoe UI"/>
              </a:rPr>
              <a:t>Lecturer name:Aderemi Ojebode </a:t>
            </a:r>
            <a:r>
              <a:rPr lang="ro-RO" sz="2000">
                <a:latin typeface="Times New Roman"/>
                <a:cs typeface="Segoe UI"/>
              </a:rPr>
              <a:t>​</a:t>
            </a:r>
          </a:p>
          <a:p>
            <a:pPr algn="ctr"/>
            <a:r>
              <a:rPr lang="en-US" sz="2000">
                <a:solidFill>
                  <a:srgbClr val="242424"/>
                </a:solidFill>
                <a:latin typeface="Times New Roman"/>
                <a:cs typeface="Segoe UI"/>
              </a:rPr>
              <a:t>Module: Managing People</a:t>
            </a:r>
          </a:p>
        </p:txBody>
      </p:sp>
    </p:spTree>
    <p:extLst>
      <p:ext uri="{BB962C8B-B14F-4D97-AF65-F5344CB8AC3E}">
        <p14:creationId xmlns:p14="http://schemas.microsoft.com/office/powerpoint/2010/main" val="2391277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9D16E-7F05-C140-D172-909E5AA2BB0B}"/>
              </a:ext>
            </a:extLst>
          </p:cNvPr>
          <p:cNvSpPr>
            <a:spLocks noGrp="1"/>
          </p:cNvSpPr>
          <p:nvPr>
            <p:ph type="title"/>
          </p:nvPr>
        </p:nvSpPr>
        <p:spPr/>
        <p:txBody>
          <a:bodyPr/>
          <a:lstStyle/>
          <a:p>
            <a:r>
              <a:rPr lang="en-IN" dirty="0"/>
              <a:t>TABLE OF CONTENTS</a:t>
            </a:r>
          </a:p>
        </p:txBody>
      </p:sp>
      <p:sp>
        <p:nvSpPr>
          <p:cNvPr id="3" name="Content Placeholder 2">
            <a:extLst>
              <a:ext uri="{FF2B5EF4-FFF2-40B4-BE49-F238E27FC236}">
                <a16:creationId xmlns:a16="http://schemas.microsoft.com/office/drawing/2014/main" id="{3E483CAB-AAD7-1EC8-B5A3-10112CE6E097}"/>
              </a:ext>
            </a:extLst>
          </p:cNvPr>
          <p:cNvSpPr>
            <a:spLocks noGrp="1"/>
          </p:cNvSpPr>
          <p:nvPr>
            <p:ph idx="1"/>
          </p:nvPr>
        </p:nvSpPr>
        <p:spPr>
          <a:xfrm>
            <a:off x="677334" y="1776046"/>
            <a:ext cx="5108004" cy="4730261"/>
          </a:xfrm>
        </p:spPr>
        <p:txBody>
          <a:bodyPr>
            <a:normAutofit lnSpcReduction="10000"/>
          </a:bodyPr>
          <a:lstStyle/>
          <a:p>
            <a:r>
              <a:rPr lang="en-IN" dirty="0"/>
              <a:t>Introduction</a:t>
            </a:r>
          </a:p>
          <a:p>
            <a:r>
              <a:rPr lang="en-IN" dirty="0"/>
              <a:t>Day-to-day responsibility of HR manager</a:t>
            </a:r>
          </a:p>
          <a:p>
            <a:r>
              <a:rPr lang="en-IN" dirty="0"/>
              <a:t>Wide remit of the role</a:t>
            </a:r>
          </a:p>
          <a:p>
            <a:r>
              <a:rPr lang="en-IN" dirty="0"/>
              <a:t>Expectations from HR manager</a:t>
            </a:r>
          </a:p>
          <a:p>
            <a:r>
              <a:rPr lang="en-IN" dirty="0"/>
              <a:t>Types of employer-employee relationship</a:t>
            </a:r>
          </a:p>
          <a:p>
            <a:r>
              <a:rPr lang="en-IN" dirty="0"/>
              <a:t>Factors affecting employer-employee relationship</a:t>
            </a:r>
          </a:p>
          <a:p>
            <a:r>
              <a:rPr lang="en-IN" dirty="0"/>
              <a:t>Positive/best practices</a:t>
            </a:r>
          </a:p>
          <a:p>
            <a:r>
              <a:rPr lang="en-IN" dirty="0"/>
              <a:t>Conclusion</a:t>
            </a:r>
          </a:p>
          <a:p>
            <a:r>
              <a:rPr lang="en-IN" dirty="0"/>
              <a:t>References</a:t>
            </a:r>
          </a:p>
        </p:txBody>
      </p:sp>
      <p:pic>
        <p:nvPicPr>
          <p:cNvPr id="4" name="Picture 3">
            <a:extLst>
              <a:ext uri="{FF2B5EF4-FFF2-40B4-BE49-F238E27FC236}">
                <a16:creationId xmlns:a16="http://schemas.microsoft.com/office/drawing/2014/main" id="{2D7319C9-A2AE-DC2E-6B02-4476886FA46E}"/>
              </a:ext>
            </a:extLst>
          </p:cNvPr>
          <p:cNvPicPr>
            <a:picLocks noChangeAspect="1"/>
          </p:cNvPicPr>
          <p:nvPr/>
        </p:nvPicPr>
        <p:blipFill>
          <a:blip r:embed="rId2"/>
          <a:stretch>
            <a:fillRect/>
          </a:stretch>
        </p:blipFill>
        <p:spPr>
          <a:xfrm>
            <a:off x="6406664" y="1849063"/>
            <a:ext cx="5521569" cy="3876934"/>
          </a:xfrm>
          <a:prstGeom prst="rect">
            <a:avLst/>
          </a:prstGeom>
        </p:spPr>
      </p:pic>
    </p:spTree>
    <p:extLst>
      <p:ext uri="{BB962C8B-B14F-4D97-AF65-F5344CB8AC3E}">
        <p14:creationId xmlns:p14="http://schemas.microsoft.com/office/powerpoint/2010/main" val="39534728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B0F4B-64D0-1E50-F82A-037FF0A55D55}"/>
              </a:ext>
            </a:extLst>
          </p:cNvPr>
          <p:cNvSpPr>
            <a:spLocks noGrp="1"/>
          </p:cNvSpPr>
          <p:nvPr>
            <p:ph type="title"/>
          </p:nvPr>
        </p:nvSpPr>
        <p:spPr/>
        <p:txBody>
          <a:bodyPr/>
          <a:lstStyle/>
          <a:p>
            <a:r>
              <a:rPr lang="en-IN" dirty="0"/>
              <a:t>INTRODUCTION</a:t>
            </a:r>
          </a:p>
        </p:txBody>
      </p:sp>
      <p:sp>
        <p:nvSpPr>
          <p:cNvPr id="3" name="Content Placeholder 2">
            <a:extLst>
              <a:ext uri="{FF2B5EF4-FFF2-40B4-BE49-F238E27FC236}">
                <a16:creationId xmlns:a16="http://schemas.microsoft.com/office/drawing/2014/main" id="{9B69ADB6-C597-CB92-11AD-F1E1EE709EB6}"/>
              </a:ext>
            </a:extLst>
          </p:cNvPr>
          <p:cNvSpPr>
            <a:spLocks noGrp="1"/>
          </p:cNvSpPr>
          <p:nvPr>
            <p:ph idx="1"/>
          </p:nvPr>
        </p:nvSpPr>
        <p:spPr>
          <a:xfrm>
            <a:off x="677333" y="2160589"/>
            <a:ext cx="6620281" cy="3880773"/>
          </a:xfrm>
        </p:spPr>
        <p:txBody>
          <a:bodyPr/>
          <a:lstStyle/>
          <a:p>
            <a:r>
              <a:rPr lang="en-IN" dirty="0">
                <a:ea typeface="Calibri" panose="020F0502020204030204" pitchFamily="34" charset="0"/>
              </a:rPr>
              <a:t>W</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ill illustrate the responsibilities which are entrusted to a manager within an organisation especially the day-to-day duties.</a:t>
            </a:r>
          </a:p>
          <a:p>
            <a:r>
              <a:rPr lang="en-IN" dirty="0">
                <a:ea typeface="Calibri" panose="020F0502020204030204" pitchFamily="34" charset="0"/>
              </a:rPr>
              <a:t>W</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ill also discuss the expectations which are kept from a manager regarding leadership and goal accomplishment. </a:t>
            </a:r>
          </a:p>
          <a:p>
            <a:r>
              <a:rPr lang="en-IN" dirty="0">
                <a:ea typeface="Calibri" panose="020F0502020204030204" pitchFamily="34" charset="0"/>
              </a:rPr>
              <a:t>W</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ill also identify certain best practices which promote a positive relationship amongst employer and employees at the workplace. </a:t>
            </a:r>
            <a:endParaRPr lang="en-IN" dirty="0"/>
          </a:p>
        </p:txBody>
      </p:sp>
      <p:pic>
        <p:nvPicPr>
          <p:cNvPr id="4" name="Picture 3">
            <a:extLst>
              <a:ext uri="{FF2B5EF4-FFF2-40B4-BE49-F238E27FC236}">
                <a16:creationId xmlns:a16="http://schemas.microsoft.com/office/drawing/2014/main" id="{FF001687-A991-DC30-26B7-F585D3E361C7}"/>
              </a:ext>
            </a:extLst>
          </p:cNvPr>
          <p:cNvPicPr>
            <a:picLocks noChangeAspect="1"/>
          </p:cNvPicPr>
          <p:nvPr/>
        </p:nvPicPr>
        <p:blipFill>
          <a:blip r:embed="rId3"/>
          <a:stretch>
            <a:fillRect/>
          </a:stretch>
        </p:blipFill>
        <p:spPr>
          <a:xfrm>
            <a:off x="7822115" y="2278430"/>
            <a:ext cx="3977162" cy="3114150"/>
          </a:xfrm>
          <a:prstGeom prst="rect">
            <a:avLst/>
          </a:prstGeom>
        </p:spPr>
      </p:pic>
    </p:spTree>
    <p:extLst>
      <p:ext uri="{BB962C8B-B14F-4D97-AF65-F5344CB8AC3E}">
        <p14:creationId xmlns:p14="http://schemas.microsoft.com/office/powerpoint/2010/main" val="4188210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5D065-3D1A-9EC0-9FCC-53B86DF02C79}"/>
              </a:ext>
            </a:extLst>
          </p:cNvPr>
          <p:cNvSpPr>
            <a:spLocks noGrp="1"/>
          </p:cNvSpPr>
          <p:nvPr>
            <p:ph type="title"/>
          </p:nvPr>
        </p:nvSpPr>
        <p:spPr/>
        <p:txBody>
          <a:bodyPr/>
          <a:lstStyle/>
          <a:p>
            <a:r>
              <a:rPr lang="en-IN" dirty="0"/>
              <a:t>DAY-TODAY RESPONSIBILITIES OF HR MANAGER</a:t>
            </a:r>
          </a:p>
        </p:txBody>
      </p:sp>
      <p:sp>
        <p:nvSpPr>
          <p:cNvPr id="3" name="Content Placeholder 2">
            <a:extLst>
              <a:ext uri="{FF2B5EF4-FFF2-40B4-BE49-F238E27FC236}">
                <a16:creationId xmlns:a16="http://schemas.microsoft.com/office/drawing/2014/main" id="{B43137A7-2B07-3C34-BF19-3AF8D1C3D368}"/>
              </a:ext>
            </a:extLst>
          </p:cNvPr>
          <p:cNvSpPr>
            <a:spLocks noGrp="1"/>
          </p:cNvSpPr>
          <p:nvPr>
            <p:ph idx="1"/>
          </p:nvPr>
        </p:nvSpPr>
        <p:spPr>
          <a:xfrm>
            <a:off x="677334" y="2160589"/>
            <a:ext cx="5969651" cy="3880773"/>
          </a:xfrm>
        </p:spPr>
        <p:txBody>
          <a:bodyPr/>
          <a:lstStyle/>
          <a:p>
            <a:r>
              <a:rPr lang="en-IN" dirty="0"/>
              <a:t>Basic administrative processes: Managing pay scale, special accommodations, job descriptions. </a:t>
            </a:r>
          </a:p>
          <a:p>
            <a:r>
              <a:rPr lang="en-IN" dirty="0"/>
              <a:t>Interviewing candidates, shortlisting employees, offer jobs to selected candidates.</a:t>
            </a:r>
          </a:p>
          <a:p>
            <a:r>
              <a:rPr lang="en-IN" dirty="0"/>
              <a:t>Negotiations and communications with employees.</a:t>
            </a:r>
          </a:p>
          <a:p>
            <a:r>
              <a:rPr lang="en-IN" dirty="0"/>
              <a:t>Employee grievance redressal, positive rapport with employees, etc. </a:t>
            </a:r>
          </a:p>
        </p:txBody>
      </p:sp>
      <p:pic>
        <p:nvPicPr>
          <p:cNvPr id="4" name="Picture 3">
            <a:extLst>
              <a:ext uri="{FF2B5EF4-FFF2-40B4-BE49-F238E27FC236}">
                <a16:creationId xmlns:a16="http://schemas.microsoft.com/office/drawing/2014/main" id="{B562C74F-3F1C-EE1C-CD98-B9046312AA69}"/>
              </a:ext>
            </a:extLst>
          </p:cNvPr>
          <p:cNvPicPr>
            <a:picLocks noChangeAspect="1"/>
          </p:cNvPicPr>
          <p:nvPr/>
        </p:nvPicPr>
        <p:blipFill rotWithShape="1">
          <a:blip r:embed="rId3"/>
          <a:srcRect l="7689" t="25830"/>
          <a:stretch/>
        </p:blipFill>
        <p:spPr>
          <a:xfrm>
            <a:off x="7247261" y="2384670"/>
            <a:ext cx="4636682" cy="3217984"/>
          </a:xfrm>
          <a:prstGeom prst="rect">
            <a:avLst/>
          </a:prstGeom>
        </p:spPr>
      </p:pic>
    </p:spTree>
    <p:extLst>
      <p:ext uri="{BB962C8B-B14F-4D97-AF65-F5344CB8AC3E}">
        <p14:creationId xmlns:p14="http://schemas.microsoft.com/office/powerpoint/2010/main" val="41983990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6FF7E-CF2C-F770-7D1D-BEFFDC5F4695}"/>
              </a:ext>
            </a:extLst>
          </p:cNvPr>
          <p:cNvSpPr>
            <a:spLocks noGrp="1"/>
          </p:cNvSpPr>
          <p:nvPr>
            <p:ph type="title"/>
          </p:nvPr>
        </p:nvSpPr>
        <p:spPr/>
        <p:txBody>
          <a:bodyPr/>
          <a:lstStyle/>
          <a:p>
            <a:r>
              <a:rPr lang="en-IN" dirty="0"/>
              <a:t>WIDE REMIT OF THE ROLE</a:t>
            </a:r>
          </a:p>
        </p:txBody>
      </p:sp>
      <p:sp>
        <p:nvSpPr>
          <p:cNvPr id="3" name="Content Placeholder 2">
            <a:extLst>
              <a:ext uri="{FF2B5EF4-FFF2-40B4-BE49-F238E27FC236}">
                <a16:creationId xmlns:a16="http://schemas.microsoft.com/office/drawing/2014/main" id="{FF9BFD3A-5FAC-BB6C-14CF-EA6CD0E2DC1A}"/>
              </a:ext>
            </a:extLst>
          </p:cNvPr>
          <p:cNvSpPr>
            <a:spLocks noGrp="1"/>
          </p:cNvSpPr>
          <p:nvPr>
            <p:ph idx="1"/>
          </p:nvPr>
        </p:nvSpPr>
        <p:spPr>
          <a:xfrm>
            <a:off x="677334" y="2160589"/>
            <a:ext cx="6532358" cy="3880773"/>
          </a:xfrm>
        </p:spPr>
        <p:txBody>
          <a:bodyPr/>
          <a:lstStyle/>
          <a:p>
            <a:r>
              <a:rPr lang="en-IN" dirty="0"/>
              <a:t>Strategic planning</a:t>
            </a:r>
          </a:p>
          <a:p>
            <a:r>
              <a:rPr lang="en-IN" dirty="0"/>
              <a:t>Hiring of new employees</a:t>
            </a:r>
          </a:p>
          <a:p>
            <a:r>
              <a:rPr lang="en-IN" dirty="0"/>
              <a:t>Attract new talent</a:t>
            </a:r>
          </a:p>
          <a:p>
            <a:r>
              <a:rPr lang="en-IN" dirty="0"/>
              <a:t>Employee development initiatives</a:t>
            </a:r>
          </a:p>
          <a:p>
            <a:r>
              <a:rPr lang="en-IN" dirty="0"/>
              <a:t>Performance assessments</a:t>
            </a:r>
          </a:p>
          <a:p>
            <a:r>
              <a:rPr lang="en-IN" dirty="0"/>
              <a:t>Managing legal compliance to HR laws</a:t>
            </a:r>
          </a:p>
        </p:txBody>
      </p:sp>
      <p:pic>
        <p:nvPicPr>
          <p:cNvPr id="4" name="Picture 3">
            <a:extLst>
              <a:ext uri="{FF2B5EF4-FFF2-40B4-BE49-F238E27FC236}">
                <a16:creationId xmlns:a16="http://schemas.microsoft.com/office/drawing/2014/main" id="{91BE7BBE-4746-4C46-5DC7-46E3E8DBACA0}"/>
              </a:ext>
            </a:extLst>
          </p:cNvPr>
          <p:cNvPicPr>
            <a:picLocks noChangeAspect="1"/>
          </p:cNvPicPr>
          <p:nvPr/>
        </p:nvPicPr>
        <p:blipFill>
          <a:blip r:embed="rId3"/>
          <a:stretch>
            <a:fillRect/>
          </a:stretch>
        </p:blipFill>
        <p:spPr>
          <a:xfrm>
            <a:off x="7209692" y="2160588"/>
            <a:ext cx="4859330" cy="3880773"/>
          </a:xfrm>
          <a:prstGeom prst="rect">
            <a:avLst/>
          </a:prstGeom>
        </p:spPr>
      </p:pic>
    </p:spTree>
    <p:extLst>
      <p:ext uri="{BB962C8B-B14F-4D97-AF65-F5344CB8AC3E}">
        <p14:creationId xmlns:p14="http://schemas.microsoft.com/office/powerpoint/2010/main" val="5867197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C9CBD-27A8-3C85-A0F8-37C5F9490704}"/>
              </a:ext>
            </a:extLst>
          </p:cNvPr>
          <p:cNvSpPr>
            <a:spLocks noGrp="1"/>
          </p:cNvSpPr>
          <p:nvPr>
            <p:ph type="title"/>
          </p:nvPr>
        </p:nvSpPr>
        <p:spPr/>
        <p:txBody>
          <a:bodyPr/>
          <a:lstStyle/>
          <a:p>
            <a:r>
              <a:rPr lang="en-IN" dirty="0"/>
              <a:t>EXPECTATIONS FROM HR MANAGER</a:t>
            </a:r>
          </a:p>
        </p:txBody>
      </p:sp>
      <p:sp>
        <p:nvSpPr>
          <p:cNvPr id="3" name="Content Placeholder 2">
            <a:extLst>
              <a:ext uri="{FF2B5EF4-FFF2-40B4-BE49-F238E27FC236}">
                <a16:creationId xmlns:a16="http://schemas.microsoft.com/office/drawing/2014/main" id="{D4235CC6-8B96-1B06-EE2E-2BDA6A9C43D6}"/>
              </a:ext>
            </a:extLst>
          </p:cNvPr>
          <p:cNvSpPr>
            <a:spLocks noGrp="1"/>
          </p:cNvSpPr>
          <p:nvPr>
            <p:ph idx="1"/>
          </p:nvPr>
        </p:nvSpPr>
        <p:spPr>
          <a:xfrm>
            <a:off x="677334" y="2160589"/>
            <a:ext cx="6145497" cy="3880773"/>
          </a:xfrm>
        </p:spPr>
        <p:txBody>
          <a:bodyPr/>
          <a:lstStyle/>
          <a:p>
            <a:r>
              <a:rPr lang="en-IN" dirty="0"/>
              <a:t>Maintain positive communication channel</a:t>
            </a:r>
          </a:p>
          <a:p>
            <a:r>
              <a:rPr lang="en-IN" dirty="0"/>
              <a:t>Recruitment and selection of new staff</a:t>
            </a:r>
          </a:p>
          <a:p>
            <a:r>
              <a:rPr lang="en-IN" dirty="0"/>
              <a:t>Implement HR laws</a:t>
            </a:r>
          </a:p>
          <a:p>
            <a:r>
              <a:rPr lang="en-IN" dirty="0"/>
              <a:t>Performance management</a:t>
            </a:r>
          </a:p>
          <a:p>
            <a:r>
              <a:rPr lang="en-IN" dirty="0"/>
              <a:t>Update personal and professional skill set. </a:t>
            </a:r>
          </a:p>
        </p:txBody>
      </p:sp>
      <p:pic>
        <p:nvPicPr>
          <p:cNvPr id="4" name="Picture 3">
            <a:extLst>
              <a:ext uri="{FF2B5EF4-FFF2-40B4-BE49-F238E27FC236}">
                <a16:creationId xmlns:a16="http://schemas.microsoft.com/office/drawing/2014/main" id="{2DBF2085-A3BD-DA0F-570D-14BB92996975}"/>
              </a:ext>
            </a:extLst>
          </p:cNvPr>
          <p:cNvPicPr>
            <a:picLocks noChangeAspect="1"/>
          </p:cNvPicPr>
          <p:nvPr/>
        </p:nvPicPr>
        <p:blipFill>
          <a:blip r:embed="rId3"/>
          <a:stretch>
            <a:fillRect/>
          </a:stretch>
        </p:blipFill>
        <p:spPr>
          <a:xfrm>
            <a:off x="7836877" y="2160589"/>
            <a:ext cx="3979985" cy="3663866"/>
          </a:xfrm>
          <a:prstGeom prst="rect">
            <a:avLst/>
          </a:prstGeom>
        </p:spPr>
      </p:pic>
    </p:spTree>
    <p:extLst>
      <p:ext uri="{BB962C8B-B14F-4D97-AF65-F5344CB8AC3E}">
        <p14:creationId xmlns:p14="http://schemas.microsoft.com/office/powerpoint/2010/main" val="11496041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FA39B-6381-F88C-9D36-90B2C4AAAE53}"/>
              </a:ext>
            </a:extLst>
          </p:cNvPr>
          <p:cNvSpPr>
            <a:spLocks noGrp="1"/>
          </p:cNvSpPr>
          <p:nvPr>
            <p:ph type="title"/>
          </p:nvPr>
        </p:nvSpPr>
        <p:spPr/>
        <p:txBody>
          <a:bodyPr/>
          <a:lstStyle/>
          <a:p>
            <a:r>
              <a:rPr lang="en-IN" dirty="0"/>
              <a:t>TYPES OF EMPLOYER-EMPLOYEE RELATIONSHIP</a:t>
            </a:r>
          </a:p>
        </p:txBody>
      </p:sp>
      <p:sp>
        <p:nvSpPr>
          <p:cNvPr id="3" name="Content Placeholder 2">
            <a:extLst>
              <a:ext uri="{FF2B5EF4-FFF2-40B4-BE49-F238E27FC236}">
                <a16:creationId xmlns:a16="http://schemas.microsoft.com/office/drawing/2014/main" id="{BC77A256-45D6-5B1F-C7B6-F94F486CFB5B}"/>
              </a:ext>
            </a:extLst>
          </p:cNvPr>
          <p:cNvSpPr>
            <a:spLocks noGrp="1"/>
          </p:cNvSpPr>
          <p:nvPr>
            <p:ph idx="1"/>
          </p:nvPr>
        </p:nvSpPr>
        <p:spPr>
          <a:xfrm>
            <a:off x="677334" y="2160589"/>
            <a:ext cx="6954389" cy="3880773"/>
          </a:xfrm>
        </p:spPr>
        <p:txBody>
          <a:bodyPr/>
          <a:lstStyle/>
          <a:p>
            <a:r>
              <a:rPr lang="en-IN" dirty="0"/>
              <a:t>Transactional relationship</a:t>
            </a:r>
          </a:p>
          <a:p>
            <a:r>
              <a:rPr lang="en-IN" dirty="0"/>
              <a:t>Laissez-faire relationship</a:t>
            </a:r>
          </a:p>
          <a:p>
            <a:r>
              <a:rPr lang="en-IN" dirty="0"/>
              <a:t>Transformative relationship</a:t>
            </a:r>
          </a:p>
          <a:p>
            <a:r>
              <a:rPr lang="en-IN" dirty="0"/>
              <a:t>Parental relationship </a:t>
            </a:r>
          </a:p>
        </p:txBody>
      </p:sp>
      <p:pic>
        <p:nvPicPr>
          <p:cNvPr id="4" name="Picture 3">
            <a:extLst>
              <a:ext uri="{FF2B5EF4-FFF2-40B4-BE49-F238E27FC236}">
                <a16:creationId xmlns:a16="http://schemas.microsoft.com/office/drawing/2014/main" id="{B78504A6-3CFE-C6BA-BD70-6A0474C8E18A}"/>
              </a:ext>
            </a:extLst>
          </p:cNvPr>
          <p:cNvPicPr>
            <a:picLocks noChangeAspect="1"/>
          </p:cNvPicPr>
          <p:nvPr/>
        </p:nvPicPr>
        <p:blipFill>
          <a:blip r:embed="rId3"/>
          <a:stretch>
            <a:fillRect/>
          </a:stretch>
        </p:blipFill>
        <p:spPr>
          <a:xfrm>
            <a:off x="7895492" y="2562945"/>
            <a:ext cx="3922102" cy="2874744"/>
          </a:xfrm>
          <a:prstGeom prst="rect">
            <a:avLst/>
          </a:prstGeom>
        </p:spPr>
      </p:pic>
    </p:spTree>
    <p:extLst>
      <p:ext uri="{BB962C8B-B14F-4D97-AF65-F5344CB8AC3E}">
        <p14:creationId xmlns:p14="http://schemas.microsoft.com/office/powerpoint/2010/main" val="28514730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C3C46-9F0E-C521-15F9-632AB5B3ED5B}"/>
              </a:ext>
            </a:extLst>
          </p:cNvPr>
          <p:cNvSpPr>
            <a:spLocks noGrp="1"/>
          </p:cNvSpPr>
          <p:nvPr>
            <p:ph type="title"/>
          </p:nvPr>
        </p:nvSpPr>
        <p:spPr/>
        <p:txBody>
          <a:bodyPr/>
          <a:lstStyle/>
          <a:p>
            <a:r>
              <a:rPr lang="en-IN" dirty="0"/>
              <a:t>FACTORS AFFECTING EMPLOYER-EMPLOYEE RELATIONSHIP</a:t>
            </a:r>
          </a:p>
        </p:txBody>
      </p:sp>
      <p:sp>
        <p:nvSpPr>
          <p:cNvPr id="3" name="Content Placeholder 2">
            <a:extLst>
              <a:ext uri="{FF2B5EF4-FFF2-40B4-BE49-F238E27FC236}">
                <a16:creationId xmlns:a16="http://schemas.microsoft.com/office/drawing/2014/main" id="{3579EA9B-C43A-4C06-C362-9108D702A46D}"/>
              </a:ext>
            </a:extLst>
          </p:cNvPr>
          <p:cNvSpPr>
            <a:spLocks noGrp="1"/>
          </p:cNvSpPr>
          <p:nvPr>
            <p:ph idx="1"/>
          </p:nvPr>
        </p:nvSpPr>
        <p:spPr>
          <a:xfrm>
            <a:off x="677334" y="2160589"/>
            <a:ext cx="6251004" cy="3880773"/>
          </a:xfrm>
        </p:spPr>
        <p:txBody>
          <a:bodyPr/>
          <a:lstStyle/>
          <a:p>
            <a:r>
              <a:rPr lang="en-IN" dirty="0"/>
              <a:t>Quality of communication</a:t>
            </a:r>
          </a:p>
          <a:p>
            <a:r>
              <a:rPr lang="en-IN" dirty="0"/>
              <a:t>Mutual respect and trust.</a:t>
            </a:r>
          </a:p>
          <a:p>
            <a:r>
              <a:rPr lang="en-IN" dirty="0"/>
              <a:t>Culture of reward and recognition</a:t>
            </a:r>
          </a:p>
          <a:p>
            <a:r>
              <a:rPr lang="en-IN" dirty="0"/>
              <a:t>Leadership style</a:t>
            </a:r>
          </a:p>
          <a:p>
            <a:r>
              <a:rPr lang="en-IN" dirty="0"/>
              <a:t>Constructive conflict management.</a:t>
            </a:r>
          </a:p>
        </p:txBody>
      </p:sp>
      <p:pic>
        <p:nvPicPr>
          <p:cNvPr id="5" name="Picture 4">
            <a:extLst>
              <a:ext uri="{FF2B5EF4-FFF2-40B4-BE49-F238E27FC236}">
                <a16:creationId xmlns:a16="http://schemas.microsoft.com/office/drawing/2014/main" id="{783EBBC8-4FC3-51D8-CC53-65B6D5C961D0}"/>
              </a:ext>
            </a:extLst>
          </p:cNvPr>
          <p:cNvPicPr>
            <a:picLocks noChangeAspect="1"/>
          </p:cNvPicPr>
          <p:nvPr/>
        </p:nvPicPr>
        <p:blipFill>
          <a:blip r:embed="rId3"/>
          <a:stretch>
            <a:fillRect/>
          </a:stretch>
        </p:blipFill>
        <p:spPr>
          <a:xfrm>
            <a:off x="7425837" y="2401129"/>
            <a:ext cx="4514850" cy="3399692"/>
          </a:xfrm>
          <a:prstGeom prst="rect">
            <a:avLst/>
          </a:prstGeom>
        </p:spPr>
      </p:pic>
    </p:spTree>
    <p:extLst>
      <p:ext uri="{BB962C8B-B14F-4D97-AF65-F5344CB8AC3E}">
        <p14:creationId xmlns:p14="http://schemas.microsoft.com/office/powerpoint/2010/main" val="242851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DEA0F-236C-7819-748E-4A6B3BBC8D7B}"/>
              </a:ext>
            </a:extLst>
          </p:cNvPr>
          <p:cNvSpPr>
            <a:spLocks noGrp="1"/>
          </p:cNvSpPr>
          <p:nvPr>
            <p:ph type="title"/>
          </p:nvPr>
        </p:nvSpPr>
        <p:spPr/>
        <p:txBody>
          <a:bodyPr/>
          <a:lstStyle/>
          <a:p>
            <a:r>
              <a:rPr lang="en-IN" dirty="0"/>
              <a:t>POSITIVE/BEST PRACTICES</a:t>
            </a:r>
          </a:p>
        </p:txBody>
      </p:sp>
      <p:sp>
        <p:nvSpPr>
          <p:cNvPr id="3" name="Content Placeholder 2">
            <a:extLst>
              <a:ext uri="{FF2B5EF4-FFF2-40B4-BE49-F238E27FC236}">
                <a16:creationId xmlns:a16="http://schemas.microsoft.com/office/drawing/2014/main" id="{5FBE3861-BAA1-9F1D-50E7-9177066A5CFE}"/>
              </a:ext>
            </a:extLst>
          </p:cNvPr>
          <p:cNvSpPr>
            <a:spLocks noGrp="1"/>
          </p:cNvSpPr>
          <p:nvPr>
            <p:ph idx="1"/>
          </p:nvPr>
        </p:nvSpPr>
        <p:spPr>
          <a:xfrm>
            <a:off x="677334" y="2160589"/>
            <a:ext cx="6585111" cy="3880773"/>
          </a:xfrm>
        </p:spPr>
        <p:txBody>
          <a:bodyPr/>
          <a:lstStyle/>
          <a:p>
            <a:r>
              <a:rPr lang="en-IN" dirty="0"/>
              <a:t>Open communication.</a:t>
            </a:r>
          </a:p>
          <a:p>
            <a:r>
              <a:rPr lang="en-IN" dirty="0"/>
              <a:t>Culture of recognition and appreciation.</a:t>
            </a:r>
          </a:p>
          <a:p>
            <a:r>
              <a:rPr lang="en-IN" dirty="0"/>
              <a:t>Professional development programs</a:t>
            </a:r>
          </a:p>
          <a:p>
            <a:r>
              <a:rPr lang="en-IN" dirty="0"/>
              <a:t>Work-life balance</a:t>
            </a:r>
          </a:p>
          <a:p>
            <a:r>
              <a:rPr lang="en-IN" dirty="0"/>
              <a:t>Fair compensation.</a:t>
            </a:r>
          </a:p>
        </p:txBody>
      </p:sp>
      <p:pic>
        <p:nvPicPr>
          <p:cNvPr id="4" name="Picture 3">
            <a:extLst>
              <a:ext uri="{FF2B5EF4-FFF2-40B4-BE49-F238E27FC236}">
                <a16:creationId xmlns:a16="http://schemas.microsoft.com/office/drawing/2014/main" id="{BD1D6CE7-B613-B6FC-BFA7-B3945ECA7223}"/>
              </a:ext>
            </a:extLst>
          </p:cNvPr>
          <p:cNvPicPr>
            <a:picLocks noChangeAspect="1"/>
          </p:cNvPicPr>
          <p:nvPr/>
        </p:nvPicPr>
        <p:blipFill rotWithShape="1">
          <a:blip r:embed="rId3"/>
          <a:srcRect t="13748" b="9588"/>
          <a:stretch/>
        </p:blipFill>
        <p:spPr>
          <a:xfrm>
            <a:off x="7684477" y="2516405"/>
            <a:ext cx="4237891" cy="3169139"/>
          </a:xfrm>
          <a:prstGeom prst="rect">
            <a:avLst/>
          </a:prstGeom>
        </p:spPr>
      </p:pic>
    </p:spTree>
    <p:extLst>
      <p:ext uri="{BB962C8B-B14F-4D97-AF65-F5344CB8AC3E}">
        <p14:creationId xmlns:p14="http://schemas.microsoft.com/office/powerpoint/2010/main" val="23644942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5C105-CB5F-59B1-0E39-52A5E6CFB1E4}"/>
              </a:ext>
            </a:extLst>
          </p:cNvPr>
          <p:cNvSpPr>
            <a:spLocks noGrp="1"/>
          </p:cNvSpPr>
          <p:nvPr>
            <p:ph type="title"/>
          </p:nvPr>
        </p:nvSpPr>
        <p:spPr/>
        <p:txBody>
          <a:bodyPr/>
          <a:lstStyle/>
          <a:p>
            <a:r>
              <a:rPr lang="en-IN" dirty="0"/>
              <a:t>CONCLUSION</a:t>
            </a:r>
          </a:p>
        </p:txBody>
      </p:sp>
      <p:sp>
        <p:nvSpPr>
          <p:cNvPr id="3" name="Content Placeholder 2">
            <a:extLst>
              <a:ext uri="{FF2B5EF4-FFF2-40B4-BE49-F238E27FC236}">
                <a16:creationId xmlns:a16="http://schemas.microsoft.com/office/drawing/2014/main" id="{30004763-9634-13FE-239D-4720CCBCD767}"/>
              </a:ext>
            </a:extLst>
          </p:cNvPr>
          <p:cNvSpPr>
            <a:spLocks noGrp="1"/>
          </p:cNvSpPr>
          <p:nvPr>
            <p:ph idx="1"/>
          </p:nvPr>
        </p:nvSpPr>
        <p:spPr>
          <a:xfrm>
            <a:off x="677333" y="2160589"/>
            <a:ext cx="6655451" cy="3880773"/>
          </a:xfrm>
        </p:spPr>
        <p:txBody>
          <a:bodyPr/>
          <a:lstStyle/>
          <a:p>
            <a:r>
              <a:rPr lang="en-IN" dirty="0">
                <a:ea typeface="Calibri" panose="020F0502020204030204" pitchFamily="34" charset="0"/>
              </a:rPr>
              <a:t>I</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llustrated the broad and specific roles which are played by an HR manager.</a:t>
            </a:r>
          </a:p>
          <a:p>
            <a:r>
              <a:rPr lang="en-IN" dirty="0">
                <a:ea typeface="Calibri" panose="020F0502020204030204" pitchFamily="34" charset="0"/>
              </a:rPr>
              <a:t>P</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rovided insights about the employer-employee relationship, its types and factors which influence this linkage. </a:t>
            </a:r>
          </a:p>
          <a:p>
            <a:endParaRPr lang="en-IN" dirty="0"/>
          </a:p>
        </p:txBody>
      </p:sp>
      <p:pic>
        <p:nvPicPr>
          <p:cNvPr id="4" name="Picture 3">
            <a:extLst>
              <a:ext uri="{FF2B5EF4-FFF2-40B4-BE49-F238E27FC236}">
                <a16:creationId xmlns:a16="http://schemas.microsoft.com/office/drawing/2014/main" id="{C6E67081-954A-FB93-6C2A-11B7DAADAE99}"/>
              </a:ext>
            </a:extLst>
          </p:cNvPr>
          <p:cNvPicPr>
            <a:picLocks noChangeAspect="1"/>
          </p:cNvPicPr>
          <p:nvPr/>
        </p:nvPicPr>
        <p:blipFill>
          <a:blip r:embed="rId3"/>
          <a:stretch>
            <a:fillRect/>
          </a:stretch>
        </p:blipFill>
        <p:spPr>
          <a:xfrm>
            <a:off x="8018584" y="2354726"/>
            <a:ext cx="3824432" cy="3492498"/>
          </a:xfrm>
          <a:prstGeom prst="rect">
            <a:avLst/>
          </a:prstGeom>
        </p:spPr>
      </p:pic>
    </p:spTree>
    <p:extLst>
      <p:ext uri="{BB962C8B-B14F-4D97-AF65-F5344CB8AC3E}">
        <p14:creationId xmlns:p14="http://schemas.microsoft.com/office/powerpoint/2010/main" val="3985574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3640E-3CD9-077D-7F20-C735B7BAF290}"/>
              </a:ext>
            </a:extLst>
          </p:cNvPr>
          <p:cNvSpPr>
            <a:spLocks noGrp="1"/>
          </p:cNvSpPr>
          <p:nvPr>
            <p:ph type="title"/>
          </p:nvPr>
        </p:nvSpPr>
        <p:spPr>
          <a:xfrm>
            <a:off x="677334" y="46892"/>
            <a:ext cx="8596668" cy="832339"/>
          </a:xfrm>
        </p:spPr>
        <p:txBody>
          <a:bodyPr/>
          <a:lstStyle/>
          <a:p>
            <a:r>
              <a:rPr lang="en-IN" dirty="0"/>
              <a:t>REFERENCES</a:t>
            </a:r>
          </a:p>
        </p:txBody>
      </p:sp>
      <p:sp>
        <p:nvSpPr>
          <p:cNvPr id="3" name="Content Placeholder 2">
            <a:extLst>
              <a:ext uri="{FF2B5EF4-FFF2-40B4-BE49-F238E27FC236}">
                <a16:creationId xmlns:a16="http://schemas.microsoft.com/office/drawing/2014/main" id="{87074779-7D02-F1A5-4EC9-A8D478532E17}"/>
              </a:ext>
            </a:extLst>
          </p:cNvPr>
          <p:cNvSpPr>
            <a:spLocks noGrp="1"/>
          </p:cNvSpPr>
          <p:nvPr>
            <p:ph idx="1"/>
          </p:nvPr>
        </p:nvSpPr>
        <p:spPr>
          <a:xfrm>
            <a:off x="677334" y="1037492"/>
            <a:ext cx="8596668" cy="5486399"/>
          </a:xfrm>
        </p:spPr>
        <p:txBody>
          <a:bodyPr>
            <a:noAutofit/>
          </a:bodyPr>
          <a:lstStyle/>
          <a:p>
            <a:pPr algn="just">
              <a:lnSpc>
                <a:spcPct val="150000"/>
              </a:lnSpc>
              <a:spcAft>
                <a:spcPts val="1000"/>
              </a:spcAft>
            </a:pPr>
            <a:r>
              <a:rPr lang="en-GB" sz="12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Bray, M., Budd, J.W. and </a:t>
            </a:r>
            <a:r>
              <a:rPr lang="en-GB" sz="1200" dirty="0" err="1">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Macneil</a:t>
            </a:r>
            <a:r>
              <a:rPr lang="en-GB" sz="12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J., 2020. The many meanings of co‐operation in the employment relationship and their implications. </a:t>
            </a:r>
            <a:r>
              <a:rPr lang="en-IN" sz="1200" i="1" dirty="0">
                <a:effectLst/>
                <a:latin typeface="Times New Roman" panose="02020603050405020304" pitchFamily="18" charset="0"/>
                <a:ea typeface="Calibri" panose="020F0502020204030204" pitchFamily="34" charset="0"/>
                <a:cs typeface="Times New Roman" panose="02020603050405020304" pitchFamily="18" charset="0"/>
              </a:rPr>
              <a:t>British Journal of Industrial Relations</a:t>
            </a: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58(1). pp.114-141.</a:t>
            </a:r>
          </a:p>
          <a:p>
            <a:pPr algn="just">
              <a:lnSpc>
                <a:spcPct val="150000"/>
              </a:lnSpc>
              <a:spcAft>
                <a:spcPts val="1000"/>
              </a:spcAft>
            </a:pPr>
            <a:r>
              <a:rPr lang="en-GB" sz="12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Chopra, A., Sahoo, C.K. and Patel, G., 2024. Exploring the relationship between employer branding and talent retention: the mediation effect of employee engagement. </a:t>
            </a:r>
            <a:r>
              <a:rPr lang="en-IN" sz="12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Organizational Analysis</a:t>
            </a: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32(4). pp.702-720.</a:t>
            </a:r>
          </a:p>
          <a:p>
            <a:pPr algn="just">
              <a:lnSpc>
                <a:spcPct val="150000"/>
              </a:lnSpc>
              <a:spcAft>
                <a:spcPts val="1000"/>
              </a:spcAft>
            </a:pPr>
            <a:r>
              <a:rPr lang="en-GB" sz="12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Federici, E., Boon, C. and Den Hartog, D.N., 2021. The moderating role of HR practices on the career adaptability–job crafting relationship: a study among employee–manager dyads. </a:t>
            </a:r>
            <a:r>
              <a:rPr lang="en-IN" sz="1200" i="1" dirty="0">
                <a:effectLst/>
                <a:latin typeface="Times New Roman" panose="02020603050405020304" pitchFamily="18" charset="0"/>
                <a:ea typeface="Calibri" panose="020F0502020204030204" pitchFamily="34" charset="0"/>
                <a:cs typeface="Times New Roman" panose="02020603050405020304" pitchFamily="18" charset="0"/>
              </a:rPr>
              <a:t>The International Journal of Human Resource Management</a:t>
            </a: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32(6). pp.1339-1367.</a:t>
            </a:r>
          </a:p>
          <a:p>
            <a:pPr algn="just">
              <a:lnSpc>
                <a:spcPct val="150000"/>
              </a:lnSpc>
              <a:spcAft>
                <a:spcPts val="1000"/>
              </a:spcAft>
            </a:pPr>
            <a:r>
              <a:rPr lang="en-GB" sz="12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Freeman, C., 2022. The ‘</a:t>
            </a:r>
            <a:r>
              <a:rPr lang="en-GB" sz="1200" dirty="0" err="1">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Understanding’Employer</a:t>
            </a:r>
            <a:r>
              <a:rPr lang="en-GB" sz="12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In </a:t>
            </a:r>
            <a:r>
              <a:rPr lang="en-IN" sz="1200" i="1" dirty="0">
                <a:effectLst/>
                <a:latin typeface="Times New Roman" panose="02020603050405020304" pitchFamily="18" charset="0"/>
                <a:ea typeface="Calibri" panose="020F0502020204030204" pitchFamily="34" charset="0"/>
                <a:cs typeface="Times New Roman" panose="02020603050405020304" pitchFamily="18" charset="0"/>
              </a:rPr>
              <a:t>Work, Women and the Labour Market</a:t>
            </a: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(pp. 135-153). Routledge.</a:t>
            </a:r>
          </a:p>
          <a:p>
            <a:pPr algn="just">
              <a:lnSpc>
                <a:spcPct val="150000"/>
              </a:lnSpc>
              <a:spcAft>
                <a:spcPts val="1000"/>
              </a:spcAft>
            </a:pPr>
            <a:r>
              <a:rPr lang="en-GB" sz="12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Kebede, M., 2021. </a:t>
            </a:r>
            <a:r>
              <a:rPr lang="en-IN" sz="1200" i="1" dirty="0">
                <a:effectLst/>
                <a:latin typeface="Times New Roman" panose="02020603050405020304" pitchFamily="18" charset="0"/>
                <a:ea typeface="Calibri" panose="020F0502020204030204" pitchFamily="34" charset="0"/>
                <a:cs typeface="Times New Roman" panose="02020603050405020304" pitchFamily="18" charset="0"/>
              </a:rPr>
              <a:t>THE EFFECTS OF EMPLOYER-EMPLOYEE RELATIONSHIP ON EMPLOYEES JOB SATISFACTION: THE CASE OF SOME SELECTED PRIVATE COMMERCIAL BANKS</a:t>
            </a: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(Doctoral dissertation, ST. MARY’S UNIVERSITY).</a:t>
            </a:r>
          </a:p>
          <a:p>
            <a:pPr algn="just">
              <a:lnSpc>
                <a:spcPct val="150000"/>
              </a:lnSpc>
              <a:spcAft>
                <a:spcPts val="1000"/>
              </a:spcAft>
            </a:pPr>
            <a:r>
              <a:rPr lang="en-GB" sz="12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Kehoe, R.R. and Han, J.H., 2020. An expanded conceptualization of line managers’ involvement in human resource management. </a:t>
            </a:r>
            <a:r>
              <a:rPr lang="en-IN" sz="1200" i="1" dirty="0">
                <a:effectLst/>
                <a:latin typeface="Times New Roman" panose="02020603050405020304" pitchFamily="18" charset="0"/>
                <a:ea typeface="Calibri" panose="020F0502020204030204" pitchFamily="34" charset="0"/>
                <a:cs typeface="Times New Roman" panose="02020603050405020304" pitchFamily="18" charset="0"/>
              </a:rPr>
              <a:t>Journal of Applied Psychology</a:t>
            </a: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105(2). p.111.</a:t>
            </a:r>
          </a:p>
          <a:p>
            <a:pPr algn="just">
              <a:lnSpc>
                <a:spcPct val="150000"/>
              </a:lnSpc>
              <a:spcAft>
                <a:spcPts val="1000"/>
              </a:spcAft>
            </a:pPr>
            <a:r>
              <a:rPr lang="en-GB" sz="12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Osterman, P., 2023. Contract employment: Measurement and implications for employer–employee relationships. </a:t>
            </a:r>
            <a:r>
              <a:rPr lang="en-IN" sz="1200" i="1" dirty="0">
                <a:effectLst/>
                <a:latin typeface="Times New Roman" panose="02020603050405020304" pitchFamily="18" charset="0"/>
                <a:ea typeface="Calibri" panose="020F0502020204030204" pitchFamily="34" charset="0"/>
                <a:cs typeface="Times New Roman" panose="02020603050405020304" pitchFamily="18" charset="0"/>
              </a:rPr>
              <a:t>ILR Review</a:t>
            </a: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76(2). pp.320-356.</a:t>
            </a:r>
          </a:p>
        </p:txBody>
      </p:sp>
    </p:spTree>
    <p:extLst>
      <p:ext uri="{BB962C8B-B14F-4D97-AF65-F5344CB8AC3E}">
        <p14:creationId xmlns:p14="http://schemas.microsoft.com/office/powerpoint/2010/main" val="153214147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38</TotalTime>
  <Words>2204</Words>
  <Application>Microsoft Office PowerPoint</Application>
  <PresentationFormat>Ecran lat</PresentationFormat>
  <Paragraphs>81</Paragraphs>
  <Slides>11</Slides>
  <Notes>8</Notes>
  <HiddenSlides>0</HiddenSlides>
  <MMClips>0</MMClips>
  <ScaleCrop>false</ScaleCrop>
  <HeadingPairs>
    <vt:vector size="4" baseType="variant">
      <vt:variant>
        <vt:lpstr>Temă</vt:lpstr>
      </vt:variant>
      <vt:variant>
        <vt:i4>1</vt:i4>
      </vt:variant>
      <vt:variant>
        <vt:lpstr>Titluri diapozitive</vt:lpstr>
      </vt:variant>
      <vt:variant>
        <vt:i4>11</vt:i4>
      </vt:variant>
    </vt:vector>
  </HeadingPairs>
  <TitlesOfParts>
    <vt:vector size="12" baseType="lpstr">
      <vt:lpstr>Facet</vt:lpstr>
      <vt:lpstr>MANAGING PEOPLE</vt:lpstr>
      <vt:lpstr>TABLE OF CONTENTS</vt:lpstr>
      <vt:lpstr>INTRODUCTION</vt:lpstr>
      <vt:lpstr>DAY-TODAY RESPONSIBILITIES OF HR MANAGER</vt:lpstr>
      <vt:lpstr>WIDE REMIT OF THE ROLE</vt:lpstr>
      <vt:lpstr>EXPECTATIONS FROM HR MANAGER</vt:lpstr>
      <vt:lpstr>TYPES OF EMPLOYER-EMPLOYEE RELATIONSHIP</vt:lpstr>
      <vt:lpstr>FACTORS AFFECTING EMPLOYER-EMPLOYEE RELATIONSHIP</vt:lpstr>
      <vt:lpstr>POSITIVE/BEST PRACTICES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dc:title>
  <dc:creator>gazala kha</dc:creator>
  <cp:lastModifiedBy>Cornelia Dinca</cp:lastModifiedBy>
  <cp:revision>36</cp:revision>
  <dcterms:created xsi:type="dcterms:W3CDTF">2024-06-14T04:08:09Z</dcterms:created>
  <dcterms:modified xsi:type="dcterms:W3CDTF">2024-06-19T17:53:15Z</dcterms:modified>
</cp:coreProperties>
</file>