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83" r:id="rId3"/>
    <p:sldId id="257" r:id="rId4"/>
    <p:sldId id="274" r:id="rId5"/>
    <p:sldId id="284" r:id="rId6"/>
    <p:sldId id="285" r:id="rId7"/>
    <p:sldId id="286" r:id="rId8"/>
    <p:sldId id="287" r:id="rId9"/>
    <p:sldId id="288" r:id="rId10"/>
    <p:sldId id="289" r:id="rId11"/>
    <p:sldId id="290" r:id="rId12"/>
    <p:sldId id="291" r:id="rId13"/>
    <p:sldId id="294" r:id="rId14"/>
    <p:sldId id="295" r:id="rId15"/>
    <p:sldId id="292" r:id="rId16"/>
    <p:sldId id="296" r:id="rId17"/>
    <p:sldId id="293"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9BC1E3-73F7-6209-A320-B0B71F03C041}" v="234" dt="2026-02-23T10:06:08.343"/>
    <p1510:client id="{A779199C-809F-5196-1F8F-5A11A0E807A5}" v="215" dt="2026-02-23T10:06:26.542"/>
    <p1510:client id="{D21BD2AE-8AFD-467C-3FE9-19E4A1C4CE38}" v="93" dt="2026-02-22T15:35:07.0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8414ED-B4B9-43EC-BC8F-246E09615A64}" type="datetimeFigureOut">
              <a:t>2/23/2026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FB7794-D76A-48D0-932F-01225C244D97}" type="slidenum">
              <a:t>‹#›</a:t>
            </a:fld>
            <a:endParaRPr lang="en-US"/>
          </a:p>
        </p:txBody>
      </p:sp>
    </p:spTree>
    <p:extLst>
      <p:ext uri="{BB962C8B-B14F-4D97-AF65-F5344CB8AC3E}">
        <p14:creationId xmlns:p14="http://schemas.microsoft.com/office/powerpoint/2010/main" val="3785143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case is one of the most extensive maternity scandals in the history of the NHS. The results indicate the long-term systemic inefficiency and not the individual clinical error, which is very significant to the quality assurance and service quality improvement models in healthcare governance.</a:t>
            </a:r>
          </a:p>
        </p:txBody>
      </p:sp>
      <p:sp>
        <p:nvSpPr>
          <p:cNvPr id="4" name="Slide Number Placeholder 3"/>
          <p:cNvSpPr>
            <a:spLocks noGrp="1"/>
          </p:cNvSpPr>
          <p:nvPr>
            <p:ph type="sldNum" sz="quarter" idx="5"/>
          </p:nvPr>
        </p:nvSpPr>
        <p:spPr/>
        <p:txBody>
          <a:bodyPr/>
          <a:lstStyle/>
          <a:p>
            <a:fld id="{3AFB7794-D76A-48D0-932F-01225C244D97}" type="slidenum">
              <a:t>3</a:t>
            </a:fld>
            <a:endParaRPr lang="en-US"/>
          </a:p>
        </p:txBody>
      </p:sp>
    </p:spTree>
    <p:extLst>
      <p:ext uri="{BB962C8B-B14F-4D97-AF65-F5344CB8AC3E}">
        <p14:creationId xmlns:p14="http://schemas.microsoft.com/office/powerpoint/2010/main" val="2139223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solidFill>
                  <a:srgbClr val="111111"/>
                </a:solidFill>
              </a:rPr>
              <a:t>The long-term organisational dysfunction is manifested in the background.</a:t>
            </a:r>
            <a:r>
              <a:rPr lang="en-US">
                <a:solidFill>
                  <a:srgbClr val="000000"/>
                </a:solidFill>
              </a:rPr>
              <a:t> </a:t>
            </a:r>
            <a:r>
              <a:rPr lang="en-US">
                <a:solidFill>
                  <a:srgbClr val="111111"/>
                </a:solidFill>
              </a:rPr>
              <a:t>The Trust did not learn on negative incidents, but instead tolerated the bad practice.</a:t>
            </a:r>
            <a:r>
              <a:rPr lang="en-US">
                <a:solidFill>
                  <a:srgbClr val="000000"/>
                </a:solidFill>
              </a:rPr>
              <a:t> </a:t>
            </a:r>
            <a:r>
              <a:rPr lang="en-US">
                <a:solidFill>
                  <a:srgbClr val="111111"/>
                </a:solidFill>
              </a:rPr>
              <a:t>Inadequate reporting systems and weak board supervision led to recurrent avoidable damage, which was caused by poor outcomes of early identification and intervention.</a:t>
            </a:r>
            <a:endParaRPr lang="en-US"/>
          </a:p>
          <a:p>
            <a:pPr algn="just"/>
            <a:br>
              <a:rPr lang="en-US"/>
            </a:br>
            <a:endParaRPr lang="en-US"/>
          </a:p>
        </p:txBody>
      </p:sp>
      <p:sp>
        <p:nvSpPr>
          <p:cNvPr id="4" name="Slide Number Placeholder 3"/>
          <p:cNvSpPr>
            <a:spLocks noGrp="1"/>
          </p:cNvSpPr>
          <p:nvPr>
            <p:ph type="sldNum" sz="quarter" idx="5"/>
          </p:nvPr>
        </p:nvSpPr>
        <p:spPr/>
        <p:txBody>
          <a:bodyPr/>
          <a:lstStyle/>
          <a:p>
            <a:fld id="{3AFB7794-D76A-48D0-932F-01225C244D97}" type="slidenum">
              <a:rPr lang="en-US"/>
              <a:t>4</a:t>
            </a:fld>
            <a:endParaRPr lang="en-US"/>
          </a:p>
        </p:txBody>
      </p:sp>
    </p:spTree>
    <p:extLst>
      <p:ext uri="{BB962C8B-B14F-4D97-AF65-F5344CB8AC3E}">
        <p14:creationId xmlns:p14="http://schemas.microsoft.com/office/powerpoint/2010/main" val="3998034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Quality assurance is concerned with avoiding harm by doing proactive monitoring and accountability. Poor safety reporting and ineffective governance structures in this instance led to the fact that the risks were not identified and wrongly escalated, and the preventable maternal and neonatal harm persisted over the decades.</a:t>
            </a:r>
          </a:p>
        </p:txBody>
      </p:sp>
      <p:sp>
        <p:nvSpPr>
          <p:cNvPr id="4" name="Slide Number Placeholder 3"/>
          <p:cNvSpPr>
            <a:spLocks noGrp="1"/>
          </p:cNvSpPr>
          <p:nvPr>
            <p:ph type="sldNum" sz="quarter" idx="5"/>
          </p:nvPr>
        </p:nvSpPr>
        <p:spPr/>
        <p:txBody>
          <a:bodyPr/>
          <a:lstStyle/>
          <a:p>
            <a:fld id="{3AFB7794-D76A-48D0-932F-01225C244D97}" type="slidenum">
              <a:rPr lang="en-US"/>
              <a:t>5</a:t>
            </a:fld>
            <a:endParaRPr lang="en-US"/>
          </a:p>
        </p:txBody>
      </p:sp>
    </p:spTree>
    <p:extLst>
      <p:ext uri="{BB962C8B-B14F-4D97-AF65-F5344CB8AC3E}">
        <p14:creationId xmlns:p14="http://schemas.microsoft.com/office/powerpoint/2010/main" val="17809425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failure was at different organisational levels. Structural weaknesses and not personal incompetence made it. Lack of leadership, poor workforce preparation, and poor supervision provided the ushering of circumstances, where unsafe care became a normal condition in the said service.</a:t>
            </a:r>
          </a:p>
          <a:p>
            <a:br>
              <a:rPr lang="en-US"/>
            </a:br>
            <a:endParaRPr lang="en-US"/>
          </a:p>
        </p:txBody>
      </p:sp>
      <p:sp>
        <p:nvSpPr>
          <p:cNvPr id="4" name="Slide Number Placeholder 3"/>
          <p:cNvSpPr>
            <a:spLocks noGrp="1"/>
          </p:cNvSpPr>
          <p:nvPr>
            <p:ph type="sldNum" sz="quarter" idx="5"/>
          </p:nvPr>
        </p:nvSpPr>
        <p:spPr/>
        <p:txBody>
          <a:bodyPr/>
          <a:lstStyle/>
          <a:p>
            <a:fld id="{3AFB7794-D76A-48D0-932F-01225C244D97}" type="slidenum">
              <a:rPr lang="en-US"/>
              <a:t>6</a:t>
            </a:fld>
            <a:endParaRPr lang="en-US"/>
          </a:p>
        </p:txBody>
      </p:sp>
    </p:spTree>
    <p:extLst>
      <p:ext uri="{BB962C8B-B14F-4D97-AF65-F5344CB8AC3E}">
        <p14:creationId xmlns:p14="http://schemas.microsoft.com/office/powerpoint/2010/main" val="1726284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model changes the emphasis on individuals to investigate system design. The failure of several protective layers occurred in this instance. Weaknesses in the organisational structures including governance structure, audit system and escalation failed to provide effective control and support how failures of organisation structures led to the occurrence of repetitive safety failures.</a:t>
            </a:r>
          </a:p>
          <a:p>
            <a:br>
              <a:rPr lang="en-US"/>
            </a:br>
            <a:endParaRPr lang="en-US"/>
          </a:p>
        </p:txBody>
      </p:sp>
      <p:sp>
        <p:nvSpPr>
          <p:cNvPr id="4" name="Slide Number Placeholder 3"/>
          <p:cNvSpPr>
            <a:spLocks noGrp="1"/>
          </p:cNvSpPr>
          <p:nvPr>
            <p:ph type="sldNum" sz="quarter" idx="5"/>
          </p:nvPr>
        </p:nvSpPr>
        <p:spPr/>
        <p:txBody>
          <a:bodyPr/>
          <a:lstStyle/>
          <a:p>
            <a:fld id="{3AFB7794-D76A-48D0-932F-01225C244D97}" type="slidenum">
              <a:rPr lang="en-US"/>
              <a:t>7</a:t>
            </a:fld>
            <a:endParaRPr lang="en-US"/>
          </a:p>
        </p:txBody>
      </p:sp>
    </p:spTree>
    <p:extLst>
      <p:ext uri="{BB962C8B-B14F-4D97-AF65-F5344CB8AC3E}">
        <p14:creationId xmlns:p14="http://schemas.microsoft.com/office/powerpoint/2010/main" val="14966824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All the layers must act as shields. Nevertheless, there was a higher level of governance, competence of the workforce, audit mechanism, and regulatory inspection. Since all these security measures failed to work together in time, threats were not confined and fixed, and negative effects were systemically propagated over time</a:t>
            </a:r>
          </a:p>
        </p:txBody>
      </p:sp>
      <p:sp>
        <p:nvSpPr>
          <p:cNvPr id="4" name="Slide Number Placeholder 3"/>
          <p:cNvSpPr>
            <a:spLocks noGrp="1"/>
          </p:cNvSpPr>
          <p:nvPr>
            <p:ph type="sldNum" sz="quarter" idx="5"/>
          </p:nvPr>
        </p:nvSpPr>
        <p:spPr/>
        <p:txBody>
          <a:bodyPr/>
          <a:lstStyle/>
          <a:p>
            <a:fld id="{3AFB7794-D76A-48D0-932F-01225C244D97}" type="slidenum">
              <a:rPr lang="en-US"/>
              <a:t>8</a:t>
            </a:fld>
            <a:endParaRPr lang="en-US"/>
          </a:p>
        </p:txBody>
      </p:sp>
    </p:spTree>
    <p:extLst>
      <p:ext uri="{BB962C8B-B14F-4D97-AF65-F5344CB8AC3E}">
        <p14:creationId xmlns:p14="http://schemas.microsoft.com/office/powerpoint/2010/main" val="1796559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Benchmarking is a comparison of real performance and performance standards in the country. Here, the continued violations of set maternity standards are an indication and evidence of poor governance and poor implementation of national quality frameworks.</a:t>
            </a:r>
          </a:p>
          <a:p>
            <a:br>
              <a:rPr lang="en-US"/>
            </a:br>
            <a:endParaRPr lang="en-US"/>
          </a:p>
        </p:txBody>
      </p:sp>
      <p:sp>
        <p:nvSpPr>
          <p:cNvPr id="4" name="Slide Number Placeholder 3"/>
          <p:cNvSpPr>
            <a:spLocks noGrp="1"/>
          </p:cNvSpPr>
          <p:nvPr>
            <p:ph type="sldNum" sz="quarter" idx="5"/>
          </p:nvPr>
        </p:nvSpPr>
        <p:spPr/>
        <p:txBody>
          <a:bodyPr/>
          <a:lstStyle/>
          <a:p>
            <a:fld id="{3AFB7794-D76A-48D0-932F-01225C244D97}" type="slidenum">
              <a:rPr lang="en-US"/>
              <a:t>9</a:t>
            </a:fld>
            <a:endParaRPr lang="en-US"/>
          </a:p>
        </p:txBody>
      </p:sp>
    </p:spTree>
    <p:extLst>
      <p:ext uri="{BB962C8B-B14F-4D97-AF65-F5344CB8AC3E}">
        <p14:creationId xmlns:p14="http://schemas.microsoft.com/office/powerpoint/2010/main" val="653205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solidFill>
                  <a:srgbClr val="111111"/>
                </a:solidFill>
              </a:rPr>
              <a:t>The comparison of the expected national standards with the actual performance displays that there are considerable gaps in governance and safety.</a:t>
            </a:r>
            <a:r>
              <a:rPr lang="en-US"/>
              <a:t> </a:t>
            </a:r>
            <a:r>
              <a:rPr lang="en-US">
                <a:solidFill>
                  <a:srgbClr val="111111"/>
                </a:solidFill>
              </a:rPr>
              <a:t>The Trust's inability to incorporate national maternity frameworks into a regular practice is symptomatic of lapses in accountability, monitoring, and compliance with regulation, in which historic and avoidable damage is created and suffered.</a:t>
            </a:r>
            <a:endParaRPr lang="en-US"/>
          </a:p>
          <a:p>
            <a:endParaRPr lang="en-US">
              <a:cs typeface="+mn-lt"/>
            </a:endParaRPr>
          </a:p>
        </p:txBody>
      </p:sp>
      <p:sp>
        <p:nvSpPr>
          <p:cNvPr id="4" name="Slide Number Placeholder 3"/>
          <p:cNvSpPr>
            <a:spLocks noGrp="1"/>
          </p:cNvSpPr>
          <p:nvPr>
            <p:ph type="sldNum" sz="quarter" idx="5"/>
          </p:nvPr>
        </p:nvSpPr>
        <p:spPr/>
        <p:txBody>
          <a:bodyPr/>
          <a:lstStyle/>
          <a:p>
            <a:fld id="{3AFB7794-D76A-48D0-932F-01225C244D97}" type="slidenum">
              <a:rPr lang="en-US"/>
              <a:t>10</a:t>
            </a:fld>
            <a:endParaRPr lang="en-US"/>
          </a:p>
        </p:txBody>
      </p:sp>
    </p:spTree>
    <p:extLst>
      <p:ext uri="{BB962C8B-B14F-4D97-AF65-F5344CB8AC3E}">
        <p14:creationId xmlns:p14="http://schemas.microsoft.com/office/powerpoint/2010/main" val="9887394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This element examines the organisational structures based on service delivery. The way out is sustainable improvement, which demands embedded structures of governance, transparent incident reporting, accountability on the part of leadership, and round-the-clock quality monitoring at every level of provision of maternity care.</a:t>
            </a:r>
          </a:p>
          <a:p>
            <a:br>
              <a:rPr lang="en-US"/>
            </a:br>
            <a:endParaRPr lang="en-US"/>
          </a:p>
        </p:txBody>
      </p:sp>
      <p:sp>
        <p:nvSpPr>
          <p:cNvPr id="4" name="Slide Number Placeholder 3"/>
          <p:cNvSpPr>
            <a:spLocks noGrp="1"/>
          </p:cNvSpPr>
          <p:nvPr>
            <p:ph type="sldNum" sz="quarter" idx="5"/>
          </p:nvPr>
        </p:nvSpPr>
        <p:spPr/>
        <p:txBody>
          <a:bodyPr/>
          <a:lstStyle/>
          <a:p>
            <a:fld id="{3AFB7794-D76A-48D0-932F-01225C244D97}" type="slidenum">
              <a:rPr lang="en-US"/>
              <a:t>11</a:t>
            </a:fld>
            <a:endParaRPr lang="en-US"/>
          </a:p>
        </p:txBody>
      </p:sp>
    </p:spTree>
    <p:extLst>
      <p:ext uri="{BB962C8B-B14F-4D97-AF65-F5344CB8AC3E}">
        <p14:creationId xmlns:p14="http://schemas.microsoft.com/office/powerpoint/2010/main" val="8623684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This case bears a close relation to quality assurance since it demonstrates that poor governance, a failed reporting system and a lack of leadership accountability can expose an organisation to prolonged injuries. The idea of sustainability enhancement relies on the ability to incorporate the monitoring, transparency and ongoing assessment systems into organisations.</a:t>
            </a:r>
          </a:p>
          <a:p>
            <a:br>
              <a:rPr lang="en-US"/>
            </a:br>
            <a:endParaRPr lang="en-US"/>
          </a:p>
        </p:txBody>
      </p:sp>
      <p:sp>
        <p:nvSpPr>
          <p:cNvPr id="4" name="Slide Number Placeholder 3"/>
          <p:cNvSpPr>
            <a:spLocks noGrp="1"/>
          </p:cNvSpPr>
          <p:nvPr>
            <p:ph type="sldNum" sz="quarter" idx="5"/>
          </p:nvPr>
        </p:nvSpPr>
        <p:spPr/>
        <p:txBody>
          <a:bodyPr/>
          <a:lstStyle/>
          <a:p>
            <a:fld id="{3AFB7794-D76A-48D0-932F-01225C244D97}" type="slidenum">
              <a:rPr lang="en-US"/>
              <a:t>12</a:t>
            </a:fld>
            <a:endParaRPr lang="en-US"/>
          </a:p>
        </p:txBody>
      </p:sp>
    </p:spTree>
    <p:extLst>
      <p:ext uri="{BB962C8B-B14F-4D97-AF65-F5344CB8AC3E}">
        <p14:creationId xmlns:p14="http://schemas.microsoft.com/office/powerpoint/2010/main" val="41821468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Failure of the system was caused by compound weaknesses but not single faults. The culture of leadership, the capacity of the workforce, the regulatory lapses, and the inefficient reporting of the safety interacted, forming an environment of great risk in which the learning was minimised, and the harm that could have been prevented went on.</a:t>
            </a:r>
          </a:p>
          <a:p>
            <a:br>
              <a:rPr lang="en-US"/>
            </a:br>
            <a:endParaRPr lang="en-US"/>
          </a:p>
        </p:txBody>
      </p:sp>
      <p:sp>
        <p:nvSpPr>
          <p:cNvPr id="4" name="Slide Number Placeholder 3"/>
          <p:cNvSpPr>
            <a:spLocks noGrp="1"/>
          </p:cNvSpPr>
          <p:nvPr>
            <p:ph type="sldNum" sz="quarter" idx="5"/>
          </p:nvPr>
        </p:nvSpPr>
        <p:spPr/>
        <p:txBody>
          <a:bodyPr/>
          <a:lstStyle/>
          <a:p>
            <a:fld id="{3AFB7794-D76A-48D0-932F-01225C244D97}" type="slidenum">
              <a:rPr lang="en-US"/>
              <a:t>13</a:t>
            </a:fld>
            <a:endParaRPr lang="en-US"/>
          </a:p>
        </p:txBody>
      </p:sp>
    </p:spTree>
    <p:extLst>
      <p:ext uri="{BB962C8B-B14F-4D97-AF65-F5344CB8AC3E}">
        <p14:creationId xmlns:p14="http://schemas.microsoft.com/office/powerpoint/2010/main" val="26627122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effects reached further than the clinical damage to organisational trust and national maternity faith. Systemic resilience, responsibility of leadership, instilled cultures of learning, and proactive safety monitoring through all maternity services are all long-term reforms.</a:t>
            </a:r>
          </a:p>
          <a:p>
            <a:br>
              <a:rPr lang="en-US"/>
            </a:br>
            <a:endParaRPr lang="en-US"/>
          </a:p>
        </p:txBody>
      </p:sp>
      <p:sp>
        <p:nvSpPr>
          <p:cNvPr id="4" name="Slide Number Placeholder 3"/>
          <p:cNvSpPr>
            <a:spLocks noGrp="1"/>
          </p:cNvSpPr>
          <p:nvPr>
            <p:ph type="sldNum" sz="quarter" idx="5"/>
          </p:nvPr>
        </p:nvSpPr>
        <p:spPr/>
        <p:txBody>
          <a:bodyPr/>
          <a:lstStyle/>
          <a:p>
            <a:fld id="{3AFB7794-D76A-48D0-932F-01225C244D97}" type="slidenum">
              <a:rPr lang="en-US"/>
              <a:t>14</a:t>
            </a:fld>
            <a:endParaRPr lang="en-US"/>
          </a:p>
        </p:txBody>
      </p:sp>
    </p:spTree>
    <p:extLst>
      <p:ext uri="{BB962C8B-B14F-4D97-AF65-F5344CB8AC3E}">
        <p14:creationId xmlns:p14="http://schemas.microsoft.com/office/powerpoint/2010/main" val="957788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2/23/2026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atientsafetyj.com/article/142807-a-physics-tribute-to-james-reason" TargetMode="External"/><Relationship Id="rId2" Type="http://schemas.openxmlformats.org/officeDocument/2006/relationships/hyperlink" Target="https://www.bbc.com/news/articles/cv2qq9e3592o"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1064302/Final-Ockenden-Report-web-accessible.pdf" TargetMode="External"/><Relationship Id="rId5" Type="http://schemas.openxmlformats.org/officeDocument/2006/relationships/hyperlink" Target="https://www.cqc.org.uk/publications/major-report/state-care/2024-2025/focus/maternity" TargetMode="External"/><Relationship Id="rId4" Type="http://schemas.openxmlformats.org/officeDocument/2006/relationships/hyperlink" Target="https://bmjopenquality.bmj.com/content/14/4/e003432"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fieldfisher.com/en/injury-claims/insights/ockenden-inquiry-inadequate-investigation-into-bab" TargetMode="External"/><Relationship Id="rId7" Type="http://schemas.openxmlformats.org/officeDocument/2006/relationships/hyperlink" Target="https://www.england.nhs.uk/long-read/maternity-and-neonatal-infrastructure-review-findings/" TargetMode="External"/><Relationship Id="rId2" Type="http://schemas.openxmlformats.org/officeDocument/2006/relationships/hyperlink" Target="https://assets.publishing.service.gov.uk/government/uploads/system/uploads/attachment_data/file/1064302/Final-Ockenden-Report-web-accessible.pdf" TargetMode="External"/><Relationship Id="rId1" Type="http://schemas.openxmlformats.org/officeDocument/2006/relationships/slideLayout" Target="../slideLayouts/slideLayout2.xml"/><Relationship Id="rId6" Type="http://schemas.openxmlformats.org/officeDocument/2006/relationships/hyperlink" Target="https://www.england.nhs.uk/patient-safety/patient-safety-insight/incident-response-framework/" TargetMode="External"/><Relationship Id="rId5" Type="http://schemas.openxmlformats.org/officeDocument/2006/relationships/hyperlink" Target="http://www.england.nhs.uk" TargetMode="External"/><Relationship Id="rId4" Type="http://schemas.openxmlformats.org/officeDocument/2006/relationships/hyperlink" Target="https://news.sky.com/story/at-least-201-babies-and-nine-mothers-died-as-a-result-of-maternity-failings-at-shrewsbury-and-telford-nhs-trust-12578103"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macsphere.mcmaster.ca/items/6a727a58-4dd6-42eb-a54c-1af70d59efe0" TargetMode="External"/><Relationship Id="rId2" Type="http://schemas.openxmlformats.org/officeDocument/2006/relationships/hyperlink" Target="https://www.ockendenmaternityreview.org.uk/wp-content/uploads/2022/03/FINAL_INDEPENDENT_MATERNITY_REVIEW_OF_MATERNITY_SERVICES_REPORT.pdf" TargetMode="External"/><Relationship Id="rId1" Type="http://schemas.openxmlformats.org/officeDocument/2006/relationships/slideLayout" Target="../slideLayouts/slideLayout2.xml"/><Relationship Id="rId6" Type="http://schemas.openxmlformats.org/officeDocument/2006/relationships/hyperlink" Target="https://pmc.ncbi.nlm.nih.gov/articles/PMC8514562" TargetMode="External"/><Relationship Id="rId5" Type="http://schemas.openxmlformats.org/officeDocument/2006/relationships/hyperlink" Target="https://www.shropshirelive.com/news/2022/03/30/damning-report-reveals-scale-of-maternity-failures-at-the-shrewsbury-and-telford-hospital-nhs-trust/" TargetMode="External"/><Relationship Id="rId4" Type="http://schemas.openxmlformats.org/officeDocument/2006/relationships/hyperlink" Target="https://doi.org/10.1007/978-981-95-0339-1_6"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1" name="Rectangle 100">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102">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106">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9236" y="387525"/>
            <a:ext cx="9632430" cy="1125212"/>
          </a:xfrm>
        </p:spPr>
        <p:txBody>
          <a:bodyPr anchor="b">
            <a:normAutofit fontScale="90000"/>
          </a:bodyPr>
          <a:lstStyle/>
          <a:p>
            <a:r>
              <a:rPr lang="en-US" sz="3000" b="1" i="1">
                <a:solidFill>
                  <a:srgbClr val="FFFFFF"/>
                </a:solidFill>
                <a:latin typeface="Times New Roman"/>
                <a:cs typeface="Times New Roman"/>
              </a:rPr>
              <a:t>Quality Failures in Maternity Care: Shrewsbury &amp; Telford NHS Trust</a:t>
            </a:r>
            <a:br>
              <a:rPr lang="en-US" sz="3000" b="1" i="1">
                <a:latin typeface="Times New Roman"/>
                <a:cs typeface="Times New Roman"/>
              </a:rPr>
            </a:br>
            <a:endParaRPr lang="en-US" sz="3000" b="1" i="1">
              <a:solidFill>
                <a:srgbClr val="FFFFFF"/>
              </a:solidFill>
              <a:latin typeface="Times New Roman"/>
              <a:cs typeface="Times New Roman"/>
            </a:endParaRPr>
          </a:p>
        </p:txBody>
      </p:sp>
      <p:sp>
        <p:nvSpPr>
          <p:cNvPr id="109" name="Rectangle 108">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127208" y="4756265"/>
            <a:ext cx="4393278" cy="1244483"/>
          </a:xfrm>
        </p:spPr>
        <p:txBody>
          <a:bodyPr vert="horz" lIns="91440" tIns="45720" rIns="91440" bIns="45720" rtlCol="0" anchor="t">
            <a:normAutofit/>
          </a:bodyPr>
          <a:lstStyle/>
          <a:p>
            <a:pPr algn="l">
              <a:buChar char="•"/>
            </a:pPr>
            <a:r>
              <a:rPr lang="en-US" sz="1400" dirty="0">
                <a:solidFill>
                  <a:schemeClr val="bg1"/>
                </a:solidFill>
                <a:ea typeface="+mn-lt"/>
                <a:cs typeface="+mn-lt"/>
              </a:rPr>
              <a:t>Name: Vidhi Prajapati </a:t>
            </a:r>
            <a:endParaRPr lang="en-US" sz="1400">
              <a:solidFill>
                <a:schemeClr val="bg1"/>
              </a:solidFill>
              <a:latin typeface="Times New Roman"/>
              <a:cs typeface="Times New Roman"/>
            </a:endParaRPr>
          </a:p>
          <a:p>
            <a:pPr algn="l">
              <a:buChar char="•"/>
            </a:pPr>
            <a:r>
              <a:rPr lang="en-US" sz="1400">
                <a:solidFill>
                  <a:schemeClr val="bg1"/>
                </a:solidFill>
                <a:ea typeface="+mn-lt"/>
                <a:cs typeface="+mn-lt"/>
              </a:rPr>
              <a:t>Student number: 2506527</a:t>
            </a:r>
            <a:endParaRPr lang="en-US" sz="1400">
              <a:solidFill>
                <a:schemeClr val="bg1"/>
              </a:solidFill>
            </a:endParaRPr>
          </a:p>
          <a:p>
            <a:pPr algn="l">
              <a:buChar char="•"/>
            </a:pPr>
            <a:r>
              <a:rPr lang="en-US" sz="1400" dirty="0">
                <a:solidFill>
                  <a:schemeClr val="bg1"/>
                </a:solidFill>
                <a:ea typeface="+mn-lt"/>
                <a:cs typeface="+mn-lt"/>
              </a:rPr>
              <a:t>Lecturer’s Name: Dr Fahad khan</a:t>
            </a:r>
            <a:endParaRPr lang="en-US" sz="1400">
              <a:solidFill>
                <a:schemeClr val="bg1"/>
              </a:solidFill>
            </a:endParaRPr>
          </a:p>
          <a:p>
            <a:pPr marL="171450" indent="-171450" algn="l">
              <a:buChar char="•"/>
            </a:pPr>
            <a:endParaRPr lang="en-US" sz="3600" dirty="0">
              <a:solidFill>
                <a:schemeClr val="bg1"/>
              </a:solidFill>
              <a:latin typeface="Times New Roman"/>
              <a:cs typeface="Times New Roman"/>
            </a:endParaRPr>
          </a:p>
        </p:txBody>
      </p:sp>
      <p:sp>
        <p:nvSpPr>
          <p:cNvPr id="111" name="Oval 110">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4" name="Picture 3" descr="A blue and white logo&#10;&#10;AI-generated content may be incorrect.">
            <a:extLst>
              <a:ext uri="{FF2B5EF4-FFF2-40B4-BE49-F238E27FC236}">
                <a16:creationId xmlns:a16="http://schemas.microsoft.com/office/drawing/2014/main" id="{AE6C2FF5-E492-CA04-9F25-895BD7726DC5}"/>
              </a:ext>
            </a:extLst>
          </p:cNvPr>
          <p:cNvPicPr>
            <a:picLocks noChangeAspect="1"/>
          </p:cNvPicPr>
          <p:nvPr/>
        </p:nvPicPr>
        <p:blipFill>
          <a:blip r:embed="rId2"/>
          <a:stretch>
            <a:fillRect/>
          </a:stretch>
        </p:blipFill>
        <p:spPr>
          <a:xfrm>
            <a:off x="6920559" y="2462799"/>
            <a:ext cx="3737164" cy="1946689"/>
          </a:xfrm>
          <a:prstGeom prst="rect">
            <a:avLst/>
          </a:prstGeom>
        </p:spPr>
      </p:pic>
      <p:sp>
        <p:nvSpPr>
          <p:cNvPr id="6" name="TextBox 5">
            <a:extLst>
              <a:ext uri="{FF2B5EF4-FFF2-40B4-BE49-F238E27FC236}">
                <a16:creationId xmlns:a16="http://schemas.microsoft.com/office/drawing/2014/main" id="{5B1DA13F-8D41-1EA5-FF2C-CF1F560C0986}"/>
              </a:ext>
            </a:extLst>
          </p:cNvPr>
          <p:cNvSpPr txBox="1"/>
          <p:nvPr/>
        </p:nvSpPr>
        <p:spPr>
          <a:xfrm>
            <a:off x="929014" y="1998945"/>
            <a:ext cx="4780768"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700" b="1" i="1" baseline="0">
                <a:solidFill>
                  <a:srgbClr val="FFFFFF"/>
                </a:solidFill>
                <a:latin typeface="Times New Roman"/>
              </a:rPr>
              <a:t>A Critical Analysis of Root Causes, Policy Issues, and Service Provision Impact</a:t>
            </a:r>
            <a:r>
              <a:rPr sz="2700">
                <a:latin typeface="Times New Roman"/>
                <a:ea typeface="Times New Roman"/>
                <a:cs typeface="Times New Roman"/>
              </a:rPr>
              <a:t>​</a:t>
            </a:r>
            <a:endParaRPr lang="en-US"/>
          </a:p>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3" name="Rectangle 37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7B7FC5-5BB3-8E4E-59E5-A6038BCB4D32}"/>
              </a:ext>
            </a:extLst>
          </p:cNvPr>
          <p:cNvSpPr>
            <a:spLocks noGrp="1"/>
          </p:cNvSpPr>
          <p:nvPr>
            <p:ph type="title"/>
          </p:nvPr>
        </p:nvSpPr>
        <p:spPr>
          <a:xfrm>
            <a:off x="4334529" y="577193"/>
            <a:ext cx="3527425" cy="825878"/>
          </a:xfrm>
        </p:spPr>
        <p:txBody>
          <a:bodyPr anchor="t">
            <a:normAutofit fontScale="90000"/>
          </a:bodyPr>
          <a:lstStyle/>
          <a:p>
            <a:r>
              <a:rPr lang="en-US" sz="4000" b="1">
                <a:latin typeface="Times New Roman"/>
                <a:cs typeface="Times New Roman"/>
              </a:rPr>
              <a:t>Table of Content</a:t>
            </a:r>
            <a:endParaRPr lang="en-US" sz="4000"/>
          </a:p>
        </p:txBody>
      </p:sp>
      <p:sp>
        <p:nvSpPr>
          <p:cNvPr id="374" name="Content Placeholder 2">
            <a:extLst>
              <a:ext uri="{FF2B5EF4-FFF2-40B4-BE49-F238E27FC236}">
                <a16:creationId xmlns:a16="http://schemas.microsoft.com/office/drawing/2014/main" id="{F2297218-5EDB-604C-3B96-BA05FFB34CA4}"/>
              </a:ext>
            </a:extLst>
          </p:cNvPr>
          <p:cNvSpPr>
            <a:spLocks noGrp="1"/>
          </p:cNvSpPr>
          <p:nvPr>
            <p:ph idx="1"/>
          </p:nvPr>
        </p:nvSpPr>
        <p:spPr>
          <a:xfrm>
            <a:off x="1613787" y="1395223"/>
            <a:ext cx="9496798" cy="5315911"/>
          </a:xfrm>
        </p:spPr>
        <p:txBody>
          <a:bodyPr vert="horz" lIns="91440" tIns="45720" rIns="91440" bIns="45720" rtlCol="0" anchor="t">
            <a:noAutofit/>
          </a:bodyPr>
          <a:lstStyle/>
          <a:p>
            <a:pPr>
              <a:buFont typeface="Wingdings" panose="020B0604020202020204" pitchFamily="34" charset="0"/>
              <a:buChar char="Ø"/>
            </a:pPr>
            <a:r>
              <a:rPr lang="en-US" sz="2000">
                <a:solidFill>
                  <a:schemeClr val="tx1">
                    <a:alpha val="80000"/>
                  </a:schemeClr>
                </a:solidFill>
                <a:latin typeface="Times New Roman"/>
                <a:cs typeface="Times New Roman"/>
              </a:rPr>
              <a:t>Slide 3: Introduction / Overview of the Case Study</a:t>
            </a:r>
            <a:endParaRPr lang="en-US" sz="2000">
              <a:solidFill>
                <a:schemeClr val="tx1">
                  <a:alpha val="80000"/>
                </a:schemeClr>
              </a:solidFill>
            </a:endParaRPr>
          </a:p>
          <a:p>
            <a:pPr>
              <a:buFont typeface="Wingdings" panose="020B0604020202020204" pitchFamily="34" charset="0"/>
              <a:buChar char="Ø"/>
            </a:pPr>
            <a:r>
              <a:rPr lang="en-US" sz="2000">
                <a:solidFill>
                  <a:schemeClr val="tx1">
                    <a:alpha val="80000"/>
                  </a:schemeClr>
                </a:solidFill>
                <a:latin typeface="Times New Roman"/>
                <a:cs typeface="Times New Roman"/>
              </a:rPr>
              <a:t>Slide 4: Case Background</a:t>
            </a:r>
            <a:endParaRPr lang="en-US" sz="2000">
              <a:solidFill>
                <a:schemeClr val="tx1">
                  <a:alpha val="80000"/>
                </a:schemeClr>
              </a:solidFill>
            </a:endParaRPr>
          </a:p>
          <a:p>
            <a:pPr>
              <a:buFont typeface="Wingdings" panose="020B0604020202020204" pitchFamily="34" charset="0"/>
              <a:buChar char="Ø"/>
            </a:pPr>
            <a:r>
              <a:rPr lang="en-US" sz="2000">
                <a:solidFill>
                  <a:schemeClr val="tx1">
                    <a:alpha val="80000"/>
                  </a:schemeClr>
                </a:solidFill>
                <a:latin typeface="Times New Roman"/>
                <a:cs typeface="Times New Roman"/>
              </a:rPr>
              <a:t>Slide 5: Quality Assurance Relevance</a:t>
            </a:r>
            <a:endParaRPr lang="en-US" sz="2000">
              <a:solidFill>
                <a:schemeClr val="tx1">
                  <a:alpha val="80000"/>
                </a:schemeClr>
              </a:solidFill>
            </a:endParaRPr>
          </a:p>
          <a:p>
            <a:pPr>
              <a:buFont typeface="Wingdings" panose="020B0604020202020204" pitchFamily="34" charset="0"/>
              <a:buChar char="Ø"/>
            </a:pPr>
            <a:r>
              <a:rPr lang="en-US" sz="2000">
                <a:solidFill>
                  <a:schemeClr val="tx1">
                    <a:alpha val="80000"/>
                  </a:schemeClr>
                </a:solidFill>
                <a:latin typeface="Times New Roman"/>
                <a:cs typeface="Times New Roman"/>
              </a:rPr>
              <a:t>Slide 6: Why Did the System Fail?</a:t>
            </a:r>
            <a:endParaRPr lang="en-US" sz="2000">
              <a:solidFill>
                <a:schemeClr val="tx1">
                  <a:alpha val="80000"/>
                </a:schemeClr>
              </a:solidFill>
            </a:endParaRPr>
          </a:p>
          <a:p>
            <a:pPr>
              <a:buFont typeface="Wingdings" panose="020B0604020202020204" pitchFamily="34" charset="0"/>
              <a:buChar char="Ø"/>
            </a:pPr>
            <a:r>
              <a:rPr lang="en-US" sz="2000">
                <a:solidFill>
                  <a:schemeClr val="tx1">
                    <a:alpha val="80000"/>
                  </a:schemeClr>
                </a:solidFill>
                <a:latin typeface="Times New Roman"/>
                <a:cs typeface="Times New Roman"/>
              </a:rPr>
              <a:t>Slide 7: Swiss Cheese Model – Systems Failure (Compulsory) </a:t>
            </a:r>
            <a:endParaRPr lang="en-US" sz="2000">
              <a:solidFill>
                <a:schemeClr val="tx1">
                  <a:alpha val="80000"/>
                </a:schemeClr>
              </a:solidFill>
            </a:endParaRPr>
          </a:p>
          <a:p>
            <a:pPr>
              <a:buFont typeface="Wingdings" panose="020B0604020202020204" pitchFamily="34" charset="0"/>
              <a:buChar char="Ø"/>
            </a:pPr>
            <a:r>
              <a:rPr lang="en-US" sz="2000">
                <a:solidFill>
                  <a:schemeClr val="tx1">
                    <a:alpha val="80000"/>
                  </a:schemeClr>
                </a:solidFill>
                <a:latin typeface="Times New Roman"/>
                <a:cs typeface="Times New Roman"/>
              </a:rPr>
              <a:t>Slide 8: Swiss Cheese Model – Layers of Failure</a:t>
            </a:r>
            <a:endParaRPr lang="en-US" sz="2000">
              <a:solidFill>
                <a:schemeClr val="tx1">
                  <a:alpha val="80000"/>
                </a:schemeClr>
              </a:solidFill>
            </a:endParaRPr>
          </a:p>
          <a:p>
            <a:pPr>
              <a:buFont typeface="Wingdings" panose="020B0604020202020204" pitchFamily="34" charset="0"/>
              <a:buChar char="Ø"/>
            </a:pPr>
            <a:r>
              <a:rPr lang="en-US" sz="2000">
                <a:solidFill>
                  <a:schemeClr val="tx1">
                    <a:alpha val="80000"/>
                  </a:schemeClr>
                </a:solidFill>
                <a:latin typeface="Times New Roman"/>
                <a:cs typeface="Times New Roman"/>
              </a:rPr>
              <a:t>Slide 9: Benchmarking Gaps – National Standards vs Performance</a:t>
            </a:r>
            <a:endParaRPr lang="en-US" sz="2000">
              <a:solidFill>
                <a:schemeClr val="tx1">
                  <a:alpha val="80000"/>
                </a:schemeClr>
              </a:solidFill>
            </a:endParaRPr>
          </a:p>
          <a:p>
            <a:pPr>
              <a:buFont typeface="Wingdings" panose="020B0604020202020204" pitchFamily="34" charset="0"/>
              <a:buChar char="Ø"/>
            </a:pPr>
            <a:r>
              <a:rPr lang="en-US" sz="2000">
                <a:solidFill>
                  <a:schemeClr val="tx1">
                    <a:alpha val="80000"/>
                  </a:schemeClr>
                </a:solidFill>
                <a:latin typeface="Times New Roman"/>
                <a:cs typeface="Times New Roman"/>
              </a:rPr>
              <a:t>Slide 10: National Standards vs Maternity Service Performance </a:t>
            </a:r>
            <a:endParaRPr lang="en-US" sz="2000">
              <a:solidFill>
                <a:schemeClr val="tx1">
                  <a:alpha val="80000"/>
                </a:schemeClr>
              </a:solidFill>
            </a:endParaRPr>
          </a:p>
          <a:p>
            <a:pPr>
              <a:buFont typeface="Wingdings" panose="020B0604020202020204" pitchFamily="34" charset="0"/>
              <a:buChar char="Ø"/>
            </a:pPr>
            <a:r>
              <a:rPr lang="en-US" sz="2000">
                <a:solidFill>
                  <a:schemeClr val="tx1">
                    <a:alpha val="80000"/>
                  </a:schemeClr>
                </a:solidFill>
                <a:latin typeface="Times New Roman"/>
                <a:cs typeface="Times New Roman"/>
              </a:rPr>
              <a:t>Slide 11:Component 2: Introduction &amp; Case Background</a:t>
            </a:r>
            <a:endParaRPr lang="en-US" sz="2000">
              <a:solidFill>
                <a:schemeClr val="tx1">
                  <a:alpha val="80000"/>
                </a:schemeClr>
              </a:solidFill>
            </a:endParaRPr>
          </a:p>
          <a:p>
            <a:pPr>
              <a:buFont typeface="Wingdings" panose="020B0604020202020204" pitchFamily="34" charset="0"/>
              <a:buChar char="Ø"/>
            </a:pPr>
            <a:r>
              <a:rPr lang="en-US" sz="2000">
                <a:solidFill>
                  <a:schemeClr val="tx1">
                    <a:alpha val="80000"/>
                  </a:schemeClr>
                </a:solidFill>
                <a:latin typeface="Times New Roman"/>
                <a:cs typeface="Times New Roman"/>
              </a:rPr>
              <a:t>Slide 12: Relevance to Quality Assurance and Service Improvement </a:t>
            </a:r>
            <a:endParaRPr lang="en-US" sz="2000">
              <a:solidFill>
                <a:schemeClr val="tx1">
                  <a:alpha val="80000"/>
                </a:schemeClr>
              </a:solidFill>
            </a:endParaRPr>
          </a:p>
          <a:p>
            <a:pPr>
              <a:buFont typeface="Wingdings" panose="020B0604020202020204" pitchFamily="34" charset="0"/>
              <a:buChar char="Ø"/>
            </a:pPr>
            <a:r>
              <a:rPr lang="en-US" sz="2000">
                <a:solidFill>
                  <a:schemeClr val="tx1">
                    <a:alpha val="80000"/>
                  </a:schemeClr>
                </a:solidFill>
                <a:latin typeface="Times New Roman"/>
                <a:cs typeface="Times New Roman"/>
              </a:rPr>
              <a:t>Slide 13: Contributing Factors To System Failure </a:t>
            </a:r>
            <a:endParaRPr lang="en-US" sz="2000">
              <a:solidFill>
                <a:schemeClr val="tx1">
                  <a:alpha val="80000"/>
                </a:schemeClr>
              </a:solidFill>
            </a:endParaRPr>
          </a:p>
          <a:p>
            <a:pPr>
              <a:buFont typeface="Wingdings" panose="020B0604020202020204" pitchFamily="34" charset="0"/>
              <a:buChar char="Ø"/>
            </a:pPr>
            <a:r>
              <a:rPr lang="en-US" sz="2000">
                <a:solidFill>
                  <a:schemeClr val="tx1">
                    <a:alpha val="80000"/>
                  </a:schemeClr>
                </a:solidFill>
                <a:latin typeface="Times New Roman"/>
                <a:cs typeface="Times New Roman"/>
              </a:rPr>
              <a:t>Slide 14: Impact, Strategic Improvement &amp; Critical Conclusion</a:t>
            </a:r>
            <a:endParaRPr lang="en-US" sz="2000">
              <a:solidFill>
                <a:schemeClr val="tx1">
                  <a:alpha val="80000"/>
                </a:schemeClr>
              </a:solidFill>
            </a:endParaRPr>
          </a:p>
          <a:p>
            <a:pPr>
              <a:buFont typeface="Wingdings" panose="020B0604020202020204" pitchFamily="34" charset="0"/>
              <a:buChar char="Ø"/>
            </a:pPr>
            <a:r>
              <a:rPr lang="en-US" sz="2000">
                <a:solidFill>
                  <a:schemeClr val="tx1">
                    <a:alpha val="80000"/>
                  </a:schemeClr>
                </a:solidFill>
                <a:latin typeface="Times New Roman"/>
                <a:cs typeface="Times New Roman"/>
              </a:rPr>
              <a:t>Slide 15: Reference list</a:t>
            </a:r>
            <a:endParaRPr lang="en-US" sz="2000">
              <a:solidFill>
                <a:schemeClr val="tx1">
                  <a:alpha val="80000"/>
                </a:schemeClr>
              </a:solidFill>
            </a:endParaRPr>
          </a:p>
        </p:txBody>
      </p:sp>
      <p:grpSp>
        <p:nvGrpSpPr>
          <p:cNvPr id="375" name="Group 374">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376" name="Freeform: Shape 375">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7" name="Freeform: Shape 376">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48070044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BF1F1-8E3A-C644-5B38-E5E9C319B5D3}"/>
              </a:ext>
            </a:extLst>
          </p:cNvPr>
          <p:cNvSpPr>
            <a:spLocks noGrp="1"/>
          </p:cNvSpPr>
          <p:nvPr>
            <p:ph type="title"/>
          </p:nvPr>
        </p:nvSpPr>
        <p:spPr>
          <a:xfrm>
            <a:off x="7910283" y="741391"/>
            <a:ext cx="3397017" cy="1616203"/>
          </a:xfrm>
        </p:spPr>
        <p:txBody>
          <a:bodyPr anchor="b">
            <a:normAutofit/>
          </a:bodyPr>
          <a:lstStyle/>
          <a:p>
            <a:r>
              <a:rPr lang="en-US" sz="3200" b="1">
                <a:solidFill>
                  <a:schemeClr val="bg1"/>
                </a:solidFill>
                <a:latin typeface="Times New Roman"/>
                <a:cs typeface="Times New Roman"/>
              </a:rPr>
              <a:t> Introduction and Case Background</a:t>
            </a:r>
            <a:endParaRPr lang="en-US" sz="3200">
              <a:solidFill>
                <a:schemeClr val="bg1"/>
              </a:solidFill>
              <a:latin typeface="Times New Roman"/>
              <a:cs typeface="Times New Roman"/>
            </a:endParaRPr>
          </a:p>
        </p:txBody>
      </p:sp>
      <p:pic>
        <p:nvPicPr>
          <p:cNvPr id="12" name="Picture 11" descr="Shrewsbury baby deaths: 'It was difficult to be a midwife here' - BBC News">
            <a:extLst>
              <a:ext uri="{FF2B5EF4-FFF2-40B4-BE49-F238E27FC236}">
                <a16:creationId xmlns:a16="http://schemas.microsoft.com/office/drawing/2014/main" id="{78A637F9-FEE6-D39C-D113-2947992C0E99}"/>
              </a:ext>
            </a:extLst>
          </p:cNvPr>
          <p:cNvPicPr>
            <a:picLocks noChangeAspect="1"/>
          </p:cNvPicPr>
          <p:nvPr/>
        </p:nvPicPr>
        <p:blipFill>
          <a:blip r:embed="rId3"/>
          <a:srcRect r="12340"/>
          <a:stretch>
            <a:fillRect/>
          </a:stretch>
        </p:blipFill>
        <p:spPr>
          <a:xfrm>
            <a:off x="358021" y="574854"/>
            <a:ext cx="6406903" cy="5043096"/>
          </a:xfrm>
          <a:prstGeom prst="rect">
            <a:avLst/>
          </a:prstGeom>
        </p:spPr>
      </p:pic>
      <p:grpSp>
        <p:nvGrpSpPr>
          <p:cNvPr id="772" name="Group 771">
            <a:extLst>
              <a:ext uri="{FF2B5EF4-FFF2-40B4-BE49-F238E27FC236}">
                <a16:creationId xmlns:a16="http://schemas.microsoft.com/office/drawing/2014/main" id="{BE589684-54CA-64D8-C963-5F19FF75BF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4697" y="5858828"/>
            <a:ext cx="6406903" cy="123363"/>
            <a:chOff x="7015162" y="5858828"/>
            <a:chExt cx="4300544" cy="123363"/>
          </a:xfrm>
        </p:grpSpPr>
        <p:sp>
          <p:nvSpPr>
            <p:cNvPr id="770" name="Rectangle 769">
              <a:extLst>
                <a:ext uri="{FF2B5EF4-FFF2-40B4-BE49-F238E27FC236}">
                  <a16:creationId xmlns:a16="http://schemas.microsoft.com/office/drawing/2014/main" id="{9B56B8E8-B789-DA4D-E4BE-03FA3165B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4" name="Rectangle 773">
              <a:extLst>
                <a:ext uri="{FF2B5EF4-FFF2-40B4-BE49-F238E27FC236}">
                  <a16:creationId xmlns:a16="http://schemas.microsoft.com/office/drawing/2014/main" id="{2255D907-377D-0DF9-B4A4-4B44C46FB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60" name="Content Placeholder 7">
            <a:extLst>
              <a:ext uri="{FF2B5EF4-FFF2-40B4-BE49-F238E27FC236}">
                <a16:creationId xmlns:a16="http://schemas.microsoft.com/office/drawing/2014/main" id="{8B3DFEE4-9BE0-5994-8C4D-CE9C00FC64BC}"/>
              </a:ext>
            </a:extLst>
          </p:cNvPr>
          <p:cNvSpPr>
            <a:spLocks noGrp="1"/>
          </p:cNvSpPr>
          <p:nvPr>
            <p:ph idx="1"/>
          </p:nvPr>
        </p:nvSpPr>
        <p:spPr>
          <a:xfrm>
            <a:off x="7316373" y="2533476"/>
            <a:ext cx="3988121" cy="3391803"/>
          </a:xfrm>
        </p:spPr>
        <p:txBody>
          <a:bodyPr vert="horz" lIns="91440" tIns="45720" rIns="91440" bIns="45720" rtlCol="0" anchor="t">
            <a:normAutofit/>
          </a:bodyPr>
          <a:lstStyle/>
          <a:p>
            <a:r>
              <a:rPr lang="en-US" sz="1400">
                <a:solidFill>
                  <a:schemeClr val="bg1"/>
                </a:solidFill>
                <a:latin typeface="Times New Roman"/>
                <a:cs typeface="Times New Roman"/>
              </a:rPr>
              <a:t>In a study conducted by the Ockenden Maternity Review (2022), the failures in maternity care were evaluated in Shrewsbury and Telford Hospital NHS Trust.</a:t>
            </a:r>
          </a:p>
          <a:p>
            <a:r>
              <a:rPr lang="en-US" sz="1400">
                <a:solidFill>
                  <a:schemeClr val="bg1"/>
                </a:solidFill>
                <a:latin typeface="Times New Roman"/>
                <a:cs typeface="Times New Roman"/>
              </a:rPr>
              <a:t>It affected over 1,486 families, killed at least 201 babies and nine mothers as a result of substandard care (Johnson, 2022).</a:t>
            </a:r>
            <a:endParaRPr lang="en-US" sz="1400">
              <a:solidFill>
                <a:schemeClr val="bg1"/>
              </a:solidFill>
            </a:endParaRPr>
          </a:p>
          <a:p>
            <a:r>
              <a:rPr lang="en-US" sz="1400">
                <a:solidFill>
                  <a:schemeClr val="bg1"/>
                </a:solidFill>
                <a:latin typeface="Times New Roman"/>
                <a:cs typeface="Times New Roman"/>
              </a:rPr>
              <a:t>The case describes weak leadership, key systematic flaws in governance, safety monitoring and regulation, which casts a grave question on the quality assurance area in NHS maternity services.</a:t>
            </a:r>
            <a:endParaRPr lang="en-US" sz="1400">
              <a:solidFill>
                <a:schemeClr val="bg1"/>
              </a:solidFill>
            </a:endParaRPr>
          </a:p>
          <a:p>
            <a:endParaRPr lang="en-US" sz="1400">
              <a:solidFill>
                <a:schemeClr val="bg1"/>
              </a:solidFill>
              <a:latin typeface="Times New Roman"/>
              <a:cs typeface="Times New Roman"/>
            </a:endParaRPr>
          </a:p>
        </p:txBody>
      </p:sp>
      <p:sp>
        <p:nvSpPr>
          <p:cNvPr id="10" name="TextBox 9">
            <a:extLst>
              <a:ext uri="{FF2B5EF4-FFF2-40B4-BE49-F238E27FC236}">
                <a16:creationId xmlns:a16="http://schemas.microsoft.com/office/drawing/2014/main" id="{59522120-D9A5-09E3-CE69-C82247D2B689}"/>
              </a:ext>
            </a:extLst>
          </p:cNvPr>
          <p:cNvSpPr txBox="1"/>
          <p:nvPr/>
        </p:nvSpPr>
        <p:spPr>
          <a:xfrm>
            <a:off x="515471" y="6174441"/>
            <a:ext cx="6096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dirty="0">
                <a:solidFill>
                  <a:schemeClr val="bg1"/>
                </a:solidFill>
                <a:latin typeface="Times New Roman"/>
                <a:cs typeface="Times New Roman"/>
              </a:rPr>
              <a:t>Source (Baker, 2023)</a:t>
            </a:r>
            <a:endParaRPr lang="en-US" dirty="0">
              <a:solidFill>
                <a:schemeClr val="bg1"/>
              </a:solidFill>
              <a:latin typeface="Aptos" panose="020B0004020202020204"/>
              <a:cs typeface="Times New Roman"/>
            </a:endParaRPr>
          </a:p>
        </p:txBody>
      </p:sp>
    </p:spTree>
    <p:extLst>
      <p:ext uri="{BB962C8B-B14F-4D97-AF65-F5344CB8AC3E}">
        <p14:creationId xmlns:p14="http://schemas.microsoft.com/office/powerpoint/2010/main" val="669932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ECD2EE7-287E-BEFB-E0C2-FE7E3C84E887}"/>
              </a:ext>
            </a:extLst>
          </p:cNvPr>
          <p:cNvSpPr>
            <a:spLocks noGrp="1"/>
          </p:cNvSpPr>
          <p:nvPr>
            <p:ph type="title"/>
          </p:nvPr>
        </p:nvSpPr>
        <p:spPr>
          <a:xfrm>
            <a:off x="838200" y="448721"/>
            <a:ext cx="4707671" cy="1225650"/>
          </a:xfrm>
        </p:spPr>
        <p:txBody>
          <a:bodyPr anchor="b">
            <a:normAutofit/>
          </a:bodyPr>
          <a:lstStyle/>
          <a:p>
            <a:r>
              <a:rPr lang="en-US" sz="3800" b="1">
                <a:solidFill>
                  <a:schemeClr val="bg1"/>
                </a:solidFill>
                <a:latin typeface="Times New Roman"/>
                <a:cs typeface="Times New Roman"/>
              </a:rPr>
              <a:t>Case Background</a:t>
            </a:r>
            <a:endParaRPr lang="en-US" sz="3800">
              <a:solidFill>
                <a:schemeClr val="bg1"/>
              </a:solidFill>
            </a:endParaRPr>
          </a:p>
        </p:txBody>
      </p:sp>
      <p:cxnSp>
        <p:nvCxnSpPr>
          <p:cNvPr id="57" name="Straight Connector 5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2D3CBC-4DA1-5D33-E1D1-FD5BCB58A130}"/>
              </a:ext>
            </a:extLst>
          </p:cNvPr>
          <p:cNvSpPr>
            <a:spLocks noGrp="1"/>
          </p:cNvSpPr>
          <p:nvPr>
            <p:ph idx="1"/>
          </p:nvPr>
        </p:nvSpPr>
        <p:spPr>
          <a:xfrm>
            <a:off x="897769" y="1909192"/>
            <a:ext cx="4586513" cy="3647710"/>
          </a:xfrm>
        </p:spPr>
        <p:txBody>
          <a:bodyPr vert="horz" lIns="91440" tIns="45720" rIns="91440" bIns="45720" rtlCol="0">
            <a:normAutofit/>
          </a:bodyPr>
          <a:lstStyle/>
          <a:p>
            <a:pPr>
              <a:buFont typeface="Arial"/>
              <a:buChar char="•"/>
            </a:pPr>
            <a:r>
              <a:rPr lang="en-US" sz="1700">
                <a:solidFill>
                  <a:schemeClr val="bg1"/>
                </a:solidFill>
                <a:latin typeface="Times New Roman"/>
                <a:cs typeface="Times New Roman"/>
              </a:rPr>
              <a:t>This was found as repeated failures in fetal monitoring, escalation and incident investigations by the Ockenden Review (Ockenden, 2022a).</a:t>
            </a:r>
          </a:p>
          <a:p>
            <a:pPr>
              <a:buFont typeface="Arial"/>
              <a:buChar char="•"/>
            </a:pPr>
            <a:r>
              <a:rPr lang="en-US" sz="1700">
                <a:solidFill>
                  <a:schemeClr val="bg1"/>
                </a:solidFill>
                <a:latin typeface="Times New Roman"/>
                <a:cs typeface="Times New Roman"/>
              </a:rPr>
              <a:t>There were poor clinical governance systems, and serious incidents were frequently downplayed by internal reviews.</a:t>
            </a:r>
            <a:endParaRPr lang="en-US" sz="1700">
              <a:solidFill>
                <a:schemeClr val="bg1"/>
              </a:solidFill>
            </a:endParaRPr>
          </a:p>
          <a:p>
            <a:pPr>
              <a:buFont typeface="Arial"/>
              <a:buChar char="•"/>
            </a:pPr>
            <a:r>
              <a:rPr lang="en-US" sz="1700">
                <a:solidFill>
                  <a:schemeClr val="bg1"/>
                </a:solidFill>
                <a:latin typeface="Times New Roman"/>
                <a:cs typeface="Times New Roman"/>
              </a:rPr>
              <a:t>The concerns of the staff were overlooked, and the national maternity safety provisions were not adhered to every time.</a:t>
            </a:r>
            <a:endParaRPr lang="en-US" sz="1700">
              <a:solidFill>
                <a:schemeClr val="bg1"/>
              </a:solidFill>
            </a:endParaRPr>
          </a:p>
          <a:p>
            <a:pPr>
              <a:buFont typeface="Arial"/>
              <a:buChar char="•"/>
            </a:pPr>
            <a:r>
              <a:rPr lang="en-US" sz="1700">
                <a:solidFill>
                  <a:schemeClr val="bg1"/>
                </a:solidFill>
                <a:latin typeface="Times New Roman"/>
                <a:cs typeface="Times New Roman"/>
              </a:rPr>
              <a:t>Unsafe practices were allowed to thrive over decades, due to bad leadership and an entrenched organisational culture.</a:t>
            </a:r>
            <a:endParaRPr lang="en-US" sz="1700">
              <a:solidFill>
                <a:schemeClr val="bg1"/>
              </a:solidFill>
            </a:endParaRPr>
          </a:p>
        </p:txBody>
      </p:sp>
      <p:cxnSp>
        <p:nvCxnSpPr>
          <p:cNvPr id="58" name="Straight Connector 57">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A logo for a hospital&#10;&#10;AI-generated content may be incorrect.">
            <a:extLst>
              <a:ext uri="{FF2B5EF4-FFF2-40B4-BE49-F238E27FC236}">
                <a16:creationId xmlns:a16="http://schemas.microsoft.com/office/drawing/2014/main" id="{09B7AAC3-BD91-E89F-BC1A-6D3196396462}"/>
              </a:ext>
            </a:extLst>
          </p:cNvPr>
          <p:cNvPicPr>
            <a:picLocks noChangeAspect="1"/>
          </p:cNvPicPr>
          <p:nvPr/>
        </p:nvPicPr>
        <p:blipFill>
          <a:blip r:embed="rId3"/>
          <a:stretch>
            <a:fillRect/>
          </a:stretch>
        </p:blipFill>
        <p:spPr>
          <a:xfrm>
            <a:off x="6525453" y="693426"/>
            <a:ext cx="5666547" cy="5471148"/>
          </a:xfrm>
          <a:prstGeom prst="rect">
            <a:avLst/>
          </a:prstGeom>
        </p:spPr>
      </p:pic>
    </p:spTree>
    <p:extLst>
      <p:ext uri="{BB962C8B-B14F-4D97-AF65-F5344CB8AC3E}">
        <p14:creationId xmlns:p14="http://schemas.microsoft.com/office/powerpoint/2010/main" val="4156462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4A47E-42BF-C630-2FF1-205CC7FF7B0C}"/>
              </a:ext>
            </a:extLst>
          </p:cNvPr>
          <p:cNvSpPr>
            <a:spLocks noGrp="1"/>
          </p:cNvSpPr>
          <p:nvPr>
            <p:ph type="title"/>
          </p:nvPr>
        </p:nvSpPr>
        <p:spPr>
          <a:xfrm>
            <a:off x="1286435" y="162575"/>
            <a:ext cx="7685553" cy="1200175"/>
          </a:xfrm>
        </p:spPr>
        <p:txBody>
          <a:bodyPr anchor="t">
            <a:normAutofit/>
          </a:bodyPr>
          <a:lstStyle/>
          <a:p>
            <a:r>
              <a:rPr lang="en-US" sz="4000" b="1">
                <a:solidFill>
                  <a:schemeClr val="bg1"/>
                </a:solidFill>
                <a:latin typeface="Times New Roman"/>
                <a:cs typeface="Times New Roman"/>
              </a:rPr>
              <a:t>Quality Assurance Relevance</a:t>
            </a:r>
            <a:endParaRPr lang="en-US" sz="4000">
              <a:solidFill>
                <a:schemeClr val="bg1"/>
              </a:solidFill>
            </a:endParaRPr>
          </a:p>
        </p:txBody>
      </p:sp>
      <p:sp>
        <p:nvSpPr>
          <p:cNvPr id="3" name="Content Placeholder 2">
            <a:extLst>
              <a:ext uri="{FF2B5EF4-FFF2-40B4-BE49-F238E27FC236}">
                <a16:creationId xmlns:a16="http://schemas.microsoft.com/office/drawing/2014/main" id="{D41E7C5A-E86F-6FF5-D018-3869D2F16A10}"/>
              </a:ext>
            </a:extLst>
          </p:cNvPr>
          <p:cNvSpPr>
            <a:spLocks noGrp="1"/>
          </p:cNvSpPr>
          <p:nvPr>
            <p:ph idx="1"/>
          </p:nvPr>
        </p:nvSpPr>
        <p:spPr>
          <a:xfrm>
            <a:off x="838200" y="1364665"/>
            <a:ext cx="5253876" cy="4180007"/>
          </a:xfrm>
        </p:spPr>
        <p:txBody>
          <a:bodyPr vert="horz" lIns="91440" tIns="45720" rIns="91440" bIns="45720" rtlCol="0" anchor="t">
            <a:noAutofit/>
          </a:bodyPr>
          <a:lstStyle/>
          <a:p>
            <a:r>
              <a:rPr lang="en-US" sz="1800">
                <a:solidFill>
                  <a:schemeClr val="bg1">
                    <a:alpha val="80000"/>
                  </a:schemeClr>
                </a:solidFill>
                <a:latin typeface="Times New Roman"/>
                <a:cs typeface="Times New Roman"/>
              </a:rPr>
              <a:t>Quality assurance is a standardised system of governance, audit and monitoring to provide safe, evidence-based, effective and safe care to maternity care.</a:t>
            </a:r>
            <a:endParaRPr lang="en-US" sz="1800">
              <a:solidFill>
                <a:schemeClr val="bg1">
                  <a:alpha val="80000"/>
                </a:schemeClr>
              </a:solidFill>
            </a:endParaRPr>
          </a:p>
          <a:p>
            <a:r>
              <a:rPr lang="en-US" sz="1800">
                <a:solidFill>
                  <a:schemeClr val="bg1">
                    <a:alpha val="80000"/>
                  </a:schemeClr>
                </a:solidFill>
                <a:latin typeface="Times New Roman"/>
                <a:cs typeface="Times New Roman"/>
              </a:rPr>
              <a:t>The incidents of the hospital in Shrewsbury and Telford Hospital NHS Trust reveal the inefficiency in reporting the incidents, clinical supervision, and compliance with the regulations (Ockenden, 2022b).</a:t>
            </a:r>
            <a:endParaRPr lang="en-US" sz="1800">
              <a:solidFill>
                <a:schemeClr val="bg1">
                  <a:alpha val="80000"/>
                </a:schemeClr>
              </a:solidFill>
            </a:endParaRPr>
          </a:p>
          <a:p>
            <a:r>
              <a:rPr lang="en-US" sz="1800">
                <a:solidFill>
                  <a:schemeClr val="bg1">
                    <a:alpha val="80000"/>
                  </a:schemeClr>
                </a:solidFill>
                <a:latin typeface="Times New Roman"/>
                <a:cs typeface="Times New Roman"/>
              </a:rPr>
              <a:t>The poor application of the Patient Safety Incident Response Framework also reduced organisational learning (NHS England, 2022).</a:t>
            </a:r>
            <a:endParaRPr lang="en-US" sz="1800">
              <a:solidFill>
                <a:schemeClr val="bg1">
                  <a:alpha val="80000"/>
                </a:schemeClr>
              </a:solidFill>
            </a:endParaRPr>
          </a:p>
          <a:p>
            <a:r>
              <a:rPr lang="en-US" sz="1800">
                <a:solidFill>
                  <a:schemeClr val="bg1">
                    <a:alpha val="80000"/>
                  </a:schemeClr>
                </a:solidFill>
                <a:latin typeface="Times New Roman"/>
                <a:cs typeface="Times New Roman"/>
              </a:rPr>
              <a:t>The case presents the implications of ineffective quality assurance measures of high-risk services.</a:t>
            </a:r>
            <a:endParaRPr lang="en-US" sz="1800">
              <a:solidFill>
                <a:schemeClr val="bg1">
                  <a:alpha val="80000"/>
                </a:schemeClr>
              </a:solidFill>
            </a:endParaRPr>
          </a:p>
        </p:txBody>
      </p:sp>
      <p:grpSp>
        <p:nvGrpSpPr>
          <p:cNvPr id="20" name="Group 19">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2" name="Group 21">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5" name="TextBox 4">
            <a:extLst>
              <a:ext uri="{FF2B5EF4-FFF2-40B4-BE49-F238E27FC236}">
                <a16:creationId xmlns:a16="http://schemas.microsoft.com/office/drawing/2014/main" id="{C935F24F-2948-80A8-FFA2-16608FC3316D}"/>
              </a:ext>
            </a:extLst>
          </p:cNvPr>
          <p:cNvSpPr txBox="1"/>
          <p:nvPr/>
        </p:nvSpPr>
        <p:spPr>
          <a:xfrm>
            <a:off x="5927912" y="6062382"/>
            <a:ext cx="6096000"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latin typeface="Times New Roman"/>
                <a:cs typeface="Times New Roman"/>
              </a:rPr>
              <a:t>Source:  (Sharma, 2025)</a:t>
            </a:r>
            <a:endParaRPr lang="en-US" sz="2000" dirty="0">
              <a:solidFill>
                <a:schemeClr val="bg1"/>
              </a:solidFill>
            </a:endParaRPr>
          </a:p>
          <a:p>
            <a:pPr algn="ctr"/>
            <a:endParaRPr lang="en-US" sz="3200" dirty="0">
              <a:solidFill>
                <a:schemeClr val="bg1"/>
              </a:solidFill>
            </a:endParaRPr>
          </a:p>
        </p:txBody>
      </p:sp>
      <p:pic>
        <p:nvPicPr>
          <p:cNvPr id="6" name="Picture 5" descr="Diagram of quality assurance cycle&#10;&#10;AI-generated content may be incorrect.">
            <a:extLst>
              <a:ext uri="{FF2B5EF4-FFF2-40B4-BE49-F238E27FC236}">
                <a16:creationId xmlns:a16="http://schemas.microsoft.com/office/drawing/2014/main" id="{1D9F8211-4F8B-35BE-B298-7AF4BFE04293}"/>
              </a:ext>
            </a:extLst>
          </p:cNvPr>
          <p:cNvPicPr>
            <a:picLocks noChangeAspect="1"/>
          </p:cNvPicPr>
          <p:nvPr/>
        </p:nvPicPr>
        <p:blipFill>
          <a:blip r:embed="rId4"/>
          <a:stretch>
            <a:fillRect/>
          </a:stretch>
        </p:blipFill>
        <p:spPr>
          <a:xfrm>
            <a:off x="7009000" y="1552295"/>
            <a:ext cx="3171825" cy="3305175"/>
          </a:xfrm>
          <a:prstGeom prst="rect">
            <a:avLst/>
          </a:prstGeom>
        </p:spPr>
      </p:pic>
    </p:spTree>
    <p:extLst>
      <p:ext uri="{BB962C8B-B14F-4D97-AF65-F5344CB8AC3E}">
        <p14:creationId xmlns:p14="http://schemas.microsoft.com/office/powerpoint/2010/main" val="1683486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588E7D-296B-2B16-9244-D14FBE9F9484}"/>
              </a:ext>
            </a:extLst>
          </p:cNvPr>
          <p:cNvSpPr>
            <a:spLocks noGrp="1"/>
          </p:cNvSpPr>
          <p:nvPr>
            <p:ph type="title"/>
          </p:nvPr>
        </p:nvSpPr>
        <p:spPr>
          <a:xfrm>
            <a:off x="1137034" y="609597"/>
            <a:ext cx="9392421" cy="1330841"/>
          </a:xfrm>
        </p:spPr>
        <p:txBody>
          <a:bodyPr>
            <a:normAutofit/>
          </a:bodyPr>
          <a:lstStyle/>
          <a:p>
            <a:r>
              <a:rPr lang="en-US" b="1">
                <a:latin typeface="Times New Roman"/>
                <a:cs typeface="Times New Roman"/>
              </a:rPr>
              <a:t>Why Did the System Fail?</a:t>
            </a:r>
            <a:endParaRPr lang="en-US"/>
          </a:p>
        </p:txBody>
      </p:sp>
      <p:sp>
        <p:nvSpPr>
          <p:cNvPr id="3" name="Content Placeholder 2">
            <a:extLst>
              <a:ext uri="{FF2B5EF4-FFF2-40B4-BE49-F238E27FC236}">
                <a16:creationId xmlns:a16="http://schemas.microsoft.com/office/drawing/2014/main" id="{240D1FFD-90CA-06AA-0A0E-105B9361CDA8}"/>
              </a:ext>
            </a:extLst>
          </p:cNvPr>
          <p:cNvSpPr>
            <a:spLocks noGrp="1"/>
          </p:cNvSpPr>
          <p:nvPr>
            <p:ph idx="1"/>
          </p:nvPr>
        </p:nvSpPr>
        <p:spPr>
          <a:xfrm>
            <a:off x="1137034" y="2198362"/>
            <a:ext cx="4958966" cy="3917773"/>
          </a:xfrm>
        </p:spPr>
        <p:txBody>
          <a:bodyPr vert="horz" lIns="91440" tIns="45720" rIns="91440" bIns="45720" rtlCol="0">
            <a:normAutofit/>
          </a:bodyPr>
          <a:lstStyle/>
          <a:p>
            <a:r>
              <a:rPr lang="en-US" sz="1900">
                <a:latin typeface="Times New Roman"/>
                <a:cs typeface="Times New Roman"/>
              </a:rPr>
              <a:t>This system did not work out due to the interrelated failure of leadership, staffing, governance and policy compliance.</a:t>
            </a:r>
            <a:endParaRPr lang="en-US" sz="1900"/>
          </a:p>
          <a:p>
            <a:r>
              <a:rPr lang="en-US" sz="1900">
                <a:latin typeface="Times New Roman"/>
                <a:cs typeface="Times New Roman"/>
              </a:rPr>
              <a:t>The practice of national safety standards was not internalised (NHS England, 2022).</a:t>
            </a:r>
            <a:endParaRPr lang="en-US" sz="1900"/>
          </a:p>
          <a:p>
            <a:r>
              <a:rPr lang="en-US" sz="1900">
                <a:latin typeface="Times New Roman"/>
                <a:cs typeface="Times New Roman"/>
              </a:rPr>
              <a:t>The lack of clarity over escalation pathways, poor multidisciplinary collaboration and insufficiently rigorous audits were also in the mix.</a:t>
            </a:r>
            <a:endParaRPr lang="en-US" sz="1900"/>
          </a:p>
          <a:p>
            <a:r>
              <a:rPr lang="en-US" sz="1900">
                <a:latin typeface="Times New Roman"/>
                <a:cs typeface="Times New Roman"/>
              </a:rPr>
              <a:t>A defensive culture did not encourage the practice of whistleblowing and openness, and the safety risks in the systems were not questioned.</a:t>
            </a:r>
            <a:endParaRPr lang="en-US" sz="1900"/>
          </a:p>
        </p:txBody>
      </p:sp>
      <p:pic>
        <p:nvPicPr>
          <p:cNvPr id="4" name="Picture 3">
            <a:extLst>
              <a:ext uri="{FF2B5EF4-FFF2-40B4-BE49-F238E27FC236}">
                <a16:creationId xmlns:a16="http://schemas.microsoft.com/office/drawing/2014/main" id="{8C0FAC31-CE69-1BBE-6372-9DF4E708D211}"/>
              </a:ext>
            </a:extLst>
          </p:cNvPr>
          <p:cNvPicPr>
            <a:picLocks noChangeAspect="1"/>
          </p:cNvPicPr>
          <p:nvPr/>
        </p:nvPicPr>
        <p:blipFill>
          <a:blip r:embed="rId3"/>
          <a:stretch>
            <a:fillRect/>
          </a:stretch>
        </p:blipFill>
        <p:spPr>
          <a:xfrm>
            <a:off x="6719367" y="2542521"/>
            <a:ext cx="4788505" cy="3040700"/>
          </a:xfrm>
          <a:prstGeom prst="rect">
            <a:avLst/>
          </a:prstGeom>
        </p:spPr>
      </p:pic>
      <p:sp>
        <p:nvSpPr>
          <p:cNvPr id="44" name="Freeform: Shape 4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40340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24E50-CCC9-AEDD-0D9F-5002B60A72B3}"/>
              </a:ext>
            </a:extLst>
          </p:cNvPr>
          <p:cNvSpPr>
            <a:spLocks noGrp="1"/>
          </p:cNvSpPr>
          <p:nvPr>
            <p:ph type="title"/>
          </p:nvPr>
        </p:nvSpPr>
        <p:spPr>
          <a:xfrm>
            <a:off x="1006288" y="397898"/>
            <a:ext cx="8817348" cy="1312234"/>
          </a:xfrm>
        </p:spPr>
        <p:txBody>
          <a:bodyPr vert="horz" lIns="91440" tIns="45720" rIns="91440" bIns="45720" rtlCol="0" anchor="t">
            <a:normAutofit/>
          </a:bodyPr>
          <a:lstStyle/>
          <a:p>
            <a:r>
              <a:rPr lang="en-US" sz="3400" b="1" kern="1200">
                <a:solidFill>
                  <a:schemeClr val="bg1"/>
                </a:solidFill>
                <a:latin typeface="+mj-lt"/>
                <a:ea typeface="+mj-ea"/>
                <a:cs typeface="+mj-cs"/>
              </a:rPr>
              <a:t> Swiss Cheese Model – Systems Failure </a:t>
            </a:r>
            <a:endParaRPr lang="en-US" sz="3400" kern="1200">
              <a:solidFill>
                <a:schemeClr val="bg1"/>
              </a:solidFill>
              <a:latin typeface="+mj-lt"/>
              <a:ea typeface="+mj-ea"/>
              <a:cs typeface="+mj-cs"/>
            </a:endParaRPr>
          </a:p>
        </p:txBody>
      </p:sp>
      <p:sp>
        <p:nvSpPr>
          <p:cNvPr id="45" name="TextBox 44">
            <a:extLst>
              <a:ext uri="{FF2B5EF4-FFF2-40B4-BE49-F238E27FC236}">
                <a16:creationId xmlns:a16="http://schemas.microsoft.com/office/drawing/2014/main" id="{CBA4966A-601B-B613-D59D-6EAAACB6CFF7}"/>
              </a:ext>
            </a:extLst>
          </p:cNvPr>
          <p:cNvSpPr txBox="1"/>
          <p:nvPr/>
        </p:nvSpPr>
        <p:spPr>
          <a:xfrm>
            <a:off x="513230" y="4984165"/>
            <a:ext cx="11159376" cy="159144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28600" indent="-228600">
              <a:lnSpc>
                <a:spcPct val="90000"/>
              </a:lnSpc>
              <a:spcAft>
                <a:spcPts val="600"/>
              </a:spcAft>
              <a:buFont typeface="Arial" panose="020B0604020202020204" pitchFamily="34" charset="0"/>
              <a:buChar char="•"/>
            </a:pPr>
            <a:r>
              <a:rPr lang="en-US">
                <a:solidFill>
                  <a:schemeClr val="bg1">
                    <a:alpha val="80000"/>
                  </a:schemeClr>
                </a:solidFill>
                <a:latin typeface="Times New Roman"/>
                <a:cs typeface="Times New Roman"/>
              </a:rPr>
              <a:t>The Swiss Cheese Model describes how preventable events leading to adverse situations occur when the multiple system loopholes collide instead of a single error (Wiegmann </a:t>
            </a:r>
            <a:r>
              <a:rPr lang="en-US" i="1">
                <a:solidFill>
                  <a:schemeClr val="bg1">
                    <a:alpha val="80000"/>
                  </a:schemeClr>
                </a:solidFill>
                <a:latin typeface="Times New Roman"/>
                <a:cs typeface="Times New Roman"/>
              </a:rPr>
              <a:t>et al.</a:t>
            </a:r>
            <a:r>
              <a:rPr lang="en-US">
                <a:solidFill>
                  <a:schemeClr val="bg1">
                    <a:alpha val="80000"/>
                  </a:schemeClr>
                </a:solidFill>
                <a:latin typeface="Times New Roman"/>
                <a:cs typeface="Times New Roman"/>
              </a:rPr>
              <a:t>, 2022).</a:t>
            </a:r>
          </a:p>
          <a:p>
            <a:pPr marL="228600" indent="-228600">
              <a:lnSpc>
                <a:spcPct val="90000"/>
              </a:lnSpc>
              <a:spcAft>
                <a:spcPts val="600"/>
              </a:spcAft>
              <a:buFont typeface="Arial" panose="020B0604020202020204" pitchFamily="34" charset="0"/>
              <a:buChar char="•"/>
            </a:pPr>
            <a:r>
              <a:rPr lang="en-US">
                <a:solidFill>
                  <a:schemeClr val="bg1">
                    <a:alpha val="80000"/>
                  </a:schemeClr>
                </a:solidFill>
                <a:latin typeface="Times New Roman"/>
                <a:cs typeface="Times New Roman"/>
              </a:rPr>
              <a:t>As demonstrated in the case of the Shrewsbury and Telford Hospital NHS Trust, leadership issues, governance, reporting, and regulatory oversight issues developed some gaps in the safety barriers that overlapped.</a:t>
            </a:r>
          </a:p>
          <a:p>
            <a:pPr marL="228600" indent="-228600">
              <a:lnSpc>
                <a:spcPct val="90000"/>
              </a:lnSpc>
              <a:spcAft>
                <a:spcPts val="600"/>
              </a:spcAft>
              <a:buFont typeface="Arial" panose="020B0604020202020204" pitchFamily="34" charset="0"/>
              <a:buChar char="•"/>
            </a:pPr>
            <a:r>
              <a:rPr lang="en-US">
                <a:solidFill>
                  <a:schemeClr val="bg1">
                    <a:alpha val="80000"/>
                  </a:schemeClr>
                </a:solidFill>
                <a:latin typeface="Times New Roman"/>
                <a:cs typeface="Times New Roman"/>
              </a:rPr>
              <a:t>In instances where these weaknesses coincided, there was preventable maternal and neonatal harm within the organisation.</a:t>
            </a:r>
          </a:p>
        </p:txBody>
      </p:sp>
      <p:pic>
        <p:nvPicPr>
          <p:cNvPr id="4" name="Picture 3" descr="A diagram of cheese being made&#10;&#10;AI-generated content may be incorrect.">
            <a:extLst>
              <a:ext uri="{FF2B5EF4-FFF2-40B4-BE49-F238E27FC236}">
                <a16:creationId xmlns:a16="http://schemas.microsoft.com/office/drawing/2014/main" id="{B47F1F93-F93F-C94F-8C6A-F92DB1A7C857}"/>
              </a:ext>
            </a:extLst>
          </p:cNvPr>
          <p:cNvPicPr>
            <a:picLocks noChangeAspect="1"/>
          </p:cNvPicPr>
          <p:nvPr/>
        </p:nvPicPr>
        <p:blipFill>
          <a:blip r:embed="rId3"/>
          <a:stretch>
            <a:fillRect/>
          </a:stretch>
        </p:blipFill>
        <p:spPr>
          <a:xfrm>
            <a:off x="1176617" y="1160578"/>
            <a:ext cx="9407152" cy="3702201"/>
          </a:xfrm>
          <a:prstGeom prst="rect">
            <a:avLst/>
          </a:prstGeom>
        </p:spPr>
      </p:pic>
    </p:spTree>
    <p:extLst>
      <p:ext uri="{BB962C8B-B14F-4D97-AF65-F5344CB8AC3E}">
        <p14:creationId xmlns:p14="http://schemas.microsoft.com/office/powerpoint/2010/main" val="2228819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F8F7291-E18D-DD7D-B10C-747A2F78D2B1}"/>
              </a:ext>
            </a:extLst>
          </p:cNvPr>
          <p:cNvSpPr>
            <a:spLocks noGrp="1"/>
          </p:cNvSpPr>
          <p:nvPr>
            <p:ph type="title"/>
          </p:nvPr>
        </p:nvSpPr>
        <p:spPr>
          <a:xfrm>
            <a:off x="838200" y="448721"/>
            <a:ext cx="4707671" cy="1225650"/>
          </a:xfrm>
        </p:spPr>
        <p:txBody>
          <a:bodyPr anchor="b">
            <a:normAutofit/>
          </a:bodyPr>
          <a:lstStyle/>
          <a:p>
            <a:r>
              <a:rPr lang="en-US" sz="3800" b="1">
                <a:solidFill>
                  <a:schemeClr val="bg1"/>
                </a:solidFill>
                <a:latin typeface="Times New Roman"/>
                <a:cs typeface="Times New Roman"/>
              </a:rPr>
              <a:t> Swiss Cheese Model – Layers of Failure</a:t>
            </a:r>
            <a:endParaRPr lang="en-US" sz="3800">
              <a:solidFill>
                <a:schemeClr val="bg1"/>
              </a:solidFill>
            </a:endParaRPr>
          </a:p>
          <a:p>
            <a:endParaRPr lang="en-US" sz="3800">
              <a:solidFill>
                <a:schemeClr val="bg1"/>
              </a:solidFill>
            </a:endParaRP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2A3082-29FA-8B33-E582-DD34CEA3A762}"/>
              </a:ext>
            </a:extLst>
          </p:cNvPr>
          <p:cNvSpPr>
            <a:spLocks noGrp="1"/>
          </p:cNvSpPr>
          <p:nvPr>
            <p:ph idx="1"/>
          </p:nvPr>
        </p:nvSpPr>
        <p:spPr>
          <a:xfrm>
            <a:off x="897769" y="1909192"/>
            <a:ext cx="4586513" cy="3647710"/>
          </a:xfrm>
        </p:spPr>
        <p:txBody>
          <a:bodyPr vert="horz" lIns="91440" tIns="45720" rIns="91440" bIns="45720" rtlCol="0">
            <a:normAutofit/>
          </a:bodyPr>
          <a:lstStyle/>
          <a:p>
            <a:r>
              <a:rPr lang="en-US" sz="1600">
                <a:solidFill>
                  <a:schemeClr val="bg1"/>
                </a:solidFill>
                <a:latin typeface="Times New Roman"/>
                <a:cs typeface="Times New Roman"/>
              </a:rPr>
              <a:t>There were major gaps in several defensive layers.</a:t>
            </a:r>
            <a:endParaRPr lang="en-US" sz="1600">
              <a:solidFill>
                <a:schemeClr val="bg1"/>
              </a:solidFill>
            </a:endParaRPr>
          </a:p>
          <a:p>
            <a:r>
              <a:rPr lang="en-US" sz="1600">
                <a:solidFill>
                  <a:schemeClr val="bg1"/>
                </a:solidFill>
                <a:latin typeface="Times New Roman"/>
                <a:cs typeface="Times New Roman"/>
              </a:rPr>
              <a:t>Governance: Low board controls and accountability (Ockenden, 2022b).</a:t>
            </a:r>
            <a:endParaRPr lang="en-US" sz="1600">
              <a:solidFill>
                <a:schemeClr val="bg1"/>
              </a:solidFill>
            </a:endParaRPr>
          </a:p>
          <a:p>
            <a:r>
              <a:rPr lang="en-US" sz="1600">
                <a:solidFill>
                  <a:schemeClr val="bg1"/>
                </a:solidFill>
                <a:latin typeface="Times New Roman"/>
                <a:cs typeface="Times New Roman"/>
              </a:rPr>
              <a:t>Training: The non-adherence to the standards of monitoring a fetus.</a:t>
            </a:r>
            <a:endParaRPr lang="en-US" sz="1600">
              <a:solidFill>
                <a:schemeClr val="bg1"/>
              </a:solidFill>
            </a:endParaRPr>
          </a:p>
          <a:p>
            <a:r>
              <a:rPr lang="en-US" sz="1600">
                <a:solidFill>
                  <a:schemeClr val="bg1"/>
                </a:solidFill>
                <a:latin typeface="Times New Roman"/>
                <a:cs typeface="Times New Roman"/>
              </a:rPr>
              <a:t>Audit and reporting: Serious events were diminished or inadequately detected.</a:t>
            </a:r>
            <a:endParaRPr lang="en-US" sz="1600">
              <a:solidFill>
                <a:schemeClr val="bg1"/>
              </a:solidFill>
            </a:endParaRPr>
          </a:p>
          <a:p>
            <a:r>
              <a:rPr lang="en-US" sz="1600">
                <a:solidFill>
                  <a:schemeClr val="bg1"/>
                </a:solidFill>
                <a:latin typeface="Times New Roman"/>
                <a:cs typeface="Times New Roman"/>
              </a:rPr>
              <a:t>Regulation: The ostensible investigations could not detect chronic dangers.</a:t>
            </a:r>
            <a:endParaRPr lang="en-US" sz="1600">
              <a:solidFill>
                <a:schemeClr val="bg1"/>
              </a:solidFill>
            </a:endParaRPr>
          </a:p>
          <a:p>
            <a:r>
              <a:rPr lang="en-US" sz="1600">
                <a:solidFill>
                  <a:schemeClr val="bg1"/>
                </a:solidFill>
                <a:latin typeface="Times New Roman"/>
                <a:cs typeface="Times New Roman"/>
              </a:rPr>
              <a:t>These compounding weaknesses contributed to enabling unsafe maternity practices to go on unabated.</a:t>
            </a:r>
            <a:endParaRPr lang="en-US" sz="160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A cartoon mouse holding a clipboard&#10;&#10;AI-generated content may be incorrect.">
            <a:extLst>
              <a:ext uri="{FF2B5EF4-FFF2-40B4-BE49-F238E27FC236}">
                <a16:creationId xmlns:a16="http://schemas.microsoft.com/office/drawing/2014/main" id="{83B402DE-3B14-21E4-D234-CF71871DBF29}"/>
              </a:ext>
            </a:extLst>
          </p:cNvPr>
          <p:cNvPicPr>
            <a:picLocks noChangeAspect="1"/>
          </p:cNvPicPr>
          <p:nvPr/>
        </p:nvPicPr>
        <p:blipFill>
          <a:blip r:embed="rId3"/>
          <a:stretch>
            <a:fillRect/>
          </a:stretch>
        </p:blipFill>
        <p:spPr>
          <a:xfrm>
            <a:off x="6525453" y="992385"/>
            <a:ext cx="5666547" cy="4873229"/>
          </a:xfrm>
          <a:prstGeom prst="rect">
            <a:avLst/>
          </a:prstGeom>
        </p:spPr>
      </p:pic>
      <p:sp>
        <p:nvSpPr>
          <p:cNvPr id="5" name="TextBox 4">
            <a:extLst>
              <a:ext uri="{FF2B5EF4-FFF2-40B4-BE49-F238E27FC236}">
                <a16:creationId xmlns:a16="http://schemas.microsoft.com/office/drawing/2014/main" id="{E0908A68-2190-AB53-6FEB-809DA584CEDA}"/>
              </a:ext>
            </a:extLst>
          </p:cNvPr>
          <p:cNvSpPr txBox="1"/>
          <p:nvPr/>
        </p:nvSpPr>
        <p:spPr>
          <a:xfrm>
            <a:off x="6312090" y="6022075"/>
            <a:ext cx="5026926"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bg1"/>
                </a:solidFill>
                <a:latin typeface="Times New Roman"/>
                <a:ea typeface="Times New Roman"/>
                <a:cs typeface="Times New Roman"/>
              </a:rPr>
              <a:t>(Wiegmann et al., 2022)</a:t>
            </a:r>
            <a:endParaRPr lang="en-US" sz="2800" dirty="0">
              <a:solidFill>
                <a:schemeClr val="bg1"/>
              </a:solidFill>
              <a:latin typeface="Times New Roman"/>
              <a:cs typeface="Times New Roman"/>
            </a:endParaRPr>
          </a:p>
          <a:p>
            <a:pPr algn="ctr"/>
            <a:endParaRPr lang="en-US" sz="4000" dirty="0">
              <a:solidFill>
                <a:schemeClr val="bg1"/>
              </a:solidFill>
              <a:latin typeface="Times New Roman"/>
              <a:cs typeface="Times New Roman"/>
            </a:endParaRPr>
          </a:p>
        </p:txBody>
      </p:sp>
    </p:spTree>
    <p:extLst>
      <p:ext uri="{BB962C8B-B14F-4D97-AF65-F5344CB8AC3E}">
        <p14:creationId xmlns:p14="http://schemas.microsoft.com/office/powerpoint/2010/main" val="4208649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2C80EC0-1513-20B0-C19F-2E9E1A91CF7C}"/>
              </a:ext>
            </a:extLst>
          </p:cNvPr>
          <p:cNvSpPr>
            <a:spLocks noGrp="1"/>
          </p:cNvSpPr>
          <p:nvPr>
            <p:ph type="title"/>
          </p:nvPr>
        </p:nvSpPr>
        <p:spPr>
          <a:xfrm>
            <a:off x="550863" y="365125"/>
            <a:ext cx="11090274" cy="1067828"/>
          </a:xfrm>
        </p:spPr>
        <p:txBody>
          <a:bodyPr>
            <a:normAutofit/>
          </a:bodyPr>
          <a:lstStyle/>
          <a:p>
            <a:pPr algn="ctr"/>
            <a:r>
              <a:rPr lang="en-US" sz="4000" b="1">
                <a:latin typeface="Times New Roman"/>
                <a:cs typeface="Times New Roman"/>
              </a:rPr>
              <a:t>Benchmarking Gaps </a:t>
            </a:r>
            <a:endParaRPr lang="en-US" sz="4000"/>
          </a:p>
        </p:txBody>
      </p:sp>
      <p:graphicFrame>
        <p:nvGraphicFramePr>
          <p:cNvPr id="5" name="Content Placeholder 4">
            <a:extLst>
              <a:ext uri="{FF2B5EF4-FFF2-40B4-BE49-F238E27FC236}">
                <a16:creationId xmlns:a16="http://schemas.microsoft.com/office/drawing/2014/main" id="{C0085626-2E9A-961E-D234-4251D93A19AD}"/>
              </a:ext>
            </a:extLst>
          </p:cNvPr>
          <p:cNvGraphicFramePr>
            <a:graphicFrameLocks noGrp="1"/>
          </p:cNvGraphicFramePr>
          <p:nvPr>
            <p:ph idx="1"/>
            <p:extLst>
              <p:ext uri="{D42A27DB-BD31-4B8C-83A1-F6EECF244321}">
                <p14:modId xmlns:p14="http://schemas.microsoft.com/office/powerpoint/2010/main" val="168482754"/>
              </p:ext>
            </p:extLst>
          </p:nvPr>
        </p:nvGraphicFramePr>
        <p:xfrm>
          <a:off x="470647" y="1423147"/>
          <a:ext cx="11170165" cy="4862791"/>
        </p:xfrm>
        <a:graphic>
          <a:graphicData uri="http://schemas.openxmlformats.org/drawingml/2006/table">
            <a:tbl>
              <a:tblPr firstRow="1" bandRow="1">
                <a:tableStyleId>{5C22544A-7EE6-4342-B048-85BDC9FD1C3A}</a:tableStyleId>
              </a:tblPr>
              <a:tblGrid>
                <a:gridCol w="2478151">
                  <a:extLst>
                    <a:ext uri="{9D8B030D-6E8A-4147-A177-3AD203B41FA5}">
                      <a16:colId xmlns:a16="http://schemas.microsoft.com/office/drawing/2014/main" val="3812348424"/>
                    </a:ext>
                  </a:extLst>
                </a:gridCol>
                <a:gridCol w="4346007">
                  <a:extLst>
                    <a:ext uri="{9D8B030D-6E8A-4147-A177-3AD203B41FA5}">
                      <a16:colId xmlns:a16="http://schemas.microsoft.com/office/drawing/2014/main" val="1985976952"/>
                    </a:ext>
                  </a:extLst>
                </a:gridCol>
                <a:gridCol w="4346007">
                  <a:extLst>
                    <a:ext uri="{9D8B030D-6E8A-4147-A177-3AD203B41FA5}">
                      <a16:colId xmlns:a16="http://schemas.microsoft.com/office/drawing/2014/main" val="1281252245"/>
                    </a:ext>
                  </a:extLst>
                </a:gridCol>
              </a:tblGrid>
              <a:tr h="505861">
                <a:tc>
                  <a:txBody>
                    <a:bodyPr/>
                    <a:lstStyle/>
                    <a:p>
                      <a:pPr algn="ctr" rtl="0" fontAlgn="t">
                        <a:spcBef>
                          <a:spcPts val="1200"/>
                        </a:spcBef>
                        <a:spcAft>
                          <a:spcPts val="1200"/>
                        </a:spcAft>
                        <a:buNone/>
                      </a:pPr>
                      <a:r>
                        <a:rPr lang="en-US" sz="1500" b="1" i="0" u="none" strike="noStrike">
                          <a:solidFill>
                            <a:srgbClr val="000000"/>
                          </a:solidFill>
                          <a:effectLst/>
                          <a:latin typeface="Times New Roman" panose="02020603050405020304" pitchFamily="18" charset="0"/>
                        </a:rPr>
                        <a:t>Benchmark Area</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D9EEB"/>
                    </a:solidFill>
                  </a:tcPr>
                </a:tc>
                <a:tc>
                  <a:txBody>
                    <a:bodyPr/>
                    <a:lstStyle/>
                    <a:p>
                      <a:pPr algn="ctr" rtl="0" fontAlgn="t">
                        <a:spcBef>
                          <a:spcPts val="1200"/>
                        </a:spcBef>
                        <a:spcAft>
                          <a:spcPts val="1200"/>
                        </a:spcAft>
                        <a:buNone/>
                      </a:pPr>
                      <a:r>
                        <a:rPr lang="en-US" sz="1500" b="1" i="0" u="none" strike="noStrike">
                          <a:solidFill>
                            <a:srgbClr val="000000"/>
                          </a:solidFill>
                          <a:effectLst/>
                          <a:latin typeface="Times New Roman" panose="02020603050405020304" pitchFamily="18" charset="0"/>
                        </a:rPr>
                        <a:t>National Standards (Expected)</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D9EEB"/>
                    </a:solidFill>
                  </a:tcPr>
                </a:tc>
                <a:tc>
                  <a:txBody>
                    <a:bodyPr/>
                    <a:lstStyle/>
                    <a:p>
                      <a:pPr algn="ctr" rtl="0" fontAlgn="t">
                        <a:spcBef>
                          <a:spcPts val="1200"/>
                        </a:spcBef>
                        <a:spcAft>
                          <a:spcPts val="1200"/>
                        </a:spcAft>
                        <a:buNone/>
                      </a:pPr>
                      <a:r>
                        <a:rPr lang="en-US" sz="1500" b="1" i="0" u="none" strike="noStrike">
                          <a:solidFill>
                            <a:srgbClr val="000000"/>
                          </a:solidFill>
                          <a:effectLst/>
                          <a:latin typeface="Times New Roman" panose="02020603050405020304" pitchFamily="18" charset="0"/>
                        </a:rPr>
                        <a:t>Trust Performance (Observed)</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D9EEB"/>
                    </a:solidFill>
                  </a:tcPr>
                </a:tc>
                <a:extLst>
                  <a:ext uri="{0D108BD9-81ED-4DB2-BD59-A6C34878D82A}">
                    <a16:rowId xmlns:a16="http://schemas.microsoft.com/office/drawing/2014/main" val="4275595210"/>
                  </a:ext>
                </a:extLst>
              </a:tr>
              <a:tr h="1028040">
                <a:tc>
                  <a:txBody>
                    <a:bodyPr/>
                    <a:lstStyle/>
                    <a:p>
                      <a:pPr algn="just" rtl="0" fontAlgn="t">
                        <a:spcBef>
                          <a:spcPts val="1200"/>
                        </a:spcBef>
                        <a:spcAft>
                          <a:spcPts val="1200"/>
                        </a:spcAft>
                        <a:buNone/>
                      </a:pPr>
                      <a:r>
                        <a:rPr lang="en-US" sz="1500" b="0" i="0" u="none" strike="noStrike">
                          <a:solidFill>
                            <a:srgbClr val="000000"/>
                          </a:solidFill>
                          <a:effectLst/>
                          <a:latin typeface="Times New Roman" panose="02020603050405020304" pitchFamily="18" charset="0"/>
                        </a:rPr>
                        <a:t>Clinical Safety</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C2F4"/>
                    </a:solidFill>
                  </a:tcPr>
                </a:tc>
                <a:tc>
                  <a:txBody>
                    <a:bodyPr/>
                    <a:lstStyle/>
                    <a:p>
                      <a:pPr algn="just" rtl="0" fontAlgn="t">
                        <a:buNone/>
                      </a:pPr>
                      <a:r>
                        <a:rPr lang="en-US" sz="1500" b="0" i="0" u="none" strike="noStrike">
                          <a:solidFill>
                            <a:srgbClr val="000000"/>
                          </a:solidFill>
                          <a:effectLst/>
                          <a:latin typeface="Times New Roman" panose="02020603050405020304" pitchFamily="18" charset="0"/>
                        </a:rPr>
                        <a:t>Adherence to NICE maternity recommendations and intra-operative fetal surveillance.</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c>
                  <a:txBody>
                    <a:bodyPr/>
                    <a:lstStyle/>
                    <a:p>
                      <a:pPr algn="just" rtl="0" fontAlgn="t">
                        <a:buNone/>
                      </a:pPr>
                      <a:r>
                        <a:rPr lang="en-US" sz="1500" b="0" i="0" u="none" strike="noStrike">
                          <a:solidFill>
                            <a:srgbClr val="000000"/>
                          </a:solidFill>
                          <a:effectLst/>
                          <a:latin typeface="Times New Roman" panose="02020603050405020304" pitchFamily="18" charset="0"/>
                        </a:rPr>
                        <a:t>Lack of adherence to national guidance; unsafe practices in terms of monitoring (Ockenden, 2022b)</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extLst>
                  <a:ext uri="{0D108BD9-81ED-4DB2-BD59-A6C34878D82A}">
                    <a16:rowId xmlns:a16="http://schemas.microsoft.com/office/drawing/2014/main" val="1831919860"/>
                  </a:ext>
                </a:extLst>
              </a:tr>
              <a:tr h="1028040">
                <a:tc>
                  <a:txBody>
                    <a:bodyPr/>
                    <a:lstStyle/>
                    <a:p>
                      <a:pPr algn="just" rtl="0" fontAlgn="t">
                        <a:spcBef>
                          <a:spcPts val="1200"/>
                        </a:spcBef>
                        <a:spcAft>
                          <a:spcPts val="1200"/>
                        </a:spcAft>
                        <a:buNone/>
                      </a:pPr>
                      <a:r>
                        <a:rPr lang="en-US" sz="1500" b="0" i="0" u="none" strike="noStrike">
                          <a:solidFill>
                            <a:srgbClr val="000000"/>
                          </a:solidFill>
                          <a:effectLst/>
                          <a:latin typeface="Times New Roman" panose="02020603050405020304" pitchFamily="18" charset="0"/>
                        </a:rPr>
                        <a:t>Incident Reporting</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C2F4"/>
                    </a:solidFill>
                  </a:tcPr>
                </a:tc>
                <a:tc>
                  <a:txBody>
                    <a:bodyPr/>
                    <a:lstStyle/>
                    <a:p>
                      <a:pPr algn="just" rtl="0" fontAlgn="t">
                        <a:buNone/>
                      </a:pPr>
                      <a:r>
                        <a:rPr lang="en-US" sz="1500" b="0" i="0" u="none" strike="noStrike">
                          <a:solidFill>
                            <a:srgbClr val="000000"/>
                          </a:solidFill>
                          <a:effectLst/>
                          <a:latin typeface="Times New Roman" panose="02020603050405020304" pitchFamily="18" charset="0"/>
                        </a:rPr>
                        <a:t>There should be clear inquiries using the Patient Safety Incident Response Framework (NHS England, 2022).</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c>
                  <a:txBody>
                    <a:bodyPr/>
                    <a:lstStyle/>
                    <a:p>
                      <a:pPr algn="just" rtl="0" fontAlgn="t">
                        <a:buNone/>
                      </a:pPr>
                      <a:r>
                        <a:rPr lang="en-US" sz="1500" b="0" i="0" u="none" strike="noStrike">
                          <a:solidFill>
                            <a:srgbClr val="000000"/>
                          </a:solidFill>
                          <a:effectLst/>
                          <a:latin typeface="Times New Roman" panose="02020603050405020304" pitchFamily="18" charset="0"/>
                        </a:rPr>
                        <a:t>Cases demoted; insufficient investigations; low learning.</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extLst>
                  <a:ext uri="{0D108BD9-81ED-4DB2-BD59-A6C34878D82A}">
                    <a16:rowId xmlns:a16="http://schemas.microsoft.com/office/drawing/2014/main" val="1736796252"/>
                  </a:ext>
                </a:extLst>
              </a:tr>
              <a:tr h="766950">
                <a:tc>
                  <a:txBody>
                    <a:bodyPr/>
                    <a:lstStyle/>
                    <a:p>
                      <a:pPr algn="just" rtl="0" fontAlgn="t">
                        <a:buNone/>
                      </a:pPr>
                      <a:r>
                        <a:rPr lang="en-US" sz="1500" b="0" i="0" u="none" strike="noStrike">
                          <a:solidFill>
                            <a:srgbClr val="000000"/>
                          </a:solidFill>
                          <a:effectLst/>
                          <a:latin typeface="Times New Roman" panose="02020603050405020304" pitchFamily="18" charset="0"/>
                        </a:rPr>
                        <a:t>Governance &amp; Leadership</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C2F4"/>
                    </a:solidFill>
                  </a:tcPr>
                </a:tc>
                <a:tc>
                  <a:txBody>
                    <a:bodyPr/>
                    <a:lstStyle/>
                    <a:p>
                      <a:pPr algn="just" rtl="0" fontAlgn="t">
                        <a:buNone/>
                      </a:pPr>
                      <a:r>
                        <a:rPr lang="en-US" sz="1500" b="0" i="0" u="none" strike="noStrike">
                          <a:solidFill>
                            <a:srgbClr val="000000"/>
                          </a:solidFill>
                          <a:effectLst/>
                          <a:latin typeface="Times New Roman" panose="02020603050405020304" pitchFamily="18" charset="0"/>
                        </a:rPr>
                        <a:t>Good supervision of the board and responsibility.</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c>
                  <a:txBody>
                    <a:bodyPr/>
                    <a:lstStyle/>
                    <a:p>
                      <a:pPr algn="just" rtl="0" fontAlgn="t">
                        <a:buNone/>
                      </a:pPr>
                      <a:r>
                        <a:rPr lang="en-US" sz="1500" b="0" i="0" u="none" strike="noStrike">
                          <a:solidFill>
                            <a:srgbClr val="000000"/>
                          </a:solidFill>
                          <a:effectLst/>
                          <a:latin typeface="Times New Roman" panose="02020603050405020304" pitchFamily="18" charset="0"/>
                        </a:rPr>
                        <a:t>Meagre questioning; inability to question low results (Govt. UK, 2022)</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extLst>
                  <a:ext uri="{0D108BD9-81ED-4DB2-BD59-A6C34878D82A}">
                    <a16:rowId xmlns:a16="http://schemas.microsoft.com/office/drawing/2014/main" val="3443713747"/>
                  </a:ext>
                </a:extLst>
              </a:tr>
              <a:tr h="766950">
                <a:tc>
                  <a:txBody>
                    <a:bodyPr/>
                    <a:lstStyle/>
                    <a:p>
                      <a:pPr algn="just" rtl="0" fontAlgn="t">
                        <a:buNone/>
                      </a:pPr>
                      <a:r>
                        <a:rPr lang="en-US" sz="1500" b="0" i="0" u="none" strike="noStrike">
                          <a:solidFill>
                            <a:srgbClr val="000000"/>
                          </a:solidFill>
                          <a:effectLst/>
                          <a:latin typeface="Times New Roman" panose="02020603050405020304" pitchFamily="18" charset="0"/>
                        </a:rPr>
                        <a:t>Workforce &amp; Training</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C2F4"/>
                    </a:solidFill>
                  </a:tcPr>
                </a:tc>
                <a:tc>
                  <a:txBody>
                    <a:bodyPr/>
                    <a:lstStyle/>
                    <a:p>
                      <a:pPr algn="just" rtl="0" fontAlgn="t">
                        <a:buNone/>
                      </a:pPr>
                      <a:r>
                        <a:rPr lang="en-US" sz="1500" b="0" i="0" u="none" strike="noStrike">
                          <a:solidFill>
                            <a:srgbClr val="000000"/>
                          </a:solidFill>
                          <a:effectLst/>
                          <a:latin typeface="Times New Roman" panose="02020603050405020304" pitchFamily="18" charset="0"/>
                        </a:rPr>
                        <a:t>Professional growth and adequate staffing.</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c>
                  <a:txBody>
                    <a:bodyPr/>
                    <a:lstStyle/>
                    <a:p>
                      <a:pPr algn="just" rtl="0" fontAlgn="t">
                        <a:buNone/>
                      </a:pPr>
                      <a:r>
                        <a:rPr lang="en-US" sz="1500" b="0" i="0" u="none" strike="noStrike">
                          <a:solidFill>
                            <a:srgbClr val="000000"/>
                          </a:solidFill>
                          <a:effectLst/>
                          <a:latin typeface="Times New Roman" panose="02020603050405020304" pitchFamily="18" charset="0"/>
                        </a:rPr>
                        <a:t>Constant employee shortages; intermittent competencies and management.</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extLst>
                  <a:ext uri="{0D108BD9-81ED-4DB2-BD59-A6C34878D82A}">
                    <a16:rowId xmlns:a16="http://schemas.microsoft.com/office/drawing/2014/main" val="2107290259"/>
                  </a:ext>
                </a:extLst>
              </a:tr>
              <a:tr h="766950">
                <a:tc>
                  <a:txBody>
                    <a:bodyPr/>
                    <a:lstStyle/>
                    <a:p>
                      <a:pPr algn="just" rtl="0" fontAlgn="t">
                        <a:buNone/>
                      </a:pPr>
                      <a:r>
                        <a:rPr lang="en-US" sz="1500" b="0" i="0" u="none" strike="noStrike">
                          <a:solidFill>
                            <a:srgbClr val="000000"/>
                          </a:solidFill>
                          <a:effectLst/>
                          <a:latin typeface="Times New Roman" panose="02020603050405020304" pitchFamily="18" charset="0"/>
                        </a:rPr>
                        <a:t>Regulatory Compliance</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C2F4"/>
                    </a:solidFill>
                  </a:tcPr>
                </a:tc>
                <a:tc>
                  <a:txBody>
                    <a:bodyPr/>
                    <a:lstStyle/>
                    <a:p>
                      <a:pPr algn="just" rtl="0" fontAlgn="t">
                        <a:buNone/>
                      </a:pPr>
                      <a:r>
                        <a:rPr lang="en-US" sz="1500" b="0" i="0" u="none" strike="noStrike">
                          <a:solidFill>
                            <a:srgbClr val="000000"/>
                          </a:solidFill>
                          <a:effectLst/>
                          <a:latin typeface="Times New Roman" panose="02020603050405020304" pitchFamily="18" charset="0"/>
                        </a:rPr>
                        <a:t>Efficient external audit and quality assurance control.</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c>
                  <a:txBody>
                    <a:bodyPr/>
                    <a:lstStyle/>
                    <a:p>
                      <a:pPr algn="just" rtl="0" fontAlgn="t">
                        <a:buNone/>
                      </a:pPr>
                      <a:r>
                        <a:rPr lang="en-US" sz="1500" b="0" i="0" u="none" strike="noStrike">
                          <a:solidFill>
                            <a:srgbClr val="000000"/>
                          </a:solidFill>
                          <a:effectLst/>
                          <a:latin typeface="Times New Roman" panose="02020603050405020304" pitchFamily="18" charset="0"/>
                        </a:rPr>
                        <a:t>Ongoing safety concerns identified (Care Quality Commission, 2024).</a:t>
                      </a:r>
                      <a:endParaRPr lang="en-US" sz="2200">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extLst>
                  <a:ext uri="{0D108BD9-81ED-4DB2-BD59-A6C34878D82A}">
                    <a16:rowId xmlns:a16="http://schemas.microsoft.com/office/drawing/2014/main" val="214931497"/>
                  </a:ext>
                </a:extLst>
              </a:tr>
            </a:tbl>
          </a:graphicData>
        </a:graphic>
      </p:graphicFrame>
    </p:spTree>
    <p:extLst>
      <p:ext uri="{BB962C8B-B14F-4D97-AF65-F5344CB8AC3E}">
        <p14:creationId xmlns:p14="http://schemas.microsoft.com/office/powerpoint/2010/main" val="2668427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D625510-0C02-93A1-B9C7-DA7997A49E26}"/>
              </a:ext>
            </a:extLst>
          </p:cNvPr>
          <p:cNvSpPr>
            <a:spLocks noGrp="1"/>
          </p:cNvSpPr>
          <p:nvPr>
            <p:ph type="title"/>
          </p:nvPr>
        </p:nvSpPr>
        <p:spPr>
          <a:xfrm>
            <a:off x="838200" y="448721"/>
            <a:ext cx="4707671" cy="1225650"/>
          </a:xfrm>
        </p:spPr>
        <p:txBody>
          <a:bodyPr anchor="b">
            <a:normAutofit/>
          </a:bodyPr>
          <a:lstStyle/>
          <a:p>
            <a:r>
              <a:rPr lang="en-US" sz="2700" b="1">
                <a:solidFill>
                  <a:schemeClr val="bg1"/>
                </a:solidFill>
                <a:latin typeface="Times New Roman"/>
                <a:cs typeface="Times New Roman"/>
              </a:rPr>
              <a:t> National Standards vs Maternity Service Performance</a:t>
            </a:r>
            <a:endParaRPr lang="en-US" sz="2700">
              <a:solidFill>
                <a:schemeClr val="bg1"/>
              </a:solidFill>
            </a:endParaRPr>
          </a:p>
        </p:txBody>
      </p:sp>
      <p:cxnSp>
        <p:nvCxnSpPr>
          <p:cNvPr id="35" name="Straight Connector 34">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E301984-542D-1F3F-BE39-F80D043DEC6D}"/>
              </a:ext>
            </a:extLst>
          </p:cNvPr>
          <p:cNvSpPr>
            <a:spLocks noGrp="1"/>
          </p:cNvSpPr>
          <p:nvPr>
            <p:ph idx="1"/>
          </p:nvPr>
        </p:nvSpPr>
        <p:spPr>
          <a:xfrm>
            <a:off x="897769" y="1909192"/>
            <a:ext cx="4586513" cy="3647710"/>
          </a:xfrm>
        </p:spPr>
        <p:txBody>
          <a:bodyPr vert="horz" lIns="91440" tIns="45720" rIns="91440" bIns="45720" rtlCol="0">
            <a:normAutofit/>
          </a:bodyPr>
          <a:lstStyle/>
          <a:p>
            <a:r>
              <a:rPr lang="en-US" sz="1700">
                <a:solidFill>
                  <a:schemeClr val="bg1"/>
                </a:solidFill>
                <a:latin typeface="Times New Roman"/>
                <a:cs typeface="Times New Roman"/>
              </a:rPr>
              <a:t>The national maternity standards must adhere to NICE guidelines, the effective monitoring of the fetus, the excellent investigation of the incidents, and the responsible accountability at the board level (Ockenden, 2022; NHS England, 2022).</a:t>
            </a:r>
            <a:endParaRPr lang="en-US" sz="1700">
              <a:solidFill>
                <a:schemeClr val="bg1"/>
              </a:solidFill>
            </a:endParaRPr>
          </a:p>
          <a:p>
            <a:r>
              <a:rPr lang="en-US" sz="1700">
                <a:solidFill>
                  <a:schemeClr val="bg1"/>
                </a:solidFill>
                <a:latin typeface="Times New Roman"/>
                <a:cs typeface="Times New Roman"/>
              </a:rPr>
              <a:t>These expectations were not always met at the Shrewsbury and Telford Hospital NHS Trust. There was poor clinical monitoring, events were under-reported, leadership control was poor, and regulatory issues existed (Care Quality Commission, 2024).</a:t>
            </a:r>
            <a:endParaRPr lang="en-US" sz="1700">
              <a:solidFill>
                <a:schemeClr val="bg1"/>
              </a:solidFill>
            </a:endParaRPr>
          </a:p>
          <a:p>
            <a:r>
              <a:rPr lang="en-US" sz="1700">
                <a:solidFill>
                  <a:schemeClr val="bg1"/>
                </a:solidFill>
                <a:latin typeface="Times New Roman"/>
                <a:cs typeface="Times New Roman"/>
              </a:rPr>
              <a:t>This lapse is an indication of system failure in terms of quality assurance.</a:t>
            </a:r>
            <a:endParaRPr lang="en-US" sz="170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National Standards for Safer Better Maternity Services">
            <a:extLst>
              <a:ext uri="{FF2B5EF4-FFF2-40B4-BE49-F238E27FC236}">
                <a16:creationId xmlns:a16="http://schemas.microsoft.com/office/drawing/2014/main" id="{28232039-F979-A697-427D-40666B547868}"/>
              </a:ext>
            </a:extLst>
          </p:cNvPr>
          <p:cNvPicPr>
            <a:picLocks noChangeAspect="1"/>
          </p:cNvPicPr>
          <p:nvPr/>
        </p:nvPicPr>
        <p:blipFill>
          <a:blip r:embed="rId3"/>
          <a:stretch>
            <a:fillRect/>
          </a:stretch>
        </p:blipFill>
        <p:spPr>
          <a:xfrm>
            <a:off x="6525453" y="595726"/>
            <a:ext cx="5666547" cy="5666547"/>
          </a:xfrm>
          <a:prstGeom prst="rect">
            <a:avLst/>
          </a:prstGeom>
        </p:spPr>
      </p:pic>
      <p:sp>
        <p:nvSpPr>
          <p:cNvPr id="6" name="TextBox 5">
            <a:extLst>
              <a:ext uri="{FF2B5EF4-FFF2-40B4-BE49-F238E27FC236}">
                <a16:creationId xmlns:a16="http://schemas.microsoft.com/office/drawing/2014/main" id="{E021B9DC-33C4-6559-F19F-F99A90C5ED39}"/>
              </a:ext>
            </a:extLst>
          </p:cNvPr>
          <p:cNvSpPr txBox="1"/>
          <p:nvPr/>
        </p:nvSpPr>
        <p:spPr>
          <a:xfrm>
            <a:off x="7733732" y="6306403"/>
            <a:ext cx="324134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latin typeface="Times New Roman"/>
                <a:ea typeface="Times New Roman"/>
                <a:cs typeface="Times New Roman"/>
              </a:rPr>
              <a:t>Source (HIQA, 2017)</a:t>
            </a:r>
            <a:endParaRPr lang="en-US" sz="2000" dirty="0">
              <a:solidFill>
                <a:schemeClr val="bg1"/>
              </a:solidFill>
            </a:endParaRPr>
          </a:p>
        </p:txBody>
      </p:sp>
    </p:spTree>
    <p:extLst>
      <p:ext uri="{BB962C8B-B14F-4D97-AF65-F5344CB8AC3E}">
        <p14:creationId xmlns:p14="http://schemas.microsoft.com/office/powerpoint/2010/main" val="940486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maternity services&#10;&#10;AI-generated content may be incorrect.">
            <a:extLst>
              <a:ext uri="{FF2B5EF4-FFF2-40B4-BE49-F238E27FC236}">
                <a16:creationId xmlns:a16="http://schemas.microsoft.com/office/drawing/2014/main" id="{9ED73587-D77B-36B2-B566-83EA7C4A320C}"/>
              </a:ext>
            </a:extLst>
          </p:cNvPr>
          <p:cNvPicPr>
            <a:picLocks noChangeAspect="1"/>
          </p:cNvPicPr>
          <p:nvPr/>
        </p:nvPicPr>
        <p:blipFill>
          <a:blip r:embed="rId3"/>
          <a:srcRect l="2942" r="2941" b="-1"/>
          <a:stretch>
            <a:fillRect/>
          </a:stretch>
        </p:blipFill>
        <p:spPr>
          <a:xfrm>
            <a:off x="2522356" y="10"/>
            <a:ext cx="9669642" cy="6857990"/>
          </a:xfrm>
          <a:prstGeom prst="rect">
            <a:avLst/>
          </a:prstGeom>
        </p:spPr>
      </p:pic>
      <p:sp>
        <p:nvSpPr>
          <p:cNvPr id="44" name="Rectangle 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5BF2-FCFA-5E0A-324C-18155FD7ED53}"/>
              </a:ext>
            </a:extLst>
          </p:cNvPr>
          <p:cNvSpPr>
            <a:spLocks noGrp="1"/>
          </p:cNvSpPr>
          <p:nvPr>
            <p:ph type="title"/>
          </p:nvPr>
        </p:nvSpPr>
        <p:spPr>
          <a:xfrm>
            <a:off x="838200" y="365125"/>
            <a:ext cx="3822189" cy="1899912"/>
          </a:xfrm>
        </p:spPr>
        <p:txBody>
          <a:bodyPr>
            <a:normAutofit/>
          </a:bodyPr>
          <a:lstStyle/>
          <a:p>
            <a:r>
              <a:rPr lang="en-US" sz="3700" b="1">
                <a:latin typeface="Times New Roman"/>
                <a:cs typeface="Times New Roman"/>
              </a:rPr>
              <a:t>Component 2 – Introduction &amp; Case Background</a:t>
            </a:r>
            <a:endParaRPr lang="en-US" sz="3700"/>
          </a:p>
        </p:txBody>
      </p:sp>
      <p:sp>
        <p:nvSpPr>
          <p:cNvPr id="3" name="Content Placeholder 2">
            <a:extLst>
              <a:ext uri="{FF2B5EF4-FFF2-40B4-BE49-F238E27FC236}">
                <a16:creationId xmlns:a16="http://schemas.microsoft.com/office/drawing/2014/main" id="{CE64C132-6B67-BFE0-D728-B631A17D2780}"/>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1400">
                <a:latin typeface="Times New Roman"/>
                <a:cs typeface="Times New Roman"/>
              </a:rPr>
              <a:t>Component 2 also analyzes failure of quality assurance at the system level in the maternity services at the Shrewsbury and Telford Hospital NHS Trust.</a:t>
            </a:r>
            <a:endParaRPr lang="en-US" sz="1400"/>
          </a:p>
          <a:p>
            <a:r>
              <a:rPr lang="en-US" sz="1400">
                <a:latin typeface="Times New Roman"/>
                <a:cs typeface="Times New Roman"/>
              </a:rPr>
              <a:t>The Ockenden Report found inefficient incident reporting, a low level of organisational learning, and poor regulation (Ockenden, 2022a).</a:t>
            </a:r>
            <a:endParaRPr lang="en-US" sz="1400"/>
          </a:p>
          <a:p>
            <a:r>
              <a:rPr lang="en-US" sz="1400">
                <a:latin typeface="Times New Roman"/>
                <a:cs typeface="Times New Roman"/>
              </a:rPr>
              <a:t>The internal reviews were not maintained, even after numerous reviews.</a:t>
            </a:r>
            <a:endParaRPr lang="en-US" sz="1400"/>
          </a:p>
          <a:p>
            <a:r>
              <a:rPr lang="en-US" sz="1400">
                <a:latin typeface="Times New Roman"/>
                <a:cs typeface="Times New Roman"/>
              </a:rPr>
              <a:t>These results demonstrate the deficiencies in leadership, human resource strength, governance, and quality enhancement procedures (Rakowski, 2025).</a:t>
            </a:r>
            <a:endParaRPr lang="en-US" sz="1400"/>
          </a:p>
        </p:txBody>
      </p:sp>
    </p:spTree>
    <p:extLst>
      <p:ext uri="{BB962C8B-B14F-4D97-AF65-F5344CB8AC3E}">
        <p14:creationId xmlns:p14="http://schemas.microsoft.com/office/powerpoint/2010/main" val="32409747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F422C-AC9F-6750-ED27-E89459B553BA}"/>
              </a:ext>
            </a:extLst>
          </p:cNvPr>
          <p:cNvSpPr>
            <a:spLocks noGrp="1"/>
          </p:cNvSpPr>
          <p:nvPr>
            <p:ph type="title"/>
          </p:nvPr>
        </p:nvSpPr>
        <p:spPr>
          <a:xfrm>
            <a:off x="838200" y="1748452"/>
            <a:ext cx="4974771" cy="3587786"/>
          </a:xfrm>
        </p:spPr>
        <p:txBody>
          <a:bodyPr>
            <a:normAutofit/>
          </a:bodyPr>
          <a:lstStyle/>
          <a:p>
            <a:pPr algn="ctr"/>
            <a:r>
              <a:rPr lang="en-US" b="1">
                <a:solidFill>
                  <a:schemeClr val="bg1"/>
                </a:solidFill>
                <a:latin typeface="Times New Roman"/>
                <a:cs typeface="Times New Roman"/>
              </a:rPr>
              <a:t>Relevance to Quality Assurance and Service Improvement</a:t>
            </a:r>
            <a:endParaRPr lang="en-US">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4" y="4748270"/>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4" y="4748270"/>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2D6363E0-5D3F-49D9-901D-9A0587C2033C}"/>
              </a:ext>
            </a:extLst>
          </p:cNvPr>
          <p:cNvSpPr>
            <a:spLocks noGrp="1"/>
          </p:cNvSpPr>
          <p:nvPr>
            <p:ph idx="1"/>
          </p:nvPr>
        </p:nvSpPr>
        <p:spPr>
          <a:xfrm>
            <a:off x="6477270" y="1130846"/>
            <a:ext cx="4974771" cy="4351338"/>
          </a:xfrm>
        </p:spPr>
        <p:txBody>
          <a:bodyPr vert="horz" lIns="91440" tIns="45720" rIns="91440" bIns="45720" rtlCol="0">
            <a:normAutofit/>
          </a:bodyPr>
          <a:lstStyle/>
          <a:p>
            <a:r>
              <a:rPr lang="en-US" sz="2000">
                <a:solidFill>
                  <a:schemeClr val="bg1"/>
                </a:solidFill>
                <a:latin typeface="Times New Roman"/>
                <a:cs typeface="Times New Roman"/>
              </a:rPr>
              <a:t>The crises of the Shrewsbury and Telford Hospital NHS Trust indicate how extremely vital effective quality assurance systems are.</a:t>
            </a:r>
            <a:endParaRPr lang="en-US" sz="2000">
              <a:solidFill>
                <a:schemeClr val="bg1"/>
              </a:solidFill>
            </a:endParaRPr>
          </a:p>
          <a:p>
            <a:r>
              <a:rPr lang="en-US" sz="2000">
                <a:solidFill>
                  <a:schemeClr val="bg1"/>
                </a:solidFill>
                <a:latin typeface="Times New Roman"/>
                <a:cs typeface="Times New Roman"/>
              </a:rPr>
              <a:t>The Ockenden Report identified inefficiencies in the reporting of incidents, governance and organisational learning.</a:t>
            </a:r>
            <a:endParaRPr lang="en-US" sz="2000">
              <a:solidFill>
                <a:schemeClr val="bg1"/>
              </a:solidFill>
            </a:endParaRPr>
          </a:p>
          <a:p>
            <a:r>
              <a:rPr lang="en-US" sz="2000">
                <a:solidFill>
                  <a:schemeClr val="bg1"/>
                </a:solidFill>
                <a:latin typeface="Times New Roman"/>
                <a:cs typeface="Times New Roman"/>
              </a:rPr>
              <a:t>Safety monitoring programs and well-organised and systematic response mechanisms are required to avoid injury (Beecham </a:t>
            </a:r>
            <a:r>
              <a:rPr lang="en-US" sz="2000" i="1">
                <a:solidFill>
                  <a:schemeClr val="bg1"/>
                </a:solidFill>
                <a:latin typeface="Times New Roman"/>
                <a:cs typeface="Times New Roman"/>
              </a:rPr>
              <a:t>et al.</a:t>
            </a:r>
            <a:r>
              <a:rPr lang="en-US" sz="2000">
                <a:solidFill>
                  <a:schemeClr val="bg1"/>
                </a:solidFill>
                <a:latin typeface="Times New Roman"/>
                <a:cs typeface="Times New Roman"/>
              </a:rPr>
              <a:t>, 2025).</a:t>
            </a:r>
            <a:endParaRPr lang="en-US" sz="2000">
              <a:solidFill>
                <a:schemeClr val="bg1"/>
              </a:solidFill>
            </a:endParaRPr>
          </a:p>
          <a:p>
            <a:r>
              <a:rPr lang="en-US" sz="2000">
                <a:solidFill>
                  <a:schemeClr val="bg1"/>
                </a:solidFill>
                <a:latin typeface="Times New Roman"/>
                <a:cs typeface="Times New Roman"/>
              </a:rPr>
              <a:t>The case supports another idea that is the necessity of collective, responsible, and constantly reviewed quality improvement processes.</a:t>
            </a:r>
            <a:endParaRPr lang="en-US" sz="2000">
              <a:solidFill>
                <a:schemeClr val="bg1"/>
              </a:solidFill>
            </a:endParaRPr>
          </a:p>
        </p:txBody>
      </p:sp>
    </p:spTree>
    <p:extLst>
      <p:ext uri="{BB962C8B-B14F-4D97-AF65-F5344CB8AC3E}">
        <p14:creationId xmlns:p14="http://schemas.microsoft.com/office/powerpoint/2010/main" val="2466608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996F06-1424-68F5-A13B-CC832810668C}"/>
              </a:ext>
            </a:extLst>
          </p:cNvPr>
          <p:cNvSpPr>
            <a:spLocks noGrp="1"/>
          </p:cNvSpPr>
          <p:nvPr>
            <p:ph type="title"/>
          </p:nvPr>
        </p:nvSpPr>
        <p:spPr>
          <a:xfrm>
            <a:off x="827088" y="1641752"/>
            <a:ext cx="3527425" cy="4366936"/>
          </a:xfrm>
        </p:spPr>
        <p:txBody>
          <a:bodyPr anchor="t">
            <a:normAutofit/>
          </a:bodyPr>
          <a:lstStyle/>
          <a:p>
            <a:r>
              <a:rPr lang="en-US" sz="4000" b="1">
                <a:latin typeface="Times New Roman"/>
                <a:cs typeface="Times New Roman"/>
              </a:rPr>
              <a:t> Contributing Factors</a:t>
            </a:r>
            <a:endParaRPr lang="en-US" sz="4000"/>
          </a:p>
          <a:p>
            <a:endParaRPr lang="en-US" sz="4000"/>
          </a:p>
        </p:txBody>
      </p:sp>
      <p:sp>
        <p:nvSpPr>
          <p:cNvPr id="3" name="Content Placeholder 2">
            <a:extLst>
              <a:ext uri="{FF2B5EF4-FFF2-40B4-BE49-F238E27FC236}">
                <a16:creationId xmlns:a16="http://schemas.microsoft.com/office/drawing/2014/main" id="{EC615827-D442-8E3A-71D2-27DBD011B28C}"/>
              </a:ext>
            </a:extLst>
          </p:cNvPr>
          <p:cNvSpPr>
            <a:spLocks noGrp="1"/>
          </p:cNvSpPr>
          <p:nvPr>
            <p:ph idx="1"/>
          </p:nvPr>
        </p:nvSpPr>
        <p:spPr>
          <a:xfrm>
            <a:off x="5222081" y="1641752"/>
            <a:ext cx="5260975" cy="3960000"/>
          </a:xfrm>
        </p:spPr>
        <p:txBody>
          <a:bodyPr vert="horz" lIns="91440" tIns="45720" rIns="91440" bIns="45720" rtlCol="0">
            <a:normAutofit/>
          </a:bodyPr>
          <a:lstStyle/>
          <a:p>
            <a:pPr marL="0" indent="0">
              <a:buNone/>
            </a:pPr>
            <a:r>
              <a:rPr lang="en-US" sz="1700">
                <a:solidFill>
                  <a:schemeClr val="tx1">
                    <a:alpha val="80000"/>
                  </a:schemeClr>
                </a:solidFill>
                <a:latin typeface="Times New Roman"/>
                <a:cs typeface="Times New Roman"/>
              </a:rPr>
              <a:t>There were several contributing factors that led to failure.</a:t>
            </a:r>
            <a:endParaRPr lang="en-US" sz="1700">
              <a:solidFill>
                <a:schemeClr val="tx1">
                  <a:alpha val="80000"/>
                </a:schemeClr>
              </a:solidFill>
            </a:endParaRPr>
          </a:p>
          <a:p>
            <a:r>
              <a:rPr lang="en-US" sz="1700">
                <a:solidFill>
                  <a:schemeClr val="tx1">
                    <a:alpha val="80000"/>
                  </a:schemeClr>
                </a:solidFill>
                <a:latin typeface="Times New Roman"/>
                <a:cs typeface="Times New Roman"/>
              </a:rPr>
              <a:t>Accountability was low due to leadership vulnerabilities and inadequate oversight by the board (Ockenden, 2022b).</a:t>
            </a:r>
            <a:endParaRPr lang="en-US" sz="1700">
              <a:solidFill>
                <a:schemeClr val="tx1">
                  <a:alpha val="80000"/>
                </a:schemeClr>
              </a:solidFill>
            </a:endParaRPr>
          </a:p>
          <a:p>
            <a:r>
              <a:rPr lang="en-US" sz="1700">
                <a:solidFill>
                  <a:schemeClr val="tx1">
                    <a:alpha val="80000"/>
                  </a:schemeClr>
                </a:solidFill>
                <a:latin typeface="Times New Roman"/>
                <a:cs typeface="Times New Roman"/>
              </a:rPr>
              <a:t>The lack of sufficient incident investigation was the cause of the repetitive mistakes of this kind (Horton, 2025).</a:t>
            </a:r>
            <a:endParaRPr lang="en-US" sz="1700">
              <a:solidFill>
                <a:schemeClr val="tx1">
                  <a:alpha val="80000"/>
                </a:schemeClr>
              </a:solidFill>
            </a:endParaRPr>
          </a:p>
          <a:p>
            <a:r>
              <a:rPr lang="en-US" sz="1700">
                <a:solidFill>
                  <a:schemeClr val="tx1">
                    <a:alpha val="80000"/>
                  </a:schemeClr>
                </a:solidFill>
                <a:latin typeface="Times New Roman"/>
                <a:cs typeface="Times New Roman"/>
              </a:rPr>
              <a:t>There were staffing pressures and a shortage of the workforce that impacted safe practice (NHS England, 2025).</a:t>
            </a:r>
            <a:endParaRPr lang="en-US" sz="1700">
              <a:solidFill>
                <a:schemeClr val="tx1">
                  <a:alpha val="80000"/>
                </a:schemeClr>
              </a:solidFill>
            </a:endParaRPr>
          </a:p>
          <a:p>
            <a:r>
              <a:rPr lang="en-US" sz="1700">
                <a:solidFill>
                  <a:schemeClr val="tx1">
                    <a:alpha val="80000"/>
                  </a:schemeClr>
                </a:solidFill>
                <a:latin typeface="Times New Roman"/>
                <a:cs typeface="Times New Roman"/>
              </a:rPr>
              <a:t>Systemic safety risks are chronic, as mentioned in regulatory issues (Care Quality Commission, 2024).</a:t>
            </a:r>
            <a:endParaRPr lang="en-US" sz="1700">
              <a:solidFill>
                <a:schemeClr val="tx1">
                  <a:alpha val="80000"/>
                </a:schemeClr>
              </a:solidFill>
            </a:endParaRPr>
          </a:p>
        </p:txBody>
      </p:sp>
      <p:grpSp>
        <p:nvGrpSpPr>
          <p:cNvPr id="15" name="Group 14">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99232303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3D66D2-C092-C938-180E-144F46CBBA31}"/>
              </a:ext>
            </a:extLst>
          </p:cNvPr>
          <p:cNvSpPr>
            <a:spLocks noGrp="1"/>
          </p:cNvSpPr>
          <p:nvPr>
            <p:ph type="title"/>
          </p:nvPr>
        </p:nvSpPr>
        <p:spPr>
          <a:xfrm>
            <a:off x="826396" y="586855"/>
            <a:ext cx="4230100" cy="3387497"/>
          </a:xfrm>
        </p:spPr>
        <p:txBody>
          <a:bodyPr anchor="b">
            <a:normAutofit/>
          </a:bodyPr>
          <a:lstStyle/>
          <a:p>
            <a:pPr algn="r"/>
            <a:r>
              <a:rPr lang="en-US" sz="4000" b="1">
                <a:solidFill>
                  <a:srgbClr val="FFFFFF"/>
                </a:solidFill>
                <a:latin typeface="Times New Roman"/>
                <a:cs typeface="Times New Roman"/>
              </a:rPr>
              <a:t>Impact, Strategic Improvement &amp; Critical Conclusion</a:t>
            </a:r>
            <a:endParaRPr lang="en-US" sz="4000">
              <a:solidFill>
                <a:srgbClr val="FFFFFF"/>
              </a:solidFill>
            </a:endParaRPr>
          </a:p>
        </p:txBody>
      </p:sp>
      <p:sp>
        <p:nvSpPr>
          <p:cNvPr id="3" name="Content Placeholder 2">
            <a:extLst>
              <a:ext uri="{FF2B5EF4-FFF2-40B4-BE49-F238E27FC236}">
                <a16:creationId xmlns:a16="http://schemas.microsoft.com/office/drawing/2014/main" id="{EB5FAED0-C78D-A1F9-A83C-8DC994AE53D0}"/>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US" sz="2000">
                <a:latin typeface="Times New Roman"/>
                <a:cs typeface="Times New Roman"/>
              </a:rPr>
              <a:t>The malfunctions led to avoidable maternal and neonatal mortality, psychological trauma, damaged reputation, and loss of trust in people.</a:t>
            </a:r>
            <a:endParaRPr lang="en-US" sz="2000"/>
          </a:p>
          <a:p>
            <a:r>
              <a:rPr lang="en-US" sz="2000">
                <a:latin typeface="Times New Roman"/>
                <a:cs typeface="Times New Roman"/>
              </a:rPr>
              <a:t>To improve its strategies, the organisation will need to enhance governance, reporting, spending on a workforce, and adherence to the national safety standards (Ockenden, 2022a).</a:t>
            </a:r>
            <a:endParaRPr lang="en-US" sz="2000"/>
          </a:p>
          <a:p>
            <a:r>
              <a:rPr lang="en-US" sz="2000">
                <a:latin typeface="Times New Roman"/>
                <a:cs typeface="Times New Roman"/>
              </a:rPr>
              <a:t>Implementation of a systems-based framework, that is the Swiss Cheese model (Bakhtiari, 2025), helps to promote multi-layered protection and long-term quality assurance reformation.</a:t>
            </a:r>
            <a:endParaRPr lang="en-US" sz="2000"/>
          </a:p>
        </p:txBody>
      </p:sp>
    </p:spTree>
    <p:extLst>
      <p:ext uri="{BB962C8B-B14F-4D97-AF65-F5344CB8AC3E}">
        <p14:creationId xmlns:p14="http://schemas.microsoft.com/office/powerpoint/2010/main" val="600846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AF037-2D6C-5E70-4B3C-1BC58E72C30A}"/>
              </a:ext>
            </a:extLst>
          </p:cNvPr>
          <p:cNvSpPr>
            <a:spLocks noGrp="1"/>
          </p:cNvSpPr>
          <p:nvPr>
            <p:ph type="title"/>
          </p:nvPr>
        </p:nvSpPr>
        <p:spPr>
          <a:xfrm>
            <a:off x="1156851" y="637762"/>
            <a:ext cx="9888496" cy="900131"/>
          </a:xfrm>
        </p:spPr>
        <p:txBody>
          <a:bodyPr anchor="t">
            <a:normAutofit/>
          </a:bodyPr>
          <a:lstStyle/>
          <a:p>
            <a:r>
              <a:rPr lang="en" sz="4000">
                <a:solidFill>
                  <a:schemeClr val="bg1"/>
                </a:solidFill>
                <a:latin typeface="Times New Roman"/>
                <a:cs typeface="Times New Roman"/>
              </a:rPr>
              <a:t>Reference List</a:t>
            </a:r>
            <a:endParaRPr lang="en-US"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597F7C-BAE0-50F7-A0CD-6C7A94BF203A}"/>
              </a:ext>
            </a:extLst>
          </p:cNvPr>
          <p:cNvSpPr>
            <a:spLocks noGrp="1"/>
          </p:cNvSpPr>
          <p:nvPr>
            <p:ph idx="1"/>
          </p:nvPr>
        </p:nvSpPr>
        <p:spPr>
          <a:xfrm>
            <a:off x="1155548" y="2217343"/>
            <a:ext cx="9880893" cy="3959619"/>
          </a:xfrm>
        </p:spPr>
        <p:txBody>
          <a:bodyPr vert="horz" lIns="91440" tIns="45720" rIns="91440" bIns="45720" rtlCol="0" anchor="t">
            <a:normAutofit/>
          </a:bodyPr>
          <a:lstStyle/>
          <a:p>
            <a:pPr>
              <a:buNone/>
            </a:pPr>
            <a:r>
              <a:rPr lang="en" sz="1700" dirty="0">
                <a:latin typeface="Times New Roman"/>
                <a:ea typeface="+mn-lt"/>
                <a:cs typeface="Times New Roman"/>
              </a:rPr>
              <a:t>Baker, L., 2023. Shrewsbury baby deaths: ‘It was difficult to be a midwife here’. [online] 30 Mar. Available at: </a:t>
            </a:r>
            <a:r>
              <a:rPr lang="en" sz="1700" dirty="0">
                <a:latin typeface="Times New Roman"/>
                <a:ea typeface="+mn-lt"/>
                <a:cs typeface="Times New Roman"/>
                <a:hlinkClick r:id="rId2"/>
              </a:rPr>
              <a:t>https://www.bbc.com/news/articles/cv2qq9e3592o</a:t>
            </a:r>
            <a:r>
              <a:rPr lang="en" sz="1700" dirty="0">
                <a:latin typeface="Times New Roman"/>
                <a:ea typeface="+mn-lt"/>
                <a:cs typeface="Times New Roman"/>
              </a:rPr>
              <a:t>.</a:t>
            </a:r>
            <a:endParaRPr lang="en-US" sz="1700" dirty="0">
              <a:latin typeface="Times New Roman"/>
              <a:cs typeface="Times New Roman"/>
            </a:endParaRPr>
          </a:p>
          <a:p>
            <a:pPr>
              <a:buNone/>
            </a:pPr>
            <a:r>
              <a:rPr lang="en" sz="1700" dirty="0">
                <a:latin typeface="Times New Roman"/>
                <a:ea typeface="+mn-lt"/>
                <a:cs typeface="Times New Roman"/>
              </a:rPr>
              <a:t>Bakhtiari, M., 2025. A Physics Tribute to James Reason. </a:t>
            </a:r>
            <a:r>
              <a:rPr lang="en" sz="1700" i="1" dirty="0">
                <a:latin typeface="Times New Roman"/>
                <a:ea typeface="+mn-lt"/>
                <a:cs typeface="Times New Roman"/>
              </a:rPr>
              <a:t>PATIENT SAFETY</a:t>
            </a:r>
            <a:r>
              <a:rPr lang="en" sz="1700" dirty="0">
                <a:latin typeface="Times New Roman"/>
                <a:ea typeface="+mn-lt"/>
                <a:cs typeface="Times New Roman"/>
              </a:rPr>
              <a:t>, </a:t>
            </a:r>
            <a:r>
              <a:rPr lang="en" sz="1700" i="1" dirty="0">
                <a:latin typeface="Times New Roman"/>
                <a:ea typeface="+mn-lt"/>
                <a:cs typeface="Times New Roman"/>
              </a:rPr>
              <a:t>7</a:t>
            </a:r>
            <a:r>
              <a:rPr lang="en" sz="1700" dirty="0">
                <a:latin typeface="Times New Roman"/>
                <a:ea typeface="+mn-lt"/>
                <a:cs typeface="Times New Roman"/>
              </a:rPr>
              <a:t>(2).</a:t>
            </a:r>
            <a:r>
              <a:rPr lang="en" sz="1700" dirty="0">
                <a:latin typeface="Times New Roman"/>
                <a:ea typeface="+mn-lt"/>
                <a:cs typeface="Times New Roman"/>
                <a:hlinkClick r:id="rId3"/>
              </a:rPr>
              <a:t>https://patientsafetyj.com/article/142807-a-physics-tribute-to-james-reason</a:t>
            </a:r>
            <a:endParaRPr lang="en-US" sz="1700" dirty="0">
              <a:latin typeface="Times New Roman"/>
              <a:cs typeface="Times New Roman"/>
            </a:endParaRPr>
          </a:p>
          <a:p>
            <a:pPr>
              <a:buNone/>
            </a:pPr>
            <a:r>
              <a:rPr lang="en" sz="1700" dirty="0">
                <a:latin typeface="Times New Roman"/>
                <a:ea typeface="+mn-lt"/>
                <a:cs typeface="Times New Roman"/>
              </a:rPr>
              <a:t>Beecham, E., Brady, G., Iqbal, S., Fatima, Q., Arshad, S., </a:t>
            </a:r>
            <a:r>
              <a:rPr lang="en" sz="1700" dirty="0" err="1">
                <a:latin typeface="Times New Roman"/>
                <a:ea typeface="+mn-lt"/>
                <a:cs typeface="Times New Roman"/>
              </a:rPr>
              <a:t>Bondaronek</a:t>
            </a:r>
            <a:r>
              <a:rPr lang="en" sz="1700" dirty="0">
                <a:latin typeface="Times New Roman"/>
                <a:ea typeface="+mn-lt"/>
                <a:cs typeface="Times New Roman"/>
              </a:rPr>
              <a:t>, P., O’Carroll, J., Glaser, S., </a:t>
            </a:r>
            <a:r>
              <a:rPr lang="en" sz="1700" dirty="0" err="1">
                <a:latin typeface="Times New Roman"/>
                <a:ea typeface="+mn-lt"/>
                <a:cs typeface="Times New Roman"/>
              </a:rPr>
              <a:t>Siassakos</a:t>
            </a:r>
            <a:r>
              <a:rPr lang="en" sz="1700" dirty="0">
                <a:latin typeface="Times New Roman"/>
                <a:ea typeface="+mn-lt"/>
                <a:cs typeface="Times New Roman"/>
              </a:rPr>
              <a:t>, D., Gilchrist, K. and Dorey, J., 2025. Systematic review of patient safety incident reporting practices in maternity care. </a:t>
            </a:r>
            <a:r>
              <a:rPr lang="en" sz="1700" i="1" dirty="0">
                <a:latin typeface="Times New Roman"/>
                <a:ea typeface="+mn-lt"/>
                <a:cs typeface="Times New Roman"/>
              </a:rPr>
              <a:t>BMJ Open Quality</a:t>
            </a:r>
            <a:r>
              <a:rPr lang="en" sz="1700" dirty="0">
                <a:latin typeface="Times New Roman"/>
                <a:ea typeface="+mn-lt"/>
                <a:cs typeface="Times New Roman"/>
              </a:rPr>
              <a:t>, </a:t>
            </a:r>
            <a:r>
              <a:rPr lang="en" sz="1700" i="1" dirty="0">
                <a:latin typeface="Times New Roman"/>
                <a:ea typeface="+mn-lt"/>
                <a:cs typeface="Times New Roman"/>
              </a:rPr>
              <a:t>14</a:t>
            </a:r>
            <a:r>
              <a:rPr lang="en" sz="1700" dirty="0">
                <a:latin typeface="Times New Roman"/>
                <a:ea typeface="+mn-lt"/>
                <a:cs typeface="Times New Roman"/>
              </a:rPr>
              <a:t>(4).</a:t>
            </a:r>
            <a:r>
              <a:rPr lang="en" sz="1700" dirty="0">
                <a:latin typeface="Times New Roman"/>
                <a:ea typeface="+mn-lt"/>
                <a:cs typeface="Times New Roman"/>
                <a:hlinkClick r:id="rId4"/>
              </a:rPr>
              <a:t>https://bmjopenquality.bmj.com/content/14/4/e003432</a:t>
            </a:r>
            <a:endParaRPr lang="en-US" sz="1700" dirty="0">
              <a:latin typeface="Times New Roman"/>
              <a:cs typeface="Times New Roman"/>
            </a:endParaRPr>
          </a:p>
          <a:p>
            <a:pPr>
              <a:buNone/>
            </a:pPr>
            <a:r>
              <a:rPr lang="en" sz="1700" dirty="0">
                <a:latin typeface="Times New Roman"/>
                <a:ea typeface="+mn-lt"/>
                <a:cs typeface="Times New Roman"/>
              </a:rPr>
              <a:t>Care Quality Commission., 2024. </a:t>
            </a:r>
            <a:r>
              <a:rPr lang="en" sz="1700" i="1" dirty="0">
                <a:latin typeface="Times New Roman"/>
                <a:ea typeface="+mn-lt"/>
                <a:cs typeface="Times New Roman"/>
              </a:rPr>
              <a:t>Focus on maternity - Care Quality Commission</a:t>
            </a:r>
            <a:r>
              <a:rPr lang="en" sz="1700" dirty="0">
                <a:latin typeface="Times New Roman"/>
                <a:ea typeface="+mn-lt"/>
                <a:cs typeface="Times New Roman"/>
              </a:rPr>
              <a:t>. [online] Cqc.org.uk. Available at: </a:t>
            </a:r>
            <a:r>
              <a:rPr lang="en" sz="1700" dirty="0">
                <a:latin typeface="Times New Roman"/>
                <a:ea typeface="+mn-lt"/>
                <a:cs typeface="Times New Roman"/>
                <a:hlinkClick r:id="rId5"/>
              </a:rPr>
              <a:t>https://www.cqc.org.uk/publications/major-report/state-care/2024-2025/focus/maternity</a:t>
            </a:r>
            <a:endParaRPr lang="en-US" sz="1700" dirty="0">
              <a:latin typeface="Times New Roman"/>
              <a:cs typeface="Times New Roman"/>
            </a:endParaRPr>
          </a:p>
          <a:p>
            <a:pPr>
              <a:buNone/>
            </a:pPr>
            <a:r>
              <a:rPr lang="en" sz="1700" dirty="0">
                <a:latin typeface="Times New Roman"/>
                <a:ea typeface="+mn-lt"/>
                <a:cs typeface="Times New Roman"/>
              </a:rPr>
              <a:t>Govt. UK., 2022. </a:t>
            </a:r>
            <a:r>
              <a:rPr lang="en" sz="1700" i="1" dirty="0">
                <a:latin typeface="Times New Roman"/>
                <a:ea typeface="+mn-lt"/>
                <a:cs typeface="Times New Roman"/>
              </a:rPr>
              <a:t>OCKENDEN REPORT -FINAL</a:t>
            </a:r>
            <a:r>
              <a:rPr lang="en" sz="1700" dirty="0">
                <a:latin typeface="Times New Roman"/>
                <a:ea typeface="+mn-lt"/>
                <a:cs typeface="Times New Roman"/>
              </a:rPr>
              <a:t>. [online] Available at: </a:t>
            </a:r>
            <a:r>
              <a:rPr lang="en" sz="1700" dirty="0">
                <a:latin typeface="Times New Roman"/>
                <a:ea typeface="+mn-lt"/>
                <a:cs typeface="Times New Roman"/>
                <a:hlinkClick r:id="rId6"/>
              </a:rPr>
              <a:t>https://assets.publishing.service.gov.uk/government/uploads/system/uploads/attachment_data/file/1064302/Final-Ockenden-Report-web-accessible.pdf</a:t>
            </a:r>
            <a:endParaRPr lang="en-US" sz="1700" dirty="0">
              <a:latin typeface="Times New Roman"/>
              <a:cs typeface="Times New Roman"/>
            </a:endParaRPr>
          </a:p>
          <a:p>
            <a:pPr marL="0" indent="0">
              <a:buNone/>
            </a:pPr>
            <a:endParaRPr lang="en-US" sz="1700" dirty="0">
              <a:latin typeface="Times New Roman"/>
              <a:cs typeface="Times New Roman"/>
            </a:endParaRPr>
          </a:p>
        </p:txBody>
      </p:sp>
    </p:spTree>
    <p:extLst>
      <p:ext uri="{BB962C8B-B14F-4D97-AF65-F5344CB8AC3E}">
        <p14:creationId xmlns:p14="http://schemas.microsoft.com/office/powerpoint/2010/main" val="3119606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E18FCC-A8F8-D103-1642-FE0CE17DD9A0}"/>
              </a:ext>
            </a:extLst>
          </p:cNvPr>
          <p:cNvSpPr>
            <a:spLocks noGrp="1"/>
          </p:cNvSpPr>
          <p:nvPr>
            <p:ph type="title"/>
          </p:nvPr>
        </p:nvSpPr>
        <p:spPr>
          <a:xfrm>
            <a:off x="1156851" y="637762"/>
            <a:ext cx="9888496" cy="900131"/>
          </a:xfrm>
        </p:spPr>
        <p:txBody>
          <a:bodyPr anchor="t">
            <a:normAutofit/>
          </a:bodyPr>
          <a:lstStyle/>
          <a:p>
            <a:r>
              <a:rPr lang="en" sz="4000">
                <a:solidFill>
                  <a:schemeClr val="bg1"/>
                </a:solidFill>
                <a:latin typeface="Times New Roman"/>
                <a:cs typeface="Times New Roman"/>
              </a:rPr>
              <a:t>Reference </a:t>
            </a:r>
            <a:endParaRPr lang="en-US" sz="4000">
              <a:solidFill>
                <a:schemeClr val="bg1"/>
              </a:solidFill>
            </a:endParaRPr>
          </a:p>
        </p:txBody>
      </p:sp>
      <p:sp>
        <p:nvSpPr>
          <p:cNvPr id="21" name="Rectangle 20">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6B3220-53BE-5739-CA78-C406C8342AE5}"/>
              </a:ext>
            </a:extLst>
          </p:cNvPr>
          <p:cNvSpPr>
            <a:spLocks noGrp="1"/>
          </p:cNvSpPr>
          <p:nvPr>
            <p:ph idx="1"/>
          </p:nvPr>
        </p:nvSpPr>
        <p:spPr>
          <a:xfrm>
            <a:off x="1155548" y="2217343"/>
            <a:ext cx="9880893" cy="3959619"/>
          </a:xfrm>
        </p:spPr>
        <p:txBody>
          <a:bodyPr vert="horz" lIns="91440" tIns="45720" rIns="91440" bIns="45720" rtlCol="0">
            <a:normAutofit/>
          </a:bodyPr>
          <a:lstStyle/>
          <a:p>
            <a:pPr>
              <a:buNone/>
            </a:pPr>
            <a:r>
              <a:rPr lang="en" sz="1500">
                <a:ea typeface="+mn-lt"/>
                <a:cs typeface="+mn-lt"/>
              </a:rPr>
              <a:t>Govt. UK., 2022. </a:t>
            </a:r>
            <a:r>
              <a:rPr lang="en" sz="1500" i="1">
                <a:ea typeface="+mn-lt"/>
                <a:cs typeface="+mn-lt"/>
              </a:rPr>
              <a:t>OCKENDEN REPORT -FINAL</a:t>
            </a:r>
            <a:r>
              <a:rPr lang="en" sz="1500">
                <a:ea typeface="+mn-lt"/>
                <a:cs typeface="+mn-lt"/>
              </a:rPr>
              <a:t>. [online] Available at: </a:t>
            </a:r>
            <a:r>
              <a:rPr lang="en" sz="1500">
                <a:ea typeface="+mn-lt"/>
                <a:cs typeface="+mn-lt"/>
                <a:hlinkClick r:id="rId2"/>
              </a:rPr>
              <a:t>https://assets.publishing.service.gov.uk/government/uploads/system/uploads/attachment_data/file/1064302/Final-Ockenden-Report-web-accessible.pdf</a:t>
            </a:r>
            <a:endParaRPr lang="en-US" sz="1500"/>
          </a:p>
          <a:p>
            <a:pPr>
              <a:buNone/>
            </a:pPr>
            <a:r>
              <a:rPr lang="en" sz="1500">
                <a:ea typeface="+mn-lt"/>
                <a:cs typeface="+mn-lt"/>
              </a:rPr>
              <a:t>Horton, C., 2025. </a:t>
            </a:r>
            <a:r>
              <a:rPr lang="en" sz="1500" i="1">
                <a:ea typeface="+mn-lt"/>
                <a:cs typeface="+mn-lt"/>
              </a:rPr>
              <a:t>Ockenden Inquiry: inadequate investigation into baby deaths meant ‘failures in care were repeated’</a:t>
            </a:r>
            <a:r>
              <a:rPr lang="en" sz="1500">
                <a:ea typeface="+mn-lt"/>
                <a:cs typeface="+mn-lt"/>
              </a:rPr>
              <a:t>. [online] Fieldfisher. Available at: </a:t>
            </a:r>
            <a:r>
              <a:rPr lang="en" sz="1500">
                <a:ea typeface="+mn-lt"/>
                <a:cs typeface="+mn-lt"/>
                <a:hlinkClick r:id="rId3"/>
              </a:rPr>
              <a:t>https://www.fieldfisher.com/en/injury-claims/insights/ockenden-inquiry-inadequate-investigation-into-bab</a:t>
            </a:r>
            <a:r>
              <a:rPr lang="en" sz="1500">
                <a:ea typeface="+mn-lt"/>
                <a:cs typeface="+mn-lt"/>
              </a:rPr>
              <a:t>.</a:t>
            </a:r>
            <a:endParaRPr lang="en-US" sz="1500"/>
          </a:p>
          <a:p>
            <a:pPr>
              <a:buNone/>
            </a:pPr>
            <a:r>
              <a:rPr lang="en" sz="1500">
                <a:ea typeface="+mn-lt"/>
                <a:cs typeface="+mn-lt"/>
              </a:rPr>
              <a:t>Johnson, B., 2022. </a:t>
            </a:r>
            <a:r>
              <a:rPr lang="en" sz="1500" i="1">
                <a:ea typeface="+mn-lt"/>
                <a:cs typeface="+mn-lt"/>
              </a:rPr>
              <a:t>At least 201 babies and nine mothers died as a result of maternity failings at Shrewsbury and Telford NHS Trust, the report finds</a:t>
            </a:r>
            <a:r>
              <a:rPr lang="en" sz="1500">
                <a:ea typeface="+mn-lt"/>
                <a:cs typeface="+mn-lt"/>
              </a:rPr>
              <a:t>. [online] Sky News. Available at: </a:t>
            </a:r>
            <a:r>
              <a:rPr lang="en" sz="1500">
                <a:ea typeface="+mn-lt"/>
                <a:cs typeface="+mn-lt"/>
                <a:hlinkClick r:id="rId4"/>
              </a:rPr>
              <a:t>https://news.sky.com/story/at-least-201-babies-and-nine-mothers-died-as-a-result-of-maternity-failings-at-shrewsbury-and-telford-nhs-trust-12578103</a:t>
            </a:r>
            <a:r>
              <a:rPr lang="en" sz="1500">
                <a:ea typeface="+mn-lt"/>
                <a:cs typeface="+mn-lt"/>
              </a:rPr>
              <a:t>[Accessed 2 Feb. 2026].</a:t>
            </a:r>
            <a:endParaRPr lang="en-US" sz="1500"/>
          </a:p>
          <a:p>
            <a:pPr>
              <a:buNone/>
            </a:pPr>
            <a:r>
              <a:rPr lang="en" sz="1500">
                <a:ea typeface="+mn-lt"/>
                <a:cs typeface="+mn-lt"/>
              </a:rPr>
              <a:t>NHS England (2022). </a:t>
            </a:r>
            <a:r>
              <a:rPr lang="en" sz="1500" i="1">
                <a:ea typeface="+mn-lt"/>
                <a:cs typeface="+mn-lt"/>
              </a:rPr>
              <a:t>Patient Safety Incident Response Framework</a:t>
            </a:r>
            <a:r>
              <a:rPr lang="en" sz="1500">
                <a:ea typeface="+mn-lt"/>
                <a:cs typeface="+mn-lt"/>
              </a:rPr>
              <a:t>. [online] </a:t>
            </a:r>
            <a:r>
              <a:rPr lang="en" sz="1500">
                <a:ea typeface="+mn-lt"/>
                <a:cs typeface="+mn-lt"/>
                <a:hlinkClick r:id="rId5"/>
              </a:rPr>
              <a:t>www.england.nhs.uk</a:t>
            </a:r>
            <a:r>
              <a:rPr lang="en" sz="1500">
                <a:ea typeface="+mn-lt"/>
                <a:cs typeface="+mn-lt"/>
              </a:rPr>
              <a:t>. Available at: </a:t>
            </a:r>
            <a:r>
              <a:rPr lang="en" sz="1500">
                <a:ea typeface="+mn-lt"/>
                <a:cs typeface="+mn-lt"/>
                <a:hlinkClick r:id="rId6"/>
              </a:rPr>
              <a:t>https://www.england.nhs.uk/patient-safety/patient-safety-insight/incident-response-framework/</a:t>
            </a:r>
            <a:r>
              <a:rPr lang="en" sz="1500">
                <a:ea typeface="+mn-lt"/>
                <a:cs typeface="+mn-lt"/>
              </a:rPr>
              <a:t>.</a:t>
            </a:r>
            <a:endParaRPr lang="en-US" sz="1500"/>
          </a:p>
          <a:p>
            <a:pPr>
              <a:buNone/>
            </a:pPr>
            <a:r>
              <a:rPr lang="en" sz="1500">
                <a:ea typeface="+mn-lt"/>
                <a:cs typeface="+mn-lt"/>
              </a:rPr>
              <a:t>NHS.England, 2025. </a:t>
            </a:r>
            <a:r>
              <a:rPr lang="en" sz="1500" i="1">
                <a:ea typeface="+mn-lt"/>
                <a:cs typeface="+mn-lt"/>
              </a:rPr>
              <a:t>NHS England» Maternity and neonatal infrastructure review findings</a:t>
            </a:r>
            <a:r>
              <a:rPr lang="en" sz="1500">
                <a:ea typeface="+mn-lt"/>
                <a:cs typeface="+mn-lt"/>
              </a:rPr>
              <a:t>. [online] England.nhs.uk. Available at: </a:t>
            </a:r>
            <a:r>
              <a:rPr lang="en" sz="1500">
                <a:ea typeface="+mn-lt"/>
                <a:cs typeface="+mn-lt"/>
                <a:hlinkClick r:id="rId7"/>
              </a:rPr>
              <a:t>https://www.england.nhs.uk/long-read/maternity-and-neonatal-infrastructure-review-findings/</a:t>
            </a:r>
            <a:endParaRPr lang="en-US" sz="1500"/>
          </a:p>
          <a:p>
            <a:pPr marL="0" indent="0">
              <a:buNone/>
            </a:pPr>
            <a:endParaRPr lang="en-US" sz="1500"/>
          </a:p>
        </p:txBody>
      </p:sp>
    </p:spTree>
    <p:extLst>
      <p:ext uri="{BB962C8B-B14F-4D97-AF65-F5344CB8AC3E}">
        <p14:creationId xmlns:p14="http://schemas.microsoft.com/office/powerpoint/2010/main" val="2827687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E6BE9-C608-FA51-D175-6AFC4EEF3F84}"/>
              </a:ext>
            </a:extLst>
          </p:cNvPr>
          <p:cNvSpPr>
            <a:spLocks noGrp="1"/>
          </p:cNvSpPr>
          <p:nvPr>
            <p:ph type="title"/>
          </p:nvPr>
        </p:nvSpPr>
        <p:spPr>
          <a:xfrm>
            <a:off x="1156851" y="637762"/>
            <a:ext cx="9888496" cy="900131"/>
          </a:xfrm>
        </p:spPr>
        <p:txBody>
          <a:bodyPr anchor="t">
            <a:normAutofit/>
          </a:bodyPr>
          <a:lstStyle/>
          <a:p>
            <a:r>
              <a:rPr lang="en" sz="4000">
                <a:solidFill>
                  <a:schemeClr val="bg1"/>
                </a:solidFill>
                <a:latin typeface="Times New Roman"/>
                <a:cs typeface="Times New Roman"/>
              </a:rPr>
              <a:t>Reference </a:t>
            </a:r>
            <a:endParaRPr lang="en-US"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74904C-7BB2-C4E3-C77F-4FCE50E43B50}"/>
              </a:ext>
            </a:extLst>
          </p:cNvPr>
          <p:cNvSpPr>
            <a:spLocks noGrp="1"/>
          </p:cNvSpPr>
          <p:nvPr>
            <p:ph idx="1"/>
          </p:nvPr>
        </p:nvSpPr>
        <p:spPr>
          <a:xfrm>
            <a:off x="1155548" y="2217343"/>
            <a:ext cx="9880893" cy="3959619"/>
          </a:xfrm>
        </p:spPr>
        <p:txBody>
          <a:bodyPr vert="horz" lIns="91440" tIns="45720" rIns="91440" bIns="45720" rtlCol="0" anchor="t">
            <a:normAutofit/>
          </a:bodyPr>
          <a:lstStyle/>
          <a:p>
            <a:pPr>
              <a:buNone/>
            </a:pPr>
            <a:r>
              <a:rPr lang="en" sz="1300" err="1">
                <a:latin typeface="Times New Roman"/>
                <a:ea typeface="+mn-lt"/>
                <a:cs typeface="Times New Roman"/>
              </a:rPr>
              <a:t>Ockenden</a:t>
            </a:r>
            <a:r>
              <a:rPr lang="en" sz="1300" dirty="0">
                <a:latin typeface="Times New Roman"/>
                <a:ea typeface="+mn-lt"/>
                <a:cs typeface="Times New Roman"/>
              </a:rPr>
              <a:t>, D., 2022a. </a:t>
            </a:r>
            <a:r>
              <a:rPr lang="en" sz="1300" i="1" err="1">
                <a:latin typeface="Times New Roman"/>
                <a:ea typeface="+mn-lt"/>
                <a:cs typeface="Times New Roman"/>
              </a:rPr>
              <a:t>Ockenden</a:t>
            </a:r>
            <a:r>
              <a:rPr lang="en" sz="1300" i="1" dirty="0">
                <a:latin typeface="Times New Roman"/>
                <a:ea typeface="+mn-lt"/>
                <a:cs typeface="Times New Roman"/>
              </a:rPr>
              <a:t> Report</a:t>
            </a:r>
            <a:r>
              <a:rPr lang="en" sz="1300" dirty="0">
                <a:latin typeface="Times New Roman"/>
                <a:ea typeface="+mn-lt"/>
                <a:cs typeface="Times New Roman"/>
              </a:rPr>
              <a:t>. [online] </a:t>
            </a:r>
            <a:r>
              <a:rPr lang="en" sz="1300" i="1" err="1">
                <a:latin typeface="Times New Roman"/>
                <a:ea typeface="+mn-lt"/>
                <a:cs typeface="Times New Roman"/>
              </a:rPr>
              <a:t>Ockenden</a:t>
            </a:r>
            <a:r>
              <a:rPr lang="en" sz="1300" i="1" dirty="0">
                <a:latin typeface="Times New Roman"/>
                <a:ea typeface="+mn-lt"/>
                <a:cs typeface="Times New Roman"/>
              </a:rPr>
              <a:t> Maternity Review</a:t>
            </a:r>
            <a:r>
              <a:rPr lang="en" sz="1300" dirty="0">
                <a:latin typeface="Times New Roman"/>
                <a:ea typeface="+mn-lt"/>
                <a:cs typeface="Times New Roman"/>
              </a:rPr>
              <a:t>. Available at: </a:t>
            </a:r>
            <a:r>
              <a:rPr lang="en" sz="1300" dirty="0">
                <a:latin typeface="Times New Roman"/>
                <a:ea typeface="+mn-lt"/>
                <a:cs typeface="Times New Roman"/>
                <a:hlinkClick r:id="rId2"/>
              </a:rPr>
              <a:t>https://www.ockendenmaternityreview.org.uk/wp-content/uploads/2022/03/FINAL_INDEPENDENT_MATERNITY_REVIEW_OF_MATERNITY_SERVICES_REPORT.pdf</a:t>
            </a:r>
            <a:r>
              <a:rPr lang="en" sz="1300" dirty="0">
                <a:latin typeface="Times New Roman"/>
                <a:ea typeface="+mn-lt"/>
                <a:cs typeface="Times New Roman"/>
              </a:rPr>
              <a:t>.</a:t>
            </a:r>
            <a:endParaRPr lang="en-US" sz="1300" dirty="0">
              <a:latin typeface="Times New Roman"/>
              <a:cs typeface="Times New Roman"/>
            </a:endParaRPr>
          </a:p>
          <a:p>
            <a:pPr>
              <a:buNone/>
            </a:pPr>
            <a:r>
              <a:rPr lang="en" sz="1300" err="1">
                <a:latin typeface="Times New Roman"/>
                <a:ea typeface="+mn-lt"/>
                <a:cs typeface="Times New Roman"/>
              </a:rPr>
              <a:t>Ockenden</a:t>
            </a:r>
            <a:r>
              <a:rPr lang="en" sz="1300" dirty="0">
                <a:latin typeface="Times New Roman"/>
                <a:ea typeface="+mn-lt"/>
                <a:cs typeface="Times New Roman"/>
              </a:rPr>
              <a:t>, D., 2022b. </a:t>
            </a:r>
            <a:r>
              <a:rPr lang="en" sz="1300" i="1" err="1">
                <a:latin typeface="Times New Roman"/>
                <a:ea typeface="+mn-lt"/>
                <a:cs typeface="Times New Roman"/>
              </a:rPr>
              <a:t>Ockenden</a:t>
            </a:r>
            <a:r>
              <a:rPr lang="en" sz="1300" i="1" dirty="0">
                <a:latin typeface="Times New Roman"/>
                <a:ea typeface="+mn-lt"/>
                <a:cs typeface="Times New Roman"/>
              </a:rPr>
              <a:t> review: summary of findings, conclusions and essential actions</a:t>
            </a:r>
            <a:r>
              <a:rPr lang="en" sz="1300" dirty="0">
                <a:latin typeface="Times New Roman"/>
                <a:ea typeface="+mn-lt"/>
                <a:cs typeface="Times New Roman"/>
              </a:rPr>
              <a:t>. [online] GOV.UK. Available at:</a:t>
            </a:r>
            <a:r>
              <a:rPr lang="en" sz="1300" dirty="0">
                <a:latin typeface="Times New Roman"/>
                <a:ea typeface="+mn-lt"/>
                <a:cs typeface="Times New Roman"/>
                <a:hlinkClick r:id="rId2"/>
              </a:rPr>
              <a:t>https://www.ockendenmaternityreview.org.uk/wp-content/uploads/2022/03/FINAL_INDEPENDENT_MATERNITY_REVIEW_OF_MATERNITY_SERVICES_REPORT.pdf</a:t>
            </a:r>
            <a:endParaRPr lang="en-US" sz="1300" dirty="0">
              <a:latin typeface="Times New Roman"/>
              <a:cs typeface="Times New Roman"/>
            </a:endParaRPr>
          </a:p>
          <a:p>
            <a:pPr>
              <a:buNone/>
            </a:pPr>
            <a:r>
              <a:rPr lang="en" sz="1300" dirty="0">
                <a:latin typeface="Times New Roman"/>
                <a:ea typeface="+mn-lt"/>
                <a:cs typeface="Times New Roman"/>
              </a:rPr>
              <a:t>Rakowski, N., 2025. </a:t>
            </a:r>
            <a:r>
              <a:rPr lang="en" sz="1300" i="1" dirty="0">
                <a:latin typeface="Times New Roman"/>
                <a:ea typeface="+mn-lt"/>
                <a:cs typeface="Times New Roman"/>
              </a:rPr>
              <a:t>NAVIGATING FAILURE: HOW LEADERS DEFINE, DETECT, AND MANAGE FAILURE IN HEALTHCARE QUALITY IMPROVEMENT</a:t>
            </a:r>
            <a:r>
              <a:rPr lang="en" sz="1300" dirty="0">
                <a:latin typeface="Times New Roman"/>
                <a:ea typeface="+mn-lt"/>
                <a:cs typeface="Times New Roman"/>
              </a:rPr>
              <a:t> (Doctoral dissertation).</a:t>
            </a:r>
            <a:r>
              <a:rPr lang="en" sz="1300" dirty="0">
                <a:latin typeface="Times New Roman"/>
                <a:ea typeface="+mn-lt"/>
                <a:cs typeface="Times New Roman"/>
                <a:hlinkClick r:id="rId3"/>
              </a:rPr>
              <a:t>https://macsphere.mcmaster.ca/items/6a727a58-4dd6-42eb-a54c-1af70d59efe0</a:t>
            </a:r>
            <a:endParaRPr lang="en-US" sz="1300" dirty="0">
              <a:latin typeface="Times New Roman"/>
              <a:cs typeface="Times New Roman"/>
            </a:endParaRPr>
          </a:p>
          <a:p>
            <a:pPr>
              <a:buNone/>
            </a:pPr>
            <a:r>
              <a:rPr lang="en" sz="1300" dirty="0">
                <a:latin typeface="Times New Roman"/>
                <a:ea typeface="+mn-lt"/>
                <a:cs typeface="Times New Roman"/>
              </a:rPr>
              <a:t>Sharma, S., 2025. Quality in Healthcare. </a:t>
            </a:r>
            <a:r>
              <a:rPr lang="en" sz="1300" i="1" dirty="0">
                <a:latin typeface="Times New Roman"/>
                <a:ea typeface="+mn-lt"/>
                <a:cs typeface="Times New Roman"/>
              </a:rPr>
              <a:t>Quality Demystified</a:t>
            </a:r>
            <a:r>
              <a:rPr lang="en" sz="1300" dirty="0">
                <a:latin typeface="Times New Roman"/>
                <a:ea typeface="+mn-lt"/>
                <a:cs typeface="Times New Roman"/>
              </a:rPr>
              <a:t>, pp.67–77. </a:t>
            </a:r>
            <a:r>
              <a:rPr lang="en" sz="1300" err="1">
                <a:latin typeface="Times New Roman"/>
                <a:ea typeface="+mn-lt"/>
                <a:cs typeface="Times New Roman"/>
              </a:rPr>
              <a:t>doi</a:t>
            </a:r>
            <a:r>
              <a:rPr lang="en" sz="1300" dirty="0">
                <a:latin typeface="Times New Roman"/>
                <a:ea typeface="+mn-lt"/>
                <a:cs typeface="Times New Roman"/>
              </a:rPr>
              <a:t>:</a:t>
            </a:r>
            <a:r>
              <a:rPr lang="en" sz="1300" dirty="0">
                <a:latin typeface="Times New Roman"/>
                <a:ea typeface="+mn-lt"/>
                <a:cs typeface="Times New Roman"/>
                <a:hlinkClick r:id="rId4"/>
              </a:rPr>
              <a:t>https://doi.org/10.1007/978-981-95-0339-1_6</a:t>
            </a:r>
            <a:r>
              <a:rPr lang="en" sz="1300" dirty="0">
                <a:latin typeface="Times New Roman"/>
                <a:ea typeface="+mn-lt"/>
                <a:cs typeface="Times New Roman"/>
              </a:rPr>
              <a:t>.</a:t>
            </a:r>
            <a:endParaRPr lang="en-US" sz="1300" dirty="0">
              <a:latin typeface="Times New Roman"/>
              <a:cs typeface="Times New Roman"/>
            </a:endParaRPr>
          </a:p>
          <a:p>
            <a:pPr>
              <a:buNone/>
            </a:pPr>
            <a:r>
              <a:rPr lang="en" sz="1300" dirty="0">
                <a:latin typeface="Times New Roman"/>
                <a:ea typeface="+mn-lt"/>
                <a:cs typeface="Times New Roman"/>
              </a:rPr>
              <a:t>Shropshire, 2022. </a:t>
            </a:r>
            <a:r>
              <a:rPr lang="en" sz="1300" i="1" dirty="0">
                <a:latin typeface="Times New Roman"/>
                <a:ea typeface="+mn-lt"/>
                <a:cs typeface="Times New Roman"/>
              </a:rPr>
              <a:t>Damning report reveals scale of maternity failures at The Shrewsbury and Telford Hospital NHS Trust</a:t>
            </a:r>
            <a:r>
              <a:rPr lang="en" sz="1300" dirty="0">
                <a:latin typeface="Times New Roman"/>
                <a:ea typeface="+mn-lt"/>
                <a:cs typeface="Times New Roman"/>
              </a:rPr>
              <a:t>. [online] Shropshire Live. Available at: </a:t>
            </a:r>
            <a:r>
              <a:rPr lang="en" sz="1300" dirty="0">
                <a:latin typeface="Times New Roman"/>
                <a:ea typeface="+mn-lt"/>
                <a:cs typeface="Times New Roman"/>
                <a:hlinkClick r:id="rId5"/>
              </a:rPr>
              <a:t>https://www.shropshirelive.com/news/2022/03/30/damning-report-reveals-scale-of-maternity-failures-at-the-shrewsbury-and-telford-hospital-nhs-trust/</a:t>
            </a:r>
            <a:r>
              <a:rPr lang="en" sz="1300" dirty="0">
                <a:latin typeface="Times New Roman"/>
                <a:ea typeface="+mn-lt"/>
                <a:cs typeface="Times New Roman"/>
              </a:rPr>
              <a:t>[Accessed 2 Feb. 2026].</a:t>
            </a:r>
            <a:endParaRPr lang="en-US" sz="1300" dirty="0">
              <a:latin typeface="Times New Roman"/>
              <a:cs typeface="Times New Roman"/>
            </a:endParaRPr>
          </a:p>
          <a:p>
            <a:pPr>
              <a:buNone/>
            </a:pPr>
            <a:r>
              <a:rPr lang="en" sz="1300" dirty="0">
                <a:latin typeface="Times New Roman"/>
                <a:ea typeface="+mn-lt"/>
                <a:cs typeface="Times New Roman"/>
              </a:rPr>
              <a:t>Wiegmann, D.A., Wood, L.J., Cohen, T.N. and Shappell, S.A., 2022. Understanding the “Swiss cheese model” and its application to patient safety. </a:t>
            </a:r>
            <a:r>
              <a:rPr lang="en" sz="1300" i="1" dirty="0">
                <a:latin typeface="Times New Roman"/>
                <a:ea typeface="+mn-lt"/>
                <a:cs typeface="Times New Roman"/>
              </a:rPr>
              <a:t>Journal of patient safety</a:t>
            </a:r>
            <a:r>
              <a:rPr lang="en" sz="1300" dirty="0">
                <a:latin typeface="Times New Roman"/>
                <a:ea typeface="+mn-lt"/>
                <a:cs typeface="Times New Roman"/>
              </a:rPr>
              <a:t>, </a:t>
            </a:r>
            <a:r>
              <a:rPr lang="en" sz="1300" i="1" dirty="0">
                <a:latin typeface="Times New Roman"/>
                <a:ea typeface="+mn-lt"/>
                <a:cs typeface="Times New Roman"/>
              </a:rPr>
              <a:t>18</a:t>
            </a:r>
            <a:r>
              <a:rPr lang="en" sz="1300" dirty="0">
                <a:latin typeface="Times New Roman"/>
                <a:ea typeface="+mn-lt"/>
                <a:cs typeface="Times New Roman"/>
              </a:rPr>
              <a:t>(2), pp.119-123.</a:t>
            </a:r>
            <a:r>
              <a:rPr lang="en" sz="1300" dirty="0">
                <a:latin typeface="Times New Roman"/>
                <a:ea typeface="+mn-lt"/>
                <a:cs typeface="Times New Roman"/>
                <a:hlinkClick r:id="rId6"/>
              </a:rPr>
              <a:t>https://pmc.ncbi.nlm.nih.gov/articles/PMC8514562</a:t>
            </a:r>
            <a:endParaRPr lang="en-US" sz="1300" dirty="0">
              <a:latin typeface="Times New Roman"/>
              <a:cs typeface="Times New Roman"/>
            </a:endParaRPr>
          </a:p>
          <a:p>
            <a:pPr marL="0" indent="0">
              <a:buNone/>
            </a:pPr>
            <a:endParaRPr lang="en-US" sz="1300" dirty="0">
              <a:latin typeface="Times New Roman"/>
              <a:cs typeface="Times New Roman"/>
            </a:endParaRPr>
          </a:p>
        </p:txBody>
      </p:sp>
    </p:spTree>
    <p:extLst>
      <p:ext uri="{BB962C8B-B14F-4D97-AF65-F5344CB8AC3E}">
        <p14:creationId xmlns:p14="http://schemas.microsoft.com/office/powerpoint/2010/main" val="7975487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FB2B486-4BD8-7D70-EE70-C570671D5210}"/>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Thank You</a:t>
            </a:r>
          </a:p>
        </p:txBody>
      </p:sp>
    </p:spTree>
    <p:extLst>
      <p:ext uri="{BB962C8B-B14F-4D97-AF65-F5344CB8AC3E}">
        <p14:creationId xmlns:p14="http://schemas.microsoft.com/office/powerpoint/2010/main" val="279593882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12</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Quality Failures in Maternity Care: Shrewsbury &amp; Telford NHS Trust </vt:lpstr>
      <vt:lpstr>Table of Content</vt:lpstr>
      <vt:lpstr> Introduction and Case Background</vt:lpstr>
      <vt:lpstr>Case Background</vt:lpstr>
      <vt:lpstr>Quality Assurance Relevance</vt:lpstr>
      <vt:lpstr>Why Did the System Fail?</vt:lpstr>
      <vt:lpstr> Swiss Cheese Model – Systems Failure </vt:lpstr>
      <vt:lpstr> Swiss Cheese Model – Layers of Failure </vt:lpstr>
      <vt:lpstr>Benchmarking Gaps </vt:lpstr>
      <vt:lpstr> National Standards vs Maternity Service Performance</vt:lpstr>
      <vt:lpstr>Component 2 – Introduction &amp; Case Background</vt:lpstr>
      <vt:lpstr>Relevance to Quality Assurance and Service Improvement</vt:lpstr>
      <vt:lpstr> Contributing Factors </vt:lpstr>
      <vt:lpstr>Impact, Strategic Improvement &amp; Critical Conclusion</vt:lpstr>
      <vt:lpstr>Reference List</vt:lpstr>
      <vt:lpstr>Reference </vt:lpstr>
      <vt:lpstr>Reference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Sabita Singh</dc:creator>
  <cp:revision>103</cp:revision>
  <dcterms:created xsi:type="dcterms:W3CDTF">2026-02-02T12:43:13Z</dcterms:created>
  <dcterms:modified xsi:type="dcterms:W3CDTF">2026-02-23T10:06:27Z</dcterms:modified>
</cp:coreProperties>
</file>