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256" r:id="rId2"/>
    <p:sldId id="257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75" r:id="rId12"/>
    <p:sldId id="278" r:id="rId13"/>
    <p:sldId id="281" r:id="rId14"/>
    <p:sldId id="282" r:id="rId15"/>
    <p:sldId id="283" r:id="rId16"/>
    <p:sldId id="284" r:id="rId17"/>
    <p:sldId id="285" r:id="rId18"/>
    <p:sldId id="286" r:id="rId19"/>
    <p:sldId id="287" r:id="rId20"/>
    <p:sldId id="288" r:id="rId21"/>
    <p:sldId id="289" r:id="rId22"/>
    <p:sldId id="280" r:id="rId23"/>
    <p:sldId id="279" r:id="rId24"/>
    <p:sldId id="268" r:id="rId25"/>
    <p:sldId id="270" r:id="rId26"/>
    <p:sldId id="269" r:id="rId27"/>
    <p:sldId id="271" r:id="rId28"/>
    <p:sldId id="272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9ED5F6-0224-BE4B-9E0A-3A22FECDD38B}" type="datetimeFigureOut">
              <a:rPr lang="en-US" smtClean="0"/>
              <a:t>4/17/2015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46707C-804B-6943-B8A7-A788F0654D0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93803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Routine – shampoo</a:t>
            </a:r>
          </a:p>
          <a:p>
            <a:r>
              <a:rPr lang="en-US" dirty="0" smtClean="0"/>
              <a:t>Limited – new computer game</a:t>
            </a:r>
          </a:p>
          <a:p>
            <a:r>
              <a:rPr lang="en-US" dirty="0" smtClean="0"/>
              <a:t>Extensive – cars, pensions houses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46707C-804B-6943-B8A7-A788F0654D04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3130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8348" y="1371600"/>
            <a:ext cx="8147304" cy="1344168"/>
          </a:xfrm>
        </p:spPr>
        <p:txBody>
          <a:bodyPr vert="horz" lIns="91440" tIns="45720" rIns="91440" bIns="45720" rtlCol="0" anchor="b" anchorCtr="0"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algn="ctr" defTabSz="914400" rtl="0" eaLnBrk="1" latinLnBrk="0" hangingPunct="1">
              <a:lnSpc>
                <a:spcPts val="6400"/>
              </a:lnSpc>
              <a:spcBef>
                <a:spcPct val="0"/>
              </a:spcBef>
              <a:buNone/>
              <a:defRPr sz="6000" kern="12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8348" y="2715767"/>
            <a:ext cx="8147304" cy="667512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 defTabSz="914400" rtl="0" eaLnBrk="1" latinLnBrk="0" hangingPunct="1">
              <a:spcBef>
                <a:spcPts val="0"/>
              </a:spcBef>
              <a:buClr>
                <a:schemeClr val="tx1">
                  <a:lumMod val="75000"/>
                  <a:lumOff val="25000"/>
                </a:schemeClr>
              </a:buClr>
              <a:buSzPct val="75000"/>
              <a:buFont typeface="Wingdings 2" pitchFamily="18" charset="2"/>
              <a:buNone/>
              <a:defRPr sz="2200" b="0" kern="120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B449D725-AF79-4FB6-8D02-83EAC61E3211}" type="datetimeFigureOut">
              <a:rPr lang="en-US" smtClean="0"/>
              <a:t>4/17/2015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4/17/2015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8475" y="4343398"/>
            <a:ext cx="8147049" cy="1346013"/>
          </a:xfrm>
        </p:spPr>
        <p:txBody>
          <a:bodyPr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>
              <a:lnSpc>
                <a:spcPts val="6400"/>
              </a:lnSpc>
              <a:defRPr sz="60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8475" y="5688105"/>
            <a:ext cx="8147050" cy="663387"/>
          </a:xfrm>
        </p:spPr>
        <p:txBody>
          <a:bodyPr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>
              <a:spcBef>
                <a:spcPts val="0"/>
              </a:spcBef>
              <a:buNone/>
              <a:defRPr b="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fld id="{B449D725-AF79-4FB6-8D02-83EAC61E3211}" type="datetimeFigureOut">
              <a:rPr lang="en-US" smtClean="0"/>
              <a:t>4/17/2015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1981200" y="685800"/>
            <a:ext cx="5181600" cy="3352800"/>
          </a:xfrm>
          <a:solidFill>
            <a:schemeClr val="tx1">
              <a:lumMod val="75000"/>
            </a:schemeClr>
          </a:solidFill>
          <a:ln w="127000" cap="sq">
            <a:solidFill>
              <a:schemeClr val="tx1"/>
            </a:solidFill>
            <a:miter lim="800000"/>
          </a:ln>
          <a:effectLst>
            <a:outerShdw blurRad="63500" sx="101000" sy="101000" algn="ctr" rotWithShape="0">
              <a:schemeClr val="bg2">
                <a:lumMod val="20000"/>
                <a:lumOff val="80000"/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9000000"/>
            </a:lightRig>
          </a:scene3d>
          <a:sp3d prstMaterial="matte">
            <a:bevelT w="12700" prst="relaxedInset"/>
            <a:bevelB w="38100" h="127000" prst="relaxedInset"/>
            <a:extrusionClr>
              <a:schemeClr val="tx1"/>
            </a:extrusionClr>
            <a:contourClr>
              <a:schemeClr val="tx1"/>
            </a:contourClr>
          </a:sp3d>
        </p:spPr>
        <p:txBody>
          <a:bodyPr/>
          <a:lstStyle>
            <a:lvl1pPr>
              <a:buNone/>
              <a:defRPr/>
            </a:lvl1pPr>
          </a:lstStyle>
          <a:p>
            <a:r>
              <a:rPr lang="en-US" dirty="0" smtClean="0"/>
              <a:t>Click icon to add picture</a:t>
            </a:r>
            <a:endParaRPr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1774826"/>
            <a:ext cx="8147050" cy="1873250"/>
          </a:xfrm>
        </p:spPr>
        <p:txBody>
          <a:bodyPr anchor="b" anchorCtr="0"/>
          <a:lstStyle>
            <a:lvl1pPr algn="ctr">
              <a:defRPr sz="6000" b="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5" y="3654519"/>
            <a:ext cx="8147050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0"/>
              </a:spcBef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4/17/2015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94129"/>
            <a:ext cx="8147051" cy="145228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475" y="1762125"/>
            <a:ext cx="384048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5046" y="1762125"/>
            <a:ext cx="384048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290763" indent="-461963"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4/17/2015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94129"/>
            <a:ext cx="8147051" cy="1452283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5" y="1550894"/>
            <a:ext cx="384048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8475" y="2541494"/>
            <a:ext cx="384048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5046" y="1550894"/>
            <a:ext cx="384048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5046" y="2541494"/>
            <a:ext cx="384048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4/17/2015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502920" y="2353235"/>
            <a:ext cx="3840480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4805045" y="2353235"/>
            <a:ext cx="3840480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4/17/2015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4/17/2015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540" y="416859"/>
            <a:ext cx="3840480" cy="1994647"/>
          </a:xfrm>
        </p:spPr>
        <p:txBody>
          <a:bodyPr anchor="b"/>
          <a:lstStyle>
            <a:lvl1pPr algn="ctr">
              <a:defRPr sz="44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2532" y="403412"/>
            <a:ext cx="3840480" cy="572275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7540" y="2438400"/>
            <a:ext cx="384048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4/17/2015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540" y="416859"/>
            <a:ext cx="3840480" cy="1994647"/>
          </a:xfrm>
        </p:spPr>
        <p:txBody>
          <a:bodyPr anchor="b"/>
          <a:lstStyle>
            <a:lvl1pPr algn="ctr">
              <a:defRPr sz="44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7540" y="2438400"/>
            <a:ext cx="384048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4/17/2015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4805045" y="430306"/>
            <a:ext cx="3840480" cy="5432612"/>
          </a:xfrm>
          <a:solidFill>
            <a:schemeClr val="bg1">
              <a:lumMod val="85000"/>
            </a:schemeClr>
          </a:solidFill>
          <a:ln w="127000" cap="sq">
            <a:solidFill>
              <a:schemeClr val="bg1"/>
            </a:solidFill>
            <a:miter lim="800000"/>
          </a:ln>
          <a:effectLst>
            <a:outerShdw blurRad="76200" dist="12700" dir="5400000" sx="100500" sy="100500" rotWithShape="0">
              <a:prstClr val="black">
                <a:alpha val="30000"/>
              </a:prstClr>
            </a:outerShdw>
          </a:effectLst>
          <a:scene3d>
            <a:camera prst="orthographicFront"/>
            <a:lightRig rig="threePt" dir="t"/>
          </a:scene3d>
          <a:sp3d extrusionH="50800">
            <a:extrusionClr>
              <a:schemeClr val="tx1"/>
            </a:extrusionClr>
            <a:contourClr>
              <a:schemeClr val="tx1"/>
            </a:contourClr>
          </a:sp3d>
        </p:spPr>
        <p:txBody>
          <a:bodyPr vert="horz" lIns="91440" tIns="45720" rIns="91440" bIns="45720" rtlCol="0">
            <a:normAutofit/>
          </a:bodyPr>
          <a:lstStyle>
            <a:lvl1pPr marL="457200" indent="-457200" algn="l" defTabSz="914400" rtl="0" eaLnBrk="1" latinLnBrk="0" hangingPunct="1">
              <a:spcBef>
                <a:spcPts val="2000"/>
              </a:spcBef>
              <a:buClr>
                <a:schemeClr val="accent2">
                  <a:lumMod val="50000"/>
                  <a:lumOff val="50000"/>
                </a:schemeClr>
              </a:buClr>
              <a:buSzPct val="75000"/>
              <a:buFont typeface="Wingdings 2" pitchFamily="18" charset="2"/>
              <a:buNone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7pPr marL="2743200" indent="-457200">
              <a:defRPr/>
            </a:lvl7pPr>
            <a:lvl8pPr marL="2743200" indent="-457200">
              <a:defRPr/>
            </a:lvl8pPr>
            <a:lvl9pPr marL="2743200" indent="-457200"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4/17/2015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61412" y="417513"/>
            <a:ext cx="1600200" cy="57086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1174" y="417513"/>
            <a:ext cx="6499225" cy="570865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4/17/2015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B449D725-AF79-4FB6-8D02-83EAC61E3211}" type="datetimeFigureOut">
              <a:rPr lang="en-US" smtClean="0"/>
              <a:t>4/17/2015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5" y="94129"/>
            <a:ext cx="8147051" cy="145228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5" y="1761565"/>
            <a:ext cx="8147051" cy="43645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88259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449D725-AF79-4FB6-8D02-83EAC61E3211}" type="datetimeFigureOut">
              <a:rPr lang="en-US" smtClean="0"/>
              <a:t>4/17/2015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17659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5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spcBef>
          <a:spcPts val="2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ts val="6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371600" indent="-457200" algn="l" defTabSz="914400" rtl="0" eaLnBrk="1" latinLnBrk="0" hangingPunct="1">
        <a:spcBef>
          <a:spcPts val="6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828800" indent="-457200" algn="l" defTabSz="914400" rtl="0" eaLnBrk="1" latinLnBrk="0" hangingPunct="1">
        <a:spcBef>
          <a:spcPts val="6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286000" indent="-457200" algn="l" defTabSz="914400" rtl="0" eaLnBrk="1" latinLnBrk="0" hangingPunct="1">
        <a:spcBef>
          <a:spcPts val="6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7432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32051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6576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41195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8348" y="561832"/>
            <a:ext cx="8147304" cy="1343508"/>
          </a:xfrm>
        </p:spPr>
        <p:txBody>
          <a:bodyPr>
            <a:normAutofit/>
          </a:bodyPr>
          <a:lstStyle/>
          <a:p>
            <a:r>
              <a:rPr lang="en-US" dirty="0" smtClean="0"/>
              <a:t>What is Marketing?</a:t>
            </a:r>
            <a:endParaRPr lang="en-US" dirty="0"/>
          </a:p>
        </p:txBody>
      </p:sp>
      <p:pic>
        <p:nvPicPr>
          <p:cNvPr id="4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rcRect t="23573" b="23573"/>
          <a:stretch>
            <a:fillRect/>
          </a:stretch>
        </p:blipFill>
        <p:spPr>
          <a:xfrm>
            <a:off x="1807428" y="2715768"/>
            <a:ext cx="5715382" cy="3410395"/>
          </a:xfrm>
        </p:spPr>
      </p:pic>
    </p:spTree>
    <p:extLst>
      <p:ext uri="{BB962C8B-B14F-4D97-AF65-F5344CB8AC3E}">
        <p14:creationId xmlns:p14="http://schemas.microsoft.com/office/powerpoint/2010/main" val="3509179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Marketing?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Make a list of your favorite products and/or service</a:t>
            </a:r>
          </a:p>
          <a:p>
            <a:r>
              <a:rPr lang="en-US" dirty="0" smtClean="0"/>
              <a:t>Do you currently buy/use your favorite</a:t>
            </a:r>
          </a:p>
          <a:p>
            <a:r>
              <a:rPr lang="en-US" dirty="0" smtClean="0"/>
              <a:t>Why?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1296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Marketing?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definition of marketing is to inform the consumer/business/customer about the uses of the product or services.  </a:t>
            </a:r>
          </a:p>
          <a:p>
            <a:r>
              <a:rPr lang="en-US" dirty="0" smtClean="0"/>
              <a:t>It is also about knowing which products or services the customer wants or needs.</a:t>
            </a:r>
          </a:p>
          <a:p>
            <a:r>
              <a:rPr lang="en-US" dirty="0" smtClean="0"/>
              <a:t>The aim is also for the organisation that produces/provides the product/services to make a product, all the while, giving the customer what they want and need.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8233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Roles and Responsibilities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It is the role and responsibility of those in marketing to only aim products and services to the correct people and organisations</a:t>
            </a:r>
          </a:p>
          <a:p>
            <a:r>
              <a:rPr lang="en-US" dirty="0" smtClean="0"/>
              <a:t>E.g. Alcohol </a:t>
            </a:r>
            <a:r>
              <a:rPr lang="en-US" dirty="0"/>
              <a:t>and cigarettes should be aimed at only the adult population and not at children</a:t>
            </a:r>
          </a:p>
          <a:p>
            <a:r>
              <a:rPr lang="en-US" dirty="0" smtClean="0"/>
              <a:t>In small groups consider 5 other examples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5228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Who is our customer?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Is it the individual? Or it is another company?</a:t>
            </a:r>
          </a:p>
          <a:p>
            <a:pPr marL="0" indent="0">
              <a:buNone/>
            </a:pPr>
            <a:r>
              <a:rPr lang="en-US" dirty="0" smtClean="0"/>
              <a:t>Is the customer also the consumer?</a:t>
            </a:r>
          </a:p>
          <a:p>
            <a:pPr marL="0" indent="0">
              <a:buNone/>
            </a:pPr>
            <a:r>
              <a:rPr lang="en-US" dirty="0" smtClean="0"/>
              <a:t>What process does the buyer go through when making a purchase decision?  Consider your own purchasing decisions</a:t>
            </a:r>
          </a:p>
          <a:p>
            <a:pPr marL="0" indent="0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 smtClean="0"/>
              <a:t>Why the need to buy; what to buy; when to buy; where to buy: how much to buy; who does the buying…….</a:t>
            </a:r>
          </a:p>
          <a:p>
            <a:pPr marL="0" indent="0">
              <a:buNone/>
            </a:pPr>
            <a:r>
              <a:rPr lang="en-US" b="1" dirty="0" smtClean="0"/>
              <a:t>Consider your organisation.  Who is the customer?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4130201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Consumer buying behaviour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US" dirty="0" smtClean="0"/>
              <a:t>Need identification/</a:t>
            </a:r>
          </a:p>
          <a:p>
            <a:pPr algn="ctr"/>
            <a:r>
              <a:rPr lang="en-US" dirty="0" smtClean="0"/>
              <a:t>Problem awareness</a:t>
            </a:r>
          </a:p>
          <a:p>
            <a:pPr algn="ctr"/>
            <a:r>
              <a:rPr lang="en-US" dirty="0" smtClean="0"/>
              <a:t>Information gathered</a:t>
            </a:r>
          </a:p>
          <a:p>
            <a:pPr algn="ctr"/>
            <a:r>
              <a:rPr lang="en-US" dirty="0" smtClean="0"/>
              <a:t>Evaluation of alternatives solutions (products)</a:t>
            </a:r>
          </a:p>
          <a:p>
            <a:pPr algn="ctr"/>
            <a:r>
              <a:rPr lang="en-US" dirty="0" smtClean="0"/>
              <a:t>Selection of an appropriate solution (product)</a:t>
            </a:r>
          </a:p>
          <a:p>
            <a:pPr algn="ctr"/>
            <a:r>
              <a:rPr lang="en-US" dirty="0" smtClean="0"/>
              <a:t>Post purchase evaluation of decision</a:t>
            </a:r>
          </a:p>
          <a:p>
            <a:pPr algn="ctr"/>
            <a:endParaRPr lang="en-US" dirty="0" smtClean="0"/>
          </a:p>
          <a:p>
            <a:pPr algn="ctr"/>
            <a:endParaRPr lang="en-US" dirty="0" smtClean="0"/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6705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Types of buying situation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Consumer</a:t>
            </a:r>
          </a:p>
          <a:p>
            <a:r>
              <a:rPr lang="en-US" dirty="0" smtClean="0"/>
              <a:t>Routine purchase – frequently purchased items (shampoo)</a:t>
            </a:r>
          </a:p>
          <a:p>
            <a:r>
              <a:rPr lang="en-US" dirty="0" smtClean="0"/>
              <a:t>Limited problem solving – occasionally purchased items (video game)</a:t>
            </a:r>
          </a:p>
          <a:p>
            <a:r>
              <a:rPr lang="en-US" dirty="0" smtClean="0"/>
              <a:t>Extensive problem solving – expensive, infrequently purchased items ( cars)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1586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Organisation Buying Process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2400" dirty="0" smtClean="0"/>
              <a:t>Anticipate or recognise need</a:t>
            </a:r>
          </a:p>
          <a:p>
            <a:r>
              <a:rPr lang="en-US" sz="2400" dirty="0" smtClean="0"/>
              <a:t>Determine characteristics/quality of need</a:t>
            </a:r>
          </a:p>
          <a:p>
            <a:r>
              <a:rPr lang="en-US" sz="2400" dirty="0" smtClean="0"/>
              <a:t>Prepare specifications</a:t>
            </a:r>
          </a:p>
          <a:p>
            <a:r>
              <a:rPr lang="en-US" sz="2400" dirty="0" smtClean="0"/>
              <a:t>Search for suppliers</a:t>
            </a:r>
          </a:p>
          <a:p>
            <a:r>
              <a:rPr lang="en-US" sz="2400" dirty="0" smtClean="0"/>
              <a:t>Acquire proposals</a:t>
            </a:r>
          </a:p>
          <a:p>
            <a:r>
              <a:rPr lang="en-US" sz="2400" dirty="0" smtClean="0"/>
              <a:t>Evaluate proposals and select supplier</a:t>
            </a:r>
          </a:p>
          <a:p>
            <a:r>
              <a:rPr lang="en-US" sz="2400" dirty="0" smtClean="0"/>
              <a:t>Place orders</a:t>
            </a:r>
          </a:p>
          <a:p>
            <a:r>
              <a:rPr lang="en-US" sz="2400" dirty="0" smtClean="0"/>
              <a:t>Evaluation and feedback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660651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Activity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Compare and contrast Consumer buying behaviour with organisation buying behaviour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549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solution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similarities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Recognize a problem</a:t>
            </a:r>
          </a:p>
          <a:p>
            <a:r>
              <a:rPr lang="en-US" dirty="0" smtClean="0"/>
              <a:t>Information</a:t>
            </a:r>
          </a:p>
          <a:p>
            <a:r>
              <a:rPr lang="en-US" dirty="0" smtClean="0"/>
              <a:t>Selection of an appropriate solution</a:t>
            </a:r>
          </a:p>
          <a:p>
            <a:r>
              <a:rPr lang="en-US" dirty="0" smtClean="0"/>
              <a:t>Evaluation of alternative solutions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differences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Consumers buy things spontaneously</a:t>
            </a:r>
          </a:p>
          <a:p>
            <a:r>
              <a:rPr lang="en-US" dirty="0" smtClean="0"/>
              <a:t>Bigger scale (organisations)</a:t>
            </a:r>
          </a:p>
          <a:p>
            <a:r>
              <a:rPr lang="en-US" dirty="0" smtClean="0"/>
              <a:t>7 steps for organisation vs. 5 steps for the consumer</a:t>
            </a:r>
          </a:p>
          <a:p>
            <a:r>
              <a:rPr lang="en-US" dirty="0" smtClean="0"/>
              <a:t>Organisation relates to process</a:t>
            </a:r>
          </a:p>
          <a:p>
            <a:r>
              <a:rPr lang="en-US" dirty="0" smtClean="0"/>
              <a:t>Organisation takes time to decide</a:t>
            </a:r>
          </a:p>
          <a:p>
            <a:r>
              <a:rPr lang="en-US" dirty="0" smtClean="0"/>
              <a:t>Organisation formal </a:t>
            </a:r>
          </a:p>
          <a:p>
            <a:r>
              <a:rPr lang="en-US" dirty="0" smtClean="0"/>
              <a:t>Consumer informal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903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94129"/>
            <a:ext cx="8147051" cy="4351663"/>
          </a:xfrm>
        </p:spPr>
        <p:txBody>
          <a:bodyPr/>
          <a:lstStyle/>
          <a:p>
            <a:r>
              <a:rPr lang="en-US" dirty="0" smtClean="0"/>
              <a:t>What other factors affect customer buying habits?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47322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Brand Identity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marR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endParaRPr lang="en-GB" dirty="0">
              <a:solidFill>
                <a:srgbClr val="DD4B39"/>
              </a:solidFill>
            </a:endParaRPr>
          </a:p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7782" y="1948873"/>
            <a:ext cx="3639127" cy="31311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335251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Can you identify these brands?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475" y="1546412"/>
            <a:ext cx="2762250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2193" y="1530248"/>
            <a:ext cx="2533650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660759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430000" cy="857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64204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975" y="1443038"/>
            <a:ext cx="8020050" cy="397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972815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430000" cy="857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63943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1728788"/>
            <a:ext cx="7200900" cy="3400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86540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430000" cy="857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624011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1213" y="1714500"/>
            <a:ext cx="4981575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67473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430000" cy="857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462459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3025" y="1357313"/>
            <a:ext cx="6457950" cy="414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896411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a brand?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So, what is a brand?  What is the purpose of a brand?</a:t>
            </a:r>
          </a:p>
          <a:p>
            <a:r>
              <a:rPr lang="en-US" dirty="0" smtClean="0"/>
              <a:t>List ten further brands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70243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a brand?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US" dirty="0" smtClean="0"/>
              <a:t>“a brand is a name, term, sign, symbol, design, or any combination of these, that identifies the maker or seller of a  product or service.”</a:t>
            </a:r>
          </a:p>
          <a:p>
            <a:pPr marL="0" indent="0" algn="ctr">
              <a:buNone/>
            </a:pPr>
            <a:r>
              <a:rPr lang="en-US" dirty="0" smtClean="0"/>
              <a:t>(</a:t>
            </a:r>
            <a:r>
              <a:rPr lang="en-US" dirty="0" err="1" smtClean="0"/>
              <a:t>Kotler</a:t>
            </a:r>
            <a:r>
              <a:rPr lang="en-US" dirty="0" smtClean="0"/>
              <a:t> and </a:t>
            </a:r>
            <a:r>
              <a:rPr lang="en-US" dirty="0" err="1" smtClean="0"/>
              <a:t>Armstraong</a:t>
            </a:r>
            <a:r>
              <a:rPr lang="en-US" dirty="0" smtClean="0"/>
              <a:t> 2001:301)</a:t>
            </a:r>
          </a:p>
          <a:p>
            <a:pPr>
              <a:buAutoNum type="arabicPeriod"/>
            </a:pPr>
            <a:r>
              <a:rPr lang="en-US" dirty="0" smtClean="0"/>
              <a:t>Coca Cola			2. Yankee Candle</a:t>
            </a:r>
          </a:p>
          <a:p>
            <a:pPr marL="0" indent="0">
              <a:buNone/>
            </a:pPr>
            <a:r>
              <a:rPr lang="en-US" dirty="0" smtClean="0"/>
              <a:t>3.    Mars			4. Dyson</a:t>
            </a:r>
          </a:p>
          <a:p>
            <a:pPr marL="0" indent="0">
              <a:buNone/>
            </a:pPr>
            <a:r>
              <a:rPr lang="en-US" dirty="0" smtClean="0"/>
              <a:t>5.    Pepsi			6. Cadbury</a:t>
            </a:r>
          </a:p>
          <a:p>
            <a:pPr>
              <a:buAutoNum type="arabicPeriod" startAt="7"/>
            </a:pPr>
            <a:r>
              <a:rPr lang="en-US" dirty="0" smtClean="0"/>
              <a:t>Ford			8. Kia</a:t>
            </a:r>
          </a:p>
          <a:p>
            <a:pPr marL="0" indent="0">
              <a:buNone/>
            </a:pPr>
            <a:r>
              <a:rPr lang="en-US" dirty="0" smtClean="0"/>
              <a:t>9.    </a:t>
            </a:r>
            <a:r>
              <a:rPr lang="en-US" dirty="0" err="1" smtClean="0"/>
              <a:t>Addidas</a:t>
            </a:r>
            <a:r>
              <a:rPr lang="en-US" dirty="0" smtClean="0"/>
              <a:t>			10.  Nescafe</a:t>
            </a:r>
          </a:p>
          <a:p>
            <a:pPr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59267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Consider buying a box of chocolate: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For yourself</a:t>
            </a:r>
          </a:p>
          <a:p>
            <a:r>
              <a:rPr lang="en-US" dirty="0" smtClean="0"/>
              <a:t>For your best friend as a gift</a:t>
            </a:r>
          </a:p>
          <a:p>
            <a:r>
              <a:rPr lang="en-US" dirty="0" smtClean="0"/>
              <a:t>To impress your potential in-laws</a:t>
            </a:r>
          </a:p>
          <a:p>
            <a:endParaRPr lang="en-US" dirty="0"/>
          </a:p>
          <a:p>
            <a:r>
              <a:rPr lang="en-US" dirty="0" smtClean="0"/>
              <a:t>Consider the brands available and allocate one to each scenario</a:t>
            </a:r>
          </a:p>
        </p:txBody>
      </p:sp>
    </p:spTree>
    <p:extLst>
      <p:ext uri="{BB962C8B-B14F-4D97-AF65-F5344CB8AC3E}">
        <p14:creationId xmlns:p14="http://schemas.microsoft.com/office/powerpoint/2010/main" val="10558645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a product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List five products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720214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a Product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dirty="0" smtClean="0"/>
              <a:t>“anything offered to a market for attention, acquisition, use or consumption that might satisfy a need or a want”.</a:t>
            </a:r>
          </a:p>
          <a:p>
            <a:pPr marL="914400" lvl="2" indent="0" algn="ctr">
              <a:buNone/>
            </a:pPr>
            <a:r>
              <a:rPr lang="en-US" dirty="0" smtClean="0"/>
              <a:t>(</a:t>
            </a:r>
            <a:r>
              <a:rPr lang="en-US" dirty="0" err="1" smtClean="0"/>
              <a:t>Kotler</a:t>
            </a:r>
            <a:r>
              <a:rPr lang="en-US" dirty="0" smtClean="0"/>
              <a:t> &amp; Armstrong 2001:291)</a:t>
            </a:r>
          </a:p>
          <a:p>
            <a:pPr marL="914400" lvl="2" indent="0">
              <a:buNone/>
            </a:pPr>
            <a:endParaRPr lang="en-US" dirty="0"/>
          </a:p>
          <a:p>
            <a:pPr marL="1257300" lvl="2" indent="-342900">
              <a:buAutoNum type="arabicPeriod"/>
            </a:pPr>
            <a:r>
              <a:rPr lang="en-US" dirty="0" smtClean="0"/>
              <a:t>Food</a:t>
            </a:r>
          </a:p>
          <a:p>
            <a:pPr marL="1257300" lvl="2" indent="-342900">
              <a:buAutoNum type="arabicPeriod"/>
            </a:pPr>
            <a:r>
              <a:rPr lang="en-US" dirty="0" smtClean="0"/>
              <a:t>Clothing</a:t>
            </a:r>
          </a:p>
          <a:p>
            <a:pPr marL="1257300" lvl="2" indent="-342900">
              <a:buAutoNum type="arabicPeriod"/>
            </a:pPr>
            <a:r>
              <a:rPr lang="en-US" dirty="0" smtClean="0"/>
              <a:t>Toys</a:t>
            </a:r>
          </a:p>
          <a:p>
            <a:pPr marL="1257300" lvl="2" indent="-342900">
              <a:buAutoNum type="arabicPeriod"/>
            </a:pPr>
            <a:r>
              <a:rPr lang="en-US" dirty="0" smtClean="0"/>
              <a:t>Toothpaste</a:t>
            </a:r>
          </a:p>
          <a:p>
            <a:pPr marL="1257300" lvl="2" indent="-342900">
              <a:buAutoNum type="arabicPeriod"/>
            </a:pPr>
            <a:r>
              <a:rPr lang="en-US" dirty="0" smtClean="0"/>
              <a:t>furniture</a:t>
            </a:r>
          </a:p>
          <a:p>
            <a:pPr lvl="2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488484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a service?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List 5 services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72618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a service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dirty="0" smtClean="0"/>
              <a:t>“consists of activities, benefits or satisfactions offered for sale that are essentially intangible”</a:t>
            </a:r>
          </a:p>
          <a:p>
            <a:pPr marL="0" indent="0" algn="ctr">
              <a:buNone/>
            </a:pPr>
            <a:r>
              <a:rPr lang="en-US" dirty="0" smtClean="0"/>
              <a:t>(</a:t>
            </a:r>
            <a:r>
              <a:rPr lang="en-US" dirty="0" err="1" smtClean="0"/>
              <a:t>Kotler</a:t>
            </a:r>
            <a:r>
              <a:rPr lang="en-US" dirty="0" smtClean="0"/>
              <a:t> and Armstrong 2001:291)</a:t>
            </a:r>
          </a:p>
          <a:p>
            <a:pPr>
              <a:buAutoNum type="arabicPeriod"/>
            </a:pPr>
            <a:r>
              <a:rPr lang="en-US" dirty="0" smtClean="0"/>
              <a:t>Haircuts</a:t>
            </a:r>
          </a:p>
          <a:p>
            <a:pPr>
              <a:buAutoNum type="arabicPeriod"/>
            </a:pPr>
            <a:r>
              <a:rPr lang="en-US" dirty="0" smtClean="0"/>
              <a:t>Car repairs</a:t>
            </a:r>
          </a:p>
          <a:p>
            <a:pPr>
              <a:buAutoNum type="arabicPeriod"/>
            </a:pPr>
            <a:r>
              <a:rPr lang="en-US" dirty="0" smtClean="0"/>
              <a:t>Education</a:t>
            </a:r>
          </a:p>
          <a:p>
            <a:pPr>
              <a:buAutoNum type="arabicPeriod"/>
            </a:pPr>
            <a:r>
              <a:rPr lang="en-US" dirty="0" smtClean="0"/>
              <a:t>Hotel stays</a:t>
            </a:r>
          </a:p>
          <a:p>
            <a:pPr>
              <a:buAutoNum type="arabicPeriod"/>
            </a:pPr>
            <a:r>
              <a:rPr lang="en-US" dirty="0" smtClean="0"/>
              <a:t>Car valet</a:t>
            </a:r>
          </a:p>
          <a:p>
            <a:pPr>
              <a:buAutoNum type="arabicPeriod"/>
            </a:pPr>
            <a:endParaRPr lang="en-US" dirty="0" smtClean="0"/>
          </a:p>
          <a:p>
            <a:pPr>
              <a:buAutoNum type="arabicPeriod"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0820144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ddle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Saddle">
      <a:maj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ajorFont>
      <a:min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inorFont>
    </a:fontScheme>
    <a:fmtScheme name="Saddle">
      <a:fillStyleLst>
        <a:solidFill>
          <a:schemeClr val="phClr"/>
        </a:solidFill>
        <a:gradFill rotWithShape="1">
          <a:gsLst>
            <a:gs pos="0">
              <a:schemeClr val="phClr"/>
            </a:gs>
            <a:gs pos="30000">
              <a:schemeClr val="phClr">
                <a:tint val="80000"/>
              </a:schemeClr>
            </a:gs>
            <a:gs pos="100000">
              <a:schemeClr val="phClr">
                <a:tint val="100000"/>
              </a:schemeClr>
            </a:gs>
          </a:gsLst>
          <a:path path="rect">
            <a:fillToRect l="50000" r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70000"/>
                <a:satMod val="120000"/>
              </a:schemeClr>
              <a:schemeClr val="phClr">
                <a:tint val="30000"/>
                <a:satMod val="120000"/>
              </a:schemeClr>
            </a:duotone>
          </a:blip>
          <a:stretch/>
        </a:blip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50800" cap="flat" cmpd="dbl" algn="ctr">
          <a:solidFill>
            <a:schemeClr val="phClr"/>
          </a:solidFill>
          <a:prstDash val="solid"/>
        </a:ln>
        <a:ln w="7620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FFFFFF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sunrise" dir="tl">
              <a:rot lat="0" lon="0" rev="1200000"/>
            </a:lightRig>
          </a:scene3d>
          <a:sp3d prstMaterial="softEdge">
            <a:bevelT w="0" h="0"/>
          </a:sp3d>
        </a:effectStyle>
        <a:effectStyle>
          <a:effectLst>
            <a:innerShdw blurRad="76200" dist="38100" dir="13500000">
              <a:srgbClr val="FFFFFF">
                <a:alpha val="75000"/>
              </a:srgbClr>
            </a:innerShdw>
          </a:effectLst>
          <a:scene3d>
            <a:camera prst="perspectiveFront" fov="2400000"/>
            <a:lightRig rig="twoPt" dir="tl"/>
          </a:scene3d>
          <a:sp3d>
            <a:bevelT w="25400" h="12700" prst="angle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2">
            <a:duotone>
              <a:schemeClr val="phClr">
                <a:shade val="30000"/>
                <a:satMod val="250000"/>
              </a:schemeClr>
              <a:schemeClr val="phClr">
                <a:tint val="5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3">
            <a:duotone>
              <a:schemeClr val="phClr">
                <a:shade val="90000"/>
                <a:hueMod val="90000"/>
                <a:satMod val="150000"/>
                <a:lumMod val="90000"/>
              </a:schemeClr>
              <a:schemeClr val="phClr">
                <a:tint val="70000"/>
                <a:shade val="80000"/>
                <a:satMod val="300000"/>
                <a:lumMod val="11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Saddle.thmx</Template>
  <TotalTime>105</TotalTime>
  <Words>592</Words>
  <Application>Microsoft Office PowerPoint</Application>
  <PresentationFormat>On-screen Show (4:3)</PresentationFormat>
  <Paragraphs>104</Paragraphs>
  <Slides>28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Saddle</vt:lpstr>
      <vt:lpstr>What is Marketing?</vt:lpstr>
      <vt:lpstr>What is Marketing?</vt:lpstr>
      <vt:lpstr>What is Marketing?</vt:lpstr>
      <vt:lpstr>Roles and Responsibilities</vt:lpstr>
      <vt:lpstr>Who is our customer?</vt:lpstr>
      <vt:lpstr>Consumer buying behaviour</vt:lpstr>
      <vt:lpstr>Types of buying situation</vt:lpstr>
      <vt:lpstr>Organisation Buying Process</vt:lpstr>
      <vt:lpstr>Activity</vt:lpstr>
      <vt:lpstr>solution</vt:lpstr>
      <vt:lpstr>What other factors affect customer buying habits?</vt:lpstr>
      <vt:lpstr>Brand Identity</vt:lpstr>
      <vt:lpstr>Can you identify these brands?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is a brand?</vt:lpstr>
      <vt:lpstr>What is a brand?</vt:lpstr>
      <vt:lpstr>Consider buying a box of chocolate:</vt:lpstr>
      <vt:lpstr>What is a product</vt:lpstr>
      <vt:lpstr>What is a Product</vt:lpstr>
      <vt:lpstr>What is a service?</vt:lpstr>
      <vt:lpstr>What is a service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Marketing?</dc:title>
  <dc:creator>S P</dc:creator>
  <cp:lastModifiedBy>Pitson, Marie</cp:lastModifiedBy>
  <cp:revision>11</cp:revision>
  <dcterms:created xsi:type="dcterms:W3CDTF">2015-04-16T15:45:13Z</dcterms:created>
  <dcterms:modified xsi:type="dcterms:W3CDTF">2015-04-17T10:34:01Z</dcterms:modified>
</cp:coreProperties>
</file>