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547F9B-004C-424A-8E88-BAE6B928813E}"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19830-915D-4E25-B5E0-7A26AB5431E1}" type="slidenum">
              <a:rPr lang="en-US" smtClean="0"/>
              <a:t>‹#›</a:t>
            </a:fld>
            <a:endParaRPr lang="en-US"/>
          </a:p>
        </p:txBody>
      </p:sp>
    </p:spTree>
    <p:extLst>
      <p:ext uri="{BB962C8B-B14F-4D97-AF65-F5344CB8AC3E}">
        <p14:creationId xmlns:p14="http://schemas.microsoft.com/office/powerpoint/2010/main" val="3401582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Good morning/afternoon. The topic of my presentation is the situation for this business, Basil's Bakery, and what is causing a lack of sales growth. I will start out with an introduction to the bakery and identify the key issues that are impacting the bakery's performance. I will then critique and use PESTEL and cause-and-effect models. In conclusion, I will </a:t>
            </a:r>
            <a:r>
              <a:rPr lang="en-US" sz="1200" b="0" i="0" u="none" strike="noStrike" kern="1200" dirty="0" err="1">
                <a:solidFill>
                  <a:schemeClr val="tx1"/>
                </a:solidFill>
                <a:effectLst/>
                <a:latin typeface="+mn-lt"/>
                <a:ea typeface="+mn-ea"/>
                <a:cs typeface="+mn-cs"/>
              </a:rPr>
              <a:t>summarise</a:t>
            </a:r>
            <a:r>
              <a:rPr lang="en-US" sz="1200" b="0" i="0" u="none" strike="noStrike" kern="1200" dirty="0">
                <a:solidFill>
                  <a:schemeClr val="tx1"/>
                </a:solidFill>
                <a:effectLst/>
                <a:latin typeface="+mn-lt"/>
                <a:ea typeface="+mn-ea"/>
                <a:cs typeface="+mn-cs"/>
              </a:rPr>
              <a:t> the key findings that were identified in both analyses.</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2</a:t>
            </a:fld>
            <a:endParaRPr lang="en-US"/>
          </a:p>
        </p:txBody>
      </p:sp>
    </p:spTree>
    <p:extLst>
      <p:ext uri="{BB962C8B-B14F-4D97-AF65-F5344CB8AC3E}">
        <p14:creationId xmlns:p14="http://schemas.microsoft.com/office/powerpoint/2010/main" val="3926771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Basil's Bakery is a locally independent bread shop, which is situated in a retail park in Coventry. It was founded in 2015 and makes cakes, pastries and bread with top-quality certified organic products. Year-on-year sales were initially up until COVID-19, when sales dropped off significantly. While this trend saw sales improve in subsequent years, the numbers were still below 2019 levels, with the average sales between 2023 and 2025 at around 25 percent lower than 2019.</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3</a:t>
            </a:fld>
            <a:endParaRPr lang="en-US"/>
          </a:p>
        </p:txBody>
      </p:sp>
    </p:spTree>
    <p:extLst>
      <p:ext uri="{BB962C8B-B14F-4D97-AF65-F5344CB8AC3E}">
        <p14:creationId xmlns:p14="http://schemas.microsoft.com/office/powerpoint/2010/main" val="7736820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major issue is that sales have not had much growth since 2019. This is due to several external factors, such as a decrease in footfall in the retail park, local retail closure, loss of jobs and higher home working, etc. Now, within Basil, there's no ability to deliver internally and some issues with pre-orders. Meanwhile, rising rent, utilities, insurance, and business rates come into play, coupled with volatile ingredient prices.</a:t>
            </a:r>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4</a:t>
            </a:fld>
            <a:endParaRPr lang="en-US"/>
          </a:p>
        </p:txBody>
      </p:sp>
    </p:spTree>
    <p:extLst>
      <p:ext uri="{BB962C8B-B14F-4D97-AF65-F5344CB8AC3E}">
        <p14:creationId xmlns:p14="http://schemas.microsoft.com/office/powerpoint/2010/main" val="2755875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PESTEL is a model that helps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to consider the broader external factors impacting it. Political, Economic, Social, Technological, Environmental and legal influences are taken into account. It is most important because it offers a process for the identification of external opportunities and pressures. However, the framework can be broad and may have overlap between categories of influences, and some constraints listed in PESTEL will not signify that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must make a certain decision.</a:t>
            </a:r>
            <a:endParaRPr lang="en-US" b="0" dirty="0">
              <a:effectLst/>
            </a:endParaRPr>
          </a:p>
          <a:p>
            <a:pPr rtl="0"/>
            <a:br>
              <a:rPr lang="en-US" dirty="0"/>
            </a:br>
            <a:r>
              <a:rPr lang="en-US" sz="1200" b="0" i="0" u="none" strike="noStrike" kern="1200" dirty="0">
                <a:solidFill>
                  <a:schemeClr val="tx1"/>
                </a:solidFill>
                <a:effectLst/>
                <a:latin typeface="+mn-lt"/>
                <a:ea typeface="+mn-ea"/>
                <a:cs typeface="+mn-cs"/>
              </a:rPr>
              <a:t>PESTEL is a model that helps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to consider the broader external factors impacting it. Political, Economic, Social, Technological, Environmental and legal influences are taken into account. It is most important because it offers a process for the identification of external opportunities and pressures. However, the framework can be broad and may have overlap between categories of influences, and some constraints listed in PESTEL will not signify that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must make a certain decision.</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5</a:t>
            </a:fld>
            <a:endParaRPr lang="en-US"/>
          </a:p>
        </p:txBody>
      </p:sp>
    </p:spTree>
    <p:extLst>
      <p:ext uri="{BB962C8B-B14F-4D97-AF65-F5344CB8AC3E}">
        <p14:creationId xmlns:p14="http://schemas.microsoft.com/office/powerpoint/2010/main" val="2830978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By using PESTEL, an external pressure analysis of Basil's Bakery can be found: The bakery is influenced by several external pressures, such as political, economic, social, technological, environmental, and legal. Its broader operating and regulatory environment is determined by political and legal aspects. Economic pressures are important because there have been cost increases for things like operating expenses and ingredients. Social changes (working from home) have lessened the number of regular visits to the retail park. Technology expectations affect ordering convenience, and environmental conditions may influence the availability of organic produce and costs.</a:t>
            </a:r>
          </a:p>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6</a:t>
            </a:fld>
            <a:endParaRPr lang="en-US"/>
          </a:p>
        </p:txBody>
      </p:sp>
    </p:spTree>
    <p:extLst>
      <p:ext uri="{BB962C8B-B14F-4D97-AF65-F5344CB8AC3E}">
        <p14:creationId xmlns:p14="http://schemas.microsoft.com/office/powerpoint/2010/main" val="2326019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Fishbone, also known as Ishikawa, diagrams are used to list potential causes that lead to a particular problem. It aids in structured investigation through the </a:t>
            </a:r>
            <a:r>
              <a:rPr lang="en-US" sz="1200" kern="1200" dirty="0" err="1">
                <a:solidFill>
                  <a:schemeClr val="tx1"/>
                </a:solidFill>
                <a:effectLst/>
                <a:latin typeface="+mn-lt"/>
                <a:ea typeface="+mn-ea"/>
                <a:cs typeface="+mn-cs"/>
              </a:rPr>
              <a:t>categorisation</a:t>
            </a:r>
            <a:r>
              <a:rPr lang="en-US" sz="1200" kern="1200" dirty="0">
                <a:solidFill>
                  <a:schemeClr val="tx1"/>
                </a:solidFill>
                <a:effectLst/>
                <a:latin typeface="+mn-lt"/>
                <a:ea typeface="+mn-ea"/>
                <a:cs typeface="+mn-cs"/>
              </a:rPr>
              <a:t> of causes. It has positive effects such as increasing intelligence and clarity, and making one think logically. But the model does not mean that all the identified causes really cause the problem, and complex business relationships can be oversimplified.</a:t>
            </a:r>
          </a:p>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7</a:t>
            </a:fld>
            <a:endParaRPr lang="en-US"/>
          </a:p>
        </p:txBody>
      </p:sp>
    </p:spTree>
    <p:extLst>
      <p:ext uri="{BB962C8B-B14F-4D97-AF65-F5344CB8AC3E}">
        <p14:creationId xmlns:p14="http://schemas.microsoft.com/office/powerpoint/2010/main" val="14859962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fishbone analysis reveals various related factors contributing to Basil's sales issue. Methods and machines point towards shortcomings in the pre-ordering and ordering processes. Reading and People reflect Basil's desire to stay on-site, whereas measurement focuses on limited information on changing customer requirements. The materials are costly and uncertain with regard to their organic ingredients. The environment includes the decline of retail park footfall, home working, and the closure of shops, as a result of which people do not visit stores.</a:t>
            </a:r>
          </a:p>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8</a:t>
            </a:fld>
            <a:endParaRPr lang="en-US"/>
          </a:p>
        </p:txBody>
      </p:sp>
    </p:spTree>
    <p:extLst>
      <p:ext uri="{BB962C8B-B14F-4D97-AF65-F5344CB8AC3E}">
        <p14:creationId xmlns:p14="http://schemas.microsoft.com/office/powerpoint/2010/main" val="14394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analysis discloses four main findings. There is more than one issue at stake with Basil's sales problem, both inside of him and out. Second, it is also due to diminished customer demand brought on by decreased foot traffic and altered working life. Thirdly, there are parts of the existing operating model that are not in complete alignment with the evolving expectations of customers. Finally, sales are still lower than average, and operating costs, as well as ingredient costs, are increasing.</a:t>
            </a:r>
          </a:p>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9</a:t>
            </a:fld>
            <a:endParaRPr lang="en-US"/>
          </a:p>
        </p:txBody>
      </p:sp>
    </p:spTree>
    <p:extLst>
      <p:ext uri="{BB962C8B-B14F-4D97-AF65-F5344CB8AC3E}">
        <p14:creationId xmlns:p14="http://schemas.microsoft.com/office/powerpoint/2010/main" val="2618014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10</a:t>
            </a:fld>
            <a:endParaRPr lang="en-US"/>
          </a:p>
        </p:txBody>
      </p:sp>
    </p:spTree>
    <p:extLst>
      <p:ext uri="{BB962C8B-B14F-4D97-AF65-F5344CB8AC3E}">
        <p14:creationId xmlns:p14="http://schemas.microsoft.com/office/powerpoint/2010/main" val="3517320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4419830-915D-4E25-B5E0-7A26AB5431E1}" type="slidenum">
              <a:rPr lang="en-US" smtClean="0"/>
              <a:t>11</a:t>
            </a:fld>
            <a:endParaRPr lang="en-US"/>
          </a:p>
        </p:txBody>
      </p:sp>
    </p:spTree>
    <p:extLst>
      <p:ext uri="{BB962C8B-B14F-4D97-AF65-F5344CB8AC3E}">
        <p14:creationId xmlns:p14="http://schemas.microsoft.com/office/powerpoint/2010/main" val="2148929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905810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733460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7364625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CD97E1-85E3-4627-9BD0-1B6D050E1949}"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4354514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CD97E1-85E3-4627-9BD0-1B6D050E1949}"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1264867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1375588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278611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69431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CD97E1-85E3-4627-9BD0-1B6D050E1949}"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705374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3CD97E1-85E3-4627-9BD0-1B6D050E1949}"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131017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2841683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70993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1989164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40153537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3507150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1851682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CD97E1-85E3-4627-9BD0-1B6D050E1949}"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D1F4CB-2C33-4A51-9797-93900EB1CDC4}" type="slidenum">
              <a:rPr lang="en-US" smtClean="0"/>
              <a:t>‹#›</a:t>
            </a:fld>
            <a:endParaRPr lang="en-US"/>
          </a:p>
        </p:txBody>
      </p:sp>
    </p:spTree>
    <p:extLst>
      <p:ext uri="{BB962C8B-B14F-4D97-AF65-F5344CB8AC3E}">
        <p14:creationId xmlns:p14="http://schemas.microsoft.com/office/powerpoint/2010/main" val="950177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3CD97E1-85E3-4627-9BD0-1B6D050E1949}" type="datetimeFigureOut">
              <a:rPr lang="en-US" smtClean="0"/>
              <a:t>10/6/2026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5D1F4CB-2C33-4A51-9797-93900EB1CDC4}" type="slidenum">
              <a:rPr lang="en-US" smtClean="0"/>
              <a:t>‹#›</a:t>
            </a:fld>
            <a:endParaRPr lang="en-US"/>
          </a:p>
        </p:txBody>
      </p:sp>
    </p:spTree>
    <p:extLst>
      <p:ext uri="{BB962C8B-B14F-4D97-AF65-F5344CB8AC3E}">
        <p14:creationId xmlns:p14="http://schemas.microsoft.com/office/powerpoint/2010/main" val="35754810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doaj.org/article/26361a55fde241c3a786ec070dbac3d4?utm_source=chatgpt.com" TargetMode="External"/><Relationship Id="rId3" Type="http://schemas.openxmlformats.org/officeDocument/2006/relationships/hyperlink" Target="https://doi.org/10.26740/jdbim.v1i1.48683?utm_source=chatgpt.com" TargetMode="External"/><Relationship Id="rId7" Type="http://schemas.openxmlformats.org/officeDocument/2006/relationships/hyperlink" Target="https://doi.org/10.3390/agriculture13122275?utm_source=chatgpt.com" TargetMode="External"/><Relationship Id="rId12" Type="http://schemas.openxmlformats.org/officeDocument/2006/relationships/hyperlink" Target="https://doi.org/10.15611/pn.2025.3.08?utm_source=chatgpt.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journals.com/arbitrase/article/view/520?utm_source=chatgpt.com" TargetMode="External"/><Relationship Id="rId11" Type="http://schemas.openxmlformats.org/officeDocument/2006/relationships/hyperlink" Target="https://doi.org/10.1504/IJPQM.2024.136192?utm_source=chatgpt.com" TargetMode="External"/><Relationship Id="rId5" Type="http://schemas.openxmlformats.org/officeDocument/2006/relationships/hyperlink" Target="https://doi.org/10.47065/arbitrase.v3i2.520?utm_source=chatgpt.com" TargetMode="External"/><Relationship Id="rId10" Type="http://schemas.openxmlformats.org/officeDocument/2006/relationships/hyperlink" Target="https://pmc.ncbi.nlm.nih.gov/articles/PMC11077513/?utm_source=chatgpt.com" TargetMode="External"/><Relationship Id="rId4" Type="http://schemas.openxmlformats.org/officeDocument/2006/relationships/hyperlink" Target="https://ejournal.unesa.ac.id/index.php/jdbim/article/view/48683?utm_source=chatgpt.com" TargetMode="External"/><Relationship Id="rId9" Type="http://schemas.openxmlformats.org/officeDocument/2006/relationships/hyperlink" Target="https://doi.org/10.36401/JQSH-23-42?utm_source=chatgpt.co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D4FD5-8DCE-7B10-E719-ED793F2CA11A}"/>
              </a:ext>
            </a:extLst>
          </p:cNvPr>
          <p:cNvSpPr>
            <a:spLocks noGrp="1"/>
          </p:cNvSpPr>
          <p:nvPr>
            <p:ph type="ctrTitle"/>
          </p:nvPr>
        </p:nvSpPr>
        <p:spPr/>
        <p:txBody>
          <a:bodyPr/>
          <a:lstStyle/>
          <a:p>
            <a:pPr algn="ctr"/>
            <a:r>
              <a:rPr lang="en-US" sz="5400" b="1" dirty="0">
                <a:latin typeface="Times New Roman" panose="02020603050405020304" pitchFamily="18" charset="0"/>
                <a:cs typeface="Times New Roman" panose="02020603050405020304" pitchFamily="18" charset="0"/>
              </a:rPr>
              <a:t>Basil’s Bakery</a:t>
            </a:r>
            <a:br>
              <a:rPr lang="en-US" sz="5400" dirty="0">
                <a:latin typeface="Times New Roman" panose="02020603050405020304" pitchFamily="18" charset="0"/>
                <a:cs typeface="Times New Roman" panose="02020603050405020304" pitchFamily="18" charset="0"/>
              </a:rPr>
            </a:br>
            <a:br>
              <a:rPr lang="en-US" sz="5400" dirty="0">
                <a:latin typeface="Times New Roman" panose="02020603050405020304" pitchFamily="18" charset="0"/>
                <a:cs typeface="Times New Roman" panose="02020603050405020304" pitchFamily="18" charset="0"/>
              </a:rPr>
            </a:br>
            <a:endParaRPr lang="en-US" sz="5400" dirty="0">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27A75C60-C491-7EC9-61AB-ECA6C87F0C22}"/>
              </a:ext>
            </a:extLst>
          </p:cNvPr>
          <p:cNvSpPr>
            <a:spLocks noGrp="1"/>
          </p:cNvSpPr>
          <p:nvPr>
            <p:ph type="subTitle" idx="1"/>
          </p:nvPr>
        </p:nvSpPr>
        <p:spPr>
          <a:xfrm>
            <a:off x="1154955" y="4231697"/>
            <a:ext cx="8825658" cy="861420"/>
          </a:xfrm>
        </p:spPr>
        <p:txBody>
          <a:bodyPr>
            <a:normAutofit fontScale="92500" lnSpcReduction="20000"/>
          </a:bodyPr>
          <a:lstStyle/>
          <a:p>
            <a:pPr algn="ctr"/>
            <a:r>
              <a:rPr lang="en-US" sz="1800" dirty="0">
                <a:latin typeface="Times New Roman" panose="02020603050405020304" pitchFamily="18" charset="0"/>
                <a:cs typeface="Times New Roman" panose="02020603050405020304" pitchFamily="18" charset="0"/>
              </a:rPr>
              <a:t>Problem Solving and Decision-Making</a:t>
            </a:r>
          </a:p>
          <a:p>
            <a:pPr algn="ctr"/>
            <a:br>
              <a:rPr lang="en-US"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50310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D908-27CD-4797-9C91-F91D7710CFD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Presentation Overview</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E4D947D-565E-B709-5D5D-3E253E6AC1B7}"/>
              </a:ext>
            </a:extLst>
          </p:cNvPr>
          <p:cNvSpPr>
            <a:spLocks noGrp="1"/>
          </p:cNvSpPr>
          <p:nvPr>
            <p:ph idx="1"/>
          </p:nvPr>
        </p:nvSpPr>
        <p:spPr>
          <a:xfrm>
            <a:off x="1103312" y="2052918"/>
            <a:ext cx="10370933" cy="4195481"/>
          </a:xfrm>
        </p:spPr>
        <p:txBody>
          <a:bodyPr>
            <a:normAutofit/>
          </a:bodyPr>
          <a:lstStyle/>
          <a:p>
            <a:pPr lvl="0" algn="just" fontAlgn="base"/>
            <a:r>
              <a:rPr lang="en-US" sz="3200" dirty="0">
                <a:latin typeface="Times New Roman" panose="02020603050405020304" pitchFamily="18" charset="0"/>
                <a:cs typeface="Times New Roman" panose="02020603050405020304" pitchFamily="18" charset="0"/>
              </a:rPr>
              <a:t>Basil's Bakery: Background and present circumstances of the business.</a:t>
            </a:r>
          </a:p>
          <a:p>
            <a:pPr lvl="0" algn="just" fontAlgn="base"/>
            <a:r>
              <a:rPr lang="en-US" sz="3200" dirty="0">
                <a:latin typeface="Times New Roman" panose="02020603050405020304" pitchFamily="18" charset="0"/>
                <a:cs typeface="Times New Roman" panose="02020603050405020304" pitchFamily="18" charset="0"/>
              </a:rPr>
              <a:t>Established in 2015, selling cakes, pastries, and bread </a:t>
            </a:r>
          </a:p>
          <a:p>
            <a:pPr lvl="0" algn="just" fontAlgn="base"/>
            <a:r>
              <a:rPr lang="en-US" sz="3200" dirty="0">
                <a:latin typeface="Times New Roman" panose="02020603050405020304" pitchFamily="18" charset="0"/>
                <a:cs typeface="Times New Roman" panose="02020603050405020304" pitchFamily="18" charset="0"/>
              </a:rPr>
              <a:t>Economic Assessment: PESTEL analysis</a:t>
            </a:r>
          </a:p>
          <a:p>
            <a:pPr lvl="0" algn="just" fontAlgn="base"/>
            <a:r>
              <a:rPr lang="en-US" sz="3200" dirty="0">
                <a:latin typeface="Times New Roman" panose="02020603050405020304" pitchFamily="18" charset="0"/>
                <a:cs typeface="Times New Roman" panose="02020603050405020304" pitchFamily="18" charset="0"/>
              </a:rPr>
              <a:t>Identification of key findings, overall conclusions from the analysis.</a:t>
            </a:r>
          </a:p>
          <a:p>
            <a:pPr algn="just"/>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2897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D80E-6DDB-3CCD-FAD3-6E039074228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Background of Basil’s Bakery</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F393A5-59C6-7DD2-CF43-CDA83F9E1129}"/>
              </a:ext>
            </a:extLst>
          </p:cNvPr>
          <p:cNvSpPr>
            <a:spLocks noGrp="1"/>
          </p:cNvSpPr>
          <p:nvPr>
            <p:ph idx="1"/>
          </p:nvPr>
        </p:nvSpPr>
        <p:spPr>
          <a:xfrm>
            <a:off x="5220929" y="2052918"/>
            <a:ext cx="6341806" cy="4195481"/>
          </a:xfrm>
        </p:spPr>
        <p:txBody>
          <a:bodyPr/>
          <a:lstStyle/>
          <a:p>
            <a:pPr lvl="0" fontAlgn="base"/>
            <a:r>
              <a:rPr lang="en-US" dirty="0">
                <a:latin typeface="Times New Roman" panose="02020603050405020304" pitchFamily="18" charset="0"/>
                <a:cs typeface="Times New Roman" panose="02020603050405020304" pitchFamily="18" charset="0"/>
              </a:rPr>
              <a:t>A small, independent bakery in the retail park of Coventry</a:t>
            </a:r>
          </a:p>
          <a:p>
            <a:pPr lvl="0" fontAlgn="base"/>
            <a:r>
              <a:rPr lang="en-US" dirty="0">
                <a:latin typeface="Times New Roman" panose="02020603050405020304" pitchFamily="18" charset="0"/>
                <a:cs typeface="Times New Roman" panose="02020603050405020304" pitchFamily="18" charset="0"/>
              </a:rPr>
              <a:t>The company was established in 2015 and sells cakes, pastries, and bread.</a:t>
            </a:r>
          </a:p>
          <a:p>
            <a:pPr lvl="0" fontAlgn="base"/>
            <a:r>
              <a:rPr lang="en-US" dirty="0">
                <a:latin typeface="Times New Roman" panose="02020603050405020304" pitchFamily="18" charset="0"/>
                <a:cs typeface="Times New Roman" panose="02020603050405020304" pitchFamily="18" charset="0"/>
              </a:rPr>
              <a:t>We have lost sales since the COVID-19 period and have not reached 2019 levels.</a:t>
            </a:r>
          </a:p>
          <a:p>
            <a:pPr lvl="0" fontAlgn="base"/>
            <a:r>
              <a:rPr lang="en-US" dirty="0">
                <a:latin typeface="Times New Roman" panose="02020603050405020304" pitchFamily="18" charset="0"/>
                <a:cs typeface="Times New Roman" panose="02020603050405020304" pitchFamily="18" charset="0"/>
              </a:rPr>
              <a:t>2023–2025 sales remained approximately 25% below 2019</a:t>
            </a:r>
          </a:p>
          <a:p>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98335BD-9F5D-52C3-7C22-024638F1A2DB}"/>
              </a:ext>
            </a:extLst>
          </p:cNvPr>
          <p:cNvPicPr>
            <a:picLocks noChangeAspect="1"/>
          </p:cNvPicPr>
          <p:nvPr/>
        </p:nvPicPr>
        <p:blipFill>
          <a:blip r:embed="rId3"/>
          <a:stretch>
            <a:fillRect/>
          </a:stretch>
        </p:blipFill>
        <p:spPr>
          <a:xfrm>
            <a:off x="239054" y="2566220"/>
            <a:ext cx="4981875" cy="2011426"/>
          </a:xfrm>
          <a:prstGeom prst="rect">
            <a:avLst/>
          </a:prstGeom>
        </p:spPr>
      </p:pic>
    </p:spTree>
    <p:extLst>
      <p:ext uri="{BB962C8B-B14F-4D97-AF65-F5344CB8AC3E}">
        <p14:creationId xmlns:p14="http://schemas.microsoft.com/office/powerpoint/2010/main" val="1633263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4BC6B-ABB9-7FAE-F4BA-294F3C25455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Problems Affecting Sales </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E53121D-18E6-24D3-6D7C-FDDE59B5EF0A}"/>
              </a:ext>
            </a:extLst>
          </p:cNvPr>
          <p:cNvSpPr>
            <a:spLocks noGrp="1"/>
          </p:cNvSpPr>
          <p:nvPr>
            <p:ph idx="1"/>
          </p:nvPr>
        </p:nvSpPr>
        <p:spPr>
          <a:xfrm>
            <a:off x="1103312" y="2052918"/>
            <a:ext cx="5887423" cy="4195481"/>
          </a:xfrm>
        </p:spPr>
        <p:txBody>
          <a:bodyPr/>
          <a:lstStyle/>
          <a:p>
            <a:pPr lvl="0" algn="just" fontAlgn="base"/>
            <a:r>
              <a:rPr lang="en-US" dirty="0">
                <a:latin typeface="Times New Roman" panose="02020603050405020304" pitchFamily="18" charset="0"/>
                <a:cs typeface="Times New Roman" panose="02020603050405020304" pitchFamily="18" charset="0"/>
              </a:rPr>
              <a:t>The root problem is that sales are about 25% lower than in 2019.</a:t>
            </a:r>
          </a:p>
          <a:p>
            <a:pPr lvl="0" algn="just" fontAlgn="base"/>
            <a:r>
              <a:rPr lang="en-US" dirty="0">
                <a:latin typeface="Times New Roman" panose="02020603050405020304" pitchFamily="18" charset="0"/>
                <a:cs typeface="Times New Roman" panose="02020603050405020304" pitchFamily="18" charset="0"/>
              </a:rPr>
              <a:t>Biggest impact on external: Lower footfall and shop closures with more people working from home.</a:t>
            </a:r>
          </a:p>
          <a:p>
            <a:pPr lvl="0" algn="just" fontAlgn="base"/>
            <a:r>
              <a:rPr lang="en-US" dirty="0">
                <a:latin typeface="Times New Roman" panose="02020603050405020304" pitchFamily="18" charset="0"/>
                <a:cs typeface="Times New Roman" panose="02020603050405020304" pitchFamily="18" charset="0"/>
              </a:rPr>
              <a:t>External: Problems with delivering product or handling pre-orders.</a:t>
            </a:r>
          </a:p>
          <a:p>
            <a:pPr lvl="0" algn="just" fontAlgn="base"/>
            <a:r>
              <a:rPr lang="en-US" dirty="0">
                <a:latin typeface="Times New Roman" panose="02020603050405020304" pitchFamily="18" charset="0"/>
                <a:cs typeface="Times New Roman" panose="02020603050405020304" pitchFamily="18" charset="0"/>
              </a:rPr>
              <a:t>Operating pressures: Increased costs of overheads, volatile prices of organic ingredients.</a:t>
            </a:r>
          </a:p>
          <a:p>
            <a:pPr algn="just"/>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9CEA078-B96D-092E-7AB2-C5C41A36A567}"/>
              </a:ext>
            </a:extLst>
          </p:cNvPr>
          <p:cNvPicPr>
            <a:picLocks noChangeAspect="1"/>
          </p:cNvPicPr>
          <p:nvPr/>
        </p:nvPicPr>
        <p:blipFill>
          <a:blip r:embed="rId3"/>
          <a:stretch>
            <a:fillRect/>
          </a:stretch>
        </p:blipFill>
        <p:spPr>
          <a:xfrm>
            <a:off x="7152968" y="2251795"/>
            <a:ext cx="4891548" cy="2752958"/>
          </a:xfrm>
          <a:prstGeom prst="rect">
            <a:avLst/>
          </a:prstGeom>
        </p:spPr>
      </p:pic>
    </p:spTree>
    <p:extLst>
      <p:ext uri="{BB962C8B-B14F-4D97-AF65-F5344CB8AC3E}">
        <p14:creationId xmlns:p14="http://schemas.microsoft.com/office/powerpoint/2010/main" val="4137325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8288-AF42-3DA0-C660-0C40518444C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Critique of PESTEL</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C33806-6F7B-8CBD-B066-8D37FBB2466C}"/>
              </a:ext>
            </a:extLst>
          </p:cNvPr>
          <p:cNvSpPr>
            <a:spLocks noGrp="1"/>
          </p:cNvSpPr>
          <p:nvPr>
            <p:ph idx="1"/>
          </p:nvPr>
        </p:nvSpPr>
        <p:spPr>
          <a:xfrm>
            <a:off x="5560142" y="2052918"/>
            <a:ext cx="6327058" cy="4195481"/>
          </a:xfrm>
        </p:spPr>
        <p:txBody>
          <a:bodyPr>
            <a:normAutofit/>
          </a:bodyPr>
          <a:lstStyle/>
          <a:p>
            <a:pPr lvl="0" algn="just" fontAlgn="base"/>
            <a:r>
              <a:rPr lang="en-US" sz="2400" dirty="0">
                <a:latin typeface="Times New Roman" panose="02020603050405020304" pitchFamily="18" charset="0"/>
                <a:cs typeface="Times New Roman" panose="02020603050405020304" pitchFamily="18" charset="0"/>
              </a:rPr>
              <a:t>PESTEL deals with the </a:t>
            </a:r>
            <a:r>
              <a:rPr lang="en-US" sz="2400" dirty="0" err="1">
                <a:latin typeface="Times New Roman" panose="02020603050405020304" pitchFamily="18" charset="0"/>
                <a:cs typeface="Times New Roman" panose="02020603050405020304" pitchFamily="18" charset="0"/>
              </a:rPr>
              <a:t>organisation's</a:t>
            </a:r>
            <a:r>
              <a:rPr lang="en-US" sz="2400" dirty="0">
                <a:latin typeface="Times New Roman" panose="02020603050405020304" pitchFamily="18" charset="0"/>
                <a:cs typeface="Times New Roman" panose="02020603050405020304" pitchFamily="18" charset="0"/>
              </a:rPr>
              <a:t> macro environment (PESTEL framework).</a:t>
            </a:r>
          </a:p>
          <a:p>
            <a:pPr lvl="0" algn="just" fontAlgn="base"/>
            <a:r>
              <a:rPr lang="en-US" sz="2400" dirty="0">
                <a:latin typeface="Times New Roman" panose="02020603050405020304" pitchFamily="18" charset="0"/>
                <a:cs typeface="Times New Roman" panose="02020603050405020304" pitchFamily="18" charset="0"/>
              </a:rPr>
              <a:t>Analyzes PESTEL factors: political, economic, social, technological, environmental, and legal</a:t>
            </a:r>
          </a:p>
          <a:p>
            <a:pPr lvl="0" algn="just" fontAlgn="base"/>
            <a:r>
              <a:rPr lang="en-US" sz="2400" dirty="0">
                <a:latin typeface="Times New Roman" panose="02020603050405020304" pitchFamily="18" charset="0"/>
                <a:cs typeface="Times New Roman" panose="02020603050405020304" pitchFamily="18" charset="0"/>
              </a:rPr>
              <a:t>Considered to be a beneficial component of situations and holds the individual responsible for them.</a:t>
            </a:r>
          </a:p>
          <a:p>
            <a:pPr lvl="0" algn="just" fontAlgn="base"/>
            <a:r>
              <a:rPr lang="en-US" sz="2400" dirty="0">
                <a:latin typeface="Times New Roman" panose="02020603050405020304" pitchFamily="18" charset="0"/>
                <a:cs typeface="Times New Roman" panose="02020603050405020304" pitchFamily="18" charset="0"/>
              </a:rPr>
              <a:t>Restriction: May be general and vague, and is not used to make decisions</a:t>
            </a:r>
          </a:p>
          <a:p>
            <a:pPr marL="0" indent="0" algn="just">
              <a:buNone/>
            </a:pPr>
            <a:endParaRPr lang="en-US"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DCEF1ED4-7C2A-68A4-D9C0-17D7C63A277A}"/>
              </a:ext>
            </a:extLst>
          </p:cNvPr>
          <p:cNvPicPr>
            <a:picLocks noChangeAspect="1"/>
          </p:cNvPicPr>
          <p:nvPr/>
        </p:nvPicPr>
        <p:blipFill>
          <a:blip r:embed="rId3"/>
          <a:stretch>
            <a:fillRect/>
          </a:stretch>
        </p:blipFill>
        <p:spPr>
          <a:xfrm>
            <a:off x="304800" y="2433483"/>
            <a:ext cx="4795593" cy="2698955"/>
          </a:xfrm>
          <a:prstGeom prst="rect">
            <a:avLst/>
          </a:prstGeom>
        </p:spPr>
      </p:pic>
    </p:spTree>
    <p:extLst>
      <p:ext uri="{BB962C8B-B14F-4D97-AF65-F5344CB8AC3E}">
        <p14:creationId xmlns:p14="http://schemas.microsoft.com/office/powerpoint/2010/main" val="1874241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A9D46-1982-6921-503A-3D34A3D0F32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PESTEL Applied to Basil’s Bakery </a:t>
            </a:r>
            <a:br>
              <a:rPr lang="en-US" dirty="0">
                <a:latin typeface="Times New Roman" panose="02020603050405020304" pitchFamily="18" charset="0"/>
                <a:cs typeface="Times New Roman" panose="02020603050405020304" pitchFamily="18" charset="0"/>
              </a:rPr>
            </a:b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D813DD-A501-D4F4-2B5F-82F170DB18CC}"/>
              </a:ext>
            </a:extLst>
          </p:cNvPr>
          <p:cNvSpPr>
            <a:spLocks noGrp="1"/>
          </p:cNvSpPr>
          <p:nvPr>
            <p:ph idx="1"/>
          </p:nvPr>
        </p:nvSpPr>
        <p:spPr>
          <a:xfrm>
            <a:off x="309716" y="2052918"/>
            <a:ext cx="7093975" cy="4195481"/>
          </a:xfrm>
        </p:spPr>
        <p:txBody>
          <a:bodyPr>
            <a:normAutofit/>
          </a:bodyPr>
          <a:lstStyle/>
          <a:p>
            <a:pPr lvl="0" algn="just" fontAlgn="base"/>
            <a:r>
              <a:rPr lang="en-US" b="1" dirty="0">
                <a:latin typeface="Times New Roman" panose="02020603050405020304" pitchFamily="18" charset="0"/>
                <a:cs typeface="Times New Roman" panose="02020603050405020304" pitchFamily="18" charset="0"/>
              </a:rPr>
              <a:t>Political &amp; Legal: </a:t>
            </a:r>
            <a:r>
              <a:rPr lang="en-US" dirty="0">
                <a:latin typeface="Times New Roman" panose="02020603050405020304" pitchFamily="18" charset="0"/>
                <a:cs typeface="Times New Roman" panose="02020603050405020304" pitchFamily="18" charset="0"/>
              </a:rPr>
              <a:t>Food/business regulation and policies and the underpinning of these policies and laws at the political level.</a:t>
            </a:r>
          </a:p>
          <a:p>
            <a:pPr lvl="0" algn="just" fontAlgn="base"/>
            <a:r>
              <a:rPr lang="en-US" b="1" dirty="0">
                <a:latin typeface="Times New Roman" panose="02020603050405020304" pitchFamily="18" charset="0"/>
                <a:cs typeface="Times New Roman" panose="02020603050405020304" pitchFamily="18" charset="0"/>
              </a:rPr>
              <a:t>Environmental: </a:t>
            </a:r>
            <a:r>
              <a:rPr lang="en-US" dirty="0">
                <a:latin typeface="Times New Roman" panose="02020603050405020304" pitchFamily="18" charset="0"/>
                <a:cs typeface="Times New Roman" panose="02020603050405020304" pitchFamily="18" charset="0"/>
              </a:rPr>
              <a:t>Higher rents, utilities, and insurance costs for ingredients</a:t>
            </a:r>
          </a:p>
          <a:p>
            <a:pPr lvl="0" algn="just" fontAlgn="base"/>
            <a:r>
              <a:rPr lang="en-US" b="1" dirty="0">
                <a:latin typeface="Times New Roman" panose="02020603050405020304" pitchFamily="18" charset="0"/>
                <a:cs typeface="Times New Roman" panose="02020603050405020304" pitchFamily="18" charset="0"/>
              </a:rPr>
              <a:t>Social:</a:t>
            </a:r>
            <a:r>
              <a:rPr lang="en-US" dirty="0">
                <a:latin typeface="Times New Roman" panose="02020603050405020304" pitchFamily="18" charset="0"/>
                <a:cs typeface="Times New Roman" panose="02020603050405020304" pitchFamily="18" charset="0"/>
              </a:rPr>
              <a:t> Home working, less traffic, and customers' changing </a:t>
            </a:r>
            <a:r>
              <a:rPr lang="en-US" dirty="0" err="1">
                <a:latin typeface="Times New Roman" panose="02020603050405020304" pitchFamily="18" charset="0"/>
                <a:cs typeface="Times New Roman" panose="02020603050405020304" pitchFamily="18" charset="0"/>
              </a:rPr>
              <a:t>behaviour</a:t>
            </a:r>
            <a:endParaRPr lang="en-US" dirty="0">
              <a:latin typeface="Times New Roman" panose="02020603050405020304" pitchFamily="18" charset="0"/>
              <a:cs typeface="Times New Roman" panose="02020603050405020304" pitchFamily="18" charset="0"/>
            </a:endParaRPr>
          </a:p>
          <a:p>
            <a:pPr lvl="0" algn="just" fontAlgn="base"/>
            <a:r>
              <a:rPr lang="en-US" b="1" dirty="0">
                <a:latin typeface="Times New Roman" panose="02020603050405020304" pitchFamily="18" charset="0"/>
                <a:cs typeface="Times New Roman" panose="02020603050405020304" pitchFamily="18" charset="0"/>
              </a:rPr>
              <a:t>Technological &amp; Environmental: </a:t>
            </a:r>
            <a:r>
              <a:rPr lang="en-US" dirty="0">
                <a:latin typeface="Times New Roman" panose="02020603050405020304" pitchFamily="18" charset="0"/>
                <a:cs typeface="Times New Roman" panose="02020603050405020304" pitchFamily="18" charset="0"/>
              </a:rPr>
              <a:t>These are influenced by the fact that many people have come to expect that their items will be available online and also the fact that many items of the natural world are vulnerable to the effects of organic pollutants.</a:t>
            </a:r>
          </a:p>
          <a:p>
            <a:pPr algn="just"/>
            <a:endParaRPr lang="en-US" dirty="0">
              <a:latin typeface="Times New Roman" panose="02020603050405020304" pitchFamily="18"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D8690060-3822-54DE-6270-B5D7D38DEB7B}"/>
              </a:ext>
            </a:extLst>
          </p:cNvPr>
          <p:cNvGraphicFramePr>
            <a:graphicFrameLocks noGrp="1"/>
          </p:cNvGraphicFramePr>
          <p:nvPr>
            <p:extLst>
              <p:ext uri="{D42A27DB-BD31-4B8C-83A1-F6EECF244321}">
                <p14:modId xmlns:p14="http://schemas.microsoft.com/office/powerpoint/2010/main" val="1338008607"/>
              </p:ext>
            </p:extLst>
          </p:nvPr>
        </p:nvGraphicFramePr>
        <p:xfrm>
          <a:off x="7742902" y="2052918"/>
          <a:ext cx="3996813" cy="2135624"/>
        </p:xfrm>
        <a:graphic>
          <a:graphicData uri="http://schemas.openxmlformats.org/drawingml/2006/table">
            <a:tbl>
              <a:tblPr>
                <a:tableStyleId>{5C22544A-7EE6-4342-B048-85BDC9FD1C3A}</a:tableStyleId>
              </a:tblPr>
              <a:tblGrid>
                <a:gridCol w="1505027">
                  <a:extLst>
                    <a:ext uri="{9D8B030D-6E8A-4147-A177-3AD203B41FA5}">
                      <a16:colId xmlns:a16="http://schemas.microsoft.com/office/drawing/2014/main" val="3429831639"/>
                    </a:ext>
                  </a:extLst>
                </a:gridCol>
                <a:gridCol w="1513811">
                  <a:extLst>
                    <a:ext uri="{9D8B030D-6E8A-4147-A177-3AD203B41FA5}">
                      <a16:colId xmlns:a16="http://schemas.microsoft.com/office/drawing/2014/main" val="3115040801"/>
                    </a:ext>
                  </a:extLst>
                </a:gridCol>
                <a:gridCol w="977975">
                  <a:extLst>
                    <a:ext uri="{9D8B030D-6E8A-4147-A177-3AD203B41FA5}">
                      <a16:colId xmlns:a16="http://schemas.microsoft.com/office/drawing/2014/main" val="3804506963"/>
                    </a:ext>
                  </a:extLst>
                </a:gridCol>
              </a:tblGrid>
              <a:tr h="514958">
                <a:tc>
                  <a:txBody>
                    <a:bodyPr/>
                    <a:lstStyle/>
                    <a:p>
                      <a:pPr marL="0" marR="0" algn="ctr">
                        <a:lnSpc>
                          <a:spcPct val="150000"/>
                        </a:lnSpc>
                        <a:buNone/>
                      </a:pPr>
                      <a:r>
                        <a:rPr lang="en-US" sz="1200">
                          <a:effectLst/>
                        </a:rPr>
                        <a:t>Political</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ctr">
                        <a:lnSpc>
                          <a:spcPct val="150000"/>
                        </a:lnSpc>
                        <a:buNone/>
                      </a:pPr>
                      <a:r>
                        <a:rPr lang="en-US" sz="1200">
                          <a:effectLst/>
                        </a:rPr>
                        <a:t>Economic</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ctr">
                        <a:lnSpc>
                          <a:spcPct val="150000"/>
                        </a:lnSpc>
                        <a:buNone/>
                      </a:pPr>
                      <a:r>
                        <a:rPr lang="en-US" sz="1200">
                          <a:effectLst/>
                        </a:rPr>
                        <a:t>Social</a:t>
                      </a:r>
                      <a:endParaRPr lang="en-US"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744739713"/>
                  </a:ext>
                </a:extLst>
              </a:tr>
              <a:tr h="810333">
                <a:tc>
                  <a:txBody>
                    <a:bodyPr/>
                    <a:lstStyle/>
                    <a:p>
                      <a:pPr marL="0" marR="0" algn="just">
                        <a:lnSpc>
                          <a:spcPct val="150000"/>
                        </a:lnSpc>
                        <a:buNone/>
                      </a:pPr>
                      <a:r>
                        <a:rPr lang="en-US" sz="1200">
                          <a:effectLst/>
                        </a:rPr>
                        <a:t>Business policy</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Higher operating costs</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Home working</a:t>
                      </a:r>
                      <a:endParaRPr lang="en-US"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177273387"/>
                  </a:ext>
                </a:extLst>
              </a:tr>
              <a:tr h="810333">
                <a:tc>
                  <a:txBody>
                    <a:bodyPr/>
                    <a:lstStyle/>
                    <a:p>
                      <a:pPr marL="0" marR="0" algn="just">
                        <a:lnSpc>
                          <a:spcPct val="150000"/>
                        </a:lnSpc>
                        <a:buNone/>
                      </a:pPr>
                      <a:r>
                        <a:rPr lang="en-US" sz="1200">
                          <a:effectLst/>
                        </a:rPr>
                        <a:t>Regulatory environment</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Organic cost uncertainty</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dirty="0">
                          <a:effectLst/>
                        </a:rPr>
                        <a:t>Lower footfall</a:t>
                      </a:r>
                      <a:endParaRPr lang="en-US" sz="11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5362093"/>
                  </a:ext>
                </a:extLst>
              </a:tr>
            </a:tbl>
          </a:graphicData>
        </a:graphic>
      </p:graphicFrame>
      <p:graphicFrame>
        <p:nvGraphicFramePr>
          <p:cNvPr id="9" name="Table 8">
            <a:extLst>
              <a:ext uri="{FF2B5EF4-FFF2-40B4-BE49-F238E27FC236}">
                <a16:creationId xmlns:a16="http://schemas.microsoft.com/office/drawing/2014/main" id="{FB98C2CE-6000-F604-1B96-B0AE14C17FD9}"/>
              </a:ext>
            </a:extLst>
          </p:cNvPr>
          <p:cNvGraphicFramePr>
            <a:graphicFrameLocks noGrp="1"/>
          </p:cNvGraphicFramePr>
          <p:nvPr>
            <p:extLst>
              <p:ext uri="{D42A27DB-BD31-4B8C-83A1-F6EECF244321}">
                <p14:modId xmlns:p14="http://schemas.microsoft.com/office/powerpoint/2010/main" val="2885511157"/>
              </p:ext>
            </p:extLst>
          </p:nvPr>
        </p:nvGraphicFramePr>
        <p:xfrm>
          <a:off x="7742901" y="4388211"/>
          <a:ext cx="3996813" cy="1732368"/>
        </p:xfrm>
        <a:graphic>
          <a:graphicData uri="http://schemas.openxmlformats.org/drawingml/2006/table">
            <a:tbl>
              <a:tblPr>
                <a:tableStyleId>{5C22544A-7EE6-4342-B048-85BDC9FD1C3A}</a:tableStyleId>
              </a:tblPr>
              <a:tblGrid>
                <a:gridCol w="1010590">
                  <a:extLst>
                    <a:ext uri="{9D8B030D-6E8A-4147-A177-3AD203B41FA5}">
                      <a16:colId xmlns:a16="http://schemas.microsoft.com/office/drawing/2014/main" val="3609134911"/>
                    </a:ext>
                  </a:extLst>
                </a:gridCol>
                <a:gridCol w="1702346">
                  <a:extLst>
                    <a:ext uri="{9D8B030D-6E8A-4147-A177-3AD203B41FA5}">
                      <a16:colId xmlns:a16="http://schemas.microsoft.com/office/drawing/2014/main" val="4052987051"/>
                    </a:ext>
                  </a:extLst>
                </a:gridCol>
                <a:gridCol w="1283877">
                  <a:extLst>
                    <a:ext uri="{9D8B030D-6E8A-4147-A177-3AD203B41FA5}">
                      <a16:colId xmlns:a16="http://schemas.microsoft.com/office/drawing/2014/main" val="388438506"/>
                    </a:ext>
                  </a:extLst>
                </a:gridCol>
              </a:tblGrid>
              <a:tr h="577456">
                <a:tc>
                  <a:txBody>
                    <a:bodyPr/>
                    <a:lstStyle/>
                    <a:p>
                      <a:pPr marL="0" marR="0" algn="ctr">
                        <a:lnSpc>
                          <a:spcPct val="150000"/>
                        </a:lnSpc>
                        <a:buNone/>
                      </a:pPr>
                      <a:r>
                        <a:rPr lang="en-US" sz="1200">
                          <a:effectLst/>
                        </a:rPr>
                        <a:t>Technological</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ctr">
                        <a:lnSpc>
                          <a:spcPct val="150000"/>
                        </a:lnSpc>
                        <a:buNone/>
                      </a:pPr>
                      <a:r>
                        <a:rPr lang="en-US" sz="1200">
                          <a:effectLst/>
                        </a:rPr>
                        <a:t>Environmental</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ctr">
                        <a:lnSpc>
                          <a:spcPct val="150000"/>
                        </a:lnSpc>
                        <a:buNone/>
                      </a:pPr>
                      <a:r>
                        <a:rPr lang="en-US" sz="1200">
                          <a:effectLst/>
                        </a:rPr>
                        <a:t>Legal</a:t>
                      </a:r>
                      <a:endParaRPr lang="en-US"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1543915971"/>
                  </a:ext>
                </a:extLst>
              </a:tr>
              <a:tr h="577456">
                <a:tc>
                  <a:txBody>
                    <a:bodyPr/>
                    <a:lstStyle/>
                    <a:p>
                      <a:pPr marL="0" marR="0" algn="just">
                        <a:lnSpc>
                          <a:spcPct val="150000"/>
                        </a:lnSpc>
                        <a:buNone/>
                      </a:pPr>
                      <a:r>
                        <a:rPr lang="en-US" sz="1200">
                          <a:effectLst/>
                        </a:rPr>
                        <a:t>Digital ordering</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Organic supply vulnerability</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Food requirements</a:t>
                      </a:r>
                      <a:endParaRPr lang="en-US" sz="110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3299652403"/>
                  </a:ext>
                </a:extLst>
              </a:tr>
              <a:tr h="577456">
                <a:tc>
                  <a:txBody>
                    <a:bodyPr/>
                    <a:lstStyle/>
                    <a:p>
                      <a:pPr marL="0" marR="0" algn="just">
                        <a:lnSpc>
                          <a:spcPct val="150000"/>
                        </a:lnSpc>
                        <a:buNone/>
                      </a:pPr>
                      <a:r>
                        <a:rPr lang="en-US" sz="1200">
                          <a:effectLst/>
                        </a:rPr>
                        <a:t>Pre-ordering</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a:effectLst/>
                        </a:rPr>
                        <a:t>Crop-failure risk</a:t>
                      </a:r>
                      <a:endParaRPr lang="en-US" sz="1100">
                        <a:effectLst/>
                        <a:latin typeface="Arial" panose="020B0604020202020204" pitchFamily="34" charset="0"/>
                        <a:ea typeface="Arial" panose="020B0604020202020204" pitchFamily="34" charset="0"/>
                      </a:endParaRPr>
                    </a:p>
                  </a:txBody>
                  <a:tcPr marL="68580" marR="68580" marT="0" marB="0"/>
                </a:tc>
                <a:tc>
                  <a:txBody>
                    <a:bodyPr/>
                    <a:lstStyle/>
                    <a:p>
                      <a:pPr marL="0" marR="0" algn="just">
                        <a:lnSpc>
                          <a:spcPct val="150000"/>
                        </a:lnSpc>
                        <a:buNone/>
                      </a:pPr>
                      <a:r>
                        <a:rPr lang="en-US" sz="1200" dirty="0">
                          <a:effectLst/>
                        </a:rPr>
                        <a:t>Business compliance</a:t>
                      </a:r>
                      <a:endParaRPr lang="en-US" sz="1100" dirty="0">
                        <a:effectLst/>
                        <a:latin typeface="Arial" panose="020B0604020202020204" pitchFamily="34" charset="0"/>
                        <a:ea typeface="Arial" panose="020B0604020202020204" pitchFamily="34" charset="0"/>
                      </a:endParaRPr>
                    </a:p>
                  </a:txBody>
                  <a:tcPr marL="68580" marR="68580" marT="0" marB="0"/>
                </a:tc>
                <a:extLst>
                  <a:ext uri="{0D108BD9-81ED-4DB2-BD59-A6C34878D82A}">
                    <a16:rowId xmlns:a16="http://schemas.microsoft.com/office/drawing/2014/main" val="538576182"/>
                  </a:ext>
                </a:extLst>
              </a:tr>
            </a:tbl>
          </a:graphicData>
        </a:graphic>
      </p:graphicFrame>
    </p:spTree>
    <p:extLst>
      <p:ext uri="{BB962C8B-B14F-4D97-AF65-F5344CB8AC3E}">
        <p14:creationId xmlns:p14="http://schemas.microsoft.com/office/powerpoint/2010/main" val="993764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9FD31-242B-8123-E954-54EBA2ACE78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Critique of Cause-and-Effect/Fishbone Model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57C94A-A449-52EE-F93B-EFD2165EF85D}"/>
              </a:ext>
            </a:extLst>
          </p:cNvPr>
          <p:cNvSpPr>
            <a:spLocks noGrp="1"/>
          </p:cNvSpPr>
          <p:nvPr>
            <p:ph idx="1"/>
          </p:nvPr>
        </p:nvSpPr>
        <p:spPr>
          <a:xfrm>
            <a:off x="5663380" y="2052918"/>
            <a:ext cx="5914103" cy="4195481"/>
          </a:xfrm>
        </p:spPr>
        <p:txBody>
          <a:bodyPr/>
          <a:lstStyle/>
          <a:p>
            <a:pPr lvl="0"/>
            <a:r>
              <a:rPr lang="en-US" b="1" dirty="0">
                <a:latin typeface="Times New Roman" panose="02020603050405020304" pitchFamily="18" charset="0"/>
                <a:cs typeface="Times New Roman" panose="02020603050405020304" pitchFamily="18" charset="0"/>
              </a:rPr>
              <a:t>Fishbone/Ishikawa: </a:t>
            </a:r>
            <a:r>
              <a:rPr lang="en-US" dirty="0">
                <a:latin typeface="Times New Roman" panose="02020603050405020304" pitchFamily="18" charset="0"/>
                <a:cs typeface="Times New Roman" panose="02020603050405020304" pitchFamily="18" charset="0"/>
              </a:rPr>
              <a:t>Identifies the causes that could contribute to a given problem</a:t>
            </a:r>
          </a:p>
          <a:p>
            <a:pPr lvl="0"/>
            <a:r>
              <a:rPr lang="en-US" dirty="0">
                <a:latin typeface="Times New Roman" panose="02020603050405020304" pitchFamily="18" charset="0"/>
                <a:cs typeface="Times New Roman" panose="02020603050405020304" pitchFamily="18" charset="0"/>
              </a:rPr>
              <a:t>Supports a systematic process in problem solving to identify possible root causes</a:t>
            </a:r>
          </a:p>
          <a:p>
            <a:pPr lvl="0"/>
            <a:r>
              <a:rPr lang="en-US" b="1" dirty="0">
                <a:latin typeface="Times New Roman" panose="02020603050405020304" pitchFamily="18" charset="0"/>
                <a:cs typeface="Times New Roman" panose="02020603050405020304" pitchFamily="18" charset="0"/>
              </a:rPr>
              <a:t>Rewards:</a:t>
            </a:r>
            <a:r>
              <a:rPr lang="en-US" dirty="0">
                <a:latin typeface="Times New Roman" panose="02020603050405020304" pitchFamily="18" charset="0"/>
                <a:cs typeface="Times New Roman" panose="02020603050405020304" pitchFamily="18" charset="0"/>
              </a:rPr>
              <a:t> Classifies causes and facilitates systematic thinking about problems</a:t>
            </a:r>
          </a:p>
          <a:p>
            <a:pPr lvl="0"/>
            <a:r>
              <a:rPr lang="en-US" b="1" dirty="0">
                <a:latin typeface="Times New Roman" panose="02020603050405020304" pitchFamily="18" charset="0"/>
                <a:cs typeface="Times New Roman" panose="02020603050405020304" pitchFamily="18" charset="0"/>
              </a:rPr>
              <a:t>Restrictions:</a:t>
            </a:r>
            <a:r>
              <a:rPr lang="en-US" dirty="0">
                <a:latin typeface="Times New Roman" panose="02020603050405020304" pitchFamily="18" charset="0"/>
                <a:cs typeface="Times New Roman" panose="02020603050405020304" pitchFamily="18" charset="0"/>
              </a:rPr>
              <a:t> Makes no cause/effect claims and makes claims that obscure complex issues.</a:t>
            </a:r>
          </a:p>
          <a:p>
            <a:endParaRPr lang="en-US"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E1B35D54-643F-0680-C9A5-2857486A1C2E}"/>
              </a:ext>
            </a:extLst>
          </p:cNvPr>
          <p:cNvPicPr>
            <a:picLocks noChangeAspect="1"/>
          </p:cNvPicPr>
          <p:nvPr/>
        </p:nvPicPr>
        <p:blipFill>
          <a:blip r:embed="rId3"/>
          <a:stretch>
            <a:fillRect/>
          </a:stretch>
        </p:blipFill>
        <p:spPr>
          <a:xfrm>
            <a:off x="224465" y="2369275"/>
            <a:ext cx="5040709" cy="2836906"/>
          </a:xfrm>
          <a:prstGeom prst="rect">
            <a:avLst/>
          </a:prstGeom>
        </p:spPr>
      </p:pic>
    </p:spTree>
    <p:extLst>
      <p:ext uri="{BB962C8B-B14F-4D97-AF65-F5344CB8AC3E}">
        <p14:creationId xmlns:p14="http://schemas.microsoft.com/office/powerpoint/2010/main" val="3085760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05C01-B066-8783-F284-46FBB1D0CC0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Fishbone Diagram Applied to Basil’s Bakery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D1DCFE-6CA6-58B1-A454-7006E7A4D796}"/>
              </a:ext>
            </a:extLst>
          </p:cNvPr>
          <p:cNvSpPr>
            <a:spLocks noGrp="1"/>
          </p:cNvSpPr>
          <p:nvPr>
            <p:ph idx="1"/>
          </p:nvPr>
        </p:nvSpPr>
        <p:spPr>
          <a:xfrm>
            <a:off x="1103313" y="2052918"/>
            <a:ext cx="6049656" cy="4195481"/>
          </a:xfrm>
        </p:spPr>
        <p:txBody>
          <a:bodyPr/>
          <a:lstStyle/>
          <a:p>
            <a:pPr lvl="0" algn="just"/>
            <a:r>
              <a:rPr lang="en-US" b="1" dirty="0">
                <a:latin typeface="Times New Roman" panose="02020603050405020304" pitchFamily="18" charset="0"/>
                <a:cs typeface="Times New Roman" panose="02020603050405020304" pitchFamily="18" charset="0"/>
              </a:rPr>
              <a:t>Methods &amp; Machines:</a:t>
            </a:r>
            <a:r>
              <a:rPr lang="en-US" dirty="0">
                <a:latin typeface="Times New Roman" panose="02020603050405020304" pitchFamily="18" charset="0"/>
                <a:cs typeface="Times New Roman" panose="02020603050405020304" pitchFamily="18" charset="0"/>
              </a:rPr>
              <a:t> Pre-order restrictions and restrictions on ordering logistics</a:t>
            </a:r>
          </a:p>
          <a:p>
            <a:pPr lvl="0" algn="just"/>
            <a:r>
              <a:rPr lang="en-US" b="1" dirty="0">
                <a:latin typeface="Times New Roman" panose="02020603050405020304" pitchFamily="18" charset="0"/>
                <a:cs typeface="Times New Roman" panose="02020603050405020304" pitchFamily="18" charset="0"/>
              </a:rPr>
              <a:t>People &amp; Measurement: </a:t>
            </a:r>
            <a:r>
              <a:rPr lang="en-US" dirty="0">
                <a:latin typeface="Times New Roman" panose="02020603050405020304" pitchFamily="18" charset="0"/>
                <a:cs typeface="Times New Roman" panose="02020603050405020304" pitchFamily="18" charset="0"/>
              </a:rPr>
              <a:t>Dependence on Basil, limited demand information.</a:t>
            </a:r>
          </a:p>
          <a:p>
            <a:pPr lvl="0" algn="just"/>
            <a:r>
              <a:rPr lang="en-US" b="1" dirty="0">
                <a:latin typeface="Times New Roman" panose="02020603050405020304" pitchFamily="18" charset="0"/>
                <a:cs typeface="Times New Roman" panose="02020603050405020304" pitchFamily="18" charset="0"/>
              </a:rPr>
              <a:t>Materials &amp; Environment: </a:t>
            </a:r>
            <a:r>
              <a:rPr lang="en-US" dirty="0">
                <a:latin typeface="Times New Roman" panose="02020603050405020304" pitchFamily="18" charset="0"/>
                <a:cs typeface="Times New Roman" panose="02020603050405020304" pitchFamily="18" charset="0"/>
              </a:rPr>
              <a:t>Invariably, materials &amp; environments share uncertainty on the cost of organics and lull retail activity.</a:t>
            </a:r>
          </a:p>
          <a:p>
            <a:pPr lvl="0" algn="just"/>
            <a:r>
              <a:rPr lang="en-US" b="1" dirty="0">
                <a:latin typeface="Times New Roman" panose="02020603050405020304" pitchFamily="18" charset="0"/>
                <a:cs typeface="Times New Roman" panose="02020603050405020304" pitchFamily="18" charset="0"/>
              </a:rPr>
              <a:t>Root diagnosis: </a:t>
            </a:r>
            <a:r>
              <a:rPr lang="en-US" dirty="0">
                <a:latin typeface="Times New Roman" panose="02020603050405020304" pitchFamily="18" charset="0"/>
                <a:cs typeface="Times New Roman" panose="02020603050405020304" pitchFamily="18" charset="0"/>
              </a:rPr>
              <a:t>Sales are about 1/4 lower than those in 2019</a:t>
            </a:r>
          </a:p>
          <a:p>
            <a:pPr marL="0" indent="0" algn="just">
              <a:buNone/>
            </a:pPr>
            <a:endParaRPr lang="en-US" dirty="0">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1109B8FF-8F22-EDBA-DEB2-52409D5A4D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3187" y="2588600"/>
            <a:ext cx="4758813" cy="1993406"/>
          </a:xfrm>
          <a:prstGeom prst="rect">
            <a:avLst/>
          </a:prstGeom>
        </p:spPr>
      </p:pic>
    </p:spTree>
    <p:extLst>
      <p:ext uri="{BB962C8B-B14F-4D97-AF65-F5344CB8AC3E}">
        <p14:creationId xmlns:p14="http://schemas.microsoft.com/office/powerpoint/2010/main" val="2399470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4467-9F2B-BE4A-6CDE-67A7D93AF028}"/>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Key Findings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4071BB3-CEAC-2FD3-AEBD-999C34790388}"/>
              </a:ext>
            </a:extLst>
          </p:cNvPr>
          <p:cNvSpPr>
            <a:spLocks noGrp="1"/>
          </p:cNvSpPr>
          <p:nvPr>
            <p:ph idx="1"/>
          </p:nvPr>
        </p:nvSpPr>
        <p:spPr>
          <a:xfrm>
            <a:off x="368710" y="2052918"/>
            <a:ext cx="11577484" cy="4195481"/>
          </a:xfrm>
        </p:spPr>
        <p:txBody>
          <a:bodyPr>
            <a:normAutofit/>
          </a:bodyPr>
          <a:lstStyle/>
          <a:p>
            <a:pPr lvl="0" algn="just"/>
            <a:r>
              <a:rPr lang="en-US" sz="2400" dirty="0">
                <a:latin typeface="Times New Roman" panose="02020603050405020304" pitchFamily="18" charset="0"/>
                <a:cs typeface="Times New Roman" panose="02020603050405020304" pitchFamily="18" charset="0"/>
              </a:rPr>
              <a:t>There are many interrelated reasons for declines in sales.</a:t>
            </a:r>
          </a:p>
          <a:p>
            <a:pPr lvl="0" algn="just"/>
            <a:r>
              <a:rPr lang="en-US" sz="2400" dirty="0">
                <a:latin typeface="Times New Roman" panose="02020603050405020304" pitchFamily="18" charset="0"/>
                <a:cs typeface="Times New Roman" panose="02020603050405020304" pitchFamily="18" charset="0"/>
              </a:rPr>
              <a:t>The services and amenities available in retail parks have declined, which has lowered demand for retail parks from customers.</a:t>
            </a:r>
          </a:p>
          <a:p>
            <a:pPr lvl="0" algn="just"/>
            <a:r>
              <a:rPr lang="en-US" sz="2400" dirty="0">
                <a:latin typeface="Times New Roman" panose="02020603050405020304" pitchFamily="18" charset="0"/>
                <a:cs typeface="Times New Roman" panose="02020603050405020304" pitchFamily="18" charset="0"/>
              </a:rPr>
              <a:t>Internal limitations restrict the bakery's ability to respond to changing customer needs.</a:t>
            </a:r>
          </a:p>
          <a:p>
            <a:pPr lvl="0" algn="just"/>
            <a:r>
              <a:rPr lang="en-US" sz="2400" dirty="0">
                <a:latin typeface="Times New Roman" panose="02020603050405020304" pitchFamily="18" charset="0"/>
                <a:cs typeface="Times New Roman" panose="02020603050405020304" pitchFamily="18" charset="0"/>
              </a:rPr>
              <a:t>An increase in cost puts pressure, along with a decrease in sales.</a:t>
            </a:r>
          </a:p>
          <a:p>
            <a:pPr algn="just"/>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5935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5EE74-8887-BC21-6C54-B45F941C739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4532568E-1B5E-5E19-4AD8-E249A0AA92C5}"/>
              </a:ext>
            </a:extLst>
          </p:cNvPr>
          <p:cNvSpPr>
            <a:spLocks noGrp="1"/>
          </p:cNvSpPr>
          <p:nvPr>
            <p:ph idx="1"/>
          </p:nvPr>
        </p:nvSpPr>
        <p:spPr>
          <a:xfrm>
            <a:off x="235974" y="1504336"/>
            <a:ext cx="11769213" cy="4744064"/>
          </a:xfrm>
        </p:spPr>
        <p:txBody>
          <a:bodyPr>
            <a:normAutofit fontScale="85000" lnSpcReduction="20000"/>
          </a:bodyPr>
          <a:lstStyle/>
          <a:p>
            <a:pPr lvl="0" algn="just"/>
            <a:r>
              <a:rPr lang="en-US" dirty="0" err="1">
                <a:latin typeface="Times New Roman" panose="02020603050405020304" pitchFamily="18" charset="0"/>
                <a:cs typeface="Times New Roman" panose="02020603050405020304" pitchFamily="18" charset="0"/>
              </a:rPr>
              <a:t>Dhenabayu</a:t>
            </a:r>
            <a:r>
              <a:rPr lang="en-US" dirty="0">
                <a:latin typeface="Times New Roman" panose="02020603050405020304" pitchFamily="18" charset="0"/>
                <a:cs typeface="Times New Roman" panose="02020603050405020304" pitchFamily="18" charset="0"/>
              </a:rPr>
              <a:t>, R., Kamila, F.A.C., Wahyuni, D., </a:t>
            </a:r>
            <a:r>
              <a:rPr lang="en-US" dirty="0" err="1">
                <a:latin typeface="Times New Roman" panose="02020603050405020304" pitchFamily="18" charset="0"/>
                <a:cs typeface="Times New Roman" panose="02020603050405020304" pitchFamily="18" charset="0"/>
              </a:rPr>
              <a:t>Armawadin</a:t>
            </a:r>
            <a:r>
              <a:rPr lang="en-US" dirty="0">
                <a:latin typeface="Times New Roman" panose="02020603050405020304" pitchFamily="18" charset="0"/>
                <a:cs typeface="Times New Roman" panose="02020603050405020304" pitchFamily="18" charset="0"/>
              </a:rPr>
              <a:t>, I.D. and Akbar, M.F. (2022) ‘</a:t>
            </a:r>
            <a:r>
              <a:rPr lang="en-US" dirty="0" err="1">
                <a:latin typeface="Times New Roman" panose="02020603050405020304" pitchFamily="18" charset="0"/>
                <a:cs typeface="Times New Roman" panose="02020603050405020304" pitchFamily="18" charset="0"/>
              </a:rPr>
              <a:t>Perkembangan</a:t>
            </a:r>
            <a:r>
              <a:rPr lang="en-US" dirty="0">
                <a:latin typeface="Times New Roman" panose="02020603050405020304" pitchFamily="18" charset="0"/>
                <a:cs typeface="Times New Roman" panose="02020603050405020304" pitchFamily="18" charset="0"/>
              </a:rPr>
              <a:t> strategi </a:t>
            </a:r>
            <a:r>
              <a:rPr lang="en-US" dirty="0" err="1">
                <a:latin typeface="Times New Roman" panose="02020603050405020304" pitchFamily="18" charset="0"/>
                <a:cs typeface="Times New Roman" panose="02020603050405020304" pitchFamily="18" charset="0"/>
              </a:rPr>
              <a:t>bisnis</a:t>
            </a:r>
            <a:r>
              <a:rPr lang="en-US" dirty="0">
                <a:latin typeface="Times New Roman" panose="02020603050405020304" pitchFamily="18" charset="0"/>
                <a:cs typeface="Times New Roman" panose="02020603050405020304" pitchFamily="18" charset="0"/>
              </a:rPr>
              <a:t> PT Unilever (</a:t>
            </a:r>
            <a:r>
              <a:rPr lang="en-US" dirty="0" err="1">
                <a:latin typeface="Times New Roman" panose="02020603050405020304" pitchFamily="18" charset="0"/>
                <a:cs typeface="Times New Roman" panose="02020603050405020304" pitchFamily="18" charset="0"/>
              </a:rPr>
              <a:t>tinjauan</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analisis</a:t>
            </a:r>
            <a:r>
              <a:rPr lang="en-US" dirty="0">
                <a:latin typeface="Times New Roman" panose="02020603050405020304" pitchFamily="18" charset="0"/>
                <a:cs typeface="Times New Roman" panose="02020603050405020304" pitchFamily="18" charset="0"/>
              </a:rPr>
              <a:t> PESTEL dan SWOT)’, </a:t>
            </a:r>
            <a:r>
              <a:rPr lang="en-US" i="1" dirty="0">
                <a:latin typeface="Times New Roman" panose="02020603050405020304" pitchFamily="18" charset="0"/>
                <a:cs typeface="Times New Roman" panose="02020603050405020304" pitchFamily="18" charset="0"/>
              </a:rPr>
              <a:t>Journal of Digital Business and Innovation Management</a:t>
            </a:r>
            <a:r>
              <a:rPr lang="en-US" dirty="0">
                <a:latin typeface="Times New Roman" panose="02020603050405020304" pitchFamily="18" charset="0"/>
                <a:cs typeface="Times New Roman" panose="02020603050405020304" pitchFamily="18" charset="0"/>
              </a:rPr>
              <a:t>, 1(1), pp. 1–21. Available at: </a:t>
            </a:r>
            <a:r>
              <a:rPr lang="en-US" dirty="0">
                <a:latin typeface="Times New Roman" panose="02020603050405020304" pitchFamily="18" charset="0"/>
                <a:cs typeface="Times New Roman" panose="02020603050405020304" pitchFamily="18" charset="0"/>
                <a:hlinkClick r:id="rId3"/>
              </a:rPr>
              <a:t>https://doi.org/10.26740/jdbim.v1i1.48683</a:t>
            </a:r>
            <a:r>
              <a:rPr 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hlinkClick r:id="rId4"/>
              </a:rPr>
              <a:t>Ejournal </a:t>
            </a:r>
            <a:r>
              <a:rPr lang="en-US" dirty="0" err="1">
                <a:latin typeface="Times New Roman" panose="02020603050405020304" pitchFamily="18" charset="0"/>
                <a:cs typeface="Times New Roman" panose="02020603050405020304" pitchFamily="18" charset="0"/>
                <a:hlinkClick r:id="rId4"/>
              </a:rPr>
              <a:t>Unesa</a:t>
            </a:r>
            <a:endParaRPr lang="en-US" dirty="0">
              <a:latin typeface="Times New Roman" panose="02020603050405020304" pitchFamily="18" charset="0"/>
              <a:cs typeface="Times New Roman" panose="02020603050405020304" pitchFamily="18" charset="0"/>
            </a:endParaRPr>
          </a:p>
          <a:p>
            <a:pPr lvl="0" algn="just"/>
            <a:r>
              <a:rPr lang="en-US" dirty="0" err="1">
                <a:latin typeface="Times New Roman" panose="02020603050405020304" pitchFamily="18" charset="0"/>
                <a:cs typeface="Times New Roman" panose="02020603050405020304" pitchFamily="18" charset="0"/>
              </a:rPr>
              <a:t>Istichanah</a:t>
            </a:r>
            <a:r>
              <a:rPr lang="en-US" dirty="0">
                <a:latin typeface="Times New Roman" panose="02020603050405020304" pitchFamily="18" charset="0"/>
                <a:cs typeface="Times New Roman" panose="02020603050405020304" pitchFamily="18" charset="0"/>
              </a:rPr>
              <a:t>, I. (2022) ‘</a:t>
            </a:r>
            <a:r>
              <a:rPr lang="en-US" dirty="0" err="1">
                <a:latin typeface="Times New Roman" panose="02020603050405020304" pitchFamily="18" charset="0"/>
                <a:cs typeface="Times New Roman" panose="02020603050405020304" pitchFamily="18" charset="0"/>
              </a:rPr>
              <a:t>Analisis</a:t>
            </a:r>
            <a:r>
              <a:rPr lang="en-US" dirty="0">
                <a:latin typeface="Times New Roman" panose="02020603050405020304" pitchFamily="18" charset="0"/>
                <a:cs typeface="Times New Roman" panose="02020603050405020304" pitchFamily="18" charset="0"/>
              </a:rPr>
              <a:t> PESTEL dan SWOT </a:t>
            </a:r>
            <a:r>
              <a:rPr lang="en-US" dirty="0" err="1">
                <a:latin typeface="Times New Roman" panose="02020603050405020304" pitchFamily="18" charset="0"/>
                <a:cs typeface="Times New Roman" panose="02020603050405020304" pitchFamily="18" charset="0"/>
              </a:rPr>
              <a:t>sebagai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dasar</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perumusan</a:t>
            </a:r>
            <a:r>
              <a:rPr lang="en-US" dirty="0">
                <a:latin typeface="Times New Roman" panose="02020603050405020304" pitchFamily="18" charset="0"/>
                <a:cs typeface="Times New Roman" panose="02020603050405020304" pitchFamily="18" charset="0"/>
              </a:rPr>
              <a:t> strategi pada PT. </a:t>
            </a:r>
            <a:r>
              <a:rPr lang="en-US" dirty="0" err="1">
                <a:latin typeface="Times New Roman" panose="02020603050405020304" pitchFamily="18" charset="0"/>
                <a:cs typeface="Times New Roman" panose="02020603050405020304" pitchFamily="18" charset="0"/>
              </a:rPr>
              <a:t>Asrinda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Arthasangga</a:t>
            </a:r>
            <a:r>
              <a:rPr lang="en-US" dirty="0">
                <a:latin typeface="Times New Roman" panose="02020603050405020304" pitchFamily="18" charset="0"/>
                <a:cs typeface="Times New Roman" panose="02020603050405020304" pitchFamily="18" charset="0"/>
              </a:rPr>
              <a:t> Reinsurance Brokers’, </a:t>
            </a:r>
            <a:r>
              <a:rPr lang="en-US" i="1" dirty="0">
                <a:latin typeface="Times New Roman" panose="02020603050405020304" pitchFamily="18" charset="0"/>
                <a:cs typeface="Times New Roman" panose="02020603050405020304" pitchFamily="18" charset="0"/>
              </a:rPr>
              <a:t>ARBITRASE: Journal of Economics and Accounting</a:t>
            </a:r>
            <a:r>
              <a:rPr lang="en-US" dirty="0">
                <a:latin typeface="Times New Roman" panose="02020603050405020304" pitchFamily="18" charset="0"/>
                <a:cs typeface="Times New Roman" panose="02020603050405020304" pitchFamily="18" charset="0"/>
              </a:rPr>
              <a:t>, 3(2), pp. 383–393. Available at: </a:t>
            </a:r>
            <a:r>
              <a:rPr lang="en-US" dirty="0">
                <a:latin typeface="Times New Roman" panose="02020603050405020304" pitchFamily="18" charset="0"/>
                <a:cs typeface="Times New Roman" panose="02020603050405020304" pitchFamily="18" charset="0"/>
                <a:hlinkClick r:id="rId5"/>
              </a:rPr>
              <a:t>https://doi.org/10.47065/arbitrase.v3i2.520</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hlinkClick r:id="rId6"/>
              </a:rPr>
              <a:t>DJournals</a:t>
            </a:r>
            <a:endParaRPr lang="en-US" dirty="0">
              <a:latin typeface="Times New Roman" panose="02020603050405020304" pitchFamily="18" charset="0"/>
              <a:cs typeface="Times New Roman" panose="02020603050405020304" pitchFamily="18" charset="0"/>
            </a:endParaRPr>
          </a:p>
          <a:p>
            <a:pPr lvl="0" algn="just"/>
            <a:r>
              <a:rPr lang="en-US" dirty="0" err="1">
                <a:latin typeface="Times New Roman" panose="02020603050405020304" pitchFamily="18" charset="0"/>
                <a:cs typeface="Times New Roman" panose="02020603050405020304" pitchFamily="18" charset="0"/>
              </a:rPr>
              <a:t>Uztürk</a:t>
            </a:r>
            <a:r>
              <a:rPr lang="en-US" dirty="0">
                <a:latin typeface="Times New Roman" panose="02020603050405020304" pitchFamily="18" charset="0"/>
                <a:cs typeface="Times New Roman" panose="02020603050405020304" pitchFamily="18" charset="0"/>
              </a:rPr>
              <a:t>, D. and </a:t>
            </a:r>
            <a:r>
              <a:rPr lang="en-US" dirty="0" err="1">
                <a:latin typeface="Times New Roman" panose="02020603050405020304" pitchFamily="18" charset="0"/>
                <a:cs typeface="Times New Roman" panose="02020603050405020304" pitchFamily="18" charset="0"/>
              </a:rPr>
              <a:t>Büyüközkan</a:t>
            </a:r>
            <a:r>
              <a:rPr lang="en-US" dirty="0">
                <a:latin typeface="Times New Roman" panose="02020603050405020304" pitchFamily="18" charset="0"/>
                <a:cs typeface="Times New Roman" panose="02020603050405020304" pitchFamily="18" charset="0"/>
              </a:rPr>
              <a:t>, G. (2023) ‘Strategic analysis for advancing smart agriculture with the Analytic SWOT/PESTLE framework: A case for Turkey’, </a:t>
            </a:r>
            <a:r>
              <a:rPr lang="en-US" i="1" dirty="0">
                <a:latin typeface="Times New Roman" panose="02020603050405020304" pitchFamily="18" charset="0"/>
                <a:cs typeface="Times New Roman" panose="02020603050405020304" pitchFamily="18" charset="0"/>
              </a:rPr>
              <a:t>Agriculture</a:t>
            </a:r>
            <a:r>
              <a:rPr lang="en-US" dirty="0">
                <a:latin typeface="Times New Roman" panose="02020603050405020304" pitchFamily="18" charset="0"/>
                <a:cs typeface="Times New Roman" panose="02020603050405020304" pitchFamily="18" charset="0"/>
              </a:rPr>
              <a:t>, 13(12), 2275. Available at: </a:t>
            </a:r>
            <a:r>
              <a:rPr lang="en-US" dirty="0">
                <a:latin typeface="Times New Roman" panose="02020603050405020304" pitchFamily="18" charset="0"/>
                <a:cs typeface="Times New Roman" panose="02020603050405020304" pitchFamily="18" charset="0"/>
                <a:hlinkClick r:id="rId7"/>
              </a:rPr>
              <a:t>https://doi.org/10.3390/agriculture13122275</a:t>
            </a:r>
            <a:r>
              <a:rPr 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hlinkClick r:id="rId8"/>
              </a:rPr>
              <a:t>Directory of Open Access Journals</a:t>
            </a: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Kumah, A., Nwogu, C.N., Issah, A.-R., Obot, E., </a:t>
            </a:r>
            <a:r>
              <a:rPr lang="en-US" dirty="0" err="1">
                <a:latin typeface="Times New Roman" panose="02020603050405020304" pitchFamily="18" charset="0"/>
                <a:cs typeface="Times New Roman" panose="02020603050405020304" pitchFamily="18" charset="0"/>
              </a:rPr>
              <a:t>Kanamitie</a:t>
            </a:r>
            <a:r>
              <a:rPr lang="en-US" dirty="0">
                <a:latin typeface="Times New Roman" panose="02020603050405020304" pitchFamily="18" charset="0"/>
                <a:cs typeface="Times New Roman" panose="02020603050405020304" pitchFamily="18" charset="0"/>
              </a:rPr>
              <a:t>, D.T., Sifa, J.S. and Aidoo, L.A. (2024) </a:t>
            </a:r>
            <a:r>
              <a:rPr lang="en-US" dirty="0" err="1">
                <a:latin typeface="Times New Roman" panose="02020603050405020304" pitchFamily="18" charset="0"/>
                <a:cs typeface="Times New Roman" panose="02020603050405020304" pitchFamily="18" charset="0"/>
              </a:rPr>
              <a:t>‘Cause</a:t>
            </a:r>
            <a:r>
              <a:rPr lang="en-US" dirty="0">
                <a:latin typeface="Times New Roman" panose="02020603050405020304" pitchFamily="18" charset="0"/>
                <a:cs typeface="Times New Roman" panose="02020603050405020304" pitchFamily="18" charset="0"/>
              </a:rPr>
              <a:t>-and-Effect (Fishbone) Diagram: A Tool for Generating and Organizing Quality Improvement Ideas’, </a:t>
            </a:r>
            <a:r>
              <a:rPr lang="en-US" i="1" dirty="0">
                <a:latin typeface="Times New Roman" panose="02020603050405020304" pitchFamily="18" charset="0"/>
                <a:cs typeface="Times New Roman" panose="02020603050405020304" pitchFamily="18" charset="0"/>
              </a:rPr>
              <a:t>Global Journal on Quality and Safety in Healthcare</a:t>
            </a:r>
            <a:r>
              <a:rPr lang="en-US" dirty="0">
                <a:latin typeface="Times New Roman" panose="02020603050405020304" pitchFamily="18" charset="0"/>
                <a:cs typeface="Times New Roman" panose="02020603050405020304" pitchFamily="18" charset="0"/>
              </a:rPr>
              <a:t>, 7(2), pp. 85–87. Available at: </a:t>
            </a:r>
            <a:r>
              <a:rPr lang="en-US" dirty="0">
                <a:latin typeface="Times New Roman" panose="02020603050405020304" pitchFamily="18" charset="0"/>
                <a:cs typeface="Times New Roman" panose="02020603050405020304" pitchFamily="18" charset="0"/>
                <a:hlinkClick r:id="rId9"/>
              </a:rPr>
              <a:t>https://doi.org/10.36401/JQSH-23-42</a:t>
            </a:r>
            <a:r>
              <a:rPr lang="en-US"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hlinkClick r:id="rId10"/>
              </a:rPr>
              <a:t>PubMed Central (PMC)</a:t>
            </a: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Aggarwal, A.K., </a:t>
            </a:r>
            <a:r>
              <a:rPr lang="en-US" dirty="0" err="1">
                <a:latin typeface="Times New Roman" panose="02020603050405020304" pitchFamily="18" charset="0"/>
                <a:cs typeface="Times New Roman" panose="02020603050405020304" pitchFamily="18" charset="0"/>
              </a:rPr>
              <a:t>Davè</a:t>
            </a:r>
            <a:r>
              <a:rPr lang="en-US" dirty="0">
                <a:latin typeface="Times New Roman" panose="02020603050405020304" pitchFamily="18" charset="0"/>
                <a:cs typeface="Times New Roman" panose="02020603050405020304" pitchFamily="18" charset="0"/>
              </a:rPr>
              <a:t>, D.S. and Sharma, V.M. (2024) ‘Supply chain disruption at the US ports: an assessment of underpinnings using the fishbone approach’, </a:t>
            </a:r>
            <a:r>
              <a:rPr lang="en-US" i="1" dirty="0">
                <a:latin typeface="Times New Roman" panose="02020603050405020304" pitchFamily="18" charset="0"/>
                <a:cs typeface="Times New Roman" panose="02020603050405020304" pitchFamily="18" charset="0"/>
              </a:rPr>
              <a:t>International Journal of Productivity and Quality Management</a:t>
            </a:r>
            <a:r>
              <a:rPr lang="en-US" dirty="0">
                <a:latin typeface="Times New Roman" panose="02020603050405020304" pitchFamily="18" charset="0"/>
                <a:cs typeface="Times New Roman" panose="02020603050405020304" pitchFamily="18" charset="0"/>
              </a:rPr>
              <a:t>, 41(1), pp. 128–139. Available at: </a:t>
            </a:r>
            <a:r>
              <a:rPr lang="en-US" dirty="0">
                <a:latin typeface="Times New Roman" panose="02020603050405020304" pitchFamily="18" charset="0"/>
                <a:cs typeface="Times New Roman" panose="02020603050405020304" pitchFamily="18" charset="0"/>
                <a:hlinkClick r:id="rId11"/>
              </a:rPr>
              <a:t>https://doi.org/10.1504/IJPQM.2024.136192</a:t>
            </a:r>
            <a:endParaRPr lang="en-US" dirty="0">
              <a:latin typeface="Times New Roman" panose="02020603050405020304" pitchFamily="18" charset="0"/>
              <a:cs typeface="Times New Roman" panose="02020603050405020304" pitchFamily="18" charset="0"/>
            </a:endParaRPr>
          </a:p>
          <a:p>
            <a:pPr lvl="0" algn="just"/>
            <a:r>
              <a:rPr lang="en-US" dirty="0">
                <a:latin typeface="Times New Roman" panose="02020603050405020304" pitchFamily="18" charset="0"/>
                <a:cs typeface="Times New Roman" panose="02020603050405020304" pitchFamily="18" charset="0"/>
              </a:rPr>
              <a:t>Olech, I., Olech, A. and </a:t>
            </a:r>
            <a:r>
              <a:rPr lang="en-US" dirty="0" err="1">
                <a:latin typeface="Times New Roman" panose="02020603050405020304" pitchFamily="18" charset="0"/>
                <a:cs typeface="Times New Roman" panose="02020603050405020304" pitchFamily="18" charset="0"/>
              </a:rPr>
              <a:t>Wychowanek</a:t>
            </a:r>
            <a:r>
              <a:rPr lang="en-US" dirty="0">
                <a:latin typeface="Times New Roman" panose="02020603050405020304" pitchFamily="18" charset="0"/>
                <a:cs typeface="Times New Roman" panose="02020603050405020304" pitchFamily="18" charset="0"/>
              </a:rPr>
              <a:t>, J. (2025) ‘Identification of factors important for the development of family businesses using PESTLE’, </a:t>
            </a:r>
            <a:r>
              <a:rPr lang="en-US" i="1" dirty="0">
                <a:latin typeface="Times New Roman" panose="02020603050405020304" pitchFamily="18" charset="0"/>
                <a:cs typeface="Times New Roman" panose="02020603050405020304" pitchFamily="18" charset="0"/>
              </a:rPr>
              <a:t>Research Papers of Wroclaw University of Economics and Business</a:t>
            </a:r>
            <a:r>
              <a:rPr lang="en-US" dirty="0">
                <a:latin typeface="Times New Roman" panose="02020603050405020304" pitchFamily="18" charset="0"/>
                <a:cs typeface="Times New Roman" panose="02020603050405020304" pitchFamily="18" charset="0"/>
              </a:rPr>
              <a:t>, 69(3), pp. 104–118. Available at: </a:t>
            </a:r>
            <a:r>
              <a:rPr lang="en-US" dirty="0">
                <a:latin typeface="Times New Roman" panose="02020603050405020304" pitchFamily="18" charset="0"/>
                <a:cs typeface="Times New Roman" panose="02020603050405020304" pitchFamily="18" charset="0"/>
                <a:hlinkClick r:id="rId12"/>
              </a:rPr>
              <a:t>https://doi.org/10.15611/pn.2025.3.08</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69122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F7F0-AA10-6AD0-B892-0691A425643C}"/>
              </a:ext>
            </a:extLst>
          </p:cNvPr>
          <p:cNvSpPr>
            <a:spLocks noGrp="1"/>
          </p:cNvSpPr>
          <p:nvPr>
            <p:ph type="title"/>
          </p:nvPr>
        </p:nvSpPr>
        <p:spPr/>
        <p:txBody>
          <a:bodyPr/>
          <a:lstStyle/>
          <a:p>
            <a:endParaRPr lang="en-US"/>
          </a:p>
        </p:txBody>
      </p:sp>
      <p:pic>
        <p:nvPicPr>
          <p:cNvPr id="4" name="Content Placeholder 3" descr="Thank You Stock Photos, Images and Backgrounds for Free Download">
            <a:extLst>
              <a:ext uri="{FF2B5EF4-FFF2-40B4-BE49-F238E27FC236}">
                <a16:creationId xmlns:a16="http://schemas.microsoft.com/office/drawing/2014/main" id="{2C178D26-2645-6E9C-F83E-B72B27B0AAF9}"/>
              </a:ext>
            </a:extLst>
          </p:cNvPr>
          <p:cNvPicPr>
            <a:picLocks noGrp="1" noChangeAspect="1"/>
          </p:cNvPicPr>
          <p:nvPr>
            <p:ph idx="1"/>
          </p:nvPr>
        </p:nvPicPr>
        <p:blipFill>
          <a:blip r:embed="rId3"/>
          <a:stretch>
            <a:fillRect/>
          </a:stretch>
        </p:blipFill>
        <p:spPr>
          <a:xfrm>
            <a:off x="0" y="0"/>
            <a:ext cx="12192000" cy="6863807"/>
          </a:xfrm>
          <a:prstGeom prst="rect">
            <a:avLst/>
          </a:prstGeom>
        </p:spPr>
      </p:pic>
    </p:spTree>
    <p:extLst>
      <p:ext uri="{BB962C8B-B14F-4D97-AF65-F5344CB8AC3E}">
        <p14:creationId xmlns:p14="http://schemas.microsoft.com/office/powerpoint/2010/main" val="1356488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48</TotalTime>
  <Words>1743</Words>
  <Application>Microsoft Office PowerPoint</Application>
  <PresentationFormat>Widescreen</PresentationFormat>
  <Paragraphs>90</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Century Gothic</vt:lpstr>
      <vt:lpstr>Times New Roman</vt:lpstr>
      <vt:lpstr>Wingdings 3</vt:lpstr>
      <vt:lpstr>Ion</vt:lpstr>
      <vt:lpstr>Basil’s Bakery  </vt:lpstr>
      <vt:lpstr>Presentation Overview</vt:lpstr>
      <vt:lpstr>Background of Basil’s Bakery</vt:lpstr>
      <vt:lpstr>Problems Affecting Sales   </vt:lpstr>
      <vt:lpstr>Critique of PESTEL</vt:lpstr>
      <vt:lpstr>PESTEL Applied to Basil’s Bakery   </vt:lpstr>
      <vt:lpstr>Critique of Cause-and-Effect/Fishbone Model  </vt:lpstr>
      <vt:lpstr>Fishbone Diagram Applied to Basil’s Bakery  </vt:lpstr>
      <vt:lpstr>Key Findings  </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sutirtha majumdar</dc:creator>
  <cp:lastModifiedBy>sutirtha majumdar</cp:lastModifiedBy>
  <cp:revision>1</cp:revision>
  <dcterms:created xsi:type="dcterms:W3CDTF">2026-10-06T18:22:08Z</dcterms:created>
  <dcterms:modified xsi:type="dcterms:W3CDTF">2026-10-06T19:10:56Z</dcterms:modified>
</cp:coreProperties>
</file>