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22" r:id="rId1"/>
  </p:sldMasterIdLst>
  <p:sldIdLst>
    <p:sldId id="260" r:id="rId2"/>
    <p:sldId id="258" r:id="rId3"/>
    <p:sldId id="259" r:id="rId4"/>
    <p:sldId id="261" r:id="rId5"/>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0A88D"/>
    <a:srgbClr val="3CE876"/>
    <a:srgbClr val="FFFFFF"/>
    <a:srgbClr val="D1D1D1"/>
    <a:srgbClr val="FFC000"/>
    <a:srgbClr val="00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6FA63DE-1BD0-E44C-4869-988B2E37E104}" v="91" dt="2026-10-22T12:41:36.72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slide" Target="slides/slide4.xml"/><Relationship Id="rId10"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_rels/drawing1.xml.rels><?xml version="1.0" encoding="UTF-8" standalone="yes"?>
<Relationships xmlns="http://schemas.openxmlformats.org/package/2006/relationships"><Relationship Id="rId3" Type="http://schemas.openxmlformats.org/officeDocument/2006/relationships/image" Target="../media/image3.svg"/><Relationship Id="rId2" Type="http://schemas.openxmlformats.org/officeDocument/2006/relationships/image" Target="../media/image2.svg"/><Relationship Id="rId1" Type="http://schemas.openxmlformats.org/officeDocument/2006/relationships/image" Target="../media/image1.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EE6E401-24C9-43D1-B7BB-85D539D79B50}" type="doc">
      <dgm:prSet loTypeId="urn:microsoft.com/office/officeart/2018/2/layout/IconLabelList" loCatId="icon" qsTypeId="urn:microsoft.com/office/officeart/2005/8/quickstyle/3d1" qsCatId="3D" csTypeId="urn:microsoft.com/office/officeart/2005/8/colors/accent1_2" csCatId="accent1" phldr="1"/>
      <dgm:spPr/>
      <dgm:t>
        <a:bodyPr/>
        <a:lstStyle/>
        <a:p>
          <a:endParaRPr lang="en-US"/>
        </a:p>
      </dgm:t>
    </dgm:pt>
    <dgm:pt modelId="{96E9B120-4BE9-4A18-B099-2B32B7FF74CE}">
      <dgm:prSet custT="1"/>
      <dgm:spPr/>
      <dgm:t>
        <a:bodyPr/>
        <a:lstStyle/>
        <a:p>
          <a:pPr>
            <a:lnSpc>
              <a:spcPct val="100000"/>
            </a:lnSpc>
          </a:pPr>
          <a:r>
            <a:rPr lang="en-GB" sz="1800" b="1">
              <a:latin typeface="Arial"/>
              <a:ea typeface="Calibri Light"/>
              <a:cs typeface="Arial"/>
            </a:rPr>
            <a:t>Student name: Nihla Salim</a:t>
          </a:r>
          <a:endParaRPr lang="en-US" sz="1800" b="1">
            <a:latin typeface="Arial"/>
            <a:ea typeface="Calibri Light"/>
            <a:cs typeface="Arial"/>
          </a:endParaRPr>
        </a:p>
      </dgm:t>
    </dgm:pt>
    <dgm:pt modelId="{FF719A22-E18A-4A28-A7C2-C336E1D204E0}" type="parTrans" cxnId="{1B64296E-21DE-40D0-8262-1FD6E536D4F4}">
      <dgm:prSet/>
      <dgm:spPr/>
      <dgm:t>
        <a:bodyPr/>
        <a:lstStyle/>
        <a:p>
          <a:endParaRPr lang="en-US"/>
        </a:p>
      </dgm:t>
    </dgm:pt>
    <dgm:pt modelId="{833CBDF8-61C8-4FFA-BC0C-B33717F33D1F}" type="sibTrans" cxnId="{1B64296E-21DE-40D0-8262-1FD6E536D4F4}">
      <dgm:prSet/>
      <dgm:spPr/>
      <dgm:t>
        <a:bodyPr/>
        <a:lstStyle/>
        <a:p>
          <a:endParaRPr lang="en-US"/>
        </a:p>
      </dgm:t>
    </dgm:pt>
    <dgm:pt modelId="{AD1DA209-E6C1-4FA7-BE7F-6809D08E9556}">
      <dgm:prSet custT="1"/>
      <dgm:spPr/>
      <dgm:t>
        <a:bodyPr/>
        <a:lstStyle/>
        <a:p>
          <a:pPr>
            <a:lnSpc>
              <a:spcPct val="100000"/>
            </a:lnSpc>
          </a:pPr>
          <a:r>
            <a:rPr lang="en-GB" sz="1800" b="1">
              <a:latin typeface="Arial"/>
              <a:ea typeface="Calibri Light"/>
              <a:cs typeface="Arial"/>
            </a:rPr>
            <a:t>Student ID: 2326132</a:t>
          </a:r>
          <a:endParaRPr lang="en-US" sz="1800" b="1">
            <a:latin typeface="Arial"/>
            <a:ea typeface="Calibri Light"/>
            <a:cs typeface="Arial"/>
          </a:endParaRPr>
        </a:p>
      </dgm:t>
    </dgm:pt>
    <dgm:pt modelId="{88920370-3392-4E30-B5DB-0BCD6C0DE618}" type="parTrans" cxnId="{EC5B3C23-D691-407A-B25B-34D7DB7F6D55}">
      <dgm:prSet/>
      <dgm:spPr/>
      <dgm:t>
        <a:bodyPr/>
        <a:lstStyle/>
        <a:p>
          <a:endParaRPr lang="en-US"/>
        </a:p>
      </dgm:t>
    </dgm:pt>
    <dgm:pt modelId="{410CC9A5-02FF-41DD-91BE-2E25FF2DE579}" type="sibTrans" cxnId="{EC5B3C23-D691-407A-B25B-34D7DB7F6D55}">
      <dgm:prSet/>
      <dgm:spPr/>
      <dgm:t>
        <a:bodyPr/>
        <a:lstStyle/>
        <a:p>
          <a:endParaRPr lang="en-US"/>
        </a:p>
      </dgm:t>
    </dgm:pt>
    <dgm:pt modelId="{5D705AD5-018F-4375-A1D0-360E2E061DB6}">
      <dgm:prSet custT="1"/>
      <dgm:spPr/>
      <dgm:t>
        <a:bodyPr/>
        <a:lstStyle/>
        <a:p>
          <a:pPr>
            <a:lnSpc>
              <a:spcPct val="100000"/>
            </a:lnSpc>
          </a:pPr>
          <a:r>
            <a:rPr lang="en-GB" sz="1800" b="1">
              <a:latin typeface="Arial"/>
              <a:ea typeface="Calibri Light"/>
              <a:cs typeface="Arial"/>
            </a:rPr>
            <a:t>Module name: Independent Project BMHP6020</a:t>
          </a:r>
          <a:endParaRPr lang="en-US" sz="1800" b="1">
            <a:latin typeface="Arial"/>
            <a:ea typeface="Calibri Light"/>
            <a:cs typeface="Arial"/>
          </a:endParaRPr>
        </a:p>
      </dgm:t>
    </dgm:pt>
    <dgm:pt modelId="{EB7ADD69-5EB0-4DEA-9E7D-5613A7316398}" type="parTrans" cxnId="{540E63C4-1D81-479D-BC8D-0ED3F2AF9569}">
      <dgm:prSet/>
      <dgm:spPr/>
      <dgm:t>
        <a:bodyPr/>
        <a:lstStyle/>
        <a:p>
          <a:endParaRPr lang="en-US"/>
        </a:p>
      </dgm:t>
    </dgm:pt>
    <dgm:pt modelId="{80E27D70-11ED-4BAF-B39B-28B05A77C92C}" type="sibTrans" cxnId="{540E63C4-1D81-479D-BC8D-0ED3F2AF9569}">
      <dgm:prSet/>
      <dgm:spPr/>
      <dgm:t>
        <a:bodyPr/>
        <a:lstStyle/>
        <a:p>
          <a:endParaRPr lang="en-US"/>
        </a:p>
      </dgm:t>
    </dgm:pt>
    <dgm:pt modelId="{305DC990-1B41-4AC9-9742-7BCE87997178}" type="pres">
      <dgm:prSet presAssocID="{7EE6E401-24C9-43D1-B7BB-85D539D79B50}" presName="root" presStyleCnt="0">
        <dgm:presLayoutVars>
          <dgm:dir/>
          <dgm:resizeHandles val="exact"/>
        </dgm:presLayoutVars>
      </dgm:prSet>
      <dgm:spPr/>
    </dgm:pt>
    <dgm:pt modelId="{22862510-BC14-45E7-B28F-106F89127FB0}" type="pres">
      <dgm:prSet presAssocID="{96E9B120-4BE9-4A18-B099-2B32B7FF74CE}" presName="compNode" presStyleCnt="0"/>
      <dgm:spPr/>
    </dgm:pt>
    <dgm:pt modelId="{6234417C-D5F3-4812-950F-4AA00A035DB9}" type="pres">
      <dgm:prSet presAssocID="{96E9B120-4BE9-4A18-B099-2B32B7FF74CE}" presName="iconRect" presStyleLbl="node1" presStyleIdx="0"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dgm:spPr>
      <dgm:extLst>
        <a:ext uri="{E40237B7-FDA0-4F09-8148-C483321AD2D9}">
          <dgm14:cNvPr xmlns:dgm14="http://schemas.microsoft.com/office/drawing/2010/diagram" id="0" name="" descr="User"/>
        </a:ext>
      </dgm:extLst>
    </dgm:pt>
    <dgm:pt modelId="{E76B4793-92AC-4628-BE69-CDB56F2BEFFD}" type="pres">
      <dgm:prSet presAssocID="{96E9B120-4BE9-4A18-B099-2B32B7FF74CE}" presName="spaceRect" presStyleCnt="0"/>
      <dgm:spPr/>
    </dgm:pt>
    <dgm:pt modelId="{43FDF07A-A805-4662-BC4C-E175BCFCCE57}" type="pres">
      <dgm:prSet presAssocID="{96E9B120-4BE9-4A18-B099-2B32B7FF74CE}" presName="textRect" presStyleLbl="revTx" presStyleIdx="0" presStyleCnt="3">
        <dgm:presLayoutVars>
          <dgm:chMax val="1"/>
          <dgm:chPref val="1"/>
        </dgm:presLayoutVars>
      </dgm:prSet>
      <dgm:spPr/>
    </dgm:pt>
    <dgm:pt modelId="{BAF77F8D-3ED6-4A8C-A17F-F9AE75AE0FAE}" type="pres">
      <dgm:prSet presAssocID="{833CBDF8-61C8-4FFA-BC0C-B33717F33D1F}" presName="sibTrans" presStyleCnt="0"/>
      <dgm:spPr/>
    </dgm:pt>
    <dgm:pt modelId="{6C017B50-0241-45FC-BA6D-84AB3A6D5B5A}" type="pres">
      <dgm:prSet presAssocID="{AD1DA209-E6C1-4FA7-BE7F-6809D08E9556}" presName="compNode" presStyleCnt="0"/>
      <dgm:spPr/>
    </dgm:pt>
    <dgm:pt modelId="{E78072AE-0022-497D-AB34-9399B1575FA8}" type="pres">
      <dgm:prSet presAssocID="{AD1DA209-E6C1-4FA7-BE7F-6809D08E9556}" presName="iconRect" presStyleLbl="node1" presStyleIdx="1"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Employee Badge"/>
        </a:ext>
      </dgm:extLst>
    </dgm:pt>
    <dgm:pt modelId="{596C879B-D7A3-4A86-8EB0-E0B33C19E8CD}" type="pres">
      <dgm:prSet presAssocID="{AD1DA209-E6C1-4FA7-BE7F-6809D08E9556}" presName="spaceRect" presStyleCnt="0"/>
      <dgm:spPr/>
    </dgm:pt>
    <dgm:pt modelId="{E633AE37-8F73-4527-80AD-058705222511}" type="pres">
      <dgm:prSet presAssocID="{AD1DA209-E6C1-4FA7-BE7F-6809D08E9556}" presName="textRect" presStyleLbl="revTx" presStyleIdx="1" presStyleCnt="3">
        <dgm:presLayoutVars>
          <dgm:chMax val="1"/>
          <dgm:chPref val="1"/>
        </dgm:presLayoutVars>
      </dgm:prSet>
      <dgm:spPr/>
    </dgm:pt>
    <dgm:pt modelId="{F4C70FF6-74CD-4A88-9EF0-E1346E5AE6C0}" type="pres">
      <dgm:prSet presAssocID="{410CC9A5-02FF-41DD-91BE-2E25FF2DE579}" presName="sibTrans" presStyleCnt="0"/>
      <dgm:spPr/>
    </dgm:pt>
    <dgm:pt modelId="{37962B36-ED77-4094-A928-EE482919A7BA}" type="pres">
      <dgm:prSet presAssocID="{5D705AD5-018F-4375-A1D0-360E2E061DB6}" presName="compNode" presStyleCnt="0"/>
      <dgm:spPr/>
    </dgm:pt>
    <dgm:pt modelId="{88F05251-F8E5-4119-9F3A-ACCD6241E988}" type="pres">
      <dgm:prSet presAssocID="{5D705AD5-018F-4375-A1D0-360E2E061DB6}" presName="iconRect" presStyleLbl="node1" presStyleIdx="2" presStyleCnt="3"/>
      <dgm:spPr>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dgm:spPr>
      <dgm:extLst>
        <a:ext uri="{E40237B7-FDA0-4F09-8148-C483321AD2D9}">
          <dgm14:cNvPr xmlns:dgm14="http://schemas.microsoft.com/office/drawing/2010/diagram" id="0" name="" descr="Pencil"/>
        </a:ext>
      </dgm:extLst>
    </dgm:pt>
    <dgm:pt modelId="{BC03C345-CA2A-4314-B7F3-CD1F840DB9C2}" type="pres">
      <dgm:prSet presAssocID="{5D705AD5-018F-4375-A1D0-360E2E061DB6}" presName="spaceRect" presStyleCnt="0"/>
      <dgm:spPr/>
    </dgm:pt>
    <dgm:pt modelId="{3B66ED1C-2206-422A-AA76-407F3A1CDC53}" type="pres">
      <dgm:prSet presAssocID="{5D705AD5-018F-4375-A1D0-360E2E061DB6}" presName="textRect" presStyleLbl="revTx" presStyleIdx="2" presStyleCnt="3">
        <dgm:presLayoutVars>
          <dgm:chMax val="1"/>
          <dgm:chPref val="1"/>
        </dgm:presLayoutVars>
      </dgm:prSet>
      <dgm:spPr/>
    </dgm:pt>
  </dgm:ptLst>
  <dgm:cxnLst>
    <dgm:cxn modelId="{EC5B3C23-D691-407A-B25B-34D7DB7F6D55}" srcId="{7EE6E401-24C9-43D1-B7BB-85D539D79B50}" destId="{AD1DA209-E6C1-4FA7-BE7F-6809D08E9556}" srcOrd="1" destOrd="0" parTransId="{88920370-3392-4E30-B5DB-0BCD6C0DE618}" sibTransId="{410CC9A5-02FF-41DD-91BE-2E25FF2DE579}"/>
    <dgm:cxn modelId="{1B64296E-21DE-40D0-8262-1FD6E536D4F4}" srcId="{7EE6E401-24C9-43D1-B7BB-85D539D79B50}" destId="{96E9B120-4BE9-4A18-B099-2B32B7FF74CE}" srcOrd="0" destOrd="0" parTransId="{FF719A22-E18A-4A28-A7C2-C336E1D204E0}" sibTransId="{833CBDF8-61C8-4FFA-BC0C-B33717F33D1F}"/>
    <dgm:cxn modelId="{B8F9A86F-EFB4-4ED4-A05C-43DE80F4FCA8}" type="presOf" srcId="{7EE6E401-24C9-43D1-B7BB-85D539D79B50}" destId="{305DC990-1B41-4AC9-9742-7BCE87997178}" srcOrd="0" destOrd="0" presId="urn:microsoft.com/office/officeart/2018/2/layout/IconLabelList"/>
    <dgm:cxn modelId="{DD145A86-6E6E-4D76-AAF6-1A788B57FA09}" type="presOf" srcId="{AD1DA209-E6C1-4FA7-BE7F-6809D08E9556}" destId="{E633AE37-8F73-4527-80AD-058705222511}" srcOrd="0" destOrd="0" presId="urn:microsoft.com/office/officeart/2018/2/layout/IconLabelList"/>
    <dgm:cxn modelId="{540E63C4-1D81-479D-BC8D-0ED3F2AF9569}" srcId="{7EE6E401-24C9-43D1-B7BB-85D539D79B50}" destId="{5D705AD5-018F-4375-A1D0-360E2E061DB6}" srcOrd="2" destOrd="0" parTransId="{EB7ADD69-5EB0-4DEA-9E7D-5613A7316398}" sibTransId="{80E27D70-11ED-4BAF-B39B-28B05A77C92C}"/>
    <dgm:cxn modelId="{E903E2E2-CB0D-4616-A41B-59156978D91D}" type="presOf" srcId="{96E9B120-4BE9-4A18-B099-2B32B7FF74CE}" destId="{43FDF07A-A805-4662-BC4C-E175BCFCCE57}" srcOrd="0" destOrd="0" presId="urn:microsoft.com/office/officeart/2018/2/layout/IconLabelList"/>
    <dgm:cxn modelId="{FE04D8E3-E586-49E2-8DAA-1B370DC6E8F0}" type="presOf" srcId="{5D705AD5-018F-4375-A1D0-360E2E061DB6}" destId="{3B66ED1C-2206-422A-AA76-407F3A1CDC53}" srcOrd="0" destOrd="0" presId="urn:microsoft.com/office/officeart/2018/2/layout/IconLabelList"/>
    <dgm:cxn modelId="{F181270F-50A6-4F90-B71B-F8BDBB42F263}" type="presParOf" srcId="{305DC990-1B41-4AC9-9742-7BCE87997178}" destId="{22862510-BC14-45E7-B28F-106F89127FB0}" srcOrd="0" destOrd="0" presId="urn:microsoft.com/office/officeart/2018/2/layout/IconLabelList"/>
    <dgm:cxn modelId="{4BE6FD97-1993-42E8-BE01-ED33691EEA6E}" type="presParOf" srcId="{22862510-BC14-45E7-B28F-106F89127FB0}" destId="{6234417C-D5F3-4812-950F-4AA00A035DB9}" srcOrd="0" destOrd="0" presId="urn:microsoft.com/office/officeart/2018/2/layout/IconLabelList"/>
    <dgm:cxn modelId="{DDB350A9-6155-40F4-AB1E-01B034809D93}" type="presParOf" srcId="{22862510-BC14-45E7-B28F-106F89127FB0}" destId="{E76B4793-92AC-4628-BE69-CDB56F2BEFFD}" srcOrd="1" destOrd="0" presId="urn:microsoft.com/office/officeart/2018/2/layout/IconLabelList"/>
    <dgm:cxn modelId="{8891DAE0-17AE-411E-A938-FB98D33B7270}" type="presParOf" srcId="{22862510-BC14-45E7-B28F-106F89127FB0}" destId="{43FDF07A-A805-4662-BC4C-E175BCFCCE57}" srcOrd="2" destOrd="0" presId="urn:microsoft.com/office/officeart/2018/2/layout/IconLabelList"/>
    <dgm:cxn modelId="{35E6D0FB-C78D-4D42-A38C-88CA193D91F9}" type="presParOf" srcId="{305DC990-1B41-4AC9-9742-7BCE87997178}" destId="{BAF77F8D-3ED6-4A8C-A17F-F9AE75AE0FAE}" srcOrd="1" destOrd="0" presId="urn:microsoft.com/office/officeart/2018/2/layout/IconLabelList"/>
    <dgm:cxn modelId="{C7F7CA3D-62E7-4461-9D5E-A4E0F42ED3E8}" type="presParOf" srcId="{305DC990-1B41-4AC9-9742-7BCE87997178}" destId="{6C017B50-0241-45FC-BA6D-84AB3A6D5B5A}" srcOrd="2" destOrd="0" presId="urn:microsoft.com/office/officeart/2018/2/layout/IconLabelList"/>
    <dgm:cxn modelId="{C5D24522-F135-4CEB-966A-4C2F2899ADFF}" type="presParOf" srcId="{6C017B50-0241-45FC-BA6D-84AB3A6D5B5A}" destId="{E78072AE-0022-497D-AB34-9399B1575FA8}" srcOrd="0" destOrd="0" presId="urn:microsoft.com/office/officeart/2018/2/layout/IconLabelList"/>
    <dgm:cxn modelId="{4BC0066B-BB6A-450C-9A47-C4AD304254A7}" type="presParOf" srcId="{6C017B50-0241-45FC-BA6D-84AB3A6D5B5A}" destId="{596C879B-D7A3-4A86-8EB0-E0B33C19E8CD}" srcOrd="1" destOrd="0" presId="urn:microsoft.com/office/officeart/2018/2/layout/IconLabelList"/>
    <dgm:cxn modelId="{1FFF1F00-4AD4-4C97-BAE4-F2FBF7A30763}" type="presParOf" srcId="{6C017B50-0241-45FC-BA6D-84AB3A6D5B5A}" destId="{E633AE37-8F73-4527-80AD-058705222511}" srcOrd="2" destOrd="0" presId="urn:microsoft.com/office/officeart/2018/2/layout/IconLabelList"/>
    <dgm:cxn modelId="{1559F1F7-9CDE-4269-B48F-CB68D878DEC8}" type="presParOf" srcId="{305DC990-1B41-4AC9-9742-7BCE87997178}" destId="{F4C70FF6-74CD-4A88-9EF0-E1346E5AE6C0}" srcOrd="3" destOrd="0" presId="urn:microsoft.com/office/officeart/2018/2/layout/IconLabelList"/>
    <dgm:cxn modelId="{93C47969-C7D3-4A6C-B650-563231E199D7}" type="presParOf" srcId="{305DC990-1B41-4AC9-9742-7BCE87997178}" destId="{37962B36-ED77-4094-A928-EE482919A7BA}" srcOrd="4" destOrd="0" presId="urn:microsoft.com/office/officeart/2018/2/layout/IconLabelList"/>
    <dgm:cxn modelId="{E3B69357-E5A7-43EB-9D6E-1EF3348C4B63}" type="presParOf" srcId="{37962B36-ED77-4094-A928-EE482919A7BA}" destId="{88F05251-F8E5-4119-9F3A-ACCD6241E988}" srcOrd="0" destOrd="0" presId="urn:microsoft.com/office/officeart/2018/2/layout/IconLabelList"/>
    <dgm:cxn modelId="{62F0B9E3-27C2-4CF5-8C22-04271F9301EA}" type="presParOf" srcId="{37962B36-ED77-4094-A928-EE482919A7BA}" destId="{BC03C345-CA2A-4314-B7F3-CD1F840DB9C2}" srcOrd="1" destOrd="0" presId="urn:microsoft.com/office/officeart/2018/2/layout/IconLabelList"/>
    <dgm:cxn modelId="{63C28F89-9766-4E37-B496-35822397E094}" type="presParOf" srcId="{37962B36-ED77-4094-A928-EE482919A7BA}" destId="{3B66ED1C-2206-422A-AA76-407F3A1CDC5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2C8122B-59DE-41DE-86E0-706BE1F79B8B}" type="doc">
      <dgm:prSet loTypeId="urn:microsoft.com/office/officeart/2005/8/layout/cycle2" loCatId="cycle" qsTypeId="urn:microsoft.com/office/officeart/2005/8/quickstyle/3d2" qsCatId="3D" csTypeId="urn:microsoft.com/office/officeart/2005/8/colors/colorful1" csCatId="colorful" phldr="1"/>
      <dgm:spPr/>
      <dgm:t>
        <a:bodyPr/>
        <a:lstStyle/>
        <a:p>
          <a:endParaRPr lang="en-GB"/>
        </a:p>
      </dgm:t>
    </dgm:pt>
    <dgm:pt modelId="{EABCF24B-83D5-4DAD-9922-C651D2CD7C8B}">
      <dgm:prSet phldrT="[Text]" phldr="0" custT="1"/>
      <dgm:spPr/>
      <dgm:t>
        <a:bodyPr/>
        <a:lstStyle/>
        <a:p>
          <a:pPr rtl="0"/>
          <a:r>
            <a:rPr lang="en-GB" sz="900" b="0">
              <a:latin typeface="Arial"/>
              <a:cs typeface="Arial"/>
            </a:rPr>
            <a:t>Currency </a:t>
          </a:r>
        </a:p>
      </dgm:t>
    </dgm:pt>
    <dgm:pt modelId="{1788A25D-FEDA-4D7E-868D-07939356BFCE}" type="parTrans" cxnId="{A6DEF072-67A4-48D2-A1A4-B7D4BC8AAE60}">
      <dgm:prSet/>
      <dgm:spPr/>
      <dgm:t>
        <a:bodyPr/>
        <a:lstStyle/>
        <a:p>
          <a:endParaRPr lang="en-GB"/>
        </a:p>
      </dgm:t>
    </dgm:pt>
    <dgm:pt modelId="{E2C5A2FC-2A91-48D9-BACE-D7FFC5108B45}" type="sibTrans" cxnId="{A6DEF072-67A4-48D2-A1A4-B7D4BC8AAE60}">
      <dgm:prSet/>
      <dgm:spPr/>
      <dgm:t>
        <a:bodyPr/>
        <a:lstStyle/>
        <a:p>
          <a:endParaRPr lang="en-GB"/>
        </a:p>
      </dgm:t>
    </dgm:pt>
    <dgm:pt modelId="{DE24A28D-B43C-4B36-A4C6-194D1D74EDE9}">
      <dgm:prSet phldrT="[Text]" phldr="0"/>
      <dgm:spPr/>
      <dgm:t>
        <a:bodyPr/>
        <a:lstStyle/>
        <a:p>
          <a:r>
            <a:rPr lang="en-GB" sz="900" b="0">
              <a:latin typeface="Arial"/>
              <a:cs typeface="Arial"/>
            </a:rPr>
            <a:t>Relevance</a:t>
          </a:r>
        </a:p>
      </dgm:t>
    </dgm:pt>
    <dgm:pt modelId="{436E5906-5C11-4CB3-BED5-9F5F1F6EFEE1}" type="parTrans" cxnId="{EC29E561-87D4-4A46-9672-778B50889CAA}">
      <dgm:prSet/>
      <dgm:spPr/>
      <dgm:t>
        <a:bodyPr/>
        <a:lstStyle/>
        <a:p>
          <a:endParaRPr lang="en-GB"/>
        </a:p>
      </dgm:t>
    </dgm:pt>
    <dgm:pt modelId="{ADD6D41C-3343-4A7A-998B-C7101654475D}" type="sibTrans" cxnId="{EC29E561-87D4-4A46-9672-778B50889CAA}">
      <dgm:prSet/>
      <dgm:spPr/>
      <dgm:t>
        <a:bodyPr/>
        <a:lstStyle/>
        <a:p>
          <a:endParaRPr lang="en-GB"/>
        </a:p>
      </dgm:t>
    </dgm:pt>
    <dgm:pt modelId="{48D7122C-0555-40B1-B403-A122BC8A67ED}">
      <dgm:prSet phldrT="[Text]" phldr="0"/>
      <dgm:spPr/>
      <dgm:t>
        <a:bodyPr/>
        <a:lstStyle/>
        <a:p>
          <a:r>
            <a:rPr lang="en-GB" sz="900" b="0">
              <a:latin typeface="Arial"/>
              <a:cs typeface="Arial"/>
            </a:rPr>
            <a:t>Authority</a:t>
          </a:r>
        </a:p>
      </dgm:t>
    </dgm:pt>
    <dgm:pt modelId="{D5D8CA32-C2B7-40A5-8E9F-37E5F1412B41}" type="parTrans" cxnId="{B2C479A0-AB7B-463D-9493-52D19984843E}">
      <dgm:prSet/>
      <dgm:spPr/>
      <dgm:t>
        <a:bodyPr/>
        <a:lstStyle/>
        <a:p>
          <a:endParaRPr lang="en-GB"/>
        </a:p>
      </dgm:t>
    </dgm:pt>
    <dgm:pt modelId="{030C5E6C-7FBB-4F3A-9837-261C7A5D9D42}" type="sibTrans" cxnId="{B2C479A0-AB7B-463D-9493-52D19984843E}">
      <dgm:prSet/>
      <dgm:spPr/>
      <dgm:t>
        <a:bodyPr/>
        <a:lstStyle/>
        <a:p>
          <a:endParaRPr lang="en-GB"/>
        </a:p>
      </dgm:t>
    </dgm:pt>
    <dgm:pt modelId="{E73B9B5D-93C1-4E0A-AEF8-9739BE3A8F24}">
      <dgm:prSet phldrT="[Text]" phldr="0"/>
      <dgm:spPr/>
      <dgm:t>
        <a:bodyPr/>
        <a:lstStyle/>
        <a:p>
          <a:r>
            <a:rPr lang="en-GB" sz="900" b="0">
              <a:latin typeface="Arial"/>
              <a:cs typeface="Arial"/>
            </a:rPr>
            <a:t>Accuracy</a:t>
          </a:r>
        </a:p>
      </dgm:t>
    </dgm:pt>
    <dgm:pt modelId="{BA7C9E16-2C24-4F9F-BA46-339D499C2D28}" type="parTrans" cxnId="{9D08774E-02AC-4072-BE02-DBF1FD6DA16E}">
      <dgm:prSet/>
      <dgm:spPr/>
      <dgm:t>
        <a:bodyPr/>
        <a:lstStyle/>
        <a:p>
          <a:endParaRPr lang="en-GB"/>
        </a:p>
      </dgm:t>
    </dgm:pt>
    <dgm:pt modelId="{5E812755-7421-4AE3-9FC6-929655D0CA97}" type="sibTrans" cxnId="{9D08774E-02AC-4072-BE02-DBF1FD6DA16E}">
      <dgm:prSet/>
      <dgm:spPr/>
      <dgm:t>
        <a:bodyPr/>
        <a:lstStyle/>
        <a:p>
          <a:endParaRPr lang="en-GB"/>
        </a:p>
      </dgm:t>
    </dgm:pt>
    <dgm:pt modelId="{E1CD3931-EE69-4CF5-BA24-09345E95B529}">
      <dgm:prSet phldrT="[Text]" phldr="0"/>
      <dgm:spPr/>
      <dgm:t>
        <a:bodyPr/>
        <a:lstStyle/>
        <a:p>
          <a:r>
            <a:rPr lang="en-GB" sz="900" b="0">
              <a:latin typeface="Arial"/>
              <a:cs typeface="Arial"/>
            </a:rPr>
            <a:t>Purpose</a:t>
          </a:r>
        </a:p>
      </dgm:t>
    </dgm:pt>
    <dgm:pt modelId="{757667BD-C468-48A1-912C-0B9D6C2C0572}" type="parTrans" cxnId="{B18E36EA-8413-41BD-9543-5BB9D9E84B9E}">
      <dgm:prSet/>
      <dgm:spPr/>
      <dgm:t>
        <a:bodyPr/>
        <a:lstStyle/>
        <a:p>
          <a:endParaRPr lang="en-GB"/>
        </a:p>
      </dgm:t>
    </dgm:pt>
    <dgm:pt modelId="{F3084385-6E29-4487-8637-4EA69BDF0BB4}" type="sibTrans" cxnId="{B18E36EA-8413-41BD-9543-5BB9D9E84B9E}">
      <dgm:prSet/>
      <dgm:spPr/>
      <dgm:t>
        <a:bodyPr/>
        <a:lstStyle/>
        <a:p>
          <a:endParaRPr lang="en-GB"/>
        </a:p>
      </dgm:t>
    </dgm:pt>
    <dgm:pt modelId="{129255B2-3748-40AB-AEAF-4052DEDC5A32}" type="pres">
      <dgm:prSet presAssocID="{72C8122B-59DE-41DE-86E0-706BE1F79B8B}" presName="cycle" presStyleCnt="0">
        <dgm:presLayoutVars>
          <dgm:dir/>
          <dgm:resizeHandles val="exact"/>
        </dgm:presLayoutVars>
      </dgm:prSet>
      <dgm:spPr/>
    </dgm:pt>
    <dgm:pt modelId="{101A4FB4-89BC-4BA9-957F-948842700C3D}" type="pres">
      <dgm:prSet presAssocID="{EABCF24B-83D5-4DAD-9922-C651D2CD7C8B}" presName="node" presStyleLbl="node1" presStyleIdx="0" presStyleCnt="5">
        <dgm:presLayoutVars>
          <dgm:bulletEnabled val="1"/>
        </dgm:presLayoutVars>
      </dgm:prSet>
      <dgm:spPr/>
    </dgm:pt>
    <dgm:pt modelId="{90E65AA5-269D-4ECB-A785-19DDECB76C13}" type="pres">
      <dgm:prSet presAssocID="{E2C5A2FC-2A91-48D9-BACE-D7FFC5108B45}" presName="sibTrans" presStyleLbl="sibTrans2D1" presStyleIdx="0" presStyleCnt="5"/>
      <dgm:spPr/>
    </dgm:pt>
    <dgm:pt modelId="{0BF2F5DC-AA71-4941-A3C8-3F0E1128FDA3}" type="pres">
      <dgm:prSet presAssocID="{E2C5A2FC-2A91-48D9-BACE-D7FFC5108B45}" presName="connectorText" presStyleLbl="sibTrans2D1" presStyleIdx="0" presStyleCnt="5"/>
      <dgm:spPr/>
    </dgm:pt>
    <dgm:pt modelId="{30DA075A-30EB-45EE-97B9-0FF10C78E8DF}" type="pres">
      <dgm:prSet presAssocID="{DE24A28D-B43C-4B36-A4C6-194D1D74EDE9}" presName="node" presStyleLbl="node1" presStyleIdx="1" presStyleCnt="5">
        <dgm:presLayoutVars>
          <dgm:bulletEnabled val="1"/>
        </dgm:presLayoutVars>
      </dgm:prSet>
      <dgm:spPr/>
    </dgm:pt>
    <dgm:pt modelId="{6F920105-476C-469A-8872-5D4521985928}" type="pres">
      <dgm:prSet presAssocID="{ADD6D41C-3343-4A7A-998B-C7101654475D}" presName="sibTrans" presStyleLbl="sibTrans2D1" presStyleIdx="1" presStyleCnt="5"/>
      <dgm:spPr/>
    </dgm:pt>
    <dgm:pt modelId="{AAEBEAA4-4BCA-4336-97AE-269FF10BC896}" type="pres">
      <dgm:prSet presAssocID="{ADD6D41C-3343-4A7A-998B-C7101654475D}" presName="connectorText" presStyleLbl="sibTrans2D1" presStyleIdx="1" presStyleCnt="5"/>
      <dgm:spPr/>
    </dgm:pt>
    <dgm:pt modelId="{EC56613A-9220-45E7-9579-023FD27CEE10}" type="pres">
      <dgm:prSet presAssocID="{48D7122C-0555-40B1-B403-A122BC8A67ED}" presName="node" presStyleLbl="node1" presStyleIdx="2" presStyleCnt="5">
        <dgm:presLayoutVars>
          <dgm:bulletEnabled val="1"/>
        </dgm:presLayoutVars>
      </dgm:prSet>
      <dgm:spPr/>
    </dgm:pt>
    <dgm:pt modelId="{57F54C19-2183-4D64-963C-CA7092D84BD2}" type="pres">
      <dgm:prSet presAssocID="{030C5E6C-7FBB-4F3A-9837-261C7A5D9D42}" presName="sibTrans" presStyleLbl="sibTrans2D1" presStyleIdx="2" presStyleCnt="5"/>
      <dgm:spPr/>
    </dgm:pt>
    <dgm:pt modelId="{1E448187-0AD5-448C-A267-C38B6430F9C5}" type="pres">
      <dgm:prSet presAssocID="{030C5E6C-7FBB-4F3A-9837-261C7A5D9D42}" presName="connectorText" presStyleLbl="sibTrans2D1" presStyleIdx="2" presStyleCnt="5"/>
      <dgm:spPr/>
    </dgm:pt>
    <dgm:pt modelId="{FEAE75D9-3BD2-42AE-88D8-DDD4F93C2CEB}" type="pres">
      <dgm:prSet presAssocID="{E73B9B5D-93C1-4E0A-AEF8-9739BE3A8F24}" presName="node" presStyleLbl="node1" presStyleIdx="3" presStyleCnt="5">
        <dgm:presLayoutVars>
          <dgm:bulletEnabled val="1"/>
        </dgm:presLayoutVars>
      </dgm:prSet>
      <dgm:spPr/>
    </dgm:pt>
    <dgm:pt modelId="{44DC6FF4-592F-4C4A-9528-C2A3BA5ED94E}" type="pres">
      <dgm:prSet presAssocID="{5E812755-7421-4AE3-9FC6-929655D0CA97}" presName="sibTrans" presStyleLbl="sibTrans2D1" presStyleIdx="3" presStyleCnt="5"/>
      <dgm:spPr/>
    </dgm:pt>
    <dgm:pt modelId="{C99AEEE4-8455-4E1B-B355-3EC414EE5DCE}" type="pres">
      <dgm:prSet presAssocID="{5E812755-7421-4AE3-9FC6-929655D0CA97}" presName="connectorText" presStyleLbl="sibTrans2D1" presStyleIdx="3" presStyleCnt="5"/>
      <dgm:spPr/>
    </dgm:pt>
    <dgm:pt modelId="{533B1746-196F-465B-8660-4D0EE4DC9EC7}" type="pres">
      <dgm:prSet presAssocID="{E1CD3931-EE69-4CF5-BA24-09345E95B529}" presName="node" presStyleLbl="node1" presStyleIdx="4" presStyleCnt="5">
        <dgm:presLayoutVars>
          <dgm:bulletEnabled val="1"/>
        </dgm:presLayoutVars>
      </dgm:prSet>
      <dgm:spPr/>
    </dgm:pt>
    <dgm:pt modelId="{6E3F72C8-0C93-4F63-BA1E-E748B8F5EE0F}" type="pres">
      <dgm:prSet presAssocID="{F3084385-6E29-4487-8637-4EA69BDF0BB4}" presName="sibTrans" presStyleLbl="sibTrans2D1" presStyleIdx="4" presStyleCnt="5"/>
      <dgm:spPr/>
    </dgm:pt>
    <dgm:pt modelId="{9C0A18DB-6316-40DD-83E1-FE2BA424A3D5}" type="pres">
      <dgm:prSet presAssocID="{F3084385-6E29-4487-8637-4EA69BDF0BB4}" presName="connectorText" presStyleLbl="sibTrans2D1" presStyleIdx="4" presStyleCnt="5"/>
      <dgm:spPr/>
    </dgm:pt>
  </dgm:ptLst>
  <dgm:cxnLst>
    <dgm:cxn modelId="{7FCBE71A-A72B-4A8A-A117-5F22BF04B896}" type="presOf" srcId="{F3084385-6E29-4487-8637-4EA69BDF0BB4}" destId="{6E3F72C8-0C93-4F63-BA1E-E748B8F5EE0F}" srcOrd="0" destOrd="0" presId="urn:microsoft.com/office/officeart/2005/8/layout/cycle2"/>
    <dgm:cxn modelId="{6AEBF11C-8B88-46EF-948F-19CB85B4FC41}" type="presOf" srcId="{F3084385-6E29-4487-8637-4EA69BDF0BB4}" destId="{9C0A18DB-6316-40DD-83E1-FE2BA424A3D5}" srcOrd="1" destOrd="0" presId="urn:microsoft.com/office/officeart/2005/8/layout/cycle2"/>
    <dgm:cxn modelId="{1538A526-F947-486E-8B4A-2F38A21E8EED}" type="presOf" srcId="{EABCF24B-83D5-4DAD-9922-C651D2CD7C8B}" destId="{101A4FB4-89BC-4BA9-957F-948842700C3D}" srcOrd="0" destOrd="0" presId="urn:microsoft.com/office/officeart/2005/8/layout/cycle2"/>
    <dgm:cxn modelId="{6E342727-2CD4-42DD-B506-5DA1AAFE67E7}" type="presOf" srcId="{E2C5A2FC-2A91-48D9-BACE-D7FFC5108B45}" destId="{0BF2F5DC-AA71-4941-A3C8-3F0E1128FDA3}" srcOrd="1" destOrd="0" presId="urn:microsoft.com/office/officeart/2005/8/layout/cycle2"/>
    <dgm:cxn modelId="{A6552331-EA8B-476D-9BFE-8CC6B11EFF35}" type="presOf" srcId="{030C5E6C-7FBB-4F3A-9837-261C7A5D9D42}" destId="{57F54C19-2183-4D64-963C-CA7092D84BD2}" srcOrd="0" destOrd="0" presId="urn:microsoft.com/office/officeart/2005/8/layout/cycle2"/>
    <dgm:cxn modelId="{85004E3C-6274-4551-B92C-333F24987D42}" type="presOf" srcId="{E1CD3931-EE69-4CF5-BA24-09345E95B529}" destId="{533B1746-196F-465B-8660-4D0EE4DC9EC7}" srcOrd="0" destOrd="0" presId="urn:microsoft.com/office/officeart/2005/8/layout/cycle2"/>
    <dgm:cxn modelId="{EC29E561-87D4-4A46-9672-778B50889CAA}" srcId="{72C8122B-59DE-41DE-86E0-706BE1F79B8B}" destId="{DE24A28D-B43C-4B36-A4C6-194D1D74EDE9}" srcOrd="1" destOrd="0" parTransId="{436E5906-5C11-4CB3-BED5-9F5F1F6EFEE1}" sibTransId="{ADD6D41C-3343-4A7A-998B-C7101654475D}"/>
    <dgm:cxn modelId="{3F172F69-DB17-4CF2-AEC4-DB6CBDE7D657}" type="presOf" srcId="{ADD6D41C-3343-4A7A-998B-C7101654475D}" destId="{AAEBEAA4-4BCA-4336-97AE-269FF10BC896}" srcOrd="1" destOrd="0" presId="urn:microsoft.com/office/officeart/2005/8/layout/cycle2"/>
    <dgm:cxn modelId="{487D564D-31F7-4092-84AF-76EED0974B6D}" type="presOf" srcId="{72C8122B-59DE-41DE-86E0-706BE1F79B8B}" destId="{129255B2-3748-40AB-AEAF-4052DEDC5A32}" srcOrd="0" destOrd="0" presId="urn:microsoft.com/office/officeart/2005/8/layout/cycle2"/>
    <dgm:cxn modelId="{9D08774E-02AC-4072-BE02-DBF1FD6DA16E}" srcId="{72C8122B-59DE-41DE-86E0-706BE1F79B8B}" destId="{E73B9B5D-93C1-4E0A-AEF8-9739BE3A8F24}" srcOrd="3" destOrd="0" parTransId="{BA7C9E16-2C24-4F9F-BA46-339D499C2D28}" sibTransId="{5E812755-7421-4AE3-9FC6-929655D0CA97}"/>
    <dgm:cxn modelId="{B657B76E-37B5-48C8-9B59-6456C18E630C}" type="presOf" srcId="{E73B9B5D-93C1-4E0A-AEF8-9739BE3A8F24}" destId="{FEAE75D9-3BD2-42AE-88D8-DDD4F93C2CEB}" srcOrd="0" destOrd="0" presId="urn:microsoft.com/office/officeart/2005/8/layout/cycle2"/>
    <dgm:cxn modelId="{A6DEF072-67A4-48D2-A1A4-B7D4BC8AAE60}" srcId="{72C8122B-59DE-41DE-86E0-706BE1F79B8B}" destId="{EABCF24B-83D5-4DAD-9922-C651D2CD7C8B}" srcOrd="0" destOrd="0" parTransId="{1788A25D-FEDA-4D7E-868D-07939356BFCE}" sibTransId="{E2C5A2FC-2A91-48D9-BACE-D7FFC5108B45}"/>
    <dgm:cxn modelId="{2170C47F-D1AB-4F2D-9D7B-E1C2C2623771}" type="presOf" srcId="{DE24A28D-B43C-4B36-A4C6-194D1D74EDE9}" destId="{30DA075A-30EB-45EE-97B9-0FF10C78E8DF}" srcOrd="0" destOrd="0" presId="urn:microsoft.com/office/officeart/2005/8/layout/cycle2"/>
    <dgm:cxn modelId="{FF3E4781-2472-4A90-82DF-3661F218A995}" type="presOf" srcId="{030C5E6C-7FBB-4F3A-9837-261C7A5D9D42}" destId="{1E448187-0AD5-448C-A267-C38B6430F9C5}" srcOrd="1" destOrd="0" presId="urn:microsoft.com/office/officeart/2005/8/layout/cycle2"/>
    <dgm:cxn modelId="{B2C479A0-AB7B-463D-9493-52D19984843E}" srcId="{72C8122B-59DE-41DE-86E0-706BE1F79B8B}" destId="{48D7122C-0555-40B1-B403-A122BC8A67ED}" srcOrd="2" destOrd="0" parTransId="{D5D8CA32-C2B7-40A5-8E9F-37E5F1412B41}" sibTransId="{030C5E6C-7FBB-4F3A-9837-261C7A5D9D42}"/>
    <dgm:cxn modelId="{AAEA16BF-4842-43C6-BB13-D80C261B9F9A}" type="presOf" srcId="{5E812755-7421-4AE3-9FC6-929655D0CA97}" destId="{44DC6FF4-592F-4C4A-9528-C2A3BA5ED94E}" srcOrd="0" destOrd="0" presId="urn:microsoft.com/office/officeart/2005/8/layout/cycle2"/>
    <dgm:cxn modelId="{400F6ECE-BB75-47DD-AF68-8CE42A0963A4}" type="presOf" srcId="{ADD6D41C-3343-4A7A-998B-C7101654475D}" destId="{6F920105-476C-469A-8872-5D4521985928}" srcOrd="0" destOrd="0" presId="urn:microsoft.com/office/officeart/2005/8/layout/cycle2"/>
    <dgm:cxn modelId="{F8F478D0-212F-41FC-9410-805DCE06F77E}" type="presOf" srcId="{5E812755-7421-4AE3-9FC6-929655D0CA97}" destId="{C99AEEE4-8455-4E1B-B355-3EC414EE5DCE}" srcOrd="1" destOrd="0" presId="urn:microsoft.com/office/officeart/2005/8/layout/cycle2"/>
    <dgm:cxn modelId="{B18E36EA-8413-41BD-9543-5BB9D9E84B9E}" srcId="{72C8122B-59DE-41DE-86E0-706BE1F79B8B}" destId="{E1CD3931-EE69-4CF5-BA24-09345E95B529}" srcOrd="4" destOrd="0" parTransId="{757667BD-C468-48A1-912C-0B9D6C2C0572}" sibTransId="{F3084385-6E29-4487-8637-4EA69BDF0BB4}"/>
    <dgm:cxn modelId="{20FC95F4-CE86-44AE-87BC-732A2AB3C2CA}" type="presOf" srcId="{E2C5A2FC-2A91-48D9-BACE-D7FFC5108B45}" destId="{90E65AA5-269D-4ECB-A785-19DDECB76C13}" srcOrd="0" destOrd="0" presId="urn:microsoft.com/office/officeart/2005/8/layout/cycle2"/>
    <dgm:cxn modelId="{C04A38F5-3019-4609-9200-2534AC3C8B1A}" type="presOf" srcId="{48D7122C-0555-40B1-B403-A122BC8A67ED}" destId="{EC56613A-9220-45E7-9579-023FD27CEE10}" srcOrd="0" destOrd="0" presId="urn:microsoft.com/office/officeart/2005/8/layout/cycle2"/>
    <dgm:cxn modelId="{7AAF9CF7-0211-4A7F-A990-71F090FCBA4A}" type="presParOf" srcId="{129255B2-3748-40AB-AEAF-4052DEDC5A32}" destId="{101A4FB4-89BC-4BA9-957F-948842700C3D}" srcOrd="0" destOrd="0" presId="urn:microsoft.com/office/officeart/2005/8/layout/cycle2"/>
    <dgm:cxn modelId="{AD3D7C01-36AE-45FA-81D8-16C37DC426FF}" type="presParOf" srcId="{129255B2-3748-40AB-AEAF-4052DEDC5A32}" destId="{90E65AA5-269D-4ECB-A785-19DDECB76C13}" srcOrd="1" destOrd="0" presId="urn:microsoft.com/office/officeart/2005/8/layout/cycle2"/>
    <dgm:cxn modelId="{7FA506E3-C26F-43E4-9588-3CD9E67D9056}" type="presParOf" srcId="{90E65AA5-269D-4ECB-A785-19DDECB76C13}" destId="{0BF2F5DC-AA71-4941-A3C8-3F0E1128FDA3}" srcOrd="0" destOrd="0" presId="urn:microsoft.com/office/officeart/2005/8/layout/cycle2"/>
    <dgm:cxn modelId="{D7802A30-CDAA-4A38-B5F8-56A1C36A8615}" type="presParOf" srcId="{129255B2-3748-40AB-AEAF-4052DEDC5A32}" destId="{30DA075A-30EB-45EE-97B9-0FF10C78E8DF}" srcOrd="2" destOrd="0" presId="urn:microsoft.com/office/officeart/2005/8/layout/cycle2"/>
    <dgm:cxn modelId="{CB9495DB-BC0C-493D-B6C6-ED1E29D5C3FD}" type="presParOf" srcId="{129255B2-3748-40AB-AEAF-4052DEDC5A32}" destId="{6F920105-476C-469A-8872-5D4521985928}" srcOrd="3" destOrd="0" presId="urn:microsoft.com/office/officeart/2005/8/layout/cycle2"/>
    <dgm:cxn modelId="{4EEC3198-DB07-449C-8D73-B3DF1EDB2FDB}" type="presParOf" srcId="{6F920105-476C-469A-8872-5D4521985928}" destId="{AAEBEAA4-4BCA-4336-97AE-269FF10BC896}" srcOrd="0" destOrd="0" presId="urn:microsoft.com/office/officeart/2005/8/layout/cycle2"/>
    <dgm:cxn modelId="{BB87E531-811E-47B6-9080-E26279833983}" type="presParOf" srcId="{129255B2-3748-40AB-AEAF-4052DEDC5A32}" destId="{EC56613A-9220-45E7-9579-023FD27CEE10}" srcOrd="4" destOrd="0" presId="urn:microsoft.com/office/officeart/2005/8/layout/cycle2"/>
    <dgm:cxn modelId="{7517D385-5CE8-43F2-A0A4-4E7DE8A7D2B9}" type="presParOf" srcId="{129255B2-3748-40AB-AEAF-4052DEDC5A32}" destId="{57F54C19-2183-4D64-963C-CA7092D84BD2}" srcOrd="5" destOrd="0" presId="urn:microsoft.com/office/officeart/2005/8/layout/cycle2"/>
    <dgm:cxn modelId="{5443B54E-6F64-400B-99ED-99B0F4BB1F6F}" type="presParOf" srcId="{57F54C19-2183-4D64-963C-CA7092D84BD2}" destId="{1E448187-0AD5-448C-A267-C38B6430F9C5}" srcOrd="0" destOrd="0" presId="urn:microsoft.com/office/officeart/2005/8/layout/cycle2"/>
    <dgm:cxn modelId="{802380BD-6348-42D6-B6B9-7AB4A9E217BE}" type="presParOf" srcId="{129255B2-3748-40AB-AEAF-4052DEDC5A32}" destId="{FEAE75D9-3BD2-42AE-88D8-DDD4F93C2CEB}" srcOrd="6" destOrd="0" presId="urn:microsoft.com/office/officeart/2005/8/layout/cycle2"/>
    <dgm:cxn modelId="{E7BCF560-C850-4B42-A04F-0ADB494A7762}" type="presParOf" srcId="{129255B2-3748-40AB-AEAF-4052DEDC5A32}" destId="{44DC6FF4-592F-4C4A-9528-C2A3BA5ED94E}" srcOrd="7" destOrd="0" presId="urn:microsoft.com/office/officeart/2005/8/layout/cycle2"/>
    <dgm:cxn modelId="{325C54CF-B966-4D7D-96D9-3E28AF68059F}" type="presParOf" srcId="{44DC6FF4-592F-4C4A-9528-C2A3BA5ED94E}" destId="{C99AEEE4-8455-4E1B-B355-3EC414EE5DCE}" srcOrd="0" destOrd="0" presId="urn:microsoft.com/office/officeart/2005/8/layout/cycle2"/>
    <dgm:cxn modelId="{25B4244C-1949-40BC-ACD8-F5F4B26AD0B6}" type="presParOf" srcId="{129255B2-3748-40AB-AEAF-4052DEDC5A32}" destId="{533B1746-196F-465B-8660-4D0EE4DC9EC7}" srcOrd="8" destOrd="0" presId="urn:microsoft.com/office/officeart/2005/8/layout/cycle2"/>
    <dgm:cxn modelId="{4E9B0F8C-D7FC-4631-B9EF-3CC98152B98E}" type="presParOf" srcId="{129255B2-3748-40AB-AEAF-4052DEDC5A32}" destId="{6E3F72C8-0C93-4F63-BA1E-E748B8F5EE0F}" srcOrd="9" destOrd="0" presId="urn:microsoft.com/office/officeart/2005/8/layout/cycle2"/>
    <dgm:cxn modelId="{A7F27FB5-C6D4-4719-A21D-D391ED39F9A1}" type="presParOf" srcId="{6E3F72C8-0C93-4F63-BA1E-E748B8F5EE0F}" destId="{9C0A18DB-6316-40DD-83E1-FE2BA424A3D5}"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4EDE131-1524-4B26-9C91-34B347039F7C}" type="doc">
      <dgm:prSet loTypeId="urn:microsoft.com/office/officeart/2005/8/layout/lProcess3" loCatId="process" qsTypeId="urn:microsoft.com/office/officeart/2005/8/quickstyle/simple2" qsCatId="simple" csTypeId="urn:microsoft.com/office/officeart/2005/8/colors/accent1_2" csCatId="accent1" phldr="1"/>
      <dgm:spPr/>
      <dgm:t>
        <a:bodyPr/>
        <a:lstStyle/>
        <a:p>
          <a:endParaRPr lang="en-GB"/>
        </a:p>
      </dgm:t>
    </dgm:pt>
    <dgm:pt modelId="{045540DF-F01B-48D1-86DA-A0019E89BC42}">
      <dgm:prSet phldrT="[Text]" phldr="0" custT="1"/>
      <dgm:spPr/>
      <dgm:t>
        <a:bodyPr/>
        <a:lstStyle/>
        <a:p>
          <a:pPr rtl="0"/>
          <a:r>
            <a:rPr lang="en-GB" sz="1200">
              <a:latin typeface="Arial"/>
              <a:cs typeface="Arial"/>
            </a:rPr>
            <a:t>Theme 1:</a:t>
          </a:r>
          <a:endParaRPr lang="en-GB" sz="1200" dirty="0">
            <a:latin typeface="Arial"/>
            <a:cs typeface="Arial"/>
          </a:endParaRPr>
        </a:p>
      </dgm:t>
    </dgm:pt>
    <dgm:pt modelId="{BF26EBDF-CA4F-400B-BE0E-CB658662BB62}" type="parTrans" cxnId="{57882EE5-9FA7-41CC-ABD9-D546B6A6ED34}">
      <dgm:prSet/>
      <dgm:spPr/>
      <dgm:t>
        <a:bodyPr/>
        <a:lstStyle/>
        <a:p>
          <a:endParaRPr lang="en-GB"/>
        </a:p>
      </dgm:t>
    </dgm:pt>
    <dgm:pt modelId="{F878A48F-307F-4181-B997-B3ECB2E02E63}" type="sibTrans" cxnId="{57882EE5-9FA7-41CC-ABD9-D546B6A6ED34}">
      <dgm:prSet/>
      <dgm:spPr/>
      <dgm:t>
        <a:bodyPr/>
        <a:lstStyle/>
        <a:p>
          <a:endParaRPr lang="en-GB"/>
        </a:p>
      </dgm:t>
    </dgm:pt>
    <dgm:pt modelId="{90EED394-25B8-4CD3-A4CD-4452EEEA3DF5}">
      <dgm:prSet phldrT="[Text]" phldr="0" custT="1"/>
      <dgm:spPr/>
      <dgm:t>
        <a:bodyPr/>
        <a:lstStyle/>
        <a:p>
          <a:pPr rtl="0"/>
          <a:r>
            <a:rPr lang="en-GB" sz="1100" dirty="0">
              <a:latin typeface="Arial"/>
              <a:cs typeface="Arial"/>
            </a:rPr>
            <a:t>Theme 2:</a:t>
          </a:r>
        </a:p>
      </dgm:t>
    </dgm:pt>
    <dgm:pt modelId="{F2E34829-6983-4F74-B0C8-CC29F2FF0D7A}" type="parTrans" cxnId="{7EB7789B-392B-4446-A7F4-1C5AD5C8F4D4}">
      <dgm:prSet/>
      <dgm:spPr/>
      <dgm:t>
        <a:bodyPr/>
        <a:lstStyle/>
        <a:p>
          <a:endParaRPr lang="en-GB"/>
        </a:p>
      </dgm:t>
    </dgm:pt>
    <dgm:pt modelId="{115C7614-619A-4332-BF38-69D4C86BCEDB}" type="sibTrans" cxnId="{7EB7789B-392B-4446-A7F4-1C5AD5C8F4D4}">
      <dgm:prSet/>
      <dgm:spPr/>
      <dgm:t>
        <a:bodyPr/>
        <a:lstStyle/>
        <a:p>
          <a:endParaRPr lang="en-GB"/>
        </a:p>
      </dgm:t>
    </dgm:pt>
    <dgm:pt modelId="{F3178F40-4A79-4BEE-82C3-90C6108C3422}">
      <dgm:prSet phldrT="[Text]" phldr="0" custT="1"/>
      <dgm:spPr/>
      <dgm:t>
        <a:bodyPr/>
        <a:lstStyle/>
        <a:p>
          <a:pPr rtl="0"/>
          <a:r>
            <a:rPr lang="en-GB" sz="1100" dirty="0">
              <a:latin typeface="Arial"/>
              <a:cs typeface="Arial"/>
            </a:rPr>
            <a:t>Theme 3:</a:t>
          </a:r>
        </a:p>
      </dgm:t>
    </dgm:pt>
    <dgm:pt modelId="{04CFA943-4D38-406C-B23B-3E10449742E3}" type="parTrans" cxnId="{9297B86B-0615-435A-BB9E-3B82832AD18B}">
      <dgm:prSet/>
      <dgm:spPr/>
      <dgm:t>
        <a:bodyPr/>
        <a:lstStyle/>
        <a:p>
          <a:endParaRPr lang="en-GB"/>
        </a:p>
      </dgm:t>
    </dgm:pt>
    <dgm:pt modelId="{10F84BDF-732E-4D54-A5A0-B91CDE2F0C99}" type="sibTrans" cxnId="{9297B86B-0615-435A-BB9E-3B82832AD18B}">
      <dgm:prSet/>
      <dgm:spPr/>
      <dgm:t>
        <a:bodyPr/>
        <a:lstStyle/>
        <a:p>
          <a:endParaRPr lang="en-GB"/>
        </a:p>
      </dgm:t>
    </dgm:pt>
    <dgm:pt modelId="{6D701F3E-5286-41F8-A2B9-FC4540629EF3}" type="pres">
      <dgm:prSet presAssocID="{14EDE131-1524-4B26-9C91-34B347039F7C}" presName="Name0" presStyleCnt="0">
        <dgm:presLayoutVars>
          <dgm:chPref val="3"/>
          <dgm:dir/>
          <dgm:animLvl val="lvl"/>
          <dgm:resizeHandles/>
        </dgm:presLayoutVars>
      </dgm:prSet>
      <dgm:spPr/>
    </dgm:pt>
    <dgm:pt modelId="{EADB4460-CC79-4B4D-A81F-291C7A4359D3}" type="pres">
      <dgm:prSet presAssocID="{045540DF-F01B-48D1-86DA-A0019E89BC42}" presName="horFlow" presStyleCnt="0"/>
      <dgm:spPr/>
    </dgm:pt>
    <dgm:pt modelId="{D20AA9C5-9976-48B8-829C-A4EBB16A77C5}" type="pres">
      <dgm:prSet presAssocID="{045540DF-F01B-48D1-86DA-A0019E89BC42}" presName="bigChev" presStyleLbl="node1" presStyleIdx="0" presStyleCnt="3"/>
      <dgm:spPr/>
    </dgm:pt>
    <dgm:pt modelId="{A34A5117-EC53-4032-A4DA-A4523AE1AC30}" type="pres">
      <dgm:prSet presAssocID="{045540DF-F01B-48D1-86DA-A0019E89BC42}" presName="vSp" presStyleCnt="0"/>
      <dgm:spPr/>
    </dgm:pt>
    <dgm:pt modelId="{DE94A0CF-766E-4D91-9272-9E5D05E81D40}" type="pres">
      <dgm:prSet presAssocID="{90EED394-25B8-4CD3-A4CD-4452EEEA3DF5}" presName="horFlow" presStyleCnt="0"/>
      <dgm:spPr/>
    </dgm:pt>
    <dgm:pt modelId="{E92D536F-F140-4473-80F9-977BAB65B3F6}" type="pres">
      <dgm:prSet presAssocID="{90EED394-25B8-4CD3-A4CD-4452EEEA3DF5}" presName="bigChev" presStyleLbl="node1" presStyleIdx="1" presStyleCnt="3"/>
      <dgm:spPr/>
    </dgm:pt>
    <dgm:pt modelId="{EF12B63B-63D3-4133-823A-A27D343ED60B}" type="pres">
      <dgm:prSet presAssocID="{90EED394-25B8-4CD3-A4CD-4452EEEA3DF5}" presName="vSp" presStyleCnt="0"/>
      <dgm:spPr/>
    </dgm:pt>
    <dgm:pt modelId="{D7062B45-6144-4B6C-B89A-171E5EEE9C8A}" type="pres">
      <dgm:prSet presAssocID="{F3178F40-4A79-4BEE-82C3-90C6108C3422}" presName="horFlow" presStyleCnt="0"/>
      <dgm:spPr/>
    </dgm:pt>
    <dgm:pt modelId="{96D714A8-736C-43BB-96D3-744CACBA2CF4}" type="pres">
      <dgm:prSet presAssocID="{F3178F40-4A79-4BEE-82C3-90C6108C3422}" presName="bigChev" presStyleLbl="node1" presStyleIdx="2" presStyleCnt="3"/>
      <dgm:spPr/>
    </dgm:pt>
  </dgm:ptLst>
  <dgm:cxnLst>
    <dgm:cxn modelId="{15D26928-A66A-4114-BF53-465EF274EBCD}" type="presOf" srcId="{F3178F40-4A79-4BEE-82C3-90C6108C3422}" destId="{96D714A8-736C-43BB-96D3-744CACBA2CF4}" srcOrd="0" destOrd="0" presId="urn:microsoft.com/office/officeart/2005/8/layout/lProcess3"/>
    <dgm:cxn modelId="{9297B86B-0615-435A-BB9E-3B82832AD18B}" srcId="{14EDE131-1524-4B26-9C91-34B347039F7C}" destId="{F3178F40-4A79-4BEE-82C3-90C6108C3422}" srcOrd="2" destOrd="0" parTransId="{04CFA943-4D38-406C-B23B-3E10449742E3}" sibTransId="{10F84BDF-732E-4D54-A5A0-B91CDE2F0C99}"/>
    <dgm:cxn modelId="{7EB7789B-392B-4446-A7F4-1C5AD5C8F4D4}" srcId="{14EDE131-1524-4B26-9C91-34B347039F7C}" destId="{90EED394-25B8-4CD3-A4CD-4452EEEA3DF5}" srcOrd="1" destOrd="0" parTransId="{F2E34829-6983-4F74-B0C8-CC29F2FF0D7A}" sibTransId="{115C7614-619A-4332-BF38-69D4C86BCEDB}"/>
    <dgm:cxn modelId="{9D9ED2BA-2D07-4416-AAF0-EDD991EE46B5}" type="presOf" srcId="{045540DF-F01B-48D1-86DA-A0019E89BC42}" destId="{D20AA9C5-9976-48B8-829C-A4EBB16A77C5}" srcOrd="0" destOrd="0" presId="urn:microsoft.com/office/officeart/2005/8/layout/lProcess3"/>
    <dgm:cxn modelId="{DE97D8BB-DAE1-47FA-B565-2756F6D08BC0}" type="presOf" srcId="{14EDE131-1524-4B26-9C91-34B347039F7C}" destId="{6D701F3E-5286-41F8-A2B9-FC4540629EF3}" srcOrd="0" destOrd="0" presId="urn:microsoft.com/office/officeart/2005/8/layout/lProcess3"/>
    <dgm:cxn modelId="{57882EE5-9FA7-41CC-ABD9-D546B6A6ED34}" srcId="{14EDE131-1524-4B26-9C91-34B347039F7C}" destId="{045540DF-F01B-48D1-86DA-A0019E89BC42}" srcOrd="0" destOrd="0" parTransId="{BF26EBDF-CA4F-400B-BE0E-CB658662BB62}" sibTransId="{F878A48F-307F-4181-B997-B3ECB2E02E63}"/>
    <dgm:cxn modelId="{FA1264F3-A2FD-408C-AA3F-89265E4C30E4}" type="presOf" srcId="{90EED394-25B8-4CD3-A4CD-4452EEEA3DF5}" destId="{E92D536F-F140-4473-80F9-977BAB65B3F6}" srcOrd="0" destOrd="0" presId="urn:microsoft.com/office/officeart/2005/8/layout/lProcess3"/>
    <dgm:cxn modelId="{772500AE-F452-4B2C-A72D-7F8AD5331D0A}" type="presParOf" srcId="{6D701F3E-5286-41F8-A2B9-FC4540629EF3}" destId="{EADB4460-CC79-4B4D-A81F-291C7A4359D3}" srcOrd="0" destOrd="0" presId="urn:microsoft.com/office/officeart/2005/8/layout/lProcess3"/>
    <dgm:cxn modelId="{6F7E9FE0-B8E0-4207-B401-F4B4E8962D7C}" type="presParOf" srcId="{EADB4460-CC79-4B4D-A81F-291C7A4359D3}" destId="{D20AA9C5-9976-48B8-829C-A4EBB16A77C5}" srcOrd="0" destOrd="0" presId="urn:microsoft.com/office/officeart/2005/8/layout/lProcess3"/>
    <dgm:cxn modelId="{ADF793F1-934E-446C-9F12-AAD78A77D26D}" type="presParOf" srcId="{6D701F3E-5286-41F8-A2B9-FC4540629EF3}" destId="{A34A5117-EC53-4032-A4DA-A4523AE1AC30}" srcOrd="1" destOrd="0" presId="urn:microsoft.com/office/officeart/2005/8/layout/lProcess3"/>
    <dgm:cxn modelId="{9B64A5D5-61DF-41AA-968C-7BFEC5A11632}" type="presParOf" srcId="{6D701F3E-5286-41F8-A2B9-FC4540629EF3}" destId="{DE94A0CF-766E-4D91-9272-9E5D05E81D40}" srcOrd="2" destOrd="0" presId="urn:microsoft.com/office/officeart/2005/8/layout/lProcess3"/>
    <dgm:cxn modelId="{B3E210C2-1A70-4440-9509-9CEA096D2142}" type="presParOf" srcId="{DE94A0CF-766E-4D91-9272-9E5D05E81D40}" destId="{E92D536F-F140-4473-80F9-977BAB65B3F6}" srcOrd="0" destOrd="0" presId="urn:microsoft.com/office/officeart/2005/8/layout/lProcess3"/>
    <dgm:cxn modelId="{E32201FA-8E93-4799-A26A-2D7C02E84D52}" type="presParOf" srcId="{6D701F3E-5286-41F8-A2B9-FC4540629EF3}" destId="{EF12B63B-63D3-4133-823A-A27D343ED60B}" srcOrd="3" destOrd="0" presId="urn:microsoft.com/office/officeart/2005/8/layout/lProcess3"/>
    <dgm:cxn modelId="{05424FC9-BD45-422E-9DD2-F7858A589405}" type="presParOf" srcId="{6D701F3E-5286-41F8-A2B9-FC4540629EF3}" destId="{D7062B45-6144-4B6C-B89A-171E5EEE9C8A}" srcOrd="4" destOrd="0" presId="urn:microsoft.com/office/officeart/2005/8/layout/lProcess3"/>
    <dgm:cxn modelId="{7B19E0CC-33BF-4076-818C-7A2E4505A2D2}" type="presParOf" srcId="{D7062B45-6144-4B6C-B89A-171E5EEE9C8A}" destId="{96D714A8-736C-43BB-96D3-744CACBA2CF4}" srcOrd="0" destOrd="0" presId="urn:microsoft.com/office/officeart/2005/8/layout/lProcess3"/>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C604AC3-5D6A-47C5-8E29-40A4D854DEE4}" type="doc">
      <dgm:prSet loTypeId="urn:microsoft.com/office/officeart/2005/8/layout/cycle1" loCatId="cycle" qsTypeId="urn:microsoft.com/office/officeart/2005/8/quickstyle/simple3" qsCatId="simple" csTypeId="urn:microsoft.com/office/officeart/2005/8/colors/colorful1" csCatId="colorful" phldr="1"/>
      <dgm:spPr/>
      <dgm:t>
        <a:bodyPr/>
        <a:lstStyle/>
        <a:p>
          <a:endParaRPr lang="en-GB"/>
        </a:p>
      </dgm:t>
    </dgm:pt>
    <dgm:pt modelId="{F12F3D87-7DFE-42B7-88E4-532333600879}">
      <dgm:prSet phldrT="[Text]" phldr="0" custT="1"/>
      <dgm:spPr/>
      <dgm:t>
        <a:bodyPr/>
        <a:lstStyle/>
        <a:p>
          <a:r>
            <a:rPr lang="en-GB" sz="800" b="1">
              <a:latin typeface="Arial"/>
              <a:cs typeface="Arial"/>
            </a:rPr>
            <a:t>Search</a:t>
          </a:r>
        </a:p>
      </dgm:t>
    </dgm:pt>
    <dgm:pt modelId="{99D2D35F-B74E-491E-8298-5DBCE1E9BE51}" type="parTrans" cxnId="{436E1AF4-A377-48A5-B163-A26D0887C6B7}">
      <dgm:prSet/>
      <dgm:spPr/>
      <dgm:t>
        <a:bodyPr/>
        <a:lstStyle/>
        <a:p>
          <a:endParaRPr lang="en-GB"/>
        </a:p>
      </dgm:t>
    </dgm:pt>
    <dgm:pt modelId="{1CDB279A-0A10-486A-91F9-9F4B0027E768}" type="sibTrans" cxnId="{436E1AF4-A377-48A5-B163-A26D0887C6B7}">
      <dgm:prSet/>
      <dgm:spPr/>
      <dgm:t>
        <a:bodyPr/>
        <a:lstStyle/>
        <a:p>
          <a:endParaRPr lang="en-GB"/>
        </a:p>
      </dgm:t>
    </dgm:pt>
    <dgm:pt modelId="{88D1C395-CC00-4A76-911C-D1C87B07E746}">
      <dgm:prSet phldrT="[Text]" phldr="0"/>
      <dgm:spPr/>
      <dgm:t>
        <a:bodyPr/>
        <a:lstStyle/>
        <a:p>
          <a:r>
            <a:rPr lang="en-GB" sz="800" b="1">
              <a:latin typeface="Arial"/>
              <a:cs typeface="Arial"/>
            </a:rPr>
            <a:t>Screening</a:t>
          </a:r>
        </a:p>
      </dgm:t>
    </dgm:pt>
    <dgm:pt modelId="{38993306-CF59-44ED-ABE9-5A0931053895}" type="parTrans" cxnId="{5144A64B-2632-43D5-9F33-3F3DE2EC4127}">
      <dgm:prSet/>
      <dgm:spPr/>
      <dgm:t>
        <a:bodyPr/>
        <a:lstStyle/>
        <a:p>
          <a:endParaRPr lang="en-GB"/>
        </a:p>
      </dgm:t>
    </dgm:pt>
    <dgm:pt modelId="{18CDE113-5700-42C4-BBC0-623DB94CC91B}" type="sibTrans" cxnId="{5144A64B-2632-43D5-9F33-3F3DE2EC4127}">
      <dgm:prSet/>
      <dgm:spPr/>
      <dgm:t>
        <a:bodyPr/>
        <a:lstStyle/>
        <a:p>
          <a:endParaRPr lang="en-GB"/>
        </a:p>
      </dgm:t>
    </dgm:pt>
    <dgm:pt modelId="{EA8DE368-D122-46B3-BD42-EB942C0A9165}">
      <dgm:prSet phldrT="[Text]" phldr="0"/>
      <dgm:spPr/>
      <dgm:t>
        <a:bodyPr/>
        <a:lstStyle/>
        <a:p>
          <a:pPr rtl="0"/>
          <a:r>
            <a:rPr lang="en-GB" sz="800" b="1">
              <a:latin typeface="Arial"/>
              <a:cs typeface="Arial"/>
            </a:rPr>
            <a:t>CRAAP Test</a:t>
          </a:r>
        </a:p>
      </dgm:t>
    </dgm:pt>
    <dgm:pt modelId="{6D1E157D-0D8B-4BC3-96DC-38819794E1B5}" type="parTrans" cxnId="{32645B82-106A-4EFE-A612-E5D6545E78EE}">
      <dgm:prSet/>
      <dgm:spPr/>
      <dgm:t>
        <a:bodyPr/>
        <a:lstStyle/>
        <a:p>
          <a:endParaRPr lang="en-GB"/>
        </a:p>
      </dgm:t>
    </dgm:pt>
    <dgm:pt modelId="{1E82244F-0054-4A68-A8DF-592EA86F0845}" type="sibTrans" cxnId="{32645B82-106A-4EFE-A612-E5D6545E78EE}">
      <dgm:prSet/>
      <dgm:spPr/>
      <dgm:t>
        <a:bodyPr/>
        <a:lstStyle/>
        <a:p>
          <a:endParaRPr lang="en-GB"/>
        </a:p>
      </dgm:t>
    </dgm:pt>
    <dgm:pt modelId="{46EABD9D-1A63-46F1-B639-E951FA16FD94}">
      <dgm:prSet phldrT="[Text]" phldr="0"/>
      <dgm:spPr/>
      <dgm:t>
        <a:bodyPr/>
        <a:lstStyle/>
        <a:p>
          <a:pPr rtl="0"/>
          <a:r>
            <a:rPr lang="en-GB" sz="800" b="1">
              <a:latin typeface="Arial"/>
              <a:cs typeface="Arial"/>
            </a:rPr>
            <a:t>5 Strongest Sources</a:t>
          </a:r>
        </a:p>
      </dgm:t>
    </dgm:pt>
    <dgm:pt modelId="{AA759A6D-9321-4E1C-B3D1-33FC71A41CB2}" type="parTrans" cxnId="{BF0F78D2-84E3-498A-BC6E-5F04D67A7B88}">
      <dgm:prSet/>
      <dgm:spPr/>
      <dgm:t>
        <a:bodyPr/>
        <a:lstStyle/>
        <a:p>
          <a:endParaRPr lang="en-GB"/>
        </a:p>
      </dgm:t>
    </dgm:pt>
    <dgm:pt modelId="{9178E3B9-593B-403D-9541-B0116DFEA639}" type="sibTrans" cxnId="{BF0F78D2-84E3-498A-BC6E-5F04D67A7B88}">
      <dgm:prSet/>
      <dgm:spPr/>
      <dgm:t>
        <a:bodyPr/>
        <a:lstStyle/>
        <a:p>
          <a:endParaRPr lang="en-GB"/>
        </a:p>
      </dgm:t>
    </dgm:pt>
    <dgm:pt modelId="{6BF4DAA7-913A-4C65-AA32-9655BB7C6067}">
      <dgm:prSet phldrT="[Text]" phldr="0"/>
      <dgm:spPr/>
      <dgm:t>
        <a:bodyPr/>
        <a:lstStyle/>
        <a:p>
          <a:pPr rtl="0"/>
          <a:r>
            <a:rPr lang="en-GB" sz="800" b="1">
              <a:latin typeface="Arial"/>
              <a:cs typeface="Arial"/>
            </a:rPr>
            <a:t>3 Themes</a:t>
          </a:r>
        </a:p>
      </dgm:t>
    </dgm:pt>
    <dgm:pt modelId="{29118839-96D8-4FAD-9B80-C5D401CC11DA}" type="parTrans" cxnId="{3ADEC8A7-558A-43C4-8BF7-5A693585CF66}">
      <dgm:prSet/>
      <dgm:spPr/>
      <dgm:t>
        <a:bodyPr/>
        <a:lstStyle/>
        <a:p>
          <a:endParaRPr lang="en-GB"/>
        </a:p>
      </dgm:t>
    </dgm:pt>
    <dgm:pt modelId="{9F4EEACB-D72B-4C27-9238-C805E5175244}" type="sibTrans" cxnId="{3ADEC8A7-558A-43C4-8BF7-5A693585CF66}">
      <dgm:prSet/>
      <dgm:spPr/>
      <dgm:t>
        <a:bodyPr/>
        <a:lstStyle/>
        <a:p>
          <a:endParaRPr lang="en-GB"/>
        </a:p>
      </dgm:t>
    </dgm:pt>
    <dgm:pt modelId="{2088A178-32BA-484B-AD51-69F7D382378E}" type="pres">
      <dgm:prSet presAssocID="{2C604AC3-5D6A-47C5-8E29-40A4D854DEE4}" presName="cycle" presStyleCnt="0">
        <dgm:presLayoutVars>
          <dgm:dir/>
          <dgm:resizeHandles val="exact"/>
        </dgm:presLayoutVars>
      </dgm:prSet>
      <dgm:spPr/>
    </dgm:pt>
    <dgm:pt modelId="{A509646F-5927-4F34-A9F5-0B43BAF8B82E}" type="pres">
      <dgm:prSet presAssocID="{F12F3D87-7DFE-42B7-88E4-532333600879}" presName="dummy" presStyleCnt="0"/>
      <dgm:spPr/>
    </dgm:pt>
    <dgm:pt modelId="{AF35FCFE-F09B-4860-A7BB-B5D8A6A1B529}" type="pres">
      <dgm:prSet presAssocID="{F12F3D87-7DFE-42B7-88E4-532333600879}" presName="node" presStyleLbl="revTx" presStyleIdx="0" presStyleCnt="5">
        <dgm:presLayoutVars>
          <dgm:bulletEnabled val="1"/>
        </dgm:presLayoutVars>
      </dgm:prSet>
      <dgm:spPr/>
    </dgm:pt>
    <dgm:pt modelId="{92DF0B1E-1457-4478-8E55-A01F76F57365}" type="pres">
      <dgm:prSet presAssocID="{1CDB279A-0A10-486A-91F9-9F4B0027E768}" presName="sibTrans" presStyleLbl="node1" presStyleIdx="0" presStyleCnt="5"/>
      <dgm:spPr/>
    </dgm:pt>
    <dgm:pt modelId="{D4FB9A9B-6203-47A1-B192-D1410C6ABCF4}" type="pres">
      <dgm:prSet presAssocID="{88D1C395-CC00-4A76-911C-D1C87B07E746}" presName="dummy" presStyleCnt="0"/>
      <dgm:spPr/>
    </dgm:pt>
    <dgm:pt modelId="{47A0370A-D5B3-4C38-ABBA-09D3EF257FFB}" type="pres">
      <dgm:prSet presAssocID="{88D1C395-CC00-4A76-911C-D1C87B07E746}" presName="node" presStyleLbl="revTx" presStyleIdx="1" presStyleCnt="5">
        <dgm:presLayoutVars>
          <dgm:bulletEnabled val="1"/>
        </dgm:presLayoutVars>
      </dgm:prSet>
      <dgm:spPr/>
    </dgm:pt>
    <dgm:pt modelId="{B296437D-7BDF-49BE-AF01-B6D35206175C}" type="pres">
      <dgm:prSet presAssocID="{18CDE113-5700-42C4-BBC0-623DB94CC91B}" presName="sibTrans" presStyleLbl="node1" presStyleIdx="1" presStyleCnt="5"/>
      <dgm:spPr/>
    </dgm:pt>
    <dgm:pt modelId="{448E95BC-387B-4968-A162-1B6D3648280C}" type="pres">
      <dgm:prSet presAssocID="{EA8DE368-D122-46B3-BD42-EB942C0A9165}" presName="dummy" presStyleCnt="0"/>
      <dgm:spPr/>
    </dgm:pt>
    <dgm:pt modelId="{A129492A-DBAD-48D0-A1E0-1C39BD83B95C}" type="pres">
      <dgm:prSet presAssocID="{EA8DE368-D122-46B3-BD42-EB942C0A9165}" presName="node" presStyleLbl="revTx" presStyleIdx="2" presStyleCnt="5">
        <dgm:presLayoutVars>
          <dgm:bulletEnabled val="1"/>
        </dgm:presLayoutVars>
      </dgm:prSet>
      <dgm:spPr/>
    </dgm:pt>
    <dgm:pt modelId="{A7D202C2-98D4-412B-BE75-29975A01FF2A}" type="pres">
      <dgm:prSet presAssocID="{1E82244F-0054-4A68-A8DF-592EA86F0845}" presName="sibTrans" presStyleLbl="node1" presStyleIdx="2" presStyleCnt="5"/>
      <dgm:spPr/>
    </dgm:pt>
    <dgm:pt modelId="{BA00D779-2B28-4EB9-98FD-79BC766E52B7}" type="pres">
      <dgm:prSet presAssocID="{46EABD9D-1A63-46F1-B639-E951FA16FD94}" presName="dummy" presStyleCnt="0"/>
      <dgm:spPr/>
    </dgm:pt>
    <dgm:pt modelId="{4ACA22C3-59C8-4571-B2F6-E5DF16C62A85}" type="pres">
      <dgm:prSet presAssocID="{46EABD9D-1A63-46F1-B639-E951FA16FD94}" presName="node" presStyleLbl="revTx" presStyleIdx="3" presStyleCnt="5">
        <dgm:presLayoutVars>
          <dgm:bulletEnabled val="1"/>
        </dgm:presLayoutVars>
      </dgm:prSet>
      <dgm:spPr/>
    </dgm:pt>
    <dgm:pt modelId="{8F5E6001-416D-4CAE-894A-415804854CC8}" type="pres">
      <dgm:prSet presAssocID="{9178E3B9-593B-403D-9541-B0116DFEA639}" presName="sibTrans" presStyleLbl="node1" presStyleIdx="3" presStyleCnt="5"/>
      <dgm:spPr/>
    </dgm:pt>
    <dgm:pt modelId="{760940A6-7C07-41D2-94E7-276EBDFD508E}" type="pres">
      <dgm:prSet presAssocID="{6BF4DAA7-913A-4C65-AA32-9655BB7C6067}" presName="dummy" presStyleCnt="0"/>
      <dgm:spPr/>
    </dgm:pt>
    <dgm:pt modelId="{26BEF8FF-7779-48CD-A0E4-4300939E3529}" type="pres">
      <dgm:prSet presAssocID="{6BF4DAA7-913A-4C65-AA32-9655BB7C6067}" presName="node" presStyleLbl="revTx" presStyleIdx="4" presStyleCnt="5">
        <dgm:presLayoutVars>
          <dgm:bulletEnabled val="1"/>
        </dgm:presLayoutVars>
      </dgm:prSet>
      <dgm:spPr/>
    </dgm:pt>
    <dgm:pt modelId="{690012EB-7AEC-4192-A6BD-291DA48CC8AD}" type="pres">
      <dgm:prSet presAssocID="{9F4EEACB-D72B-4C27-9238-C805E5175244}" presName="sibTrans" presStyleLbl="node1" presStyleIdx="4" presStyleCnt="5"/>
      <dgm:spPr/>
    </dgm:pt>
  </dgm:ptLst>
  <dgm:cxnLst>
    <dgm:cxn modelId="{4849C001-3C44-4F20-9F36-A23F82A50FDC}" type="presOf" srcId="{F12F3D87-7DFE-42B7-88E4-532333600879}" destId="{AF35FCFE-F09B-4860-A7BB-B5D8A6A1B529}" srcOrd="0" destOrd="0" presId="urn:microsoft.com/office/officeart/2005/8/layout/cycle1"/>
    <dgm:cxn modelId="{60AAD511-7C81-4F70-9BD0-4682D8B80854}" type="presOf" srcId="{EA8DE368-D122-46B3-BD42-EB942C0A9165}" destId="{A129492A-DBAD-48D0-A1E0-1C39BD83B95C}" srcOrd="0" destOrd="0" presId="urn:microsoft.com/office/officeart/2005/8/layout/cycle1"/>
    <dgm:cxn modelId="{8BD0922B-CB1D-44AA-A42F-0808BA9D1809}" type="presOf" srcId="{1E82244F-0054-4A68-A8DF-592EA86F0845}" destId="{A7D202C2-98D4-412B-BE75-29975A01FF2A}" srcOrd="0" destOrd="0" presId="urn:microsoft.com/office/officeart/2005/8/layout/cycle1"/>
    <dgm:cxn modelId="{0BF2BE3D-C831-4505-A5AA-1B09078FF2A7}" type="presOf" srcId="{88D1C395-CC00-4A76-911C-D1C87B07E746}" destId="{47A0370A-D5B3-4C38-ABBA-09D3EF257FFB}" srcOrd="0" destOrd="0" presId="urn:microsoft.com/office/officeart/2005/8/layout/cycle1"/>
    <dgm:cxn modelId="{5144A64B-2632-43D5-9F33-3F3DE2EC4127}" srcId="{2C604AC3-5D6A-47C5-8E29-40A4D854DEE4}" destId="{88D1C395-CC00-4A76-911C-D1C87B07E746}" srcOrd="1" destOrd="0" parTransId="{38993306-CF59-44ED-ABE9-5A0931053895}" sibTransId="{18CDE113-5700-42C4-BBC0-623DB94CC91B}"/>
    <dgm:cxn modelId="{0B644F72-9FB4-4788-A034-6C5EAD1DB93F}" type="presOf" srcId="{9F4EEACB-D72B-4C27-9238-C805E5175244}" destId="{690012EB-7AEC-4192-A6BD-291DA48CC8AD}" srcOrd="0" destOrd="0" presId="urn:microsoft.com/office/officeart/2005/8/layout/cycle1"/>
    <dgm:cxn modelId="{32645B82-106A-4EFE-A612-E5D6545E78EE}" srcId="{2C604AC3-5D6A-47C5-8E29-40A4D854DEE4}" destId="{EA8DE368-D122-46B3-BD42-EB942C0A9165}" srcOrd="2" destOrd="0" parTransId="{6D1E157D-0D8B-4BC3-96DC-38819794E1B5}" sibTransId="{1E82244F-0054-4A68-A8DF-592EA86F0845}"/>
    <dgm:cxn modelId="{3ADEC8A7-558A-43C4-8BF7-5A693585CF66}" srcId="{2C604AC3-5D6A-47C5-8E29-40A4D854DEE4}" destId="{6BF4DAA7-913A-4C65-AA32-9655BB7C6067}" srcOrd="4" destOrd="0" parTransId="{29118839-96D8-4FAD-9B80-C5D401CC11DA}" sibTransId="{9F4EEACB-D72B-4C27-9238-C805E5175244}"/>
    <dgm:cxn modelId="{7879A7A8-29AB-4DE2-A77E-6B014DF09EFA}" type="presOf" srcId="{2C604AC3-5D6A-47C5-8E29-40A4D854DEE4}" destId="{2088A178-32BA-484B-AD51-69F7D382378E}" srcOrd="0" destOrd="0" presId="urn:microsoft.com/office/officeart/2005/8/layout/cycle1"/>
    <dgm:cxn modelId="{FF2786B8-BF37-4E6F-9C14-A3E818C9E839}" type="presOf" srcId="{1CDB279A-0A10-486A-91F9-9F4B0027E768}" destId="{92DF0B1E-1457-4478-8E55-A01F76F57365}" srcOrd="0" destOrd="0" presId="urn:microsoft.com/office/officeart/2005/8/layout/cycle1"/>
    <dgm:cxn modelId="{ADD6BBC6-37C5-43BB-AF74-1C42844FF705}" type="presOf" srcId="{18CDE113-5700-42C4-BBC0-623DB94CC91B}" destId="{B296437D-7BDF-49BE-AF01-B6D35206175C}" srcOrd="0" destOrd="0" presId="urn:microsoft.com/office/officeart/2005/8/layout/cycle1"/>
    <dgm:cxn modelId="{0B96D9CA-6EF7-403A-890F-920FC57DDAA2}" type="presOf" srcId="{6BF4DAA7-913A-4C65-AA32-9655BB7C6067}" destId="{26BEF8FF-7779-48CD-A0E4-4300939E3529}" srcOrd="0" destOrd="0" presId="urn:microsoft.com/office/officeart/2005/8/layout/cycle1"/>
    <dgm:cxn modelId="{BF0F78D2-84E3-498A-BC6E-5F04D67A7B88}" srcId="{2C604AC3-5D6A-47C5-8E29-40A4D854DEE4}" destId="{46EABD9D-1A63-46F1-B639-E951FA16FD94}" srcOrd="3" destOrd="0" parTransId="{AA759A6D-9321-4E1C-B3D1-33FC71A41CB2}" sibTransId="{9178E3B9-593B-403D-9541-B0116DFEA639}"/>
    <dgm:cxn modelId="{AFEADAE4-3CFF-4CC6-A10C-7E398DC4AF46}" type="presOf" srcId="{46EABD9D-1A63-46F1-B639-E951FA16FD94}" destId="{4ACA22C3-59C8-4571-B2F6-E5DF16C62A85}" srcOrd="0" destOrd="0" presId="urn:microsoft.com/office/officeart/2005/8/layout/cycle1"/>
    <dgm:cxn modelId="{D65B29E5-7432-4C60-8F06-B250CF768191}" type="presOf" srcId="{9178E3B9-593B-403D-9541-B0116DFEA639}" destId="{8F5E6001-416D-4CAE-894A-415804854CC8}" srcOrd="0" destOrd="0" presId="urn:microsoft.com/office/officeart/2005/8/layout/cycle1"/>
    <dgm:cxn modelId="{436E1AF4-A377-48A5-B163-A26D0887C6B7}" srcId="{2C604AC3-5D6A-47C5-8E29-40A4D854DEE4}" destId="{F12F3D87-7DFE-42B7-88E4-532333600879}" srcOrd="0" destOrd="0" parTransId="{99D2D35F-B74E-491E-8298-5DBCE1E9BE51}" sibTransId="{1CDB279A-0A10-486A-91F9-9F4B0027E768}"/>
    <dgm:cxn modelId="{8BD146AA-D66C-4870-950A-D58BF26A0AE7}" type="presParOf" srcId="{2088A178-32BA-484B-AD51-69F7D382378E}" destId="{A509646F-5927-4F34-A9F5-0B43BAF8B82E}" srcOrd="0" destOrd="0" presId="urn:microsoft.com/office/officeart/2005/8/layout/cycle1"/>
    <dgm:cxn modelId="{7575DB20-89AC-4AA4-8B82-8A501A31C917}" type="presParOf" srcId="{2088A178-32BA-484B-AD51-69F7D382378E}" destId="{AF35FCFE-F09B-4860-A7BB-B5D8A6A1B529}" srcOrd="1" destOrd="0" presId="urn:microsoft.com/office/officeart/2005/8/layout/cycle1"/>
    <dgm:cxn modelId="{739A76CA-AC45-4E38-8658-4F73F09699E2}" type="presParOf" srcId="{2088A178-32BA-484B-AD51-69F7D382378E}" destId="{92DF0B1E-1457-4478-8E55-A01F76F57365}" srcOrd="2" destOrd="0" presId="urn:microsoft.com/office/officeart/2005/8/layout/cycle1"/>
    <dgm:cxn modelId="{68859E06-6B41-4B87-9CE5-9705C9AA9196}" type="presParOf" srcId="{2088A178-32BA-484B-AD51-69F7D382378E}" destId="{D4FB9A9B-6203-47A1-B192-D1410C6ABCF4}" srcOrd="3" destOrd="0" presId="urn:microsoft.com/office/officeart/2005/8/layout/cycle1"/>
    <dgm:cxn modelId="{C2B6EFDF-CC17-45D8-9C68-AAAEA432DDA7}" type="presParOf" srcId="{2088A178-32BA-484B-AD51-69F7D382378E}" destId="{47A0370A-D5B3-4C38-ABBA-09D3EF257FFB}" srcOrd="4" destOrd="0" presId="urn:microsoft.com/office/officeart/2005/8/layout/cycle1"/>
    <dgm:cxn modelId="{2471EE16-F68E-40DD-BDE6-98B89F587116}" type="presParOf" srcId="{2088A178-32BA-484B-AD51-69F7D382378E}" destId="{B296437D-7BDF-49BE-AF01-B6D35206175C}" srcOrd="5" destOrd="0" presId="urn:microsoft.com/office/officeart/2005/8/layout/cycle1"/>
    <dgm:cxn modelId="{7A9A8936-F141-4883-A275-19C43531FC24}" type="presParOf" srcId="{2088A178-32BA-484B-AD51-69F7D382378E}" destId="{448E95BC-387B-4968-A162-1B6D3648280C}" srcOrd="6" destOrd="0" presId="urn:microsoft.com/office/officeart/2005/8/layout/cycle1"/>
    <dgm:cxn modelId="{FFD4DAC9-5FF0-4711-BF5E-18B6A5E251F9}" type="presParOf" srcId="{2088A178-32BA-484B-AD51-69F7D382378E}" destId="{A129492A-DBAD-48D0-A1E0-1C39BD83B95C}" srcOrd="7" destOrd="0" presId="urn:microsoft.com/office/officeart/2005/8/layout/cycle1"/>
    <dgm:cxn modelId="{D0C55783-96DC-4CA7-B624-D0B76515D7BA}" type="presParOf" srcId="{2088A178-32BA-484B-AD51-69F7D382378E}" destId="{A7D202C2-98D4-412B-BE75-29975A01FF2A}" srcOrd="8" destOrd="0" presId="urn:microsoft.com/office/officeart/2005/8/layout/cycle1"/>
    <dgm:cxn modelId="{5977277A-B47B-4D48-B39A-2B5D1C5E5AE1}" type="presParOf" srcId="{2088A178-32BA-484B-AD51-69F7D382378E}" destId="{BA00D779-2B28-4EB9-98FD-79BC766E52B7}" srcOrd="9" destOrd="0" presId="urn:microsoft.com/office/officeart/2005/8/layout/cycle1"/>
    <dgm:cxn modelId="{EBFB53D8-D00A-4295-B4FA-E69D36796926}" type="presParOf" srcId="{2088A178-32BA-484B-AD51-69F7D382378E}" destId="{4ACA22C3-59C8-4571-B2F6-E5DF16C62A85}" srcOrd="10" destOrd="0" presId="urn:microsoft.com/office/officeart/2005/8/layout/cycle1"/>
    <dgm:cxn modelId="{53D7898C-ADC9-425D-82C3-1A86C48D0470}" type="presParOf" srcId="{2088A178-32BA-484B-AD51-69F7D382378E}" destId="{8F5E6001-416D-4CAE-894A-415804854CC8}" srcOrd="11" destOrd="0" presId="urn:microsoft.com/office/officeart/2005/8/layout/cycle1"/>
    <dgm:cxn modelId="{34FB3F2E-B142-4F3A-B4C1-C47ED607D909}" type="presParOf" srcId="{2088A178-32BA-484B-AD51-69F7D382378E}" destId="{760940A6-7C07-41D2-94E7-276EBDFD508E}" srcOrd="12" destOrd="0" presId="urn:microsoft.com/office/officeart/2005/8/layout/cycle1"/>
    <dgm:cxn modelId="{8D0EA193-1AB4-4ED8-A596-87C4BBAB70A2}" type="presParOf" srcId="{2088A178-32BA-484B-AD51-69F7D382378E}" destId="{26BEF8FF-7779-48CD-A0E4-4300939E3529}" srcOrd="13" destOrd="0" presId="urn:microsoft.com/office/officeart/2005/8/layout/cycle1"/>
    <dgm:cxn modelId="{B0A71072-3EDE-4DF7-9ABB-04535BBDBE6A}" type="presParOf" srcId="{2088A178-32BA-484B-AD51-69F7D382378E}" destId="{690012EB-7AEC-4192-A6BD-291DA48CC8AD}" srcOrd="14" destOrd="0" presId="urn:microsoft.com/office/officeart/2005/8/layout/cycle1"/>
  </dgm:cxnLst>
  <dgm:bg/>
  <dgm:whole/>
  <dgm:extLst>
    <a:ext uri="http://schemas.microsoft.com/office/drawing/2008/diagram">
      <dsp:dataModelExt xmlns:dsp="http://schemas.microsoft.com/office/drawing/2008/diagram" relId="rId1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234417C-D5F3-4812-950F-4AA00A035DB9}">
      <dsp:nvSpPr>
        <dsp:cNvPr id="0" name=""/>
        <dsp:cNvSpPr/>
      </dsp:nvSpPr>
      <dsp:spPr>
        <a:xfrm>
          <a:off x="694717" y="266838"/>
          <a:ext cx="1074819" cy="1074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1"/>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43FDF07A-A805-4662-BC4C-E175BCFCCE57}">
      <dsp:nvSpPr>
        <dsp:cNvPr id="0" name=""/>
        <dsp:cNvSpPr/>
      </dsp:nvSpPr>
      <dsp:spPr>
        <a:xfrm>
          <a:off x="37883" y="1674299"/>
          <a:ext cx="2388487"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a:latin typeface="Arial"/>
              <a:ea typeface="Calibri Light"/>
              <a:cs typeface="Arial"/>
            </a:rPr>
            <a:t>Student name: Nihla Salim</a:t>
          </a:r>
          <a:endParaRPr lang="en-US" sz="1800" b="1" kern="1200">
            <a:latin typeface="Arial"/>
            <a:ea typeface="Calibri Light"/>
            <a:cs typeface="Arial"/>
          </a:endParaRPr>
        </a:p>
      </dsp:txBody>
      <dsp:txXfrm>
        <a:off x="37883" y="1674299"/>
        <a:ext cx="2388487" cy="810000"/>
      </dsp:txXfrm>
    </dsp:sp>
    <dsp:sp modelId="{E78072AE-0022-497D-AB34-9399B1575FA8}">
      <dsp:nvSpPr>
        <dsp:cNvPr id="0" name=""/>
        <dsp:cNvSpPr/>
      </dsp:nvSpPr>
      <dsp:spPr>
        <a:xfrm>
          <a:off x="3501189" y="266838"/>
          <a:ext cx="1074819" cy="1074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E633AE37-8F73-4527-80AD-058705222511}">
      <dsp:nvSpPr>
        <dsp:cNvPr id="0" name=""/>
        <dsp:cNvSpPr/>
      </dsp:nvSpPr>
      <dsp:spPr>
        <a:xfrm>
          <a:off x="2844355" y="1674299"/>
          <a:ext cx="2388487"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a:latin typeface="Arial"/>
              <a:ea typeface="Calibri Light"/>
              <a:cs typeface="Arial"/>
            </a:rPr>
            <a:t>Student ID: 2326132</a:t>
          </a:r>
          <a:endParaRPr lang="en-US" sz="1800" b="1" kern="1200">
            <a:latin typeface="Arial"/>
            <a:ea typeface="Calibri Light"/>
            <a:cs typeface="Arial"/>
          </a:endParaRPr>
        </a:p>
      </dsp:txBody>
      <dsp:txXfrm>
        <a:off x="2844355" y="1674299"/>
        <a:ext cx="2388487" cy="810000"/>
      </dsp:txXfrm>
    </dsp:sp>
    <dsp:sp modelId="{88F05251-F8E5-4119-9F3A-ACCD6241E988}">
      <dsp:nvSpPr>
        <dsp:cNvPr id="0" name=""/>
        <dsp:cNvSpPr/>
      </dsp:nvSpPr>
      <dsp:spPr>
        <a:xfrm>
          <a:off x="6307662" y="266838"/>
          <a:ext cx="1074819" cy="1074819"/>
        </a:xfrm>
        <a:prstGeom prst="rect">
          <a:avLst/>
        </a:prstGeom>
        <a:blipFill>
          <a:blip xmlns:r="http://schemas.openxmlformats.org/officeDocument/2006/relationships">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a:blip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sp>
    <dsp:sp modelId="{3B66ED1C-2206-422A-AA76-407F3A1CDC53}">
      <dsp:nvSpPr>
        <dsp:cNvPr id="0" name=""/>
        <dsp:cNvSpPr/>
      </dsp:nvSpPr>
      <dsp:spPr>
        <a:xfrm>
          <a:off x="5650828" y="1674299"/>
          <a:ext cx="2388487" cy="81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100000"/>
            </a:lnSpc>
            <a:spcBef>
              <a:spcPct val="0"/>
            </a:spcBef>
            <a:spcAft>
              <a:spcPct val="35000"/>
            </a:spcAft>
            <a:buNone/>
          </a:pPr>
          <a:r>
            <a:rPr lang="en-GB" sz="1800" b="1" kern="1200">
              <a:latin typeface="Arial"/>
              <a:ea typeface="Calibri Light"/>
              <a:cs typeface="Arial"/>
            </a:rPr>
            <a:t>Module name: Independent Project BMHP6020</a:t>
          </a:r>
          <a:endParaRPr lang="en-US" sz="1800" b="1" kern="1200">
            <a:latin typeface="Arial"/>
            <a:ea typeface="Calibri Light"/>
            <a:cs typeface="Arial"/>
          </a:endParaRPr>
        </a:p>
      </dsp:txBody>
      <dsp:txXfrm>
        <a:off x="5650828" y="1674299"/>
        <a:ext cx="2388487" cy="81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01A4FB4-89BC-4BA9-957F-948842700C3D}">
      <dsp:nvSpPr>
        <dsp:cNvPr id="0" name=""/>
        <dsp:cNvSpPr/>
      </dsp:nvSpPr>
      <dsp:spPr>
        <a:xfrm>
          <a:off x="1113567" y="49064"/>
          <a:ext cx="916332" cy="916332"/>
        </a:xfrm>
        <a:prstGeom prst="ellipse">
          <a:avLst/>
        </a:prstGeom>
        <a:gradFill rotWithShape="0">
          <a:gsLst>
            <a:gs pos="0">
              <a:schemeClr val="accent2">
                <a:hueOff val="0"/>
                <a:satOff val="0"/>
                <a:lumOff val="0"/>
                <a:alphaOff val="0"/>
                <a:tint val="97000"/>
                <a:satMod val="100000"/>
                <a:lumMod val="102000"/>
              </a:schemeClr>
            </a:gs>
            <a:gs pos="50000">
              <a:schemeClr val="accent2">
                <a:hueOff val="0"/>
                <a:satOff val="0"/>
                <a:lumOff val="0"/>
                <a:alphaOff val="0"/>
                <a:shade val="100000"/>
                <a:satMod val="100000"/>
                <a:lumMod val="100000"/>
              </a:schemeClr>
            </a:gs>
            <a:gs pos="100000">
              <a:schemeClr val="accent2">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1430" tIns="11430" rIns="11430" bIns="11430" numCol="1" spcCol="1270" anchor="ctr" anchorCtr="0">
          <a:noAutofit/>
        </a:bodyPr>
        <a:lstStyle/>
        <a:p>
          <a:pPr marL="0" lvl="0" indent="0" algn="ctr" defTabSz="400050" rtl="0">
            <a:lnSpc>
              <a:spcPct val="90000"/>
            </a:lnSpc>
            <a:spcBef>
              <a:spcPct val="0"/>
            </a:spcBef>
            <a:spcAft>
              <a:spcPct val="35000"/>
            </a:spcAft>
            <a:buNone/>
          </a:pPr>
          <a:r>
            <a:rPr lang="en-GB" sz="900" b="0" kern="1200">
              <a:latin typeface="Arial"/>
              <a:cs typeface="Arial"/>
            </a:rPr>
            <a:t>Currency </a:t>
          </a:r>
        </a:p>
      </dsp:txBody>
      <dsp:txXfrm>
        <a:off x="1247761" y="183258"/>
        <a:ext cx="647944" cy="647944"/>
      </dsp:txXfrm>
    </dsp:sp>
    <dsp:sp modelId="{90E65AA5-269D-4ECB-A785-19DDECB76C13}">
      <dsp:nvSpPr>
        <dsp:cNvPr id="0" name=""/>
        <dsp:cNvSpPr/>
      </dsp:nvSpPr>
      <dsp:spPr>
        <a:xfrm rot="2160000">
          <a:off x="2000946" y="752942"/>
          <a:ext cx="243621" cy="309262"/>
        </a:xfrm>
        <a:prstGeom prst="rightArrow">
          <a:avLst>
            <a:gd name="adj1" fmla="val 60000"/>
            <a:gd name="adj2" fmla="val 50000"/>
          </a:avLst>
        </a:prstGeom>
        <a:solidFill>
          <a:schemeClr val="accent2">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2007925" y="793315"/>
        <a:ext cx="170535" cy="185558"/>
      </dsp:txXfrm>
    </dsp:sp>
    <dsp:sp modelId="{30DA075A-30EB-45EE-97B9-0FF10C78E8DF}">
      <dsp:nvSpPr>
        <dsp:cNvPr id="0" name=""/>
        <dsp:cNvSpPr/>
      </dsp:nvSpPr>
      <dsp:spPr>
        <a:xfrm>
          <a:off x="2226771" y="857855"/>
          <a:ext cx="916332" cy="916332"/>
        </a:xfrm>
        <a:prstGeom prst="ellipse">
          <a:avLst/>
        </a:prstGeom>
        <a:gradFill rotWithShape="0">
          <a:gsLst>
            <a:gs pos="0">
              <a:schemeClr val="accent3">
                <a:hueOff val="0"/>
                <a:satOff val="0"/>
                <a:lumOff val="0"/>
                <a:alphaOff val="0"/>
                <a:tint val="97000"/>
                <a:satMod val="100000"/>
                <a:lumMod val="102000"/>
              </a:schemeClr>
            </a:gs>
            <a:gs pos="50000">
              <a:schemeClr val="accent3">
                <a:hueOff val="0"/>
                <a:satOff val="0"/>
                <a:lumOff val="0"/>
                <a:alphaOff val="0"/>
                <a:shade val="100000"/>
                <a:satMod val="100000"/>
                <a:lumMod val="100000"/>
              </a:schemeClr>
            </a:gs>
            <a:gs pos="100000">
              <a:schemeClr val="accent3">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kern="1200">
              <a:latin typeface="Arial"/>
              <a:cs typeface="Arial"/>
            </a:rPr>
            <a:t>Relevance</a:t>
          </a:r>
        </a:p>
      </dsp:txBody>
      <dsp:txXfrm>
        <a:off x="2360965" y="992049"/>
        <a:ext cx="647944" cy="647944"/>
      </dsp:txXfrm>
    </dsp:sp>
    <dsp:sp modelId="{6F920105-476C-469A-8872-5D4521985928}">
      <dsp:nvSpPr>
        <dsp:cNvPr id="0" name=""/>
        <dsp:cNvSpPr/>
      </dsp:nvSpPr>
      <dsp:spPr>
        <a:xfrm rot="6480000">
          <a:off x="2352654" y="1809157"/>
          <a:ext cx="243621" cy="309262"/>
        </a:xfrm>
        <a:prstGeom prst="rightArrow">
          <a:avLst>
            <a:gd name="adj1" fmla="val 60000"/>
            <a:gd name="adj2" fmla="val 50000"/>
          </a:avLst>
        </a:prstGeom>
        <a:solidFill>
          <a:schemeClr val="accent3">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2400489" y="1836255"/>
        <a:ext cx="170535" cy="185558"/>
      </dsp:txXfrm>
    </dsp:sp>
    <dsp:sp modelId="{EC56613A-9220-45E7-9579-023FD27CEE10}">
      <dsp:nvSpPr>
        <dsp:cNvPr id="0" name=""/>
        <dsp:cNvSpPr/>
      </dsp:nvSpPr>
      <dsp:spPr>
        <a:xfrm>
          <a:off x="1801565" y="2166505"/>
          <a:ext cx="916332" cy="916332"/>
        </a:xfrm>
        <a:prstGeom prst="ellipse">
          <a:avLst/>
        </a:prstGeom>
        <a:gradFill rotWithShape="0">
          <a:gsLst>
            <a:gs pos="0">
              <a:schemeClr val="accent4">
                <a:hueOff val="0"/>
                <a:satOff val="0"/>
                <a:lumOff val="0"/>
                <a:alphaOff val="0"/>
                <a:tint val="97000"/>
                <a:satMod val="100000"/>
                <a:lumMod val="102000"/>
              </a:schemeClr>
            </a:gs>
            <a:gs pos="50000">
              <a:schemeClr val="accent4">
                <a:hueOff val="0"/>
                <a:satOff val="0"/>
                <a:lumOff val="0"/>
                <a:alphaOff val="0"/>
                <a:shade val="100000"/>
                <a:satMod val="100000"/>
                <a:lumMod val="100000"/>
              </a:schemeClr>
            </a:gs>
            <a:gs pos="100000">
              <a:schemeClr val="accent4">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kern="1200">
              <a:latin typeface="Arial"/>
              <a:cs typeface="Arial"/>
            </a:rPr>
            <a:t>Authority</a:t>
          </a:r>
        </a:p>
      </dsp:txBody>
      <dsp:txXfrm>
        <a:off x="1935759" y="2300699"/>
        <a:ext cx="647944" cy="647944"/>
      </dsp:txXfrm>
    </dsp:sp>
    <dsp:sp modelId="{57F54C19-2183-4D64-963C-CA7092D84BD2}">
      <dsp:nvSpPr>
        <dsp:cNvPr id="0" name=""/>
        <dsp:cNvSpPr/>
      </dsp:nvSpPr>
      <dsp:spPr>
        <a:xfrm rot="10800000">
          <a:off x="1456817" y="2470040"/>
          <a:ext cx="243621" cy="309262"/>
        </a:xfrm>
        <a:prstGeom prst="rightArrow">
          <a:avLst>
            <a:gd name="adj1" fmla="val 60000"/>
            <a:gd name="adj2" fmla="val 50000"/>
          </a:avLst>
        </a:prstGeom>
        <a:solidFill>
          <a:schemeClr val="accent4">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1529903" y="2531892"/>
        <a:ext cx="170535" cy="185558"/>
      </dsp:txXfrm>
    </dsp:sp>
    <dsp:sp modelId="{FEAE75D9-3BD2-42AE-88D8-DDD4F93C2CEB}">
      <dsp:nvSpPr>
        <dsp:cNvPr id="0" name=""/>
        <dsp:cNvSpPr/>
      </dsp:nvSpPr>
      <dsp:spPr>
        <a:xfrm>
          <a:off x="425568" y="2166505"/>
          <a:ext cx="916332" cy="916332"/>
        </a:xfrm>
        <a:prstGeom prst="ellipse">
          <a:avLst/>
        </a:prstGeom>
        <a:gradFill rotWithShape="0">
          <a:gsLst>
            <a:gs pos="0">
              <a:schemeClr val="accent5">
                <a:hueOff val="0"/>
                <a:satOff val="0"/>
                <a:lumOff val="0"/>
                <a:alphaOff val="0"/>
                <a:tint val="97000"/>
                <a:satMod val="100000"/>
                <a:lumMod val="102000"/>
              </a:schemeClr>
            </a:gs>
            <a:gs pos="50000">
              <a:schemeClr val="accent5">
                <a:hueOff val="0"/>
                <a:satOff val="0"/>
                <a:lumOff val="0"/>
                <a:alphaOff val="0"/>
                <a:shade val="100000"/>
                <a:satMod val="100000"/>
                <a:lumMod val="100000"/>
              </a:schemeClr>
            </a:gs>
            <a:gs pos="100000">
              <a:schemeClr val="accent5">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kern="1200">
              <a:latin typeface="Arial"/>
              <a:cs typeface="Arial"/>
            </a:rPr>
            <a:t>Accuracy</a:t>
          </a:r>
        </a:p>
      </dsp:txBody>
      <dsp:txXfrm>
        <a:off x="559762" y="2300699"/>
        <a:ext cx="647944" cy="647944"/>
      </dsp:txXfrm>
    </dsp:sp>
    <dsp:sp modelId="{44DC6FF4-592F-4C4A-9528-C2A3BA5ED94E}">
      <dsp:nvSpPr>
        <dsp:cNvPr id="0" name=""/>
        <dsp:cNvSpPr/>
      </dsp:nvSpPr>
      <dsp:spPr>
        <a:xfrm rot="15120000">
          <a:off x="551452" y="1822272"/>
          <a:ext cx="243621" cy="309262"/>
        </a:xfrm>
        <a:prstGeom prst="rightArrow">
          <a:avLst>
            <a:gd name="adj1" fmla="val 60000"/>
            <a:gd name="adj2" fmla="val 50000"/>
          </a:avLst>
        </a:prstGeom>
        <a:solidFill>
          <a:schemeClr val="accent5">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rot="10800000">
        <a:off x="599287" y="1918878"/>
        <a:ext cx="170535" cy="185558"/>
      </dsp:txXfrm>
    </dsp:sp>
    <dsp:sp modelId="{533B1746-196F-465B-8660-4D0EE4DC9EC7}">
      <dsp:nvSpPr>
        <dsp:cNvPr id="0" name=""/>
        <dsp:cNvSpPr/>
      </dsp:nvSpPr>
      <dsp:spPr>
        <a:xfrm>
          <a:off x="362" y="857855"/>
          <a:ext cx="916332" cy="916332"/>
        </a:xfrm>
        <a:prstGeom prst="ellipse">
          <a:avLst/>
        </a:prstGeom>
        <a:gradFill rotWithShape="0">
          <a:gsLst>
            <a:gs pos="0">
              <a:schemeClr val="accent6">
                <a:hueOff val="0"/>
                <a:satOff val="0"/>
                <a:lumOff val="0"/>
                <a:alphaOff val="0"/>
                <a:tint val="97000"/>
                <a:satMod val="100000"/>
                <a:lumMod val="102000"/>
              </a:schemeClr>
            </a:gs>
            <a:gs pos="50000">
              <a:schemeClr val="accent6">
                <a:hueOff val="0"/>
                <a:satOff val="0"/>
                <a:lumOff val="0"/>
                <a:alphaOff val="0"/>
                <a:shade val="100000"/>
                <a:satMod val="100000"/>
                <a:lumMod val="100000"/>
              </a:schemeClr>
            </a:gs>
            <a:gs pos="100000">
              <a:schemeClr val="accent6">
                <a:hueOff val="0"/>
                <a:satOff val="0"/>
                <a:lumOff val="0"/>
                <a:alphaOff val="0"/>
                <a:shade val="80000"/>
                <a:satMod val="100000"/>
                <a:lumMod val="99000"/>
              </a:schemeClr>
            </a:gs>
          </a:gsLst>
          <a:lin ang="2700000" scaled="0"/>
        </a:gradFill>
        <a:ln>
          <a:noFill/>
        </a:ln>
        <a:effectLst/>
        <a:scene3d>
          <a:camera prst="orthographicFront"/>
          <a:lightRig rig="threePt" dir="t">
            <a:rot lat="0" lon="0" rev="7500000"/>
          </a:lightRig>
        </a:scene3d>
        <a:sp3d prstMaterial="plastic">
          <a:bevelT w="127000" h="25400" prst="relaxedInset"/>
        </a:sp3d>
      </dsp:spPr>
      <dsp:style>
        <a:lnRef idx="0">
          <a:scrgbClr r="0" g="0" b="0"/>
        </a:lnRef>
        <a:fillRef idx="3">
          <a:scrgbClr r="0" g="0" b="0"/>
        </a:fillRef>
        <a:effectRef idx="2">
          <a:scrgbClr r="0" g="0" b="0"/>
        </a:effectRef>
        <a:fontRef idx="minor">
          <a:schemeClr val="lt1"/>
        </a:fontRef>
      </dsp:style>
      <dsp:txBody>
        <a:bodyPr spcFirstLastPara="0" vert="horz" wrap="square" lIns="12700" tIns="12700" rIns="12700" bIns="12700" numCol="1" spcCol="1270" anchor="ctr" anchorCtr="0">
          <a:noAutofit/>
        </a:bodyPr>
        <a:lstStyle/>
        <a:p>
          <a:pPr marL="0" lvl="0" indent="0" algn="ctr" defTabSz="444500">
            <a:lnSpc>
              <a:spcPct val="90000"/>
            </a:lnSpc>
            <a:spcBef>
              <a:spcPct val="0"/>
            </a:spcBef>
            <a:spcAft>
              <a:spcPct val="35000"/>
            </a:spcAft>
            <a:buNone/>
          </a:pPr>
          <a:r>
            <a:rPr lang="en-GB" sz="1000" b="0" kern="1200">
              <a:latin typeface="Arial"/>
              <a:cs typeface="Arial"/>
            </a:rPr>
            <a:t>Purpose</a:t>
          </a:r>
        </a:p>
      </dsp:txBody>
      <dsp:txXfrm>
        <a:off x="134556" y="992049"/>
        <a:ext cx="647944" cy="647944"/>
      </dsp:txXfrm>
    </dsp:sp>
    <dsp:sp modelId="{6E3F72C8-0C93-4F63-BA1E-E748B8F5EE0F}">
      <dsp:nvSpPr>
        <dsp:cNvPr id="0" name=""/>
        <dsp:cNvSpPr/>
      </dsp:nvSpPr>
      <dsp:spPr>
        <a:xfrm rot="19440000">
          <a:off x="887742" y="761048"/>
          <a:ext cx="243621" cy="309262"/>
        </a:xfrm>
        <a:prstGeom prst="rightArrow">
          <a:avLst>
            <a:gd name="adj1" fmla="val 60000"/>
            <a:gd name="adj2" fmla="val 50000"/>
          </a:avLst>
        </a:prstGeom>
        <a:solidFill>
          <a:schemeClr val="accent6">
            <a:hueOff val="0"/>
            <a:satOff val="0"/>
            <a:lumOff val="0"/>
            <a:alphaOff val="0"/>
          </a:schemeClr>
        </a:solidFill>
        <a:ln>
          <a:noFill/>
        </a:ln>
        <a:effectLst/>
        <a:scene3d>
          <a:camera prst="orthographicFront"/>
          <a:lightRig rig="threePt" dir="t">
            <a:rot lat="0" lon="0" rev="7500000"/>
          </a:lightRig>
        </a:scene3d>
        <a:sp3d z="-70000" extrusionH="63500" prstMaterial="matte">
          <a:bevelT w="25400" h="6350" prst="relaxedInset"/>
          <a:contourClr>
            <a:schemeClr val="bg1"/>
          </a:contourClr>
        </a:sp3d>
      </dsp:spPr>
      <dsp:style>
        <a:lnRef idx="0">
          <a:scrgbClr r="0" g="0" b="0"/>
        </a:lnRef>
        <a:fillRef idx="1">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355600">
            <a:lnSpc>
              <a:spcPct val="90000"/>
            </a:lnSpc>
            <a:spcBef>
              <a:spcPct val="0"/>
            </a:spcBef>
            <a:spcAft>
              <a:spcPct val="35000"/>
            </a:spcAft>
            <a:buNone/>
          </a:pPr>
          <a:endParaRPr lang="en-GB" sz="800" kern="1200"/>
        </a:p>
      </dsp:txBody>
      <dsp:txXfrm>
        <a:off x="894721" y="844379"/>
        <a:ext cx="170535" cy="18555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0AA9C5-9976-48B8-829C-A4EBB16A77C5}">
      <dsp:nvSpPr>
        <dsp:cNvPr id="0" name=""/>
        <dsp:cNvSpPr/>
      </dsp:nvSpPr>
      <dsp:spPr>
        <a:xfrm>
          <a:off x="286053" y="586"/>
          <a:ext cx="1096947" cy="438778"/>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5240" tIns="7620" rIns="0" bIns="7620" numCol="1" spcCol="1270" anchor="ctr" anchorCtr="0">
          <a:noAutofit/>
        </a:bodyPr>
        <a:lstStyle/>
        <a:p>
          <a:pPr marL="0" lvl="0" indent="0" algn="ctr" defTabSz="533400" rtl="0">
            <a:lnSpc>
              <a:spcPct val="90000"/>
            </a:lnSpc>
            <a:spcBef>
              <a:spcPct val="0"/>
            </a:spcBef>
            <a:spcAft>
              <a:spcPct val="35000"/>
            </a:spcAft>
            <a:buNone/>
          </a:pPr>
          <a:r>
            <a:rPr lang="en-GB" sz="1200" kern="1200">
              <a:latin typeface="Arial"/>
              <a:cs typeface="Arial"/>
            </a:rPr>
            <a:t>Theme 1:</a:t>
          </a:r>
          <a:endParaRPr lang="en-GB" sz="1200" kern="1200" dirty="0">
            <a:latin typeface="Arial"/>
            <a:cs typeface="Arial"/>
          </a:endParaRPr>
        </a:p>
      </dsp:txBody>
      <dsp:txXfrm>
        <a:off x="505442" y="586"/>
        <a:ext cx="658169" cy="438778"/>
      </dsp:txXfrm>
    </dsp:sp>
    <dsp:sp modelId="{E92D536F-F140-4473-80F9-977BAB65B3F6}">
      <dsp:nvSpPr>
        <dsp:cNvPr id="0" name=""/>
        <dsp:cNvSpPr/>
      </dsp:nvSpPr>
      <dsp:spPr>
        <a:xfrm>
          <a:off x="286053" y="500794"/>
          <a:ext cx="1096947" cy="438778"/>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rial"/>
              <a:cs typeface="Arial"/>
            </a:rPr>
            <a:t>Theme 2:</a:t>
          </a:r>
        </a:p>
      </dsp:txBody>
      <dsp:txXfrm>
        <a:off x="505442" y="500794"/>
        <a:ext cx="658169" cy="438778"/>
      </dsp:txXfrm>
    </dsp:sp>
    <dsp:sp modelId="{96D714A8-736C-43BB-96D3-744CACBA2CF4}">
      <dsp:nvSpPr>
        <dsp:cNvPr id="0" name=""/>
        <dsp:cNvSpPr/>
      </dsp:nvSpPr>
      <dsp:spPr>
        <a:xfrm>
          <a:off x="286053" y="1001002"/>
          <a:ext cx="1096947" cy="438778"/>
        </a:xfrm>
        <a:prstGeom prst="chevron">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txBody>
        <a:bodyPr spcFirstLastPara="0" vert="horz" wrap="square" lIns="13970" tIns="6985" rIns="0" bIns="6985" numCol="1" spcCol="1270" anchor="ctr" anchorCtr="0">
          <a:noAutofit/>
        </a:bodyPr>
        <a:lstStyle/>
        <a:p>
          <a:pPr marL="0" lvl="0" indent="0" algn="ctr" defTabSz="488950" rtl="0">
            <a:lnSpc>
              <a:spcPct val="90000"/>
            </a:lnSpc>
            <a:spcBef>
              <a:spcPct val="0"/>
            </a:spcBef>
            <a:spcAft>
              <a:spcPct val="35000"/>
            </a:spcAft>
            <a:buNone/>
          </a:pPr>
          <a:r>
            <a:rPr lang="en-GB" sz="1100" kern="1200" dirty="0">
              <a:latin typeface="Arial"/>
              <a:cs typeface="Arial"/>
            </a:rPr>
            <a:t>Theme 3:</a:t>
          </a:r>
        </a:p>
      </dsp:txBody>
      <dsp:txXfrm>
        <a:off x="505442" y="1001002"/>
        <a:ext cx="658169" cy="43877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F35FCFE-F09B-4860-A7BB-B5D8A6A1B529}">
      <dsp:nvSpPr>
        <dsp:cNvPr id="0" name=""/>
        <dsp:cNvSpPr/>
      </dsp:nvSpPr>
      <dsp:spPr>
        <a:xfrm>
          <a:off x="1469475" y="10607"/>
          <a:ext cx="359775" cy="359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b="1" kern="1200">
              <a:latin typeface="Arial"/>
              <a:cs typeface="Arial"/>
            </a:rPr>
            <a:t>Search</a:t>
          </a:r>
        </a:p>
      </dsp:txBody>
      <dsp:txXfrm>
        <a:off x="1469475" y="10607"/>
        <a:ext cx="359775" cy="359775"/>
      </dsp:txXfrm>
    </dsp:sp>
    <dsp:sp modelId="{92DF0B1E-1457-4478-8E55-A01F76F57365}">
      <dsp:nvSpPr>
        <dsp:cNvPr id="0" name=""/>
        <dsp:cNvSpPr/>
      </dsp:nvSpPr>
      <dsp:spPr>
        <a:xfrm>
          <a:off x="622115" y="74"/>
          <a:ext cx="1350209" cy="1350209"/>
        </a:xfrm>
        <a:prstGeom prst="circularArrow">
          <a:avLst>
            <a:gd name="adj1" fmla="val 5196"/>
            <a:gd name="adj2" fmla="val 335607"/>
            <a:gd name="adj3" fmla="val 21294489"/>
            <a:gd name="adj4" fmla="val 19765146"/>
            <a:gd name="adj5" fmla="val 6062"/>
          </a:avLst>
        </a:prstGeom>
        <a:gradFill rotWithShape="0">
          <a:gsLst>
            <a:gs pos="0">
              <a:schemeClr val="accent2">
                <a:hueOff val="0"/>
                <a:satOff val="0"/>
                <a:lumOff val="0"/>
                <a:alphaOff val="0"/>
                <a:tint val="70000"/>
                <a:satMod val="100000"/>
                <a:lumMod val="110000"/>
              </a:schemeClr>
            </a:gs>
            <a:gs pos="50000">
              <a:schemeClr val="accent2">
                <a:hueOff val="0"/>
                <a:satOff val="0"/>
                <a:lumOff val="0"/>
                <a:alphaOff val="0"/>
                <a:tint val="75000"/>
                <a:satMod val="101000"/>
                <a:lumMod val="105000"/>
              </a:schemeClr>
            </a:gs>
            <a:gs pos="100000">
              <a:schemeClr val="accent2">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7A0370A-D5B3-4C38-ABBA-09D3EF257FFB}">
      <dsp:nvSpPr>
        <dsp:cNvPr id="0" name=""/>
        <dsp:cNvSpPr/>
      </dsp:nvSpPr>
      <dsp:spPr>
        <a:xfrm>
          <a:off x="1687111" y="680423"/>
          <a:ext cx="359775" cy="359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222250">
            <a:lnSpc>
              <a:spcPct val="90000"/>
            </a:lnSpc>
            <a:spcBef>
              <a:spcPct val="0"/>
            </a:spcBef>
            <a:spcAft>
              <a:spcPct val="35000"/>
            </a:spcAft>
            <a:buNone/>
          </a:pPr>
          <a:r>
            <a:rPr lang="en-GB" sz="500" b="1" kern="1200">
              <a:latin typeface="Arial"/>
              <a:cs typeface="Arial"/>
            </a:rPr>
            <a:t>Screening</a:t>
          </a:r>
        </a:p>
      </dsp:txBody>
      <dsp:txXfrm>
        <a:off x="1687111" y="680423"/>
        <a:ext cx="359775" cy="359775"/>
      </dsp:txXfrm>
    </dsp:sp>
    <dsp:sp modelId="{B296437D-7BDF-49BE-AF01-B6D35206175C}">
      <dsp:nvSpPr>
        <dsp:cNvPr id="0" name=""/>
        <dsp:cNvSpPr/>
      </dsp:nvSpPr>
      <dsp:spPr>
        <a:xfrm>
          <a:off x="622115" y="74"/>
          <a:ext cx="1350209" cy="1350209"/>
        </a:xfrm>
        <a:prstGeom prst="circularArrow">
          <a:avLst>
            <a:gd name="adj1" fmla="val 5196"/>
            <a:gd name="adj2" fmla="val 335607"/>
            <a:gd name="adj3" fmla="val 4015991"/>
            <a:gd name="adj4" fmla="val 2252246"/>
            <a:gd name="adj5" fmla="val 6062"/>
          </a:avLst>
        </a:prstGeom>
        <a:gradFill rotWithShape="0">
          <a:gsLst>
            <a:gs pos="0">
              <a:schemeClr val="accent3">
                <a:hueOff val="0"/>
                <a:satOff val="0"/>
                <a:lumOff val="0"/>
                <a:alphaOff val="0"/>
                <a:tint val="70000"/>
                <a:satMod val="100000"/>
                <a:lumMod val="110000"/>
              </a:schemeClr>
            </a:gs>
            <a:gs pos="50000">
              <a:schemeClr val="accent3">
                <a:hueOff val="0"/>
                <a:satOff val="0"/>
                <a:lumOff val="0"/>
                <a:alphaOff val="0"/>
                <a:tint val="75000"/>
                <a:satMod val="101000"/>
                <a:lumMod val="105000"/>
              </a:schemeClr>
            </a:gs>
            <a:gs pos="100000">
              <a:schemeClr val="accent3">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A129492A-DBAD-48D0-A1E0-1C39BD83B95C}">
      <dsp:nvSpPr>
        <dsp:cNvPr id="0" name=""/>
        <dsp:cNvSpPr/>
      </dsp:nvSpPr>
      <dsp:spPr>
        <a:xfrm>
          <a:off x="1117332" y="1094393"/>
          <a:ext cx="359775" cy="359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GB" sz="500" b="1" kern="1200">
              <a:latin typeface="Arial"/>
              <a:cs typeface="Arial"/>
            </a:rPr>
            <a:t>CRAAP Test</a:t>
          </a:r>
        </a:p>
      </dsp:txBody>
      <dsp:txXfrm>
        <a:off x="1117332" y="1094393"/>
        <a:ext cx="359775" cy="359775"/>
      </dsp:txXfrm>
    </dsp:sp>
    <dsp:sp modelId="{A7D202C2-98D4-412B-BE75-29975A01FF2A}">
      <dsp:nvSpPr>
        <dsp:cNvPr id="0" name=""/>
        <dsp:cNvSpPr/>
      </dsp:nvSpPr>
      <dsp:spPr>
        <a:xfrm>
          <a:off x="622115" y="74"/>
          <a:ext cx="1350209" cy="1350209"/>
        </a:xfrm>
        <a:prstGeom prst="circularArrow">
          <a:avLst>
            <a:gd name="adj1" fmla="val 5196"/>
            <a:gd name="adj2" fmla="val 335607"/>
            <a:gd name="adj3" fmla="val 8212147"/>
            <a:gd name="adj4" fmla="val 6448402"/>
            <a:gd name="adj5" fmla="val 6062"/>
          </a:avLst>
        </a:prstGeom>
        <a:gradFill rotWithShape="0">
          <a:gsLst>
            <a:gs pos="0">
              <a:schemeClr val="accent4">
                <a:hueOff val="0"/>
                <a:satOff val="0"/>
                <a:lumOff val="0"/>
                <a:alphaOff val="0"/>
                <a:tint val="70000"/>
                <a:satMod val="100000"/>
                <a:lumMod val="110000"/>
              </a:schemeClr>
            </a:gs>
            <a:gs pos="50000">
              <a:schemeClr val="accent4">
                <a:hueOff val="0"/>
                <a:satOff val="0"/>
                <a:lumOff val="0"/>
                <a:alphaOff val="0"/>
                <a:tint val="75000"/>
                <a:satMod val="101000"/>
                <a:lumMod val="105000"/>
              </a:schemeClr>
            </a:gs>
            <a:gs pos="100000">
              <a:schemeClr val="accent4">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4ACA22C3-59C8-4571-B2F6-E5DF16C62A85}">
      <dsp:nvSpPr>
        <dsp:cNvPr id="0" name=""/>
        <dsp:cNvSpPr/>
      </dsp:nvSpPr>
      <dsp:spPr>
        <a:xfrm>
          <a:off x="547552" y="680423"/>
          <a:ext cx="359775" cy="359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GB" sz="500" b="1" kern="1200">
              <a:latin typeface="Arial"/>
              <a:cs typeface="Arial"/>
            </a:rPr>
            <a:t>5 Strongest Sources</a:t>
          </a:r>
        </a:p>
      </dsp:txBody>
      <dsp:txXfrm>
        <a:off x="547552" y="680423"/>
        <a:ext cx="359775" cy="359775"/>
      </dsp:txXfrm>
    </dsp:sp>
    <dsp:sp modelId="{8F5E6001-416D-4CAE-894A-415804854CC8}">
      <dsp:nvSpPr>
        <dsp:cNvPr id="0" name=""/>
        <dsp:cNvSpPr/>
      </dsp:nvSpPr>
      <dsp:spPr>
        <a:xfrm>
          <a:off x="622115" y="74"/>
          <a:ext cx="1350209" cy="1350209"/>
        </a:xfrm>
        <a:prstGeom prst="circularArrow">
          <a:avLst>
            <a:gd name="adj1" fmla="val 5196"/>
            <a:gd name="adj2" fmla="val 335607"/>
            <a:gd name="adj3" fmla="val 12299247"/>
            <a:gd name="adj4" fmla="val 10769904"/>
            <a:gd name="adj5" fmla="val 6062"/>
          </a:avLst>
        </a:prstGeom>
        <a:gradFill rotWithShape="0">
          <a:gsLst>
            <a:gs pos="0">
              <a:schemeClr val="accent5">
                <a:hueOff val="0"/>
                <a:satOff val="0"/>
                <a:lumOff val="0"/>
                <a:alphaOff val="0"/>
                <a:tint val="70000"/>
                <a:satMod val="100000"/>
                <a:lumMod val="110000"/>
              </a:schemeClr>
            </a:gs>
            <a:gs pos="50000">
              <a:schemeClr val="accent5">
                <a:hueOff val="0"/>
                <a:satOff val="0"/>
                <a:lumOff val="0"/>
                <a:alphaOff val="0"/>
                <a:tint val="75000"/>
                <a:satMod val="101000"/>
                <a:lumMod val="105000"/>
              </a:schemeClr>
            </a:gs>
            <a:gs pos="100000">
              <a:schemeClr val="accent5">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 modelId="{26BEF8FF-7779-48CD-A0E4-4300939E3529}">
      <dsp:nvSpPr>
        <dsp:cNvPr id="0" name=""/>
        <dsp:cNvSpPr/>
      </dsp:nvSpPr>
      <dsp:spPr>
        <a:xfrm>
          <a:off x="765188" y="10607"/>
          <a:ext cx="359775" cy="35977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350" tIns="6350" rIns="6350" bIns="6350" numCol="1" spcCol="1270" anchor="ctr" anchorCtr="0">
          <a:noAutofit/>
        </a:bodyPr>
        <a:lstStyle/>
        <a:p>
          <a:pPr marL="0" lvl="0" indent="0" algn="ctr" defTabSz="222250" rtl="0">
            <a:lnSpc>
              <a:spcPct val="90000"/>
            </a:lnSpc>
            <a:spcBef>
              <a:spcPct val="0"/>
            </a:spcBef>
            <a:spcAft>
              <a:spcPct val="35000"/>
            </a:spcAft>
            <a:buNone/>
          </a:pPr>
          <a:r>
            <a:rPr lang="en-GB" sz="500" b="1" kern="1200">
              <a:latin typeface="Arial"/>
              <a:cs typeface="Arial"/>
            </a:rPr>
            <a:t>3 Themes</a:t>
          </a:r>
        </a:p>
      </dsp:txBody>
      <dsp:txXfrm>
        <a:off x="765188" y="10607"/>
        <a:ext cx="359775" cy="359775"/>
      </dsp:txXfrm>
    </dsp:sp>
    <dsp:sp modelId="{690012EB-7AEC-4192-A6BD-291DA48CC8AD}">
      <dsp:nvSpPr>
        <dsp:cNvPr id="0" name=""/>
        <dsp:cNvSpPr/>
      </dsp:nvSpPr>
      <dsp:spPr>
        <a:xfrm>
          <a:off x="622115" y="74"/>
          <a:ext cx="1350209" cy="1350209"/>
        </a:xfrm>
        <a:prstGeom prst="circularArrow">
          <a:avLst>
            <a:gd name="adj1" fmla="val 5196"/>
            <a:gd name="adj2" fmla="val 335607"/>
            <a:gd name="adj3" fmla="val 16866975"/>
            <a:gd name="adj4" fmla="val 15197418"/>
            <a:gd name="adj5" fmla="val 6062"/>
          </a:avLst>
        </a:prstGeom>
        <a:gradFill rotWithShape="0">
          <a:gsLst>
            <a:gs pos="0">
              <a:schemeClr val="accent6">
                <a:hueOff val="0"/>
                <a:satOff val="0"/>
                <a:lumOff val="0"/>
                <a:alphaOff val="0"/>
                <a:tint val="70000"/>
                <a:satMod val="100000"/>
                <a:lumMod val="110000"/>
              </a:schemeClr>
            </a:gs>
            <a:gs pos="50000">
              <a:schemeClr val="accent6">
                <a:hueOff val="0"/>
                <a:satOff val="0"/>
                <a:lumOff val="0"/>
                <a:alphaOff val="0"/>
                <a:tint val="75000"/>
                <a:satMod val="101000"/>
                <a:lumMod val="105000"/>
              </a:schemeClr>
            </a:gs>
            <a:gs pos="100000">
              <a:schemeClr val="accent6">
                <a:hueOff val="0"/>
                <a:satOff val="0"/>
                <a:lumOff val="0"/>
                <a:alphaOff val="0"/>
                <a:tint val="82000"/>
                <a:satMod val="104000"/>
                <a:lumMod val="105000"/>
              </a:schemeClr>
            </a:gs>
          </a:gsLst>
          <a:lin ang="2700000" scaled="0"/>
        </a:gradFill>
        <a:ln>
          <a:noFill/>
        </a:ln>
        <a:effectLst/>
        <a:scene3d>
          <a:camera prst="orthographicFront"/>
          <a:lightRig rig="flat" dir="t"/>
        </a:scene3d>
        <a:sp3d prstMaterial="dkEdge">
          <a:bevelT w="8200" h="38100"/>
        </a:sp3d>
      </dsp:spPr>
      <dsp:style>
        <a:lnRef idx="0">
          <a:scrgbClr r="0" g="0" b="0"/>
        </a:lnRef>
        <a:fillRef idx="2">
          <a:scrgbClr r="0" g="0" b="0"/>
        </a:fillRef>
        <a:effectRef idx="1">
          <a:scrgbClr r="0" g="0" b="0"/>
        </a:effectRef>
        <a:fontRef idx="minor">
          <a:schemeClr val="dk1"/>
        </a:fontRef>
      </dsp:style>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cycle1">
  <dgm:title val=""/>
  <dgm:desc val=""/>
  <dgm:catLst>
    <dgm:cat type="cycle" pri="2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alg type="cycle">
          <dgm:param type="stAng" val="0"/>
          <dgm:param type="spanAng" val="360"/>
        </dgm:alg>
      </dgm:if>
      <dgm:else name="Name2">
        <dgm:alg type="cycle">
          <dgm:param type="stAng" val="0"/>
          <dgm:param type="spanAng" val="-360"/>
        </dgm:alg>
      </dgm:else>
    </dgm:choose>
    <dgm:shape xmlns:r="http://schemas.openxmlformats.org/officeDocument/2006/relationships" r:blip="">
      <dgm:adjLst/>
    </dgm:shape>
    <dgm:presOf/>
    <dgm:choose name="Name3">
      <dgm:if name="Name4" func="var" arg="dir" op="equ" val="norm">
        <dgm:constrLst>
          <dgm:constr type="diam" val="1"/>
          <dgm:constr type="w" for="ch" forName="node" refType="w"/>
          <dgm:constr type="w" for="ch" ptType="sibTrans" refType="w" refFor="ch" refForName="node" fact="0.5"/>
          <dgm:constr type="h" for="ch" ptType="sibTrans" op="equ"/>
          <dgm:constr type="diam" for="ch" ptType="sibTrans" refType="diam" op="equ"/>
          <dgm:constr type="sibSp" refType="w" refFor="ch" refForName="node" fact="0.15"/>
          <dgm:constr type="w" for="ch" forName="dummy" refType="sibSp" fact="2.8"/>
          <dgm:constr type="primFontSz" for="ch" forName="node" op="equ" val="65"/>
        </dgm:constrLst>
      </dgm:if>
      <dgm:else name="Name5">
        <dgm:constrLst>
          <dgm:constr type="diam" val="1"/>
          <dgm:constr type="w" for="ch" forName="node" refType="w"/>
          <dgm:constr type="w" for="ch" ptType="sibTrans" refType="w" refFor="ch" refForName="node" fact="0.5"/>
          <dgm:constr type="h" for="ch" ptType="sibTrans" op="equ"/>
          <dgm:constr type="diam" for="ch" ptType="sibTrans" refType="diam" op="equ" fact="-1"/>
          <dgm:constr type="sibSp" refType="w" refFor="ch" refForName="node" fact="0.15"/>
          <dgm:constr type="w" for="ch" forName="dummy" refType="sibSp" fact="2.8"/>
          <dgm:constr type="primFontSz" for="ch" forName="node" op="equ" val="65"/>
        </dgm:constrLst>
      </dgm:else>
    </dgm:choose>
    <dgm:ruleLst>
      <dgm:rule type="diam" val="INF" fact="NaN" max="NaN"/>
    </dgm:ruleLst>
    <dgm:forEach name="nodesForEach" axis="ch" ptType="node">
      <dgm:choose name="Name6">
        <dgm:if name="Name7" axis="par ch" ptType="doc node" func="cnt" op="gt" val="1">
          <dgm:layoutNode name="dummy">
            <dgm:alg type="sp"/>
            <dgm:shape xmlns:r="http://schemas.openxmlformats.org/officeDocument/2006/relationships" r:blip="">
              <dgm:adjLst/>
            </dgm:shape>
            <dgm:presOf/>
            <dgm:constrLst>
              <dgm:constr type="h" refType="w"/>
            </dgm:constrLst>
            <dgm:ruleLst/>
          </dgm:layoutNode>
        </dgm:if>
        <dgm:else name="Name8"/>
      </dgm:choose>
      <dgm:layoutNode name="node" styleLbl="revTx">
        <dgm:varLst>
          <dgm:bulletEnabled val="1"/>
        </dgm:varLst>
        <dgm:alg type="tx">
          <dgm:param type="txAnchorVertCh" val="mid"/>
        </dgm:alg>
        <dgm:shape xmlns:r="http://schemas.openxmlformats.org/officeDocument/2006/relationships" type="rect"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Name11" axis="followSib" ptType="sibTrans" hideLastTrans="0" cnt="1">
            <dgm:layoutNode name="sibTrans" styleLbl="node1">
              <dgm:alg type="conn">
                <dgm:param type="connRout" val="curve"/>
                <dgm:param type="begPts" val="radial"/>
                <dgm:param type="endPts" val="radial"/>
              </dgm:alg>
              <dgm:shape xmlns:r="http://schemas.openxmlformats.org/officeDocument/2006/relationships" type="conn" r:blip="">
                <dgm:adjLst/>
              </dgm:shape>
              <dgm:presOf axis="self"/>
              <dgm:constrLst>
                <dgm:constr type="h" refType="w" fact="0.65"/>
                <dgm:constr type="begPad"/>
                <dgm:constr type="endPad"/>
              </dgm:constrLst>
              <dgm:ruleLst/>
            </dgm:layoutNode>
          </dgm:forEach>
        </dgm:if>
        <dgm:else name="Name12"/>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2">
  <dgm:title val=""/>
  <dgm:desc val=""/>
  <dgm:catLst>
    <dgm:cat type="3D" pri="11200"/>
  </dgm:catLst>
  <dgm:scene3d>
    <a:camera prst="orthographicFront"/>
    <a:lightRig rig="threePt" dir="t"/>
  </dgm:scene3d>
  <dgm:styleLbl name="node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a:rot lat="0" lon="0" rev="7500000"/>
      </a:lightRig>
    </dgm:scene3d>
    <dgm:sp3d prstMaterial="plastic">
      <a:bevelT w="127000" h="25400" prst="relaxedInset"/>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tx1"/>
      </a:fontRef>
    </dgm:style>
  </dgm:styleLbl>
  <dgm:styleLbl name="aling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dgm:style>
  </dgm:styleLbl>
  <dgm:styleLbl name="alignImgPlace1">
    <dgm:scene3d>
      <a:camera prst="orthographicFront"/>
      <a:lightRig rig="threePt" dir="t">
        <a:rot lat="0" lon="0" rev="7500000"/>
      </a:lightRig>
    </dgm:scene3d>
    <dgm:sp3d z="2540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bgImgPlace1">
    <dgm:scene3d>
      <a:camera prst="orthographicFront"/>
      <a:lightRig rig="threePt" dir="t">
        <a:rot lat="0" lon="0" rev="7500000"/>
      </a:lightRig>
    </dgm:scene3d>
    <dgm:sp3d z="-152400" extrusionH="63500" contourW="12700" prstMaterial="matte">
      <a:contourClr>
        <a:schemeClr val="lt1"/>
      </a:contourClr>
    </dgm:sp3d>
    <dgm:txPr/>
    <dgm:style>
      <a:lnRef idx="0">
        <a:scrgbClr r="0" g="0" b="0"/>
      </a:lnRef>
      <a:fillRef idx="1">
        <a:scrgbClr r="0" g="0" b="0"/>
      </a:fillRef>
      <a:effectRef idx="0">
        <a:scrgbClr r="0" g="0" b="0"/>
      </a:effectRef>
      <a:fontRef idx="minor"/>
    </dgm:style>
  </dgm:styleLbl>
  <dgm:styleLbl name="sibTrans2D1">
    <dgm:scene3d>
      <a:camera prst="orthographicFront"/>
      <a:lightRig rig="threePt" dir="t">
        <a:rot lat="0" lon="0" rev="7500000"/>
      </a:lightRig>
    </dgm:scene3d>
    <dgm:sp3d z="-700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f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bgSibTrans2D1">
    <dgm:scene3d>
      <a:camera prst="orthographicFront"/>
      <a:lightRig rig="threePt" dir="t">
        <a:rot lat="0" lon="0" rev="7500000"/>
      </a:lightRig>
    </dgm:scene3d>
    <dgm:sp3d z="-152400" extrusionH="63500" prstMaterial="matte">
      <a:bevelT w="25400" h="63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sibTrans1D1">
    <dgm:scene3d>
      <a:camera prst="orthographicFront"/>
      <a:lightRig rig="threePt" dir="t">
        <a:rot lat="0" lon="0" rev="7500000"/>
      </a:lightRig>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a:rot lat="0" lon="0" rev="7500000"/>
      </a:lightRig>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a:rot lat="0" lon="0" rev="7500000"/>
      </a:lightRig>
    </dgm:scene3d>
    <dgm:sp3d prstMaterial="plastic">
      <a:bevelT w="127000" h="25400" prst="relaxedInset"/>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parChTrans2D2">
    <dgm:scene3d>
      <a:camera prst="orthographicFront"/>
      <a:lightRig rig="threePt" dir="t">
        <a:rot lat="0" lon="0" rev="7500000"/>
      </a:lightRig>
    </dgm:scene3d>
    <dgm:sp3d extrusionH="63500" prstMaterial="matte">
      <a:bevelT w="50800" h="19050" prst="relaxedInset"/>
      <a:contourClr>
        <a:schemeClr val="bg1"/>
      </a:contourClr>
    </dgm:sp3d>
    <dgm:txPr/>
    <dgm:style>
      <a:lnRef idx="0">
        <a:scrgbClr r="0" g="0" b="0"/>
      </a:lnRef>
      <a:fillRef idx="1">
        <a:scrgbClr r="0" g="0" b="0"/>
      </a:fillRef>
      <a:effectRef idx="0">
        <a:scrgbClr r="0" g="0" b="0"/>
      </a:effectRef>
      <a:fontRef idx="minor">
        <a:schemeClr val="lt1"/>
      </a:fontRef>
    </dgm:style>
  </dgm:styleLbl>
  <dgm:styleLbl name="parChTrans2D3">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threePt" dir="t">
        <a:rot lat="0" lon="0" rev="7500000"/>
      </a:lightRig>
    </dgm:scene3d>
    <dgm:sp3d z="60000" prstMaterial="flat">
      <a:bevelT w="120900" h="88900"/>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a:rot lat="0" lon="0" rev="7500000"/>
      </a:lightRig>
    </dgm:scene3d>
    <dgm:sp3d z="-40000" prstMaterial="matte"/>
    <dgm:txPr/>
    <dgm:style>
      <a:lnRef idx="2">
        <a:scrgbClr r="0" g="0" b="0"/>
      </a:lnRef>
      <a:fillRef idx="0">
        <a:scrgbClr r="0" g="0" b="0"/>
      </a:fillRef>
      <a:effectRef idx="0">
        <a:scrgbClr r="0" g="0" b="0"/>
      </a:effectRef>
      <a:fontRef idx="minor"/>
    </dgm:style>
  </dgm:styleLbl>
  <dgm:styleLbl name="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a:rot lat="0" lon="0" rev="7500000"/>
      </a:lightRig>
    </dgm:scene3d>
    <dgm:sp3d z="152400" extrusionH="63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a:rot lat="0" lon="0" rev="7500000"/>
      </a:lightRig>
    </dgm:scene3d>
    <dgm:sp3d extrusionH="190500" prstMaterial="dkEdge">
      <a:bevelT w="135400" h="16350" prst="relaxedInset"/>
      <a:contourClr>
        <a:schemeClr val="bg1"/>
      </a:contourClr>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a:rot lat="0" lon="0" rev="7500000"/>
      </a:lightRig>
    </dgm:scene3d>
    <dgm:sp3d prstMaterial="plastic">
      <a:bevelT w="127000" h="35400"/>
    </dgm:sp3d>
    <dgm:txPr/>
    <dgm:style>
      <a:lnRef idx="1">
        <a:scrgbClr r="0" g="0" b="0"/>
      </a:lnRef>
      <a:fillRef idx="1">
        <a:scrgbClr r="0" g="0" b="0"/>
      </a:fillRef>
      <a:effectRef idx="2">
        <a:scrgbClr r="0" g="0" b="0"/>
      </a:effectRef>
      <a:fontRef idx="minor">
        <a:schemeClr val="lt1"/>
      </a:fontRef>
    </dgm:style>
  </dgm:styleLbl>
  <dgm:styleLbl name="bgAcc1">
    <dgm:scene3d>
      <a:camera prst="orthographicFront"/>
      <a:lightRig rig="threePt" dir="t">
        <a:rot lat="0" lon="0" rev="7500000"/>
      </a:lightRig>
    </dgm:scene3d>
    <dgm:sp3d z="-152400" extrusionH="63500" prstMaterial="dkEdge">
      <a:bevelT w="124450" h="16350" prst="relaxedInset"/>
      <a:contourClr>
        <a:schemeClr val="bg1"/>
      </a:contourClr>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a:rot lat="0" lon="0" rev="7500000"/>
      </a:lightRig>
    </dgm:scene3d>
    <dgm:sp3d z="152400" extrusionH="63500" prstMaterial="dkEdge">
      <a:bevelT w="120800" h="19050" prst="relaxedInset"/>
      <a:contourClr>
        <a:schemeClr val="bg1"/>
      </a:contourClr>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a:rot lat="0" lon="0" rev="7500000"/>
      </a:lightRig>
    </dgm:scene3d>
    <dgm:sp3d extrusionH="190500" prstMaterial="dkEdge">
      <a:bevelT w="120650" h="38100" prst="relaxedInset"/>
      <a:contourClr>
        <a:schemeClr val="bg1"/>
      </a:contourClr>
    </dgm:sp3d>
    <dgm:txPr/>
    <dgm:style>
      <a:lnRef idx="1">
        <a:scrgbClr r="0" g="0" b="0"/>
      </a:lnRef>
      <a:fillRef idx="1">
        <a:scrgbClr r="0" g="0" b="0"/>
      </a:fillRef>
      <a:effectRef idx="2">
        <a:scrgbClr r="0" g="0" b="0"/>
      </a:effectRef>
      <a:fontRef idx="minor"/>
    </dgm:style>
  </dgm:styleLbl>
  <dgm:styleLbl name="solidBgAcc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a:rot lat="0" lon="0" rev="7500000"/>
      </a:lightRig>
    </dgm:scene3d>
    <dgm:sp3d extrusionH="190500" prstMaterial="dkEdge">
      <a:bevelT w="120650" h="38100" prst="relaxedInset"/>
      <a:bevelB w="120650" h="57150" prst="relaxedInset"/>
      <a:contourClr>
        <a:schemeClr val="bg1"/>
      </a:contourClr>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a:rot lat="0" lon="0" rev="7500000"/>
      </a:lightRig>
    </dgm:scene3d>
    <dgm:sp3d z="-152400" extrusionH="63500" prstMaterial="dkEdge">
      <a:bevelT w="144450" h="36350" prst="relaxedInset"/>
      <a:contourClr>
        <a:schemeClr val="bg1"/>
      </a:contourClr>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a:rot lat="0" lon="0" rev="7500000"/>
      </a:lightRig>
    </dgm:scene3d>
    <dgm:sp3d z="152400" extrusionH="63500" prstMaterial="dkEdge">
      <a:bevelT w="125400" h="36350" prst="relaxedInset"/>
      <a:contourClr>
        <a:schemeClr val="bg1"/>
      </a:contourClr>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a:rot lat="0" lon="0" rev="7500000"/>
      </a:lightRig>
    </dgm:scene3d>
    <dgm:sp3d z="-152400" extrusionH="63500" prstMaterial="matte">
      <a:bevelT w="144450" h="6350" prst="relaxedInset"/>
      <a:contourClr>
        <a:schemeClr val="bg1"/>
      </a:contourClr>
    </dgm:sp3d>
    <dgm:txPr/>
    <dgm:style>
      <a:lnRef idx="0">
        <a:scrgbClr r="0" g="0" b="0"/>
      </a:lnRef>
      <a:fillRef idx="3">
        <a:scrgbClr r="0" g="0" b="0"/>
      </a:fillRef>
      <a:effectRef idx="0">
        <a:scrgbClr r="0" g="0" b="0"/>
      </a:effectRef>
      <a:fontRef idx="minor"/>
    </dgm:style>
  </dgm:styleLbl>
  <dgm:styleLbl name="dkBgShp">
    <dgm:scene3d>
      <a:camera prst="orthographicFront"/>
      <a:lightRig rig="threePt" dir="t">
        <a:rot lat="0" lon="0" rev="7500000"/>
      </a:lightRig>
    </dgm:scene3d>
    <dgm:sp3d prstMaterial="plastic">
      <a:bevelT w="127000" h="25400" prst="relaxedInset"/>
      <a:bevelB w="88900" h="121750" prst="angle"/>
    </dgm:sp3d>
    <dgm:txPr/>
    <dgm:style>
      <a:lnRef idx="0">
        <a:scrgbClr r="0" g="0" b="0"/>
      </a:lnRef>
      <a:fillRef idx="1">
        <a:scrgbClr r="0" g="0" b="0"/>
      </a:fillRef>
      <a:effectRef idx="2">
        <a:scrgbClr r="0" g="0" b="0"/>
      </a:effectRef>
      <a:fontRef idx="minor">
        <a:schemeClr val="lt1"/>
      </a:fontRef>
    </dgm:style>
  </dgm:styleLbl>
  <dgm:styleLbl name="trBgShp">
    <dgm:scene3d>
      <a:camera prst="orthographicFront"/>
      <a:lightRig rig="threePt" dir="t"/>
    </dgm:scene3d>
    <dgm:sp3d z="-152400" prstMaterial="matte"/>
    <dgm:txPr/>
    <dgm:style>
      <a:lnRef idx="0">
        <a:scrgbClr r="0" g="0" b="0"/>
      </a:lnRef>
      <a:fillRef idx="1">
        <a:scrgbClr r="0" g="0" b="0"/>
      </a:fillRef>
      <a:effectRef idx="0">
        <a:scrgbClr r="0" g="0" b="0"/>
      </a:effectRef>
      <a:fontRef idx="minor"/>
    </dgm:style>
  </dgm:styleLbl>
  <dgm:styleLbl name="fgShp">
    <dgm:scene3d>
      <a:camera prst="orthographicFront"/>
      <a:lightRig rig="threePt" dir="t">
        <a:rot lat="0" lon="0" rev="7500000"/>
      </a:lightRig>
    </dgm:scene3d>
    <dgm:sp3d z="152400" extrusionH="63500" prstMaterial="matte">
      <a:bevelT w="50800" h="19050" prst="relaxedInset"/>
      <a:contourClr>
        <a:schemeClr val="bg1"/>
      </a:contourClr>
    </dgm:sp3d>
    <dgm:txPr/>
    <dgm:style>
      <a:lnRef idx="0">
        <a:scrgbClr r="0" g="0" b="0"/>
      </a:lnRef>
      <a:fillRef idx="1">
        <a:scrgbClr r="0" g="0" b="0"/>
      </a:fillRef>
      <a:effectRef idx="2">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3">
  <dgm:title val=""/>
  <dgm:desc val=""/>
  <dgm:catLst>
    <dgm:cat type="simple" pri="10300"/>
  </dgm:catLst>
  <dgm:scene3d>
    <a:camera prst="orthographicFront"/>
    <a:lightRig rig="threePt" dir="t"/>
  </dgm:scene3d>
  <dgm:styleLbl name="node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lnNode1">
    <dgm:scene3d>
      <a:camera prst="orthographicFront"/>
      <a:lightRig rig="flat" dir="t"/>
    </dgm:scene3d>
    <dgm:sp3d prstMaterial="dkEdge">
      <a:bevelT w="8200" h="38100"/>
    </dgm:sp3d>
    <dgm:txPr/>
    <dgm:style>
      <a:lnRef idx="1">
        <a:scrgbClr r="0" g="0" b="0"/>
      </a:lnRef>
      <a:fillRef idx="2">
        <a:scrgbClr r="0" g="0" b="0"/>
      </a:fillRef>
      <a:effectRef idx="0">
        <a:scrgbClr r="0" g="0" b="0"/>
      </a:effectRef>
      <a:fontRef idx="minor">
        <a:schemeClr val="dk1"/>
      </a:fontRef>
    </dgm:style>
  </dgm:styleLbl>
  <dgm:styleLbl name="vennNode1">
    <dgm:scene3d>
      <a:camera prst="orthographicFront"/>
      <a:lightRig rig="flat" dir="t"/>
    </dgm:scene3d>
    <dgm:sp3d prstMaterial="dkEdge">
      <a:bevelT w="8200" h="38100"/>
    </dgm:sp3d>
    <dgm:txPr/>
    <dgm:style>
      <a:lnRef idx="0">
        <a:scrgbClr r="0" g="0" b="0"/>
      </a:lnRef>
      <a:fillRef idx="2">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node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node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f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1">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f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bgSibTrans2D1">
    <dgm:scene3d>
      <a:camera prst="orthographicFront"/>
      <a:lightRig rig="threePt" dir="t"/>
    </dgm:scene3d>
    <dgm:sp3d/>
    <dgm:txPr/>
    <dgm:style>
      <a:lnRef idx="0">
        <a:scrgbClr r="0" g="0" b="0"/>
      </a:lnRef>
      <a:fillRef idx="2">
        <a:scrgbClr r="0" g="0" b="0"/>
      </a:fillRef>
      <a:effectRef idx="1">
        <a:scrgbClr r="0" g="0" b="0"/>
      </a:effectRef>
      <a:fontRef idx="minor">
        <a:schemeClr val="dk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2">
        <a:scrgbClr r="0" g="0" b="0"/>
      </a:fillRef>
      <a:effectRef idx="1">
        <a:scrgbClr r="0" g="0" b="0"/>
      </a:effectRef>
      <a:fontRef idx="minor"/>
    </dgm:style>
  </dgm:styleLbl>
  <dgm:styleLbl name="asst0">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1">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2">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3">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asst4">
    <dgm:scene3d>
      <a:camera prst="orthographicFront"/>
      <a:lightRig rig="flat" dir="t"/>
    </dgm:scene3d>
    <dgm:sp3d prstMaterial="dkEdge">
      <a:bevelT w="8200" h="38100"/>
    </dgm:sp3d>
    <dgm:txPr/>
    <dgm:style>
      <a:lnRef idx="0">
        <a:scrgbClr r="0" g="0" b="0"/>
      </a:lnRef>
      <a:fillRef idx="2">
        <a:scrgbClr r="0" g="0" b="0"/>
      </a:fillRef>
      <a:effectRef idx="1">
        <a:scrgbClr r="0" g="0" b="0"/>
      </a:effectRef>
      <a:fontRef idx="minor">
        <a:schemeClr val="dk1"/>
      </a:fontRef>
    </dgm:style>
  </dgm:styleLbl>
  <dgm:styleLbl name="parChTrans2D1">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2">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3">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2D4">
    <dgm:scene3d>
      <a:camera prst="orthographicFront"/>
      <a:lightRig rig="threePt" dir="t"/>
    </dgm:scene3d>
    <dgm:sp3d/>
    <dgm:txPr/>
    <dgm:style>
      <a:lnRef idx="1">
        <a:scrgbClr r="0" g="0" b="0"/>
      </a:lnRef>
      <a:fillRef idx="2">
        <a:scrgbClr r="0" g="0" b="0"/>
      </a:fillRef>
      <a:effectRef idx="1">
        <a:scrgbClr r="0" g="0" b="0"/>
      </a:effectRef>
      <a:fontRef idx="minor">
        <a:schemeClr val="dk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2">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1">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prstMaterial="dkEdge">
      <a:bevelT w="8200" h="38100"/>
    </dgm:sp3d>
    <dgm:txPr/>
    <dgm:style>
      <a:lnRef idx="1">
        <a:scrgbClr r="0" g="0" b="0"/>
      </a:lnRef>
      <a:fillRef idx="2">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dirty="0"/>
              <a:t>Click to edit Master title style</a:t>
            </a:r>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rgbClr val="262626"/>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dirty="0"/>
              <a:t>Click to edit Master subtitle style</a:t>
            </a:r>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10/22/2026</a:t>
            </a:fld>
            <a:endParaRPr lang="en-US" dirty="0"/>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67009678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7B2D3E9E-A95C-48F2-B4BF-A71542E0BE9A}" type="datetimeFigureOut">
              <a:rPr lang="en-US" dirty="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835410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dirty="0"/>
              <a:t>Click to edit Master title style</a:t>
            </a:r>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extLst>
      <p:ext uri="{BB962C8B-B14F-4D97-AF65-F5344CB8AC3E}">
        <p14:creationId xmlns:p14="http://schemas.microsoft.com/office/powerpoint/2010/main" val="5248064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F12952B5-7A2F-4CC8-B7CE-9234E21C2837}" type="datetimeFigureOut">
              <a:rPr lang="en-US" dirty="0"/>
              <a:t>10/22/2026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8482062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dirty="0"/>
              <a:t>Click to edit Master title style</a:t>
            </a:r>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E1DA07A-9201-4B4B-BAF2-015AFA30F520}" type="datetimeFigureOut">
              <a:rPr lang="en-US" dirty="0"/>
              <a:t>10/22/2026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00261267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73D7E00A-486F-4252-8B1D-E32645521F49}" type="datetimeFigureOut">
              <a:rPr lang="en-US" dirty="0"/>
              <a:t>10/22/2026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6412746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DDF5F92-E675-4B36-9A60-69A962A68675}" type="datetimeFigureOut">
              <a:rPr lang="en-US" dirty="0"/>
              <a:t>10/22/2026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18164888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dirty="0"/>
              <a:t>Click to edit Master title style</a:t>
            </a:r>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dirty="0"/>
              <a:t>Click to edit Master text styles</a:t>
            </a:r>
          </a:p>
        </p:txBody>
      </p:sp>
      <p:sp>
        <p:nvSpPr>
          <p:cNvPr id="5" name="Date Placeholder 4"/>
          <p:cNvSpPr>
            <a:spLocks noGrp="1"/>
          </p:cNvSpPr>
          <p:nvPr>
            <p:ph type="dt" sz="half" idx="10"/>
          </p:nvPr>
        </p:nvSpPr>
        <p:spPr/>
        <p:txBody>
          <a:bodyPr/>
          <a:lstStyle/>
          <a:p>
            <a:fld id="{AF6E2C9B-5FA2-460D-9BE7-B0812FC2A6FF}" type="datetimeFigureOut">
              <a:rPr lang="en-US" dirty="0"/>
              <a:t>10/22/2026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29550459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dirty="0"/>
              <a:t>Click to edit Master title style</a:t>
            </a:r>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5586B75A-687E-405C-8A0B-8D00578BA2C3}" type="datetimeFigureOut">
              <a:rPr lang="en-US" dirty="0"/>
              <a:pPr/>
              <a:t>10/22/2026</a:t>
            </a:fld>
            <a:endParaRPr lang="en-US" dirty="0"/>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US" dirty="0"/>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346565021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F4E5243-F52A-4D37-9694-EB26C6C31910}" type="datetimeFigureOut">
              <a:rPr lang="en-US" dirty="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39604270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3A77B6E1-634A-48DC-9E8B-D894023267EF}" type="datetimeFigureOut">
              <a:rPr lang="en-US" dirty="0"/>
              <a:t>10/22/2026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t>‹#›</a:t>
            </a:fld>
            <a:endParaRPr lang="en-US" dirty="0"/>
          </a:p>
        </p:txBody>
      </p:sp>
    </p:spTree>
    <p:extLst>
      <p:ext uri="{BB962C8B-B14F-4D97-AF65-F5344CB8AC3E}">
        <p14:creationId xmlns:p14="http://schemas.microsoft.com/office/powerpoint/2010/main" val="282345434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5586B75A-687E-405C-8A0B-8D00578BA2C3}" type="datetimeFigureOut">
              <a:rPr lang="en-US" dirty="0"/>
              <a:pPr/>
              <a:t>10/22/2026</a:t>
            </a:fld>
            <a:endParaRPr lang="en-US" dirty="0"/>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US" dirty="0"/>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4FAB73BC-B049-4115-A692-8D63A059BFB8}" type="slidenum">
              <a:rPr lang="en-US" dirty="0"/>
              <a:pPr/>
              <a:t>‹#›</a:t>
            </a:fld>
            <a:endParaRPr lang="en-US" dirty="0"/>
          </a:p>
        </p:txBody>
      </p:sp>
    </p:spTree>
    <p:extLst>
      <p:ext uri="{BB962C8B-B14F-4D97-AF65-F5344CB8AC3E}">
        <p14:creationId xmlns:p14="http://schemas.microsoft.com/office/powerpoint/2010/main" val="851112244"/>
      </p:ext>
    </p:extLst>
  </p:cSld>
  <p:clrMap bg1="lt1" tx1="dk1" bg2="lt2" tx2="dk2" accent1="accent1" accent2="accent2" accent3="accent3" accent4="accent4" accent5="accent5" accent6="accent6" hlink="hlink" folHlink="folHlink"/>
  <p:sldLayoutIdLst>
    <p:sldLayoutId id="2147483823" r:id="rId1"/>
    <p:sldLayoutId id="2147483824" r:id="rId2"/>
    <p:sldLayoutId id="2147483825" r:id="rId3"/>
    <p:sldLayoutId id="2147483826" r:id="rId4"/>
    <p:sldLayoutId id="2147483827" r:id="rId5"/>
    <p:sldLayoutId id="2147483828" r:id="rId6"/>
    <p:sldLayoutId id="2147483829" r:id="rId7"/>
    <p:sldLayoutId id="2147483830" r:id="rId8"/>
    <p:sldLayoutId id="2147483831" r:id="rId9"/>
    <p:sldLayoutId id="2147483832" r:id="rId10"/>
    <p:sldLayoutId id="2147483833" r:id="rId11"/>
  </p:sldLayoutIdLst>
  <p:hf sldNum="0" hdr="0" ftr="0" dt="0"/>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4.png"/><Relationship Id="rId2" Type="http://schemas.openxmlformats.org/officeDocument/2006/relationships/diagramData" Target="../diagrams/data1.xml"/><Relationship Id="rId1" Type="http://schemas.openxmlformats.org/officeDocument/2006/relationships/slideLayout" Target="../slideLayouts/slideLayout4.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3.xml"/><Relationship Id="rId13" Type="http://schemas.openxmlformats.org/officeDocument/2006/relationships/diagramLayout" Target="../diagrams/layout4.xml"/><Relationship Id="rId3" Type="http://schemas.openxmlformats.org/officeDocument/2006/relationships/diagramLayout" Target="../diagrams/layout2.xml"/><Relationship Id="rId7" Type="http://schemas.openxmlformats.org/officeDocument/2006/relationships/diagramData" Target="../diagrams/data3.xml"/><Relationship Id="rId12" Type="http://schemas.openxmlformats.org/officeDocument/2006/relationships/diagramData" Target="../diagrams/data4.xml"/><Relationship Id="rId2" Type="http://schemas.openxmlformats.org/officeDocument/2006/relationships/diagramData" Target="../diagrams/data2.xml"/><Relationship Id="rId16" Type="http://schemas.microsoft.com/office/2007/relationships/diagramDrawing" Target="../diagrams/drawing4.xml"/><Relationship Id="rId1" Type="http://schemas.openxmlformats.org/officeDocument/2006/relationships/slideLayout" Target="../slideLayouts/slideLayout5.xml"/><Relationship Id="rId6" Type="http://schemas.microsoft.com/office/2007/relationships/diagramDrawing" Target="../diagrams/drawing2.xml"/><Relationship Id="rId11" Type="http://schemas.microsoft.com/office/2007/relationships/diagramDrawing" Target="../diagrams/drawing3.xml"/><Relationship Id="rId5" Type="http://schemas.openxmlformats.org/officeDocument/2006/relationships/diagramColors" Target="../diagrams/colors2.xml"/><Relationship Id="rId15" Type="http://schemas.openxmlformats.org/officeDocument/2006/relationships/diagramColors" Target="../diagrams/colors4.xml"/><Relationship Id="rId10" Type="http://schemas.openxmlformats.org/officeDocument/2006/relationships/diagramColors" Target="../diagrams/colors3.xml"/><Relationship Id="rId4" Type="http://schemas.openxmlformats.org/officeDocument/2006/relationships/diagramQuickStyle" Target="../diagrams/quickStyle2.xml"/><Relationship Id="rId9" Type="http://schemas.openxmlformats.org/officeDocument/2006/relationships/diagramQuickStyle" Target="../diagrams/quickStyle3.xml"/><Relationship Id="rId14"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hyperlink" Target="https://doi.org/10.1191/1478088706qp063oa" TargetMode="External"/><Relationship Id="rId2" Type="http://schemas.openxmlformats.org/officeDocument/2006/relationships/hyperlink" Target="https://doi.org/https:/doi.org/10.1016/j.glmedi.2025.100198" TargetMode="External"/><Relationship Id="rId1" Type="http://schemas.openxmlformats.org/officeDocument/2006/relationships/slideLayout" Target="../slideLayouts/slideLayout4.xml"/><Relationship Id="rId6" Type="http://schemas.openxmlformats.org/officeDocument/2006/relationships/hyperlink" Target="https://www.uwtsd.ac.uk/research/research-integrity-and-ethics" TargetMode="External"/><Relationship Id="rId5" Type="http://schemas.openxmlformats.org/officeDocument/2006/relationships/hyperlink" Target="https://doi.org/10.1177/01410768241233109" TargetMode="External"/><Relationship Id="rId4" Type="http://schemas.openxmlformats.org/officeDocument/2006/relationships/hyperlink" Target="https://doi.org/10.1007/s40615-024-02112-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C39563-6B32-68A7-BC28-75915E63F0CD}"/>
              </a:ext>
            </a:extLst>
          </p:cNvPr>
          <p:cNvSpPr>
            <a:spLocks noGrp="1"/>
          </p:cNvSpPr>
          <p:nvPr>
            <p:ph type="title"/>
          </p:nvPr>
        </p:nvSpPr>
        <p:spPr>
          <a:xfrm>
            <a:off x="295348" y="2678297"/>
            <a:ext cx="6335824" cy="737524"/>
          </a:xfrm>
        </p:spPr>
        <p:txBody>
          <a:bodyPr vert="horz" lIns="91440" tIns="45720" rIns="91440" bIns="45720" rtlCol="0" anchor="ctr">
            <a:noAutofit/>
          </a:bodyPr>
          <a:lstStyle/>
          <a:p>
            <a:br>
              <a:rPr lang="en-GB" sz="3200" b="1" dirty="0">
                <a:solidFill>
                  <a:srgbClr val="262626"/>
                </a:solidFill>
                <a:latin typeface="Arial"/>
                <a:ea typeface="Calibri Light"/>
                <a:cs typeface="Arial"/>
              </a:rPr>
            </a:br>
            <a:br>
              <a:rPr lang="en-GB" sz="3200" b="1" dirty="0">
                <a:latin typeface="Arial"/>
                <a:ea typeface="Calibri Light"/>
                <a:cs typeface="Arial"/>
              </a:rPr>
            </a:br>
            <a:r>
              <a:rPr lang="en-GB" sz="3200" b="1">
                <a:solidFill>
                  <a:srgbClr val="262626"/>
                </a:solidFill>
                <a:latin typeface="Arial"/>
                <a:ea typeface="Calibri Light"/>
                <a:cs typeface="Arial"/>
              </a:rPr>
              <a:t>Methodology Poster – Chapter 3</a:t>
            </a:r>
            <a:endParaRPr lang="en-GB" sz="3200">
              <a:solidFill>
                <a:schemeClr val="tx1"/>
              </a:solidFill>
              <a:latin typeface="Arial"/>
              <a:ea typeface="Calibri Light"/>
              <a:cs typeface="Arial"/>
            </a:endParaRPr>
          </a:p>
          <a:p>
            <a:endParaRPr lang="en-GB" cap="none" dirty="0">
              <a:ln>
                <a:noFill/>
              </a:ln>
              <a:solidFill>
                <a:schemeClr val="tx1"/>
              </a:solidFill>
              <a:latin typeface="Trebuchet MS" panose="020B0603020202020204"/>
            </a:endParaRPr>
          </a:p>
        </p:txBody>
      </p:sp>
      <p:graphicFrame>
        <p:nvGraphicFramePr>
          <p:cNvPr id="9" name="Content Placeholder 3">
            <a:extLst>
              <a:ext uri="{FF2B5EF4-FFF2-40B4-BE49-F238E27FC236}">
                <a16:creationId xmlns:a16="http://schemas.microsoft.com/office/drawing/2014/main" id="{F37FCF80-9652-1DFD-9CC7-70B3D928E34D}"/>
              </a:ext>
            </a:extLst>
          </p:cNvPr>
          <p:cNvGraphicFramePr>
            <a:graphicFrameLocks noGrp="1"/>
          </p:cNvGraphicFramePr>
          <p:nvPr>
            <p:ph sz="half" idx="2"/>
            <p:extLst>
              <p:ext uri="{D42A27DB-BD31-4B8C-83A1-F6EECF244321}">
                <p14:modId xmlns:p14="http://schemas.microsoft.com/office/powerpoint/2010/main" val="2889597976"/>
              </p:ext>
            </p:extLst>
          </p:nvPr>
        </p:nvGraphicFramePr>
        <p:xfrm>
          <a:off x="130629" y="3425825"/>
          <a:ext cx="8077199" cy="27511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5" name="Picture 4" descr="SCVO | Sandwell Council of Voluntary Organisations.">
            <a:extLst>
              <a:ext uri="{FF2B5EF4-FFF2-40B4-BE49-F238E27FC236}">
                <a16:creationId xmlns:a16="http://schemas.microsoft.com/office/drawing/2014/main" id="{D79F7B5B-9A18-5146-8E6A-DFED76D7EC0F}"/>
              </a:ext>
            </a:extLst>
          </p:cNvPr>
          <p:cNvPicPr>
            <a:picLocks noChangeAspect="1"/>
          </p:cNvPicPr>
          <p:nvPr/>
        </p:nvPicPr>
        <p:blipFill>
          <a:blip r:embed="rId7"/>
          <a:stretch>
            <a:fillRect/>
          </a:stretch>
        </p:blipFill>
        <p:spPr>
          <a:xfrm>
            <a:off x="3168650" y="150813"/>
            <a:ext cx="4203700" cy="1730375"/>
          </a:xfrm>
          <a:prstGeom prst="rect">
            <a:avLst/>
          </a:prstGeom>
        </p:spPr>
      </p:pic>
    </p:spTree>
    <p:extLst>
      <p:ext uri="{BB962C8B-B14F-4D97-AF65-F5344CB8AC3E}">
        <p14:creationId xmlns:p14="http://schemas.microsoft.com/office/powerpoint/2010/main" val="343664396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83A3B6-D048-4D9D-C6C8-C45FAD3D62B2}"/>
              </a:ext>
            </a:extLst>
          </p:cNvPr>
          <p:cNvSpPr>
            <a:spLocks noGrp="1"/>
          </p:cNvSpPr>
          <p:nvPr>
            <p:ph type="title"/>
          </p:nvPr>
        </p:nvSpPr>
        <p:spPr>
          <a:xfrm>
            <a:off x="217488" y="-3175"/>
            <a:ext cx="11137900" cy="868363"/>
          </a:xfrm>
        </p:spPr>
        <p:txBody>
          <a:bodyPr/>
          <a:lstStyle/>
          <a:p>
            <a:pPr algn="ctr"/>
            <a:r>
              <a:rPr lang="en-GB"/>
              <a:t>        </a:t>
            </a:r>
            <a:endParaRPr lang="en-US"/>
          </a:p>
        </p:txBody>
      </p:sp>
      <p:sp>
        <p:nvSpPr>
          <p:cNvPr id="3" name="Text Placeholder 2">
            <a:extLst>
              <a:ext uri="{FF2B5EF4-FFF2-40B4-BE49-F238E27FC236}">
                <a16:creationId xmlns:a16="http://schemas.microsoft.com/office/drawing/2014/main" id="{49605C80-48D2-82BE-05B6-CCD44252C5B0}"/>
              </a:ext>
            </a:extLst>
          </p:cNvPr>
          <p:cNvSpPr>
            <a:spLocks noGrp="1"/>
          </p:cNvSpPr>
          <p:nvPr>
            <p:ph type="body" idx="1"/>
          </p:nvPr>
        </p:nvSpPr>
        <p:spPr>
          <a:xfrm>
            <a:off x="217488" y="1300163"/>
            <a:ext cx="5576887" cy="595312"/>
          </a:xfrm>
        </p:spPr>
        <p:txBody>
          <a:bodyPr>
            <a:normAutofit/>
          </a:bodyPr>
          <a:lstStyle/>
          <a:p>
            <a:pPr marL="285750" indent="-285750">
              <a:buChar char="•"/>
            </a:pPr>
            <a:endParaRPr lang="en-GB" sz="1100" b="0" dirty="0">
              <a:latin typeface="Arial"/>
              <a:cs typeface="Arial"/>
            </a:endParaRPr>
          </a:p>
          <a:p>
            <a:r>
              <a:rPr lang="en-GB" sz="1200" b="0" dirty="0">
                <a:latin typeface="Arial"/>
                <a:cs typeface="Arial"/>
              </a:rPr>
              <a:t>  </a:t>
            </a:r>
          </a:p>
          <a:p>
            <a:endParaRPr lang="en-GB" sz="1200" b="0" dirty="0">
              <a:latin typeface="Arial"/>
              <a:cs typeface="Arial"/>
            </a:endParaRPr>
          </a:p>
        </p:txBody>
      </p:sp>
      <p:sp>
        <p:nvSpPr>
          <p:cNvPr id="13" name="Content Placeholder 12">
            <a:extLst>
              <a:ext uri="{FF2B5EF4-FFF2-40B4-BE49-F238E27FC236}">
                <a16:creationId xmlns:a16="http://schemas.microsoft.com/office/drawing/2014/main" id="{512E4F02-0B40-AAA2-1815-9E28969A5FA4}"/>
              </a:ext>
            </a:extLst>
          </p:cNvPr>
          <p:cNvSpPr>
            <a:spLocks noGrp="1"/>
          </p:cNvSpPr>
          <p:nvPr>
            <p:ph sz="half" idx="2"/>
          </p:nvPr>
        </p:nvSpPr>
        <p:spPr>
          <a:xfrm>
            <a:off x="103188" y="4244975"/>
            <a:ext cx="5983287" cy="2554288"/>
          </a:xfrm>
        </p:spPr>
        <p:txBody>
          <a:bodyPr vert="horz" lIns="91440" tIns="45720" rIns="91440" bIns="45720" rtlCol="0" anchor="t">
            <a:normAutofit fontScale="47500" lnSpcReduction="20000"/>
          </a:bodyPr>
          <a:lstStyle/>
          <a:p>
            <a:pPr>
              <a:buNone/>
            </a:pPr>
            <a:r>
              <a:rPr lang="en-GB" sz="1100" dirty="0">
                <a:latin typeface="Segoe UI"/>
                <a:cs typeface="Segoe UI"/>
              </a:rPr>
              <a:t> </a:t>
            </a:r>
            <a:endParaRPr lang="en-GB" sz="1200" b="1">
              <a:latin typeface="Arial"/>
              <a:cs typeface="Arial"/>
            </a:endParaRPr>
          </a:p>
        </p:txBody>
      </p:sp>
      <p:sp>
        <p:nvSpPr>
          <p:cNvPr id="10" name="TextBox 9">
            <a:extLst>
              <a:ext uri="{FF2B5EF4-FFF2-40B4-BE49-F238E27FC236}">
                <a16:creationId xmlns:a16="http://schemas.microsoft.com/office/drawing/2014/main" id="{DAB5A1E1-0546-09B9-46A0-E2E5C17A273A}"/>
              </a:ext>
            </a:extLst>
          </p:cNvPr>
          <p:cNvSpPr txBox="1"/>
          <p:nvPr/>
        </p:nvSpPr>
        <p:spPr>
          <a:xfrm>
            <a:off x="4064841" y="3962508"/>
            <a:ext cx="2276277" cy="1855380"/>
          </a:xfrm>
          <a:prstGeom prst="rect">
            <a:avLst/>
          </a:prstGeom>
          <a:solidFill>
            <a:schemeClr val="accent6">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100" b="1">
                <a:latin typeface="Arial"/>
                <a:cs typeface="Arial"/>
              </a:rPr>
              <a:t>Databases searched:</a:t>
            </a:r>
            <a:endParaRPr lang="en-GB" sz="1100">
              <a:latin typeface="Arial"/>
              <a:cs typeface="Arial"/>
            </a:endParaRPr>
          </a:p>
          <a:p>
            <a:pPr marL="285750" indent="-285750">
              <a:lnSpc>
                <a:spcPct val="90000"/>
              </a:lnSpc>
              <a:spcBef>
                <a:spcPts val="1000"/>
              </a:spcBef>
              <a:buFont typeface="Arial"/>
              <a:buChar char="•"/>
            </a:pPr>
            <a:r>
              <a:rPr lang="en-GB" sz="1000">
                <a:latin typeface="Arial"/>
                <a:cs typeface="Arial"/>
              </a:rPr>
              <a:t>CINAHL</a:t>
            </a:r>
          </a:p>
          <a:p>
            <a:pPr marL="285750" indent="-285750">
              <a:lnSpc>
                <a:spcPct val="90000"/>
              </a:lnSpc>
              <a:spcBef>
                <a:spcPts val="1000"/>
              </a:spcBef>
              <a:buFont typeface="Arial"/>
              <a:buChar char="•"/>
            </a:pPr>
            <a:r>
              <a:rPr lang="en-GB" sz="1000">
                <a:latin typeface="Arial"/>
                <a:cs typeface="Arial"/>
              </a:rPr>
              <a:t>PubMed</a:t>
            </a:r>
          </a:p>
          <a:p>
            <a:pPr marL="285750" indent="-285750">
              <a:lnSpc>
                <a:spcPct val="90000"/>
              </a:lnSpc>
              <a:spcBef>
                <a:spcPts val="1000"/>
              </a:spcBef>
              <a:buFont typeface="Arial"/>
              <a:buChar char="•"/>
            </a:pPr>
            <a:r>
              <a:rPr lang="en-GB" sz="1000">
                <a:latin typeface="Arial"/>
                <a:cs typeface="Arial"/>
              </a:rPr>
              <a:t>ScienceDirect</a:t>
            </a:r>
          </a:p>
          <a:p>
            <a:pPr marL="285750" indent="-285750">
              <a:lnSpc>
                <a:spcPct val="90000"/>
              </a:lnSpc>
              <a:spcBef>
                <a:spcPts val="1000"/>
              </a:spcBef>
              <a:buFont typeface="Arial"/>
              <a:buChar char="•"/>
            </a:pPr>
            <a:r>
              <a:rPr lang="en-GB" sz="1000">
                <a:latin typeface="Arial"/>
                <a:cs typeface="Arial"/>
              </a:rPr>
              <a:t>Google Scholar</a:t>
            </a:r>
          </a:p>
          <a:p>
            <a:pPr marL="285750" indent="-285750">
              <a:lnSpc>
                <a:spcPct val="90000"/>
              </a:lnSpc>
              <a:spcBef>
                <a:spcPts val="1000"/>
              </a:spcBef>
              <a:buFont typeface="Arial"/>
              <a:buChar char="•"/>
            </a:pPr>
            <a:r>
              <a:rPr lang="en-GB" sz="1000">
                <a:latin typeface="Arial"/>
                <a:cs typeface="Arial"/>
              </a:rPr>
              <a:t>NHS Evidence</a:t>
            </a:r>
          </a:p>
          <a:p>
            <a:pPr algn="l"/>
            <a:endParaRPr lang="en-GB" dirty="0"/>
          </a:p>
        </p:txBody>
      </p:sp>
      <p:sp>
        <p:nvSpPr>
          <p:cNvPr id="11" name="TextBox 10">
            <a:extLst>
              <a:ext uri="{FF2B5EF4-FFF2-40B4-BE49-F238E27FC236}">
                <a16:creationId xmlns:a16="http://schemas.microsoft.com/office/drawing/2014/main" id="{FA0290C4-C4D1-DA12-EB26-9170C9D647AF}"/>
              </a:ext>
            </a:extLst>
          </p:cNvPr>
          <p:cNvSpPr txBox="1"/>
          <p:nvPr/>
        </p:nvSpPr>
        <p:spPr>
          <a:xfrm>
            <a:off x="6558607" y="4622859"/>
            <a:ext cx="2945117" cy="2132379"/>
          </a:xfrm>
          <a:prstGeom prst="rect">
            <a:avLst/>
          </a:prstGeom>
          <a:solidFill>
            <a:schemeClr val="accent1">
              <a:lumMod val="40000"/>
              <a:lumOff val="60000"/>
            </a:schemeClr>
          </a:solidFill>
          <a:ln>
            <a:solidFill>
              <a:schemeClr val="tx1"/>
            </a:solidFill>
          </a:ln>
        </p:spPr>
        <p:style>
          <a:lnRef idx="2">
            <a:schemeClr val="accent4"/>
          </a:lnRef>
          <a:fillRef idx="1">
            <a:schemeClr val="lt1"/>
          </a:fillRef>
          <a:effectRef idx="0">
            <a:schemeClr val="accent4"/>
          </a:effectRef>
          <a:fontRef idx="minor">
            <a:schemeClr val="dk1"/>
          </a:fontRef>
        </p:style>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100" b="1">
                <a:latin typeface="Arial"/>
                <a:cs typeface="Arial"/>
              </a:rPr>
              <a:t>Additional sources:</a:t>
            </a:r>
            <a:endParaRPr lang="en-GB" sz="1100">
              <a:latin typeface="Arial"/>
              <a:cs typeface="Arial"/>
            </a:endParaRPr>
          </a:p>
          <a:p>
            <a:pPr marL="171450" indent="-171450">
              <a:lnSpc>
                <a:spcPct val="90000"/>
              </a:lnSpc>
              <a:spcBef>
                <a:spcPts val="1000"/>
              </a:spcBef>
              <a:buFont typeface="Arial"/>
              <a:buChar char="•"/>
            </a:pPr>
            <a:r>
              <a:rPr lang="en-GB" sz="1000">
                <a:latin typeface="Arial"/>
                <a:cs typeface="Arial"/>
              </a:rPr>
              <a:t>NHS England</a:t>
            </a:r>
            <a:endParaRPr lang="en-GB" sz="1000" dirty="0">
              <a:latin typeface="Arial"/>
              <a:cs typeface="Arial"/>
            </a:endParaRPr>
          </a:p>
          <a:p>
            <a:pPr marL="171450" indent="-171450">
              <a:lnSpc>
                <a:spcPct val="90000"/>
              </a:lnSpc>
              <a:spcBef>
                <a:spcPts val="1000"/>
              </a:spcBef>
              <a:buFont typeface="Arial"/>
              <a:buChar char="•"/>
            </a:pPr>
            <a:r>
              <a:rPr lang="en-GB" sz="1000">
                <a:latin typeface="Arial"/>
                <a:cs typeface="Arial"/>
              </a:rPr>
              <a:t>NICE</a:t>
            </a:r>
            <a:endParaRPr lang="en-GB" sz="1000" dirty="0">
              <a:latin typeface="Arial"/>
              <a:cs typeface="Arial"/>
            </a:endParaRPr>
          </a:p>
          <a:p>
            <a:pPr marL="171450" indent="-171450">
              <a:lnSpc>
                <a:spcPct val="90000"/>
              </a:lnSpc>
              <a:spcBef>
                <a:spcPts val="1000"/>
              </a:spcBef>
              <a:buFont typeface="Arial"/>
              <a:buChar char="•"/>
            </a:pPr>
            <a:r>
              <a:rPr lang="en-GB" sz="1000">
                <a:latin typeface="Arial"/>
                <a:cs typeface="Arial"/>
              </a:rPr>
              <a:t>Office for Health Improvement and Disparities (OHID)</a:t>
            </a:r>
            <a:endParaRPr lang="en-GB" sz="1000" dirty="0">
              <a:latin typeface="Arial"/>
              <a:cs typeface="Arial"/>
            </a:endParaRPr>
          </a:p>
          <a:p>
            <a:pPr marL="171450" indent="-171450">
              <a:lnSpc>
                <a:spcPct val="90000"/>
              </a:lnSpc>
              <a:spcBef>
                <a:spcPts val="1000"/>
              </a:spcBef>
              <a:buFont typeface="Arial"/>
              <a:buChar char="•"/>
            </a:pPr>
            <a:r>
              <a:rPr lang="en-GB" sz="1000">
                <a:latin typeface="Arial"/>
                <a:cs typeface="Arial"/>
              </a:rPr>
              <a:t>World Health Organization (WHO)</a:t>
            </a:r>
            <a:endParaRPr lang="en-GB" sz="1000" dirty="0">
              <a:latin typeface="Arial"/>
              <a:cs typeface="Arial"/>
            </a:endParaRPr>
          </a:p>
          <a:p>
            <a:pPr marL="171450" indent="-171450">
              <a:lnSpc>
                <a:spcPct val="90000"/>
              </a:lnSpc>
              <a:spcBef>
                <a:spcPts val="1000"/>
              </a:spcBef>
              <a:buFont typeface="Arial"/>
              <a:buChar char="•"/>
            </a:pPr>
            <a:r>
              <a:rPr lang="en-GB" sz="1000">
                <a:latin typeface="Arial"/>
                <a:cs typeface="Arial"/>
              </a:rPr>
              <a:t>Sources published between 2016-2026</a:t>
            </a:r>
            <a:r>
              <a:rPr lang="en-GB" sz="1000" dirty="0">
                <a:latin typeface="Arial"/>
                <a:cs typeface="Arial"/>
              </a:rPr>
              <a:t> were prioritised</a:t>
            </a:r>
          </a:p>
          <a:p>
            <a:pPr algn="l"/>
            <a:endParaRPr lang="en-GB" dirty="0"/>
          </a:p>
        </p:txBody>
      </p:sp>
      <p:sp>
        <p:nvSpPr>
          <p:cNvPr id="15" name="TextBox 14">
            <a:extLst>
              <a:ext uri="{FF2B5EF4-FFF2-40B4-BE49-F238E27FC236}">
                <a16:creationId xmlns:a16="http://schemas.microsoft.com/office/drawing/2014/main" id="{72FC1AC5-B74C-2796-0803-D30ED99099EA}"/>
              </a:ext>
            </a:extLst>
          </p:cNvPr>
          <p:cNvSpPr txBox="1"/>
          <p:nvPr/>
        </p:nvSpPr>
        <p:spPr>
          <a:xfrm>
            <a:off x="105396" y="2037646"/>
            <a:ext cx="3247373" cy="1615827"/>
          </a:xfrm>
          <a:prstGeom prst="rect">
            <a:avLst/>
          </a:prstGeom>
          <a:solidFill>
            <a:schemeClr val="accent1">
              <a:lumMod val="40000"/>
              <a:lumOff val="60000"/>
            </a:schemeClr>
          </a:solidFill>
          <a:ln>
            <a:solidFill>
              <a:schemeClr val="bg2">
                <a:lumMod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cs typeface="Arial"/>
              </a:rPr>
              <a:t>Type 2 diabetes is a significant public health concern in the United Kingdom, particularly among South Asian populations who experience a higher risk of developing the condition and greater barriers to prevention. South Asian women may be affected by cultural, socioeconomic and structural factors that influence awareness, screening uptake and engagement with prevention services. Understanding these factors is important for reducing health inequalities and </a:t>
            </a:r>
            <a:r>
              <a:rPr lang="en-GB" sz="900">
                <a:latin typeface="Arial"/>
                <a:cs typeface="Arial"/>
              </a:rPr>
              <a:t>improving health outcomes</a:t>
            </a:r>
            <a:r>
              <a:rPr lang="en-GB" sz="900" dirty="0">
                <a:latin typeface="Arial"/>
                <a:cs typeface="Arial"/>
              </a:rPr>
              <a:t> </a:t>
            </a:r>
          </a:p>
          <a:p>
            <a:pPr algn="l"/>
            <a:endParaRPr lang="en-GB" dirty="0"/>
          </a:p>
        </p:txBody>
      </p:sp>
      <p:sp>
        <p:nvSpPr>
          <p:cNvPr id="16" name="TextBox 15">
            <a:extLst>
              <a:ext uri="{FF2B5EF4-FFF2-40B4-BE49-F238E27FC236}">
                <a16:creationId xmlns:a16="http://schemas.microsoft.com/office/drawing/2014/main" id="{4E9703AE-A1F8-8AB9-7E9E-EF7C54E51B74}"/>
              </a:ext>
            </a:extLst>
          </p:cNvPr>
          <p:cNvSpPr txBox="1"/>
          <p:nvPr/>
        </p:nvSpPr>
        <p:spPr>
          <a:xfrm>
            <a:off x="106186" y="3737566"/>
            <a:ext cx="3614604" cy="1217769"/>
          </a:xfrm>
          <a:prstGeom prst="rect">
            <a:avLst/>
          </a:prstGeom>
          <a:solidFill>
            <a:schemeClr val="accent1">
              <a:lumMod val="60000"/>
              <a:lumOff val="4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GB" sz="1600" b="1">
                <a:latin typeface="Arial"/>
                <a:cs typeface="Arial"/>
              </a:rPr>
              <a:t>Research Aim</a:t>
            </a:r>
          </a:p>
          <a:p>
            <a:pPr>
              <a:lnSpc>
                <a:spcPct val="90000"/>
              </a:lnSpc>
              <a:spcBef>
                <a:spcPts val="1000"/>
              </a:spcBef>
            </a:pPr>
            <a:r>
              <a:rPr lang="en-GB" sz="900" dirty="0">
                <a:latin typeface="Arial"/>
                <a:cs typeface="Arial"/>
              </a:rPr>
              <a:t>To examine the prevalence, risk factors, awareness levels and prevention strategies relating to Type 2 diabetes among South Asian women in the UK, with the aim of enhancing health an</a:t>
            </a:r>
            <a:r>
              <a:rPr lang="en-GB" sz="900">
                <a:latin typeface="Arial"/>
                <a:cs typeface="Arial"/>
              </a:rPr>
              <a:t>d social care practices</a:t>
            </a:r>
            <a:endParaRPr lang="en-US" sz="900">
              <a:latin typeface="Arial"/>
              <a:cs typeface="Arial"/>
            </a:endParaRPr>
          </a:p>
          <a:p>
            <a:pPr algn="l"/>
            <a:endParaRPr lang="en-GB" dirty="0"/>
          </a:p>
        </p:txBody>
      </p:sp>
      <p:sp>
        <p:nvSpPr>
          <p:cNvPr id="17" name="TextBox 16">
            <a:extLst>
              <a:ext uri="{FF2B5EF4-FFF2-40B4-BE49-F238E27FC236}">
                <a16:creationId xmlns:a16="http://schemas.microsoft.com/office/drawing/2014/main" id="{2C769D4A-46AB-56BF-8112-0287FA9F180A}"/>
              </a:ext>
            </a:extLst>
          </p:cNvPr>
          <p:cNvSpPr txBox="1"/>
          <p:nvPr/>
        </p:nvSpPr>
        <p:spPr>
          <a:xfrm>
            <a:off x="3437509" y="2432559"/>
            <a:ext cx="3684656" cy="1245469"/>
          </a:xfrm>
          <a:prstGeom prst="rect">
            <a:avLst/>
          </a:prstGeom>
          <a:solidFill>
            <a:schemeClr val="bg2">
              <a:lumMod val="9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28600" indent="-228600">
              <a:lnSpc>
                <a:spcPct val="90000"/>
              </a:lnSpc>
              <a:spcBef>
                <a:spcPts val="1000"/>
              </a:spcBef>
            </a:pPr>
            <a:r>
              <a:rPr lang="en-GB" sz="1400" b="1">
                <a:latin typeface="Arial"/>
                <a:cs typeface="Arial"/>
              </a:rPr>
              <a:t>       </a:t>
            </a:r>
            <a:r>
              <a:rPr lang="en-GB" b="1">
                <a:latin typeface="Arial"/>
                <a:cs typeface="Arial"/>
              </a:rPr>
              <a:t> </a:t>
            </a:r>
            <a:r>
              <a:rPr lang="en-GB" sz="1600" b="1">
                <a:latin typeface="Arial"/>
                <a:cs typeface="Arial"/>
              </a:rPr>
              <a:t>Search Strategy</a:t>
            </a:r>
            <a:r>
              <a:rPr lang="en-GB" b="1" dirty="0">
                <a:latin typeface="Arial"/>
                <a:cs typeface="Arial"/>
              </a:rPr>
              <a:t> </a:t>
            </a:r>
            <a:endParaRPr lang="en-US" dirty="0">
              <a:latin typeface="Arial"/>
              <a:cs typeface="Arial"/>
            </a:endParaRPr>
          </a:p>
          <a:p>
            <a:pPr marL="228600" indent="-228600">
              <a:lnSpc>
                <a:spcPct val="90000"/>
              </a:lnSpc>
              <a:spcBef>
                <a:spcPts val="1000"/>
              </a:spcBef>
            </a:pPr>
            <a:r>
              <a:rPr lang="en-GB" sz="900" dirty="0">
                <a:latin typeface="Arial"/>
                <a:cs typeface="Arial"/>
              </a:rPr>
              <a:t>      A structured search strategy was used to identify relevant and reliable evidence. Searches were undertaken using academic databases and public health websites to ensure a broad range of high quality sources</a:t>
            </a:r>
          </a:p>
          <a:p>
            <a:endParaRPr lang="en-GB" dirty="0"/>
          </a:p>
        </p:txBody>
      </p:sp>
      <p:sp>
        <p:nvSpPr>
          <p:cNvPr id="18" name="TextBox 17">
            <a:extLst>
              <a:ext uri="{FF2B5EF4-FFF2-40B4-BE49-F238E27FC236}">
                <a16:creationId xmlns:a16="http://schemas.microsoft.com/office/drawing/2014/main" id="{913217B9-685C-1213-B64C-F7292CAB1B7E}"/>
              </a:ext>
            </a:extLst>
          </p:cNvPr>
          <p:cNvSpPr txBox="1"/>
          <p:nvPr/>
        </p:nvSpPr>
        <p:spPr>
          <a:xfrm>
            <a:off x="3440402" y="2429346"/>
            <a:ext cx="421101" cy="307777"/>
          </a:xfrm>
          <a:prstGeom prst="rect">
            <a:avLst/>
          </a:prstGeom>
          <a:solidFill>
            <a:schemeClr val="accent1">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1400"/>
              <a:t>02</a:t>
            </a:r>
          </a:p>
        </p:txBody>
      </p:sp>
      <p:sp>
        <p:nvSpPr>
          <p:cNvPr id="19" name="TextBox 18">
            <a:extLst>
              <a:ext uri="{FF2B5EF4-FFF2-40B4-BE49-F238E27FC236}">
                <a16:creationId xmlns:a16="http://schemas.microsoft.com/office/drawing/2014/main" id="{B9869E25-E19B-EA6F-C687-5C90D1807B72}"/>
              </a:ext>
            </a:extLst>
          </p:cNvPr>
          <p:cNvSpPr txBox="1"/>
          <p:nvPr/>
        </p:nvSpPr>
        <p:spPr>
          <a:xfrm>
            <a:off x="100786" y="5066094"/>
            <a:ext cx="3651291" cy="777136"/>
          </a:xfrm>
          <a:prstGeom prst="rect">
            <a:avLst/>
          </a:prstGeom>
          <a:solidFill>
            <a:schemeClr val="accent3">
              <a:lumMod val="40000"/>
              <a:lumOff val="60000"/>
            </a:schemeClr>
          </a:solidFill>
          <a:ln>
            <a:solidFill>
              <a:schemeClr val="bg2">
                <a:lumMod val="25000"/>
              </a:schemeClr>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200" b="1" dirty="0"/>
              <a:t>            </a:t>
            </a:r>
            <a:r>
              <a:rPr lang="en-GB" sz="1200" b="1" dirty="0">
                <a:latin typeface="Calibri Light"/>
                <a:ea typeface="Calibri Light"/>
                <a:cs typeface="Calibri Light"/>
              </a:rPr>
              <a:t> </a:t>
            </a:r>
            <a:r>
              <a:rPr lang="en-GB" sz="1600" b="1">
                <a:latin typeface="Arial"/>
                <a:cs typeface="Arial"/>
              </a:rPr>
              <a:t>Searching for Information </a:t>
            </a:r>
            <a:r>
              <a:rPr lang="en-GB" sz="1600" b="1" dirty="0">
                <a:latin typeface="Arial"/>
                <a:cs typeface="Arial"/>
              </a:rPr>
              <a:t>     </a:t>
            </a:r>
            <a:endParaRPr lang="en-US" sz="1600" b="1">
              <a:latin typeface="Arial"/>
              <a:ea typeface="Calibri Light"/>
              <a:cs typeface="Arial"/>
            </a:endParaRPr>
          </a:p>
          <a:p>
            <a:endParaRPr lang="en-GB" sz="1050" dirty="0">
              <a:latin typeface="Arial"/>
              <a:cs typeface="Arial"/>
            </a:endParaRPr>
          </a:p>
          <a:p>
            <a:endParaRPr lang="en-GB" dirty="0"/>
          </a:p>
        </p:txBody>
      </p:sp>
      <p:sp>
        <p:nvSpPr>
          <p:cNvPr id="21" name="TextBox 20">
            <a:extLst>
              <a:ext uri="{FF2B5EF4-FFF2-40B4-BE49-F238E27FC236}">
                <a16:creationId xmlns:a16="http://schemas.microsoft.com/office/drawing/2014/main" id="{450BA706-5C02-2095-093C-261B7787347F}"/>
              </a:ext>
            </a:extLst>
          </p:cNvPr>
          <p:cNvSpPr txBox="1"/>
          <p:nvPr/>
        </p:nvSpPr>
        <p:spPr>
          <a:xfrm>
            <a:off x="7259679" y="1613705"/>
            <a:ext cx="2427408" cy="2700739"/>
          </a:xfrm>
          <a:prstGeom prst="rect">
            <a:avLst/>
          </a:prstGeom>
          <a:solidFill>
            <a:schemeClr val="accent4">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Keywords included:</a:t>
            </a:r>
          </a:p>
          <a:p>
            <a:endParaRPr lang="en-GB" sz="1050" b="1" dirty="0">
              <a:latin typeface="Arial"/>
              <a:cs typeface="Arial"/>
            </a:endParaRPr>
          </a:p>
          <a:p>
            <a:pPr marL="285750" indent="-285750">
              <a:buFont typeface="Arial"/>
              <a:buChar char="•"/>
            </a:pPr>
            <a:r>
              <a:rPr lang="en-GB" sz="1000">
                <a:latin typeface="Arial"/>
                <a:cs typeface="Arial"/>
              </a:rPr>
              <a:t>Type 2 diabetes</a:t>
            </a:r>
          </a:p>
          <a:p>
            <a:endParaRPr lang="en-GB" sz="1000" dirty="0">
              <a:latin typeface="Arial"/>
              <a:cs typeface="Arial"/>
            </a:endParaRPr>
          </a:p>
          <a:p>
            <a:pPr marL="285750" indent="-285750">
              <a:buFont typeface="Arial"/>
              <a:buChar char="•"/>
            </a:pPr>
            <a:r>
              <a:rPr lang="en-GB" sz="1000">
                <a:latin typeface="Arial"/>
                <a:cs typeface="Arial"/>
              </a:rPr>
              <a:t>South Asian women</a:t>
            </a:r>
          </a:p>
          <a:p>
            <a:pPr marL="285750" indent="-285750">
              <a:buFont typeface="Arial"/>
              <a:buChar char="•"/>
            </a:pPr>
            <a:endParaRPr lang="en-GB" sz="1000" dirty="0">
              <a:latin typeface="Arial"/>
              <a:cs typeface="Arial"/>
            </a:endParaRPr>
          </a:p>
          <a:p>
            <a:pPr marL="285750" indent="-285750">
              <a:buFont typeface="Arial"/>
              <a:buChar char="•"/>
            </a:pPr>
            <a:r>
              <a:rPr lang="en-GB" sz="1000">
                <a:latin typeface="Arial"/>
                <a:cs typeface="Arial"/>
              </a:rPr>
              <a:t>Diabetes prevention</a:t>
            </a:r>
          </a:p>
          <a:p>
            <a:pPr marL="285750" indent="-285750">
              <a:buFont typeface="Arial"/>
              <a:buChar char="•"/>
            </a:pPr>
            <a:endParaRPr lang="en-GB" sz="1000" dirty="0">
              <a:latin typeface="Arial"/>
              <a:cs typeface="Arial"/>
            </a:endParaRPr>
          </a:p>
          <a:p>
            <a:pPr marL="285750" indent="-285750">
              <a:buFont typeface="Arial"/>
              <a:buChar char="•"/>
            </a:pPr>
            <a:r>
              <a:rPr lang="en-GB" sz="1000">
                <a:latin typeface="Arial"/>
                <a:cs typeface="Arial"/>
              </a:rPr>
              <a:t>Health inequalities</a:t>
            </a:r>
          </a:p>
          <a:p>
            <a:pPr marL="285750" indent="-285750">
              <a:buFont typeface="Arial"/>
              <a:buChar char="•"/>
            </a:pPr>
            <a:endParaRPr lang="en-GB" sz="1000" dirty="0">
              <a:latin typeface="Arial"/>
              <a:cs typeface="Arial"/>
            </a:endParaRPr>
          </a:p>
          <a:p>
            <a:pPr marL="285750" indent="-285750">
              <a:buFont typeface="Arial"/>
              <a:buChar char="•"/>
            </a:pPr>
            <a:r>
              <a:rPr lang="en-GB" sz="1000">
                <a:latin typeface="Arial"/>
                <a:cs typeface="Arial"/>
              </a:rPr>
              <a:t>Screening uptake</a:t>
            </a:r>
          </a:p>
          <a:p>
            <a:pPr marL="285750" indent="-285750">
              <a:buFont typeface="Arial"/>
              <a:buChar char="•"/>
            </a:pPr>
            <a:endParaRPr lang="en-GB" sz="1000" dirty="0">
              <a:latin typeface="Arial"/>
              <a:cs typeface="Arial"/>
            </a:endParaRPr>
          </a:p>
          <a:p>
            <a:pPr marL="285750" indent="-285750">
              <a:buFont typeface="Arial"/>
              <a:buChar char="•"/>
            </a:pPr>
            <a:r>
              <a:rPr lang="en-GB" sz="1000">
                <a:latin typeface="Arial"/>
                <a:cs typeface="Arial"/>
              </a:rPr>
              <a:t>Cultural influences</a:t>
            </a:r>
          </a:p>
          <a:p>
            <a:pPr marL="285750" indent="-285750">
              <a:buFont typeface="Arial"/>
              <a:buChar char="•"/>
            </a:pPr>
            <a:endParaRPr lang="en-GB" sz="1000" dirty="0">
              <a:latin typeface="Arial"/>
              <a:cs typeface="Arial"/>
            </a:endParaRPr>
          </a:p>
          <a:p>
            <a:pPr marL="285750" indent="-285750">
              <a:buFont typeface="Arial"/>
              <a:buChar char="•"/>
            </a:pPr>
            <a:r>
              <a:rPr lang="en-GB" sz="1000">
                <a:latin typeface="Arial"/>
                <a:cs typeface="Arial"/>
              </a:rPr>
              <a:t>Culturally adapted interventions</a:t>
            </a:r>
          </a:p>
          <a:p>
            <a:pPr algn="l"/>
            <a:endParaRPr lang="en-GB" dirty="0"/>
          </a:p>
        </p:txBody>
      </p:sp>
      <p:sp>
        <p:nvSpPr>
          <p:cNvPr id="23" name="TextBox 22">
            <a:extLst>
              <a:ext uri="{FF2B5EF4-FFF2-40B4-BE49-F238E27FC236}">
                <a16:creationId xmlns:a16="http://schemas.microsoft.com/office/drawing/2014/main" id="{97D648AB-31BE-D419-11CD-23A16EAECFD6}"/>
              </a:ext>
            </a:extLst>
          </p:cNvPr>
          <p:cNvSpPr txBox="1"/>
          <p:nvPr/>
        </p:nvSpPr>
        <p:spPr>
          <a:xfrm>
            <a:off x="9854802" y="2433158"/>
            <a:ext cx="1990738" cy="830997"/>
          </a:xfrm>
          <a:prstGeom prst="rect">
            <a:avLst/>
          </a:prstGeom>
          <a:solidFill>
            <a:schemeClr val="bg2">
              <a:lumMod val="9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000" dirty="0">
                <a:latin typeface="Arial"/>
                <a:cs typeface="Arial"/>
              </a:rPr>
              <a:t>Boolean operators such as AND </a:t>
            </a:r>
            <a:r>
              <a:rPr lang="en-GB" sz="1000" dirty="0" err="1">
                <a:latin typeface="Arial"/>
                <a:cs typeface="Arial"/>
              </a:rPr>
              <a:t>and</a:t>
            </a:r>
            <a:r>
              <a:rPr lang="en-GB" sz="1000" dirty="0">
                <a:latin typeface="Arial"/>
                <a:cs typeface="Arial"/>
              </a:rPr>
              <a:t> OR were used to refine searches</a:t>
            </a:r>
          </a:p>
          <a:p>
            <a:pPr algn="l"/>
            <a:endParaRPr lang="en-GB" dirty="0"/>
          </a:p>
        </p:txBody>
      </p:sp>
      <p:sp>
        <p:nvSpPr>
          <p:cNvPr id="32" name="Arrow: Right 31">
            <a:extLst>
              <a:ext uri="{FF2B5EF4-FFF2-40B4-BE49-F238E27FC236}">
                <a16:creationId xmlns:a16="http://schemas.microsoft.com/office/drawing/2014/main" id="{F132023B-D69E-D78F-2194-D16CFBB2BA71}"/>
              </a:ext>
            </a:extLst>
          </p:cNvPr>
          <p:cNvSpPr/>
          <p:nvPr/>
        </p:nvSpPr>
        <p:spPr>
          <a:xfrm rot="5400000">
            <a:off x="1629445" y="3382223"/>
            <a:ext cx="282943" cy="128464"/>
          </a:xfrm>
          <a:prstGeom prst="right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6" name="TextBox 35">
            <a:extLst>
              <a:ext uri="{FF2B5EF4-FFF2-40B4-BE49-F238E27FC236}">
                <a16:creationId xmlns:a16="http://schemas.microsoft.com/office/drawing/2014/main" id="{0F9CF2E9-6675-B4AB-FDCE-2C62C3A1A582}"/>
              </a:ext>
            </a:extLst>
          </p:cNvPr>
          <p:cNvSpPr txBox="1"/>
          <p:nvPr/>
        </p:nvSpPr>
        <p:spPr>
          <a:xfrm>
            <a:off x="105687" y="5070225"/>
            <a:ext cx="483989" cy="369332"/>
          </a:xfrm>
          <a:prstGeom prst="rect">
            <a:avLst/>
          </a:prstGeom>
          <a:solidFill>
            <a:schemeClr val="accent5">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03</a:t>
            </a:r>
          </a:p>
        </p:txBody>
      </p:sp>
      <p:sp>
        <p:nvSpPr>
          <p:cNvPr id="38" name="Arrow: Right 37">
            <a:extLst>
              <a:ext uri="{FF2B5EF4-FFF2-40B4-BE49-F238E27FC236}">
                <a16:creationId xmlns:a16="http://schemas.microsoft.com/office/drawing/2014/main" id="{FDA08584-689F-B2C5-79EF-8F4A17F70A73}"/>
              </a:ext>
            </a:extLst>
          </p:cNvPr>
          <p:cNvSpPr/>
          <p:nvPr/>
        </p:nvSpPr>
        <p:spPr>
          <a:xfrm>
            <a:off x="9228416" y="2753504"/>
            <a:ext cx="269057" cy="134285"/>
          </a:xfrm>
          <a:prstGeom prst="rightArrow">
            <a:avLst/>
          </a:prstGeom>
          <a:solidFill>
            <a:schemeClr val="accent5">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9" name="Arrow: Down 38">
            <a:extLst>
              <a:ext uri="{FF2B5EF4-FFF2-40B4-BE49-F238E27FC236}">
                <a16:creationId xmlns:a16="http://schemas.microsoft.com/office/drawing/2014/main" id="{893FA98B-E90E-590C-4F89-0E7AD04883B4}"/>
              </a:ext>
            </a:extLst>
          </p:cNvPr>
          <p:cNvSpPr/>
          <p:nvPr/>
        </p:nvSpPr>
        <p:spPr>
          <a:xfrm rot="12240000">
            <a:off x="3480095" y="3832770"/>
            <a:ext cx="116940" cy="253405"/>
          </a:xfrm>
          <a:prstGeom prst="down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0" name="Arrow: Right 39">
            <a:extLst>
              <a:ext uri="{FF2B5EF4-FFF2-40B4-BE49-F238E27FC236}">
                <a16:creationId xmlns:a16="http://schemas.microsoft.com/office/drawing/2014/main" id="{F5F71B9A-CD0E-8167-E1D9-3DEB893774DB}"/>
              </a:ext>
            </a:extLst>
          </p:cNvPr>
          <p:cNvSpPr/>
          <p:nvPr/>
        </p:nvSpPr>
        <p:spPr>
          <a:xfrm>
            <a:off x="6343139" y="3358955"/>
            <a:ext cx="434597" cy="178366"/>
          </a:xfrm>
          <a:prstGeom prst="rightArrow">
            <a:avLst/>
          </a:prstGeom>
          <a:solidFill>
            <a:schemeClr val="accent6">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1" name="Arrow: Up 40">
            <a:extLst>
              <a:ext uri="{FF2B5EF4-FFF2-40B4-BE49-F238E27FC236}">
                <a16:creationId xmlns:a16="http://schemas.microsoft.com/office/drawing/2014/main" id="{A19F4EB9-5886-C643-DAFB-7E8E4F66C99A}"/>
              </a:ext>
            </a:extLst>
          </p:cNvPr>
          <p:cNvSpPr/>
          <p:nvPr/>
        </p:nvSpPr>
        <p:spPr>
          <a:xfrm rot="10800000">
            <a:off x="10758758" y="2849793"/>
            <a:ext cx="175383" cy="333492"/>
          </a:xfrm>
          <a:prstGeom prst="upArrow">
            <a:avLst/>
          </a:prstGeom>
          <a:solidFill>
            <a:schemeClr val="accent4">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2" name="Arrow: Down 41">
            <a:extLst>
              <a:ext uri="{FF2B5EF4-FFF2-40B4-BE49-F238E27FC236}">
                <a16:creationId xmlns:a16="http://schemas.microsoft.com/office/drawing/2014/main" id="{3B211550-1503-E879-4EB4-F7A0736022DB}"/>
              </a:ext>
            </a:extLst>
          </p:cNvPr>
          <p:cNvSpPr/>
          <p:nvPr/>
        </p:nvSpPr>
        <p:spPr>
          <a:xfrm>
            <a:off x="1800111" y="5453083"/>
            <a:ext cx="130337" cy="267435"/>
          </a:xfrm>
          <a:prstGeom prst="downArrow">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3" name="Arrow: Down 42">
            <a:extLst>
              <a:ext uri="{FF2B5EF4-FFF2-40B4-BE49-F238E27FC236}">
                <a16:creationId xmlns:a16="http://schemas.microsoft.com/office/drawing/2014/main" id="{3253FB13-B2CA-EF55-7FE7-9EFCF15EE3FD}"/>
              </a:ext>
            </a:extLst>
          </p:cNvPr>
          <p:cNvSpPr/>
          <p:nvPr/>
        </p:nvSpPr>
        <p:spPr>
          <a:xfrm rot="16200000">
            <a:off x="5824266" y="5125106"/>
            <a:ext cx="123321" cy="385793"/>
          </a:xfrm>
          <a:prstGeom prst="downArrow">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TextBox 8">
            <a:extLst>
              <a:ext uri="{FF2B5EF4-FFF2-40B4-BE49-F238E27FC236}">
                <a16:creationId xmlns:a16="http://schemas.microsoft.com/office/drawing/2014/main" id="{4FF759C8-6CA0-6FCA-4FFB-87253AFCAFB9}"/>
              </a:ext>
            </a:extLst>
          </p:cNvPr>
          <p:cNvSpPr txBox="1"/>
          <p:nvPr/>
        </p:nvSpPr>
        <p:spPr>
          <a:xfrm>
            <a:off x="104696" y="1429021"/>
            <a:ext cx="3218173" cy="461665"/>
          </a:xfrm>
          <a:prstGeom prst="rect">
            <a:avLst/>
          </a:prstGeom>
          <a:solidFill>
            <a:srgbClr val="F0A88D"/>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t>       </a:t>
            </a:r>
            <a:r>
              <a:rPr lang="en-GB" sz="1600" b="1">
                <a:latin typeface="Arial"/>
                <a:cs typeface="Arial"/>
              </a:rPr>
              <a:t>Introduction</a:t>
            </a:r>
          </a:p>
        </p:txBody>
      </p:sp>
      <p:sp>
        <p:nvSpPr>
          <p:cNvPr id="22" name="TextBox 21">
            <a:extLst>
              <a:ext uri="{FF2B5EF4-FFF2-40B4-BE49-F238E27FC236}">
                <a16:creationId xmlns:a16="http://schemas.microsoft.com/office/drawing/2014/main" id="{A2FFF823-3644-E3B0-A6D5-2DD791828ACF}"/>
              </a:ext>
            </a:extLst>
          </p:cNvPr>
          <p:cNvSpPr txBox="1"/>
          <p:nvPr/>
        </p:nvSpPr>
        <p:spPr>
          <a:xfrm>
            <a:off x="107216" y="100079"/>
            <a:ext cx="11874110" cy="923330"/>
          </a:xfrm>
          <a:prstGeom prst="rect">
            <a:avLst/>
          </a:prstGeom>
          <a:solidFill>
            <a:schemeClr val="accent1">
              <a:lumMod val="40000"/>
              <a:lumOff val="60000"/>
            </a:schemeClr>
          </a:solid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r>
              <a:rPr lang="en-GB" b="1" dirty="0">
                <a:latin typeface="Arial"/>
                <a:cs typeface="Arial"/>
              </a:rPr>
              <a:t>An Investigation into Type 2 Diabetes Among South Asian Women in </a:t>
            </a:r>
            <a:r>
              <a:rPr lang="en-GB" b="1">
                <a:latin typeface="Arial"/>
                <a:cs typeface="Arial"/>
              </a:rPr>
              <a:t>the UK</a:t>
            </a:r>
            <a:r>
              <a:rPr lang="en-GB" b="1" dirty="0">
                <a:latin typeface="Arial"/>
                <a:cs typeface="Arial"/>
              </a:rPr>
              <a:t>: Risk Factors, Awareness and Prevention Strategies</a:t>
            </a:r>
            <a:endParaRPr lang="en-GB">
              <a:latin typeface="Arial"/>
              <a:cs typeface="Arial"/>
            </a:endParaRPr>
          </a:p>
          <a:p>
            <a:pPr algn="l"/>
            <a:endParaRPr lang="en-GB" dirty="0"/>
          </a:p>
        </p:txBody>
      </p:sp>
      <p:sp>
        <p:nvSpPr>
          <p:cNvPr id="25" name="TextBox 24">
            <a:extLst>
              <a:ext uri="{FF2B5EF4-FFF2-40B4-BE49-F238E27FC236}">
                <a16:creationId xmlns:a16="http://schemas.microsoft.com/office/drawing/2014/main" id="{06238AF8-AF60-3019-D030-168DBEC41618}"/>
              </a:ext>
            </a:extLst>
          </p:cNvPr>
          <p:cNvSpPr txBox="1"/>
          <p:nvPr/>
        </p:nvSpPr>
        <p:spPr>
          <a:xfrm>
            <a:off x="103656" y="1432827"/>
            <a:ext cx="510235" cy="369332"/>
          </a:xfrm>
          <a:prstGeom prst="rect">
            <a:avLst/>
          </a:prstGeom>
          <a:solidFill>
            <a:schemeClr val="accent1">
              <a:lumMod val="60000"/>
              <a:lumOff val="4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01</a:t>
            </a:r>
          </a:p>
        </p:txBody>
      </p:sp>
      <p:sp>
        <p:nvSpPr>
          <p:cNvPr id="4" name="TextBox 3">
            <a:extLst>
              <a:ext uri="{FF2B5EF4-FFF2-40B4-BE49-F238E27FC236}">
                <a16:creationId xmlns:a16="http://schemas.microsoft.com/office/drawing/2014/main" id="{65B9FF69-7310-4A93-8EC2-6DE143BEEB14}"/>
              </a:ext>
            </a:extLst>
          </p:cNvPr>
          <p:cNvSpPr txBox="1"/>
          <p:nvPr/>
        </p:nvSpPr>
        <p:spPr>
          <a:xfrm>
            <a:off x="9937866" y="3676512"/>
            <a:ext cx="2113885" cy="3093154"/>
          </a:xfrm>
          <a:prstGeom prst="rect">
            <a:avLst/>
          </a:prstGeom>
          <a:solidFill>
            <a:schemeClr val="accent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The search process involved:</a:t>
            </a:r>
            <a:endParaRPr lang="en-US" sz="1100">
              <a:latin typeface="Arial"/>
              <a:cs typeface="Arial"/>
            </a:endParaRPr>
          </a:p>
          <a:p>
            <a:endParaRPr lang="en-GB" sz="1100" dirty="0">
              <a:latin typeface="Arial"/>
              <a:cs typeface="Arial"/>
            </a:endParaRPr>
          </a:p>
          <a:p>
            <a:pPr marL="171450" indent="-171450">
              <a:buFont typeface="Arial,Sans-Serif"/>
              <a:buChar char="•"/>
            </a:pPr>
            <a:r>
              <a:rPr lang="en-GB" sz="900">
                <a:latin typeface="Arial"/>
                <a:cs typeface="Arial"/>
              </a:rPr>
              <a:t>Identifying keywords</a:t>
            </a:r>
            <a:endParaRPr lang="en-US" sz="900">
              <a:latin typeface="Arial"/>
              <a:cs typeface="Arial"/>
            </a:endParaRPr>
          </a:p>
          <a:p>
            <a:endParaRPr lang="en-GB" sz="900" dirty="0">
              <a:latin typeface="Arial"/>
              <a:cs typeface="Arial"/>
            </a:endParaRPr>
          </a:p>
          <a:p>
            <a:pPr marL="171450" indent="-171450">
              <a:buFont typeface="Arial,Sans-Serif"/>
              <a:buChar char="•"/>
            </a:pPr>
            <a:r>
              <a:rPr lang="en-GB" sz="900">
                <a:latin typeface="Arial"/>
                <a:cs typeface="Arial"/>
              </a:rPr>
              <a:t>Searching databases</a:t>
            </a:r>
            <a:endParaRPr lang="en-US" sz="900">
              <a:latin typeface="Arial"/>
              <a:cs typeface="Arial"/>
            </a:endParaRPr>
          </a:p>
          <a:p>
            <a:pPr marL="171450" indent="-171450">
              <a:buFont typeface="Arial,Sans-Serif"/>
              <a:buChar char="•"/>
            </a:pPr>
            <a:endParaRPr lang="en-GB" sz="900" dirty="0">
              <a:latin typeface="Arial"/>
              <a:cs typeface="Arial"/>
            </a:endParaRPr>
          </a:p>
          <a:p>
            <a:pPr marL="171450" indent="-171450">
              <a:buFont typeface="Arial,Sans-Serif"/>
              <a:buChar char="•"/>
            </a:pPr>
            <a:r>
              <a:rPr lang="en-GB" sz="900">
                <a:latin typeface="Arial"/>
                <a:cs typeface="Arial"/>
              </a:rPr>
              <a:t>Applying inclusion and exclusion criteria</a:t>
            </a:r>
            <a:endParaRPr lang="en-US" sz="900">
              <a:latin typeface="Arial"/>
              <a:cs typeface="Arial"/>
            </a:endParaRPr>
          </a:p>
          <a:p>
            <a:endParaRPr lang="en-GB" sz="900" dirty="0">
              <a:latin typeface="Arial"/>
              <a:cs typeface="Arial"/>
            </a:endParaRPr>
          </a:p>
          <a:p>
            <a:pPr marL="171450" indent="-171450">
              <a:buFont typeface="Arial,Sans-Serif"/>
              <a:buChar char="•"/>
            </a:pPr>
            <a:r>
              <a:rPr lang="en-GB" sz="900">
                <a:latin typeface="Arial"/>
                <a:cs typeface="Arial"/>
              </a:rPr>
              <a:t>Screening titles and abstracts</a:t>
            </a:r>
            <a:endParaRPr lang="en-GB" sz="900" dirty="0">
              <a:latin typeface="Arial"/>
              <a:cs typeface="Arial"/>
            </a:endParaRPr>
          </a:p>
          <a:p>
            <a:endParaRPr lang="en-GB" sz="900" dirty="0">
              <a:latin typeface="Arial"/>
              <a:cs typeface="Arial"/>
            </a:endParaRPr>
          </a:p>
          <a:p>
            <a:pPr marL="171450" indent="-171450">
              <a:buFont typeface="Arial,Sans-Serif"/>
              <a:buChar char="•"/>
            </a:pPr>
            <a:r>
              <a:rPr lang="en-GB" sz="900">
                <a:latin typeface="Arial"/>
                <a:cs typeface="Arial"/>
              </a:rPr>
              <a:t>Reviewing full texts</a:t>
            </a:r>
            <a:endParaRPr lang="en-US" sz="900">
              <a:latin typeface="Arial"/>
              <a:cs typeface="Arial"/>
            </a:endParaRPr>
          </a:p>
          <a:p>
            <a:endParaRPr lang="en-GB" sz="900" dirty="0">
              <a:latin typeface="Arial"/>
              <a:cs typeface="Arial"/>
            </a:endParaRPr>
          </a:p>
          <a:p>
            <a:pPr marL="171450" indent="-171450">
              <a:buFont typeface="Arial,Sans-Serif"/>
              <a:buChar char="•"/>
            </a:pPr>
            <a:r>
              <a:rPr lang="en-GB" sz="900">
                <a:latin typeface="Arial"/>
                <a:cs typeface="Arial"/>
              </a:rPr>
              <a:t>Assessing quality using the CRAAP framework</a:t>
            </a:r>
            <a:endParaRPr lang="en-US" sz="900">
              <a:latin typeface="Arial"/>
              <a:cs typeface="Arial"/>
            </a:endParaRPr>
          </a:p>
          <a:p>
            <a:endParaRPr lang="en-GB" sz="900" dirty="0">
              <a:latin typeface="Arial"/>
              <a:cs typeface="Arial"/>
            </a:endParaRPr>
          </a:p>
          <a:p>
            <a:pPr marL="171450" indent="-171450">
              <a:buFont typeface="Arial,Sans-Serif"/>
              <a:buChar char="•"/>
            </a:pPr>
            <a:r>
              <a:rPr lang="en-GB" sz="900">
                <a:latin typeface="Arial"/>
                <a:cs typeface="Arial"/>
              </a:rPr>
              <a:t>Selecting the strongest sources for analysis</a:t>
            </a:r>
            <a:endParaRPr lang="en-US" sz="900">
              <a:latin typeface="Arial"/>
              <a:cs typeface="Arial"/>
            </a:endParaRPr>
          </a:p>
          <a:p>
            <a:pPr algn="l"/>
            <a:endParaRPr lang="en-GB" dirty="0">
              <a:ea typeface="Calibri Light"/>
              <a:cs typeface="Calibri Light"/>
            </a:endParaRPr>
          </a:p>
        </p:txBody>
      </p:sp>
      <p:sp>
        <p:nvSpPr>
          <p:cNvPr id="6" name="TextBox 5">
            <a:extLst>
              <a:ext uri="{FF2B5EF4-FFF2-40B4-BE49-F238E27FC236}">
                <a16:creationId xmlns:a16="http://schemas.microsoft.com/office/drawing/2014/main" id="{7AFA4F1A-66F7-C098-B356-BB2D5BEA4172}"/>
              </a:ext>
            </a:extLst>
          </p:cNvPr>
          <p:cNvSpPr txBox="1"/>
          <p:nvPr/>
        </p:nvSpPr>
        <p:spPr>
          <a:xfrm>
            <a:off x="100583" y="5909408"/>
            <a:ext cx="4262357" cy="846386"/>
          </a:xfrm>
          <a:prstGeom prst="rect">
            <a:avLst/>
          </a:prstGeom>
          <a:solidFill>
            <a:schemeClr val="accent2">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sz="1100" dirty="0">
              <a:latin typeface="Arial"/>
              <a:ea typeface="Calibri Light"/>
              <a:cs typeface="Arial"/>
            </a:endParaRPr>
          </a:p>
          <a:p>
            <a:endParaRPr lang="en-GB" sz="1000" dirty="0">
              <a:latin typeface="Arial"/>
              <a:ea typeface="Calibri Light"/>
              <a:cs typeface="Arial"/>
            </a:endParaRPr>
          </a:p>
          <a:p>
            <a:r>
              <a:rPr lang="en-GB" sz="1000">
                <a:latin typeface="Arial"/>
                <a:ea typeface="Calibri Light"/>
                <a:cs typeface="Arial"/>
              </a:rPr>
              <a:t>Keywords were developed from the research aim and objectives</a:t>
            </a:r>
            <a:endParaRPr lang="en-GB"/>
          </a:p>
          <a:p>
            <a:endParaRPr lang="en-GB" dirty="0">
              <a:ea typeface="Calibri Light"/>
              <a:cs typeface="Calibri Light"/>
            </a:endParaRPr>
          </a:p>
        </p:txBody>
      </p:sp>
      <p:sp>
        <p:nvSpPr>
          <p:cNvPr id="7" name="Arrow: Right 6">
            <a:extLst>
              <a:ext uri="{FF2B5EF4-FFF2-40B4-BE49-F238E27FC236}">
                <a16:creationId xmlns:a16="http://schemas.microsoft.com/office/drawing/2014/main" id="{13CBB19B-95C6-6444-95D9-1ACABFDF6362}"/>
              </a:ext>
            </a:extLst>
          </p:cNvPr>
          <p:cNvSpPr/>
          <p:nvPr/>
        </p:nvSpPr>
        <p:spPr>
          <a:xfrm rot="18060000">
            <a:off x="3881540" y="6073979"/>
            <a:ext cx="359607" cy="137670"/>
          </a:xfrm>
          <a:prstGeom prst="rightArrow">
            <a:avLst/>
          </a:prstGeom>
          <a:solidFill>
            <a:schemeClr val="accent3">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3398267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graphicFrame>
        <p:nvGraphicFramePr>
          <p:cNvPr id="15" name="Content Placeholder 14">
            <a:extLst>
              <a:ext uri="{FF2B5EF4-FFF2-40B4-BE49-F238E27FC236}">
                <a16:creationId xmlns:a16="http://schemas.microsoft.com/office/drawing/2014/main" id="{D3004206-B58D-AC51-D29F-3163CF2EC35A}"/>
              </a:ext>
            </a:extLst>
          </p:cNvPr>
          <p:cNvGraphicFramePr>
            <a:graphicFrameLocks noGrp="1"/>
          </p:cNvGraphicFramePr>
          <p:nvPr>
            <p:ph sz="half" idx="2"/>
            <p:extLst>
              <p:ext uri="{D42A27DB-BD31-4B8C-83A1-F6EECF244321}">
                <p14:modId xmlns:p14="http://schemas.microsoft.com/office/powerpoint/2010/main" val="3991682035"/>
              </p:ext>
            </p:extLst>
          </p:nvPr>
        </p:nvGraphicFramePr>
        <p:xfrm>
          <a:off x="8699908" y="390633"/>
          <a:ext cx="3143467" cy="313190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5" name="Text Placeholder 4">
            <a:extLst>
              <a:ext uri="{FF2B5EF4-FFF2-40B4-BE49-F238E27FC236}">
                <a16:creationId xmlns:a16="http://schemas.microsoft.com/office/drawing/2014/main" id="{172428C2-3432-5430-8597-C50BF58C9C90}"/>
              </a:ext>
            </a:extLst>
          </p:cNvPr>
          <p:cNvSpPr>
            <a:spLocks noGrp="1"/>
          </p:cNvSpPr>
          <p:nvPr>
            <p:ph type="body" sz="quarter" idx="3"/>
          </p:nvPr>
        </p:nvSpPr>
        <p:spPr>
          <a:xfrm>
            <a:off x="6342144" y="3525264"/>
            <a:ext cx="518906" cy="638742"/>
          </a:xfrm>
        </p:spPr>
        <p:txBody>
          <a:bodyPr>
            <a:normAutofit/>
          </a:bodyPr>
          <a:lstStyle/>
          <a:p>
            <a:pPr marL="742950" lvl="1" indent="-285750">
              <a:lnSpc>
                <a:spcPct val="100000"/>
              </a:lnSpc>
              <a:spcBef>
                <a:spcPts val="0"/>
              </a:spcBef>
              <a:buFont typeface="Arial"/>
              <a:buChar char="•"/>
            </a:pPr>
            <a:endParaRPr lang="en-GB" sz="1100" dirty="0">
              <a:solidFill>
                <a:srgbClr val="444444"/>
              </a:solidFill>
              <a:latin typeface="Calibri"/>
              <a:ea typeface="Calibri"/>
              <a:cs typeface="Calibri"/>
            </a:endParaRPr>
          </a:p>
          <a:p>
            <a:endParaRPr lang="en-GB" dirty="0">
              <a:ea typeface="Calibri Light"/>
              <a:cs typeface="Calibri Light"/>
            </a:endParaRPr>
          </a:p>
        </p:txBody>
      </p:sp>
      <p:sp>
        <p:nvSpPr>
          <p:cNvPr id="8" name="TextBox 7">
            <a:extLst>
              <a:ext uri="{FF2B5EF4-FFF2-40B4-BE49-F238E27FC236}">
                <a16:creationId xmlns:a16="http://schemas.microsoft.com/office/drawing/2014/main" id="{A30EECBD-A8BC-F7EC-375B-1F9F65B4CED3}"/>
              </a:ext>
            </a:extLst>
          </p:cNvPr>
          <p:cNvSpPr txBox="1"/>
          <p:nvPr/>
        </p:nvSpPr>
        <p:spPr>
          <a:xfrm>
            <a:off x="143168" y="313239"/>
            <a:ext cx="1665043" cy="369332"/>
          </a:xfrm>
          <a:prstGeom prst="rect">
            <a:avLst/>
          </a:prstGeom>
          <a:solidFill>
            <a:schemeClr val="bg2">
              <a:lumMod val="7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ea typeface="Calibri Light"/>
                <a:cs typeface="Calibri Light"/>
              </a:rPr>
              <a:t> </a:t>
            </a:r>
            <a:r>
              <a:rPr lang="en-GB">
                <a:latin typeface="Calibri Light"/>
                <a:ea typeface="Calibri Light"/>
                <a:cs typeface="Calibri Light"/>
              </a:rPr>
              <a:t>       </a:t>
            </a:r>
            <a:r>
              <a:rPr lang="en-GB" sz="1600" b="1">
                <a:latin typeface="Arial"/>
                <a:ea typeface="Calibri Light"/>
                <a:cs typeface="Arial"/>
              </a:rPr>
              <a:t>Visual Aid</a:t>
            </a:r>
            <a:r>
              <a:rPr lang="en-GB" sz="1600" dirty="0">
                <a:latin typeface="Arial"/>
                <a:ea typeface="Calibri Light"/>
                <a:cs typeface="Arial"/>
              </a:rPr>
              <a:t> </a:t>
            </a:r>
            <a:endParaRPr lang="en-GB" sz="1600" b="1" dirty="0">
              <a:latin typeface="Arial"/>
              <a:cs typeface="Arial"/>
            </a:endParaRPr>
          </a:p>
        </p:txBody>
      </p:sp>
      <p:sp>
        <p:nvSpPr>
          <p:cNvPr id="10" name="TextBox 9">
            <a:extLst>
              <a:ext uri="{FF2B5EF4-FFF2-40B4-BE49-F238E27FC236}">
                <a16:creationId xmlns:a16="http://schemas.microsoft.com/office/drawing/2014/main" id="{F47D80E6-D276-B6C1-2F2E-1B03A28C3B61}"/>
              </a:ext>
            </a:extLst>
          </p:cNvPr>
          <p:cNvSpPr txBox="1"/>
          <p:nvPr/>
        </p:nvSpPr>
        <p:spPr>
          <a:xfrm>
            <a:off x="144143" y="308565"/>
            <a:ext cx="422524" cy="369332"/>
          </a:xfrm>
          <a:prstGeom prst="rect">
            <a:avLst/>
          </a:prstGeom>
          <a:solidFill>
            <a:schemeClr val="bg2">
              <a:lumMod val="9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Light"/>
                <a:cs typeface="Calibri Light"/>
              </a:rPr>
              <a:t>04</a:t>
            </a:r>
            <a:endParaRPr lang="en-GB"/>
          </a:p>
        </p:txBody>
      </p:sp>
      <p:sp>
        <p:nvSpPr>
          <p:cNvPr id="13" name="TextBox 12">
            <a:extLst>
              <a:ext uri="{FF2B5EF4-FFF2-40B4-BE49-F238E27FC236}">
                <a16:creationId xmlns:a16="http://schemas.microsoft.com/office/drawing/2014/main" id="{4D336C02-7046-44A5-9C17-6D5B8CCC2F91}"/>
              </a:ext>
            </a:extLst>
          </p:cNvPr>
          <p:cNvSpPr txBox="1"/>
          <p:nvPr/>
        </p:nvSpPr>
        <p:spPr>
          <a:xfrm>
            <a:off x="109296" y="1044387"/>
            <a:ext cx="2260840" cy="400110"/>
          </a:xfrm>
          <a:prstGeom prst="rect">
            <a:avLst/>
          </a:prstGeom>
          <a:solidFill>
            <a:schemeClr val="accent6">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ea typeface="Calibri Light"/>
                <a:cs typeface="Arial"/>
              </a:rPr>
              <a:t>Literature Selection Process</a:t>
            </a:r>
            <a:endParaRPr lang="en-GB" sz="1100">
              <a:latin typeface="Arial"/>
              <a:ea typeface="Calibri Light"/>
              <a:cs typeface="Arial"/>
            </a:endParaRPr>
          </a:p>
          <a:p>
            <a:endParaRPr lang="en-GB" sz="900" dirty="0">
              <a:latin typeface="Arial"/>
              <a:ea typeface="Calibri Light"/>
              <a:cs typeface="Arial"/>
            </a:endParaRPr>
          </a:p>
        </p:txBody>
      </p:sp>
      <p:sp>
        <p:nvSpPr>
          <p:cNvPr id="689" name="TextBox 688">
            <a:extLst>
              <a:ext uri="{FF2B5EF4-FFF2-40B4-BE49-F238E27FC236}">
                <a16:creationId xmlns:a16="http://schemas.microsoft.com/office/drawing/2014/main" id="{BDAE46A5-3309-5229-546C-A44983FDCE9E}"/>
              </a:ext>
            </a:extLst>
          </p:cNvPr>
          <p:cNvSpPr txBox="1"/>
          <p:nvPr/>
        </p:nvSpPr>
        <p:spPr>
          <a:xfrm>
            <a:off x="2552590" y="241990"/>
            <a:ext cx="2800133" cy="1200329"/>
          </a:xfrm>
          <a:prstGeom prst="rect">
            <a:avLst/>
          </a:prstGeom>
          <a:solidFill>
            <a:schemeClr val="bg2">
              <a:lumMod val="9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GB" sz="900" b="1" dirty="0">
              <a:latin typeface="Arial"/>
              <a:ea typeface="Calibri Light"/>
              <a:cs typeface="Arial"/>
            </a:endParaRPr>
          </a:p>
          <a:p>
            <a:pPr marL="285750" indent="-285750">
              <a:buFont typeface="Arial"/>
              <a:buChar char="•"/>
            </a:pPr>
            <a:r>
              <a:rPr lang="en-GB" sz="900">
                <a:latin typeface="Arial"/>
                <a:ea typeface="Calibri Light"/>
                <a:cs typeface="Arial"/>
              </a:rPr>
              <a:t>10 sources identified</a:t>
            </a:r>
          </a:p>
          <a:p>
            <a:pPr marL="285750" indent="-285750">
              <a:buFont typeface="Arial"/>
              <a:buChar char="•"/>
            </a:pPr>
            <a:r>
              <a:rPr lang="en-GB" sz="900">
                <a:latin typeface="Arial"/>
                <a:ea typeface="Calibri Light"/>
                <a:cs typeface="Arial"/>
              </a:rPr>
              <a:t>CRAAP quality assessment completed</a:t>
            </a:r>
          </a:p>
          <a:p>
            <a:pPr marL="285750" indent="-285750">
              <a:buFont typeface="Arial"/>
              <a:buChar char="•"/>
            </a:pPr>
            <a:r>
              <a:rPr lang="en-GB" sz="900">
                <a:latin typeface="Arial"/>
                <a:ea typeface="Calibri Light"/>
                <a:cs typeface="Arial"/>
              </a:rPr>
              <a:t>5 strongest sources selected</a:t>
            </a:r>
          </a:p>
          <a:p>
            <a:pPr marL="285750" indent="-285750">
              <a:buFont typeface="Arial"/>
              <a:buChar char="•"/>
            </a:pPr>
            <a:r>
              <a:rPr lang="en-GB" sz="900">
                <a:latin typeface="Arial"/>
                <a:ea typeface="Calibri Light"/>
                <a:cs typeface="Arial"/>
              </a:rPr>
              <a:t>Keywords extracted</a:t>
            </a:r>
          </a:p>
          <a:p>
            <a:pPr marL="285750" indent="-285750">
              <a:buFont typeface="Arial"/>
              <a:buChar char="•"/>
            </a:pPr>
            <a:r>
              <a:rPr lang="en-GB" sz="900">
                <a:latin typeface="Arial"/>
                <a:ea typeface="Calibri Light"/>
                <a:cs typeface="Arial"/>
              </a:rPr>
              <a:t>Thematic analysis conducted</a:t>
            </a:r>
          </a:p>
          <a:p>
            <a:pPr marL="285750" indent="-285750">
              <a:buFont typeface="Arial"/>
              <a:buChar char="•"/>
            </a:pPr>
            <a:r>
              <a:rPr lang="en-GB" sz="900">
                <a:latin typeface="Arial"/>
                <a:ea typeface="Calibri Light"/>
                <a:cs typeface="Arial"/>
              </a:rPr>
              <a:t>3 final themes developed</a:t>
            </a:r>
          </a:p>
          <a:p>
            <a:endParaRPr lang="en-GB" sz="900" dirty="0">
              <a:latin typeface="Arial"/>
              <a:ea typeface="Calibri Light"/>
              <a:cs typeface="Arial"/>
            </a:endParaRPr>
          </a:p>
        </p:txBody>
      </p:sp>
      <p:sp>
        <p:nvSpPr>
          <p:cNvPr id="723" name="TextBox 722">
            <a:extLst>
              <a:ext uri="{FF2B5EF4-FFF2-40B4-BE49-F238E27FC236}">
                <a16:creationId xmlns:a16="http://schemas.microsoft.com/office/drawing/2014/main" id="{01CEEDEB-62D8-4FE5-2960-0DCCF2EFFF67}"/>
              </a:ext>
            </a:extLst>
          </p:cNvPr>
          <p:cNvSpPr txBox="1"/>
          <p:nvPr/>
        </p:nvSpPr>
        <p:spPr>
          <a:xfrm>
            <a:off x="113183" y="1562540"/>
            <a:ext cx="4885043" cy="664052"/>
          </a:xfrm>
          <a:prstGeom prst="rect">
            <a:avLst/>
          </a:prstGeom>
          <a:solidFill>
            <a:schemeClr val="accent4">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       </a:t>
            </a:r>
            <a:r>
              <a:rPr lang="en-GB" sz="1600" b="1">
                <a:latin typeface="Arial"/>
                <a:cs typeface="Arial"/>
              </a:rPr>
              <a:t>Research Validation and Analysis</a:t>
            </a:r>
            <a:endParaRPr lang="en-US" sz="1600" b="1">
              <a:latin typeface="Arial"/>
              <a:cs typeface="Arial"/>
            </a:endParaRPr>
          </a:p>
          <a:p>
            <a:pPr algn="l"/>
            <a:endParaRPr lang="en-GB" dirty="0">
              <a:ea typeface="Calibri Light"/>
              <a:cs typeface="Calibri Light"/>
            </a:endParaRPr>
          </a:p>
        </p:txBody>
      </p:sp>
      <p:sp>
        <p:nvSpPr>
          <p:cNvPr id="724" name="TextBox 723">
            <a:extLst>
              <a:ext uri="{FF2B5EF4-FFF2-40B4-BE49-F238E27FC236}">
                <a16:creationId xmlns:a16="http://schemas.microsoft.com/office/drawing/2014/main" id="{2E99F586-B9C3-B470-295C-05083E7EB1CB}"/>
              </a:ext>
            </a:extLst>
          </p:cNvPr>
          <p:cNvSpPr txBox="1"/>
          <p:nvPr/>
        </p:nvSpPr>
        <p:spPr>
          <a:xfrm>
            <a:off x="112625" y="1563032"/>
            <a:ext cx="436951" cy="369332"/>
          </a:xfrm>
          <a:prstGeom prst="rect">
            <a:avLst/>
          </a:prstGeom>
          <a:solidFill>
            <a:schemeClr val="accent2">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Light"/>
                <a:cs typeface="Calibri Light"/>
              </a:rPr>
              <a:t>05</a:t>
            </a:r>
            <a:endParaRPr lang="en-GB"/>
          </a:p>
        </p:txBody>
      </p:sp>
      <p:sp>
        <p:nvSpPr>
          <p:cNvPr id="725" name="Arrow: Down 724">
            <a:extLst>
              <a:ext uri="{FF2B5EF4-FFF2-40B4-BE49-F238E27FC236}">
                <a16:creationId xmlns:a16="http://schemas.microsoft.com/office/drawing/2014/main" id="{D55A110D-E7A4-3637-1686-E5F694B1EB82}"/>
              </a:ext>
            </a:extLst>
          </p:cNvPr>
          <p:cNvSpPr/>
          <p:nvPr/>
        </p:nvSpPr>
        <p:spPr>
          <a:xfrm>
            <a:off x="2367805" y="1886911"/>
            <a:ext cx="151063" cy="197544"/>
          </a:xfrm>
          <a:prstGeom prst="downArrow">
            <a:avLst/>
          </a:prstGeom>
          <a:solidFill>
            <a:schemeClr val="accent3">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6" name="TextBox 725">
            <a:extLst>
              <a:ext uri="{FF2B5EF4-FFF2-40B4-BE49-F238E27FC236}">
                <a16:creationId xmlns:a16="http://schemas.microsoft.com/office/drawing/2014/main" id="{CA22F4DB-AF21-1B70-1C2F-381F2655F3A1}"/>
              </a:ext>
            </a:extLst>
          </p:cNvPr>
          <p:cNvSpPr txBox="1"/>
          <p:nvPr/>
        </p:nvSpPr>
        <p:spPr>
          <a:xfrm>
            <a:off x="141820" y="2361727"/>
            <a:ext cx="4887312" cy="1061829"/>
          </a:xfrm>
          <a:prstGeom prst="rect">
            <a:avLst/>
          </a:prstGeom>
          <a:solidFill>
            <a:schemeClr val="accent2">
              <a:lumMod val="20000"/>
              <a:lumOff val="8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dirty="0">
                <a:latin typeface="Arial"/>
                <a:ea typeface="Calibri Light"/>
                <a:cs typeface="Arial"/>
              </a:rPr>
              <a:t>The CRAAP framework was used to ensure that information included within the dissertation </a:t>
            </a:r>
            <a:r>
              <a:rPr lang="en-GB" sz="900">
                <a:latin typeface="Arial"/>
                <a:ea typeface="Calibri Light"/>
                <a:cs typeface="Arial"/>
              </a:rPr>
              <a:t>was credible and relevant (Kayani et al., 2024).</a:t>
            </a:r>
          </a:p>
          <a:p>
            <a:r>
              <a:rPr lang="en-GB" sz="900">
                <a:latin typeface="Arial"/>
                <a:ea typeface="Calibri Light"/>
                <a:cs typeface="Arial"/>
              </a:rPr>
              <a:t>Thematic analysis was used to identify patterns across the selected literature (Braun and Clarke, 2006; Ahmed et al., 2025).</a:t>
            </a:r>
            <a:endParaRPr lang="en-GB" sz="900" dirty="0">
              <a:latin typeface="Arial"/>
              <a:ea typeface="Calibri Light"/>
              <a:cs typeface="Arial"/>
            </a:endParaRPr>
          </a:p>
          <a:p>
            <a:r>
              <a:rPr lang="en-GB" sz="900">
                <a:latin typeface="Arial"/>
                <a:ea typeface="Calibri Light"/>
                <a:cs typeface="Arial"/>
              </a:rPr>
              <a:t>Following </a:t>
            </a:r>
            <a:r>
              <a:rPr lang="en-GB" sz="900" dirty="0">
                <a:latin typeface="Arial"/>
                <a:ea typeface="Calibri Light"/>
                <a:cs typeface="Arial"/>
              </a:rPr>
              <a:t>Braun and Clarke's six stage approach, key findings were coded, categorised and organised into themes</a:t>
            </a:r>
            <a:endParaRPr lang="en-GB" sz="900">
              <a:latin typeface="Arial"/>
              <a:cs typeface="Arial"/>
            </a:endParaRPr>
          </a:p>
          <a:p>
            <a:pPr algn="l"/>
            <a:endParaRPr lang="en-GB" sz="900" dirty="0">
              <a:latin typeface="Arial"/>
              <a:ea typeface="Calibri Light"/>
              <a:cs typeface="Arial"/>
            </a:endParaRPr>
          </a:p>
        </p:txBody>
      </p:sp>
      <p:sp>
        <p:nvSpPr>
          <p:cNvPr id="727" name="Arrow: Right 726">
            <a:extLst>
              <a:ext uri="{FF2B5EF4-FFF2-40B4-BE49-F238E27FC236}">
                <a16:creationId xmlns:a16="http://schemas.microsoft.com/office/drawing/2014/main" id="{F0090841-BD8C-1A88-97F3-B00E61691ACB}"/>
              </a:ext>
            </a:extLst>
          </p:cNvPr>
          <p:cNvSpPr/>
          <p:nvPr/>
        </p:nvSpPr>
        <p:spPr>
          <a:xfrm>
            <a:off x="1774278" y="1252990"/>
            <a:ext cx="418330" cy="16268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28" name="TextBox 727">
            <a:extLst>
              <a:ext uri="{FF2B5EF4-FFF2-40B4-BE49-F238E27FC236}">
                <a16:creationId xmlns:a16="http://schemas.microsoft.com/office/drawing/2014/main" id="{FF5F5AF5-B3BE-21DF-F79A-6EBE6E49E9E0}"/>
              </a:ext>
            </a:extLst>
          </p:cNvPr>
          <p:cNvSpPr txBox="1"/>
          <p:nvPr/>
        </p:nvSpPr>
        <p:spPr>
          <a:xfrm>
            <a:off x="111255" y="4730411"/>
            <a:ext cx="1425513" cy="261610"/>
          </a:xfrm>
          <a:prstGeom prst="rect">
            <a:avLst/>
          </a:prstGeom>
          <a:solidFill>
            <a:schemeClr val="accent1">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b="1">
                <a:latin typeface="Arial"/>
                <a:cs typeface="Arial"/>
              </a:rPr>
              <a:t>Themes identified</a:t>
            </a:r>
            <a:r>
              <a:rPr lang="en-GB" sz="1000" b="1">
                <a:latin typeface="Arial"/>
                <a:cs typeface="Arial"/>
              </a:rPr>
              <a:t>:</a:t>
            </a:r>
            <a:endParaRPr lang="en-GB" sz="1000">
              <a:latin typeface="Arial"/>
              <a:ea typeface="Calibri Light"/>
              <a:cs typeface="Arial"/>
            </a:endParaRPr>
          </a:p>
        </p:txBody>
      </p:sp>
      <p:graphicFrame>
        <p:nvGraphicFramePr>
          <p:cNvPr id="763" name="Content Placeholder 762">
            <a:extLst>
              <a:ext uri="{FF2B5EF4-FFF2-40B4-BE49-F238E27FC236}">
                <a16:creationId xmlns:a16="http://schemas.microsoft.com/office/drawing/2014/main" id="{4B673187-139C-DD52-39A9-B2663D109410}"/>
              </a:ext>
            </a:extLst>
          </p:cNvPr>
          <p:cNvGraphicFramePr>
            <a:graphicFrameLocks noGrp="1"/>
          </p:cNvGraphicFramePr>
          <p:nvPr>
            <p:ph sz="quarter" idx="4"/>
            <p:extLst>
              <p:ext uri="{D42A27DB-BD31-4B8C-83A1-F6EECF244321}">
                <p14:modId xmlns:p14="http://schemas.microsoft.com/office/powerpoint/2010/main" val="3426887467"/>
              </p:ext>
            </p:extLst>
          </p:nvPr>
        </p:nvGraphicFramePr>
        <p:xfrm>
          <a:off x="-1557" y="5217583"/>
          <a:ext cx="1669055" cy="1440367"/>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sp>
        <p:nvSpPr>
          <p:cNvPr id="1499" name="TextBox 1498">
            <a:extLst>
              <a:ext uri="{FF2B5EF4-FFF2-40B4-BE49-F238E27FC236}">
                <a16:creationId xmlns:a16="http://schemas.microsoft.com/office/drawing/2014/main" id="{6588ED3F-CA5E-1A90-766C-84D8CC604608}"/>
              </a:ext>
            </a:extLst>
          </p:cNvPr>
          <p:cNvSpPr txBox="1"/>
          <p:nvPr/>
        </p:nvSpPr>
        <p:spPr>
          <a:xfrm>
            <a:off x="5173562" y="1581834"/>
            <a:ext cx="3157128" cy="646331"/>
          </a:xfrm>
          <a:prstGeom prst="rect">
            <a:avLst/>
          </a:prstGeom>
          <a:solidFill>
            <a:schemeClr val="accent6">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Calibri Light"/>
                <a:cs typeface="Arial"/>
              </a:rPr>
              <a:t>      </a:t>
            </a:r>
            <a:r>
              <a:rPr lang="en-GB" sz="1600" dirty="0">
                <a:latin typeface="Arial"/>
                <a:ea typeface="Calibri Light"/>
                <a:cs typeface="Arial"/>
              </a:rPr>
              <a:t> </a:t>
            </a:r>
            <a:r>
              <a:rPr lang="en-GB" sz="1600" b="1">
                <a:latin typeface="Arial"/>
                <a:ea typeface="Calibri Light"/>
                <a:cs typeface="Arial"/>
              </a:rPr>
              <a:t>Inclusion Criteria</a:t>
            </a:r>
            <a:endParaRPr lang="en-GB" sz="1600" b="1" dirty="0">
              <a:latin typeface="Arial"/>
              <a:ea typeface="Calibri Light"/>
              <a:cs typeface="Arial"/>
            </a:endParaRPr>
          </a:p>
          <a:p>
            <a:endParaRPr lang="en-GB" dirty="0">
              <a:ea typeface="Calibri Light"/>
              <a:cs typeface="Calibri Light"/>
            </a:endParaRPr>
          </a:p>
        </p:txBody>
      </p:sp>
      <p:sp>
        <p:nvSpPr>
          <p:cNvPr id="1500" name="TextBox 1499">
            <a:extLst>
              <a:ext uri="{FF2B5EF4-FFF2-40B4-BE49-F238E27FC236}">
                <a16:creationId xmlns:a16="http://schemas.microsoft.com/office/drawing/2014/main" id="{F0ECCB50-8929-E53B-B7C7-C02806EE080E}"/>
              </a:ext>
            </a:extLst>
          </p:cNvPr>
          <p:cNvSpPr txBox="1"/>
          <p:nvPr/>
        </p:nvSpPr>
        <p:spPr>
          <a:xfrm>
            <a:off x="5183591" y="1698218"/>
            <a:ext cx="453209" cy="369332"/>
          </a:xfrm>
          <a:prstGeom prst="rect">
            <a:avLst/>
          </a:prstGeom>
          <a:solidFill>
            <a:schemeClr val="accent4">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Light"/>
                <a:cs typeface="Calibri Light"/>
              </a:rPr>
              <a:t>06</a:t>
            </a:r>
            <a:endParaRPr lang="en-GB"/>
          </a:p>
        </p:txBody>
      </p:sp>
      <p:sp>
        <p:nvSpPr>
          <p:cNvPr id="1502" name="TextBox 1501">
            <a:extLst>
              <a:ext uri="{FF2B5EF4-FFF2-40B4-BE49-F238E27FC236}">
                <a16:creationId xmlns:a16="http://schemas.microsoft.com/office/drawing/2014/main" id="{EA5DD24D-7954-51A6-E61D-79384EDD19A6}"/>
              </a:ext>
            </a:extLst>
          </p:cNvPr>
          <p:cNvSpPr txBox="1"/>
          <p:nvPr/>
        </p:nvSpPr>
        <p:spPr>
          <a:xfrm>
            <a:off x="5161332" y="2363552"/>
            <a:ext cx="3160802" cy="1477328"/>
          </a:xfrm>
          <a:prstGeom prst="rect">
            <a:avLst/>
          </a:prstGeom>
          <a:solidFill>
            <a:schemeClr val="accent2">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900">
                <a:latin typeface="Arial"/>
                <a:ea typeface="Calibri Light"/>
                <a:cs typeface="Arial"/>
              </a:rPr>
              <a:t>Published between 2016-2026</a:t>
            </a:r>
            <a:endParaRPr lang="en-US" sz="900">
              <a:latin typeface="Arial"/>
              <a:cs typeface="Arial"/>
            </a:endParaRPr>
          </a:p>
          <a:p>
            <a:pPr marL="171450" indent="-171450">
              <a:buFont typeface="Arial"/>
              <a:buChar char="•"/>
            </a:pPr>
            <a:r>
              <a:rPr lang="en-GB" sz="900">
                <a:latin typeface="Arial"/>
                <a:ea typeface="Calibri Light"/>
                <a:cs typeface="Arial"/>
              </a:rPr>
              <a:t>Peer reviewed journal articles</a:t>
            </a:r>
            <a:endParaRPr lang="en-GB" sz="900">
              <a:latin typeface="Arial"/>
              <a:cs typeface="Arial"/>
            </a:endParaRPr>
          </a:p>
          <a:p>
            <a:pPr marL="171450" indent="-171450">
              <a:buFont typeface="Arial"/>
              <a:buChar char="•"/>
            </a:pPr>
            <a:r>
              <a:rPr lang="en-GB" sz="900">
                <a:latin typeface="Arial"/>
                <a:ea typeface="Calibri Light"/>
                <a:cs typeface="Arial"/>
              </a:rPr>
              <a:t>UK focused or relevant international studies</a:t>
            </a:r>
            <a:endParaRPr lang="en-GB" sz="900">
              <a:latin typeface="Arial"/>
              <a:cs typeface="Arial"/>
            </a:endParaRPr>
          </a:p>
          <a:p>
            <a:pPr marL="171450" indent="-171450">
              <a:buFont typeface="Arial"/>
              <a:buChar char="•"/>
            </a:pPr>
            <a:r>
              <a:rPr lang="en-GB" sz="900">
                <a:latin typeface="Arial"/>
                <a:ea typeface="Calibri Light"/>
                <a:cs typeface="Arial"/>
              </a:rPr>
              <a:t>Full text availability</a:t>
            </a:r>
            <a:endParaRPr lang="en-GB" sz="900">
              <a:latin typeface="Arial"/>
              <a:cs typeface="Arial"/>
            </a:endParaRPr>
          </a:p>
          <a:p>
            <a:pPr marL="171450" indent="-171450">
              <a:buFont typeface="Arial"/>
              <a:buChar char="•"/>
            </a:pPr>
            <a:r>
              <a:rPr lang="en-GB" sz="900">
                <a:latin typeface="Arial"/>
                <a:ea typeface="Calibri Light"/>
                <a:cs typeface="Arial"/>
              </a:rPr>
              <a:t>Type 2 diabetes prevention focus</a:t>
            </a:r>
            <a:endParaRPr lang="en-GB" sz="900">
              <a:latin typeface="Arial"/>
              <a:cs typeface="Arial"/>
            </a:endParaRPr>
          </a:p>
          <a:p>
            <a:pPr marL="171450" indent="-171450">
              <a:buFont typeface="Arial"/>
              <a:buChar char="•"/>
            </a:pPr>
            <a:r>
              <a:rPr lang="en-GB" sz="900">
                <a:latin typeface="Arial"/>
                <a:ea typeface="Calibri Light"/>
                <a:cs typeface="Arial"/>
              </a:rPr>
              <a:t>South Asian populations</a:t>
            </a:r>
            <a:endParaRPr lang="en-GB" sz="900">
              <a:latin typeface="Arial"/>
              <a:cs typeface="Arial"/>
            </a:endParaRPr>
          </a:p>
          <a:p>
            <a:pPr marL="171450" indent="-171450">
              <a:buFont typeface="Arial"/>
              <a:buChar char="•"/>
            </a:pPr>
            <a:r>
              <a:rPr lang="en-GB" sz="900">
                <a:latin typeface="Arial"/>
                <a:ea typeface="Calibri Light"/>
                <a:cs typeface="Arial"/>
              </a:rPr>
              <a:t>Health inequalities, awareness or prevention interventions</a:t>
            </a:r>
            <a:endParaRPr lang="en-GB" sz="900">
              <a:latin typeface="Arial"/>
              <a:cs typeface="Arial"/>
            </a:endParaRPr>
          </a:p>
          <a:p>
            <a:pPr algn="l"/>
            <a:endParaRPr lang="en-GB" dirty="0">
              <a:ea typeface="Calibri Light"/>
              <a:cs typeface="Calibri Light"/>
            </a:endParaRPr>
          </a:p>
        </p:txBody>
      </p:sp>
      <p:sp>
        <p:nvSpPr>
          <p:cNvPr id="1503" name="Arrow: Down 1502">
            <a:extLst>
              <a:ext uri="{FF2B5EF4-FFF2-40B4-BE49-F238E27FC236}">
                <a16:creationId xmlns:a16="http://schemas.microsoft.com/office/drawing/2014/main" id="{368F13E8-8611-7CB5-9EBD-2E43F4614E59}"/>
              </a:ext>
            </a:extLst>
          </p:cNvPr>
          <p:cNvSpPr/>
          <p:nvPr/>
        </p:nvSpPr>
        <p:spPr>
          <a:xfrm>
            <a:off x="6594808" y="1984119"/>
            <a:ext cx="127823" cy="185924"/>
          </a:xfrm>
          <a:prstGeom prst="downArrow">
            <a:avLst/>
          </a:prstGeom>
          <a:solidFill>
            <a:schemeClr val="accent1">
              <a:lumMod val="60000"/>
              <a:lumOff val="4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04" name="TextBox 1503">
            <a:extLst>
              <a:ext uri="{FF2B5EF4-FFF2-40B4-BE49-F238E27FC236}">
                <a16:creationId xmlns:a16="http://schemas.microsoft.com/office/drawing/2014/main" id="{FCA46A92-0BA4-A40D-A26B-06479264F214}"/>
              </a:ext>
            </a:extLst>
          </p:cNvPr>
          <p:cNvSpPr txBox="1"/>
          <p:nvPr/>
        </p:nvSpPr>
        <p:spPr>
          <a:xfrm>
            <a:off x="5171672" y="3950077"/>
            <a:ext cx="3164926" cy="646331"/>
          </a:xfrm>
          <a:prstGeom prst="rect">
            <a:avLst/>
          </a:prstGeom>
          <a:solidFill>
            <a:schemeClr val="accent2">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Arial"/>
                <a:ea typeface="Calibri Light"/>
                <a:cs typeface="Arial"/>
              </a:rPr>
              <a:t>       </a:t>
            </a:r>
            <a:r>
              <a:rPr lang="en-GB" sz="1600" b="1">
                <a:latin typeface="Arial"/>
                <a:ea typeface="Calibri Light"/>
                <a:cs typeface="Arial"/>
              </a:rPr>
              <a:t>Exclusion Criteria</a:t>
            </a:r>
            <a:endParaRPr lang="en-US" sz="1600" b="1">
              <a:latin typeface="Arial"/>
              <a:cs typeface="Arial"/>
            </a:endParaRPr>
          </a:p>
          <a:p>
            <a:pPr algn="l"/>
            <a:endParaRPr lang="en-GB" dirty="0">
              <a:ea typeface="Calibri Light"/>
              <a:cs typeface="Calibri Light"/>
            </a:endParaRPr>
          </a:p>
        </p:txBody>
      </p:sp>
      <p:sp>
        <p:nvSpPr>
          <p:cNvPr id="1505" name="TextBox 1504">
            <a:extLst>
              <a:ext uri="{FF2B5EF4-FFF2-40B4-BE49-F238E27FC236}">
                <a16:creationId xmlns:a16="http://schemas.microsoft.com/office/drawing/2014/main" id="{F895185B-B032-218A-BC8E-C0AA6136B9B6}"/>
              </a:ext>
            </a:extLst>
          </p:cNvPr>
          <p:cNvSpPr txBox="1"/>
          <p:nvPr/>
        </p:nvSpPr>
        <p:spPr>
          <a:xfrm>
            <a:off x="5189581" y="3949007"/>
            <a:ext cx="427662" cy="369332"/>
          </a:xfrm>
          <a:prstGeom prst="rect">
            <a:avLst/>
          </a:prstGeom>
          <a:solidFill>
            <a:schemeClr val="bg1">
              <a:lumMod val="8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Light"/>
                <a:cs typeface="Calibri Light"/>
              </a:rPr>
              <a:t>07</a:t>
            </a:r>
            <a:endParaRPr lang="en-GB"/>
          </a:p>
        </p:txBody>
      </p:sp>
      <p:sp>
        <p:nvSpPr>
          <p:cNvPr id="1506" name="TextBox 1505">
            <a:extLst>
              <a:ext uri="{FF2B5EF4-FFF2-40B4-BE49-F238E27FC236}">
                <a16:creationId xmlns:a16="http://schemas.microsoft.com/office/drawing/2014/main" id="{43A4A3F2-5848-DECE-B683-8DAEA8C70FA9}"/>
              </a:ext>
            </a:extLst>
          </p:cNvPr>
          <p:cNvSpPr txBox="1"/>
          <p:nvPr/>
        </p:nvSpPr>
        <p:spPr>
          <a:xfrm>
            <a:off x="5178413" y="4676225"/>
            <a:ext cx="3172336" cy="2031325"/>
          </a:xfrm>
          <a:prstGeom prst="rect">
            <a:avLst/>
          </a:prstGeom>
          <a:solidFill>
            <a:schemeClr val="accent1">
              <a:lumMod val="60000"/>
              <a:lumOff val="4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171450" indent="-171450">
              <a:buFont typeface="Arial"/>
              <a:buChar char="•"/>
            </a:pPr>
            <a:r>
              <a:rPr lang="en-GB" sz="900">
                <a:latin typeface="Arial"/>
                <a:ea typeface="Calibri Light"/>
                <a:cs typeface="Arial"/>
              </a:rPr>
              <a:t>Published before 2016</a:t>
            </a:r>
          </a:p>
          <a:p>
            <a:endParaRPr lang="en-GB" sz="900" dirty="0">
              <a:latin typeface="Arial"/>
              <a:ea typeface="Calibri Light"/>
              <a:cs typeface="Arial"/>
            </a:endParaRPr>
          </a:p>
          <a:p>
            <a:pPr marL="171450" indent="-171450">
              <a:buFont typeface="Arial"/>
              <a:buChar char="•"/>
            </a:pPr>
            <a:r>
              <a:rPr lang="en-GB" sz="900">
                <a:latin typeface="Arial"/>
                <a:ea typeface="Calibri Light"/>
                <a:cs typeface="Arial"/>
              </a:rPr>
              <a:t>Duplicate articles</a:t>
            </a:r>
          </a:p>
          <a:p>
            <a:pPr marL="171450" indent="-171450">
              <a:buFont typeface="Arial"/>
              <a:buChar char="•"/>
            </a:pPr>
            <a:endParaRPr lang="en-GB" sz="900" dirty="0">
              <a:latin typeface="Arial"/>
              <a:ea typeface="Calibri Light"/>
              <a:cs typeface="Arial"/>
            </a:endParaRPr>
          </a:p>
          <a:p>
            <a:pPr marL="171450" indent="-171450">
              <a:buFont typeface="Arial"/>
              <a:buChar char="•"/>
            </a:pPr>
            <a:r>
              <a:rPr lang="en-GB" sz="900">
                <a:latin typeface="Arial"/>
                <a:ea typeface="Calibri Light"/>
                <a:cs typeface="Arial"/>
              </a:rPr>
              <a:t>Opinion pieces and blogs</a:t>
            </a:r>
          </a:p>
          <a:p>
            <a:pPr marL="171450" indent="-171450">
              <a:buFont typeface="Arial"/>
              <a:buChar char="•"/>
            </a:pPr>
            <a:endParaRPr lang="en-GB" sz="900" dirty="0">
              <a:latin typeface="Arial"/>
              <a:ea typeface="Calibri Light"/>
              <a:cs typeface="Arial"/>
            </a:endParaRPr>
          </a:p>
          <a:p>
            <a:pPr marL="171450" indent="-171450">
              <a:buFont typeface="Arial"/>
              <a:buChar char="•"/>
            </a:pPr>
            <a:r>
              <a:rPr lang="en-GB" sz="900" dirty="0">
                <a:latin typeface="Arial"/>
                <a:ea typeface="Calibri Light"/>
                <a:cs typeface="Arial"/>
              </a:rPr>
              <a:t>Non academic sources</a:t>
            </a:r>
            <a:endParaRPr lang="en-GB" sz="900">
              <a:latin typeface="Arial"/>
              <a:cs typeface="Arial"/>
            </a:endParaRPr>
          </a:p>
          <a:p>
            <a:pPr marL="171450" indent="-171450">
              <a:buFont typeface="Arial"/>
              <a:buChar char="•"/>
            </a:pPr>
            <a:endParaRPr lang="en-GB" sz="900" dirty="0">
              <a:latin typeface="Arial"/>
              <a:ea typeface="Calibri Light"/>
              <a:cs typeface="Arial"/>
            </a:endParaRPr>
          </a:p>
          <a:p>
            <a:pPr marL="171450" indent="-171450">
              <a:buFont typeface="Arial"/>
              <a:buChar char="•"/>
            </a:pPr>
            <a:r>
              <a:rPr lang="en-GB" sz="900">
                <a:latin typeface="Arial"/>
                <a:ea typeface="Calibri Light"/>
                <a:cs typeface="Arial"/>
              </a:rPr>
              <a:t>Studies unrelated to Type 2 diabetes prevention</a:t>
            </a:r>
          </a:p>
          <a:p>
            <a:pPr marL="171450" indent="-171450">
              <a:buFont typeface="Arial"/>
              <a:buChar char="•"/>
            </a:pPr>
            <a:endParaRPr lang="en-GB" sz="900" dirty="0">
              <a:latin typeface="Arial"/>
              <a:ea typeface="Calibri Light"/>
              <a:cs typeface="Arial"/>
            </a:endParaRPr>
          </a:p>
          <a:p>
            <a:pPr marL="171450" indent="-171450">
              <a:buFont typeface="Arial"/>
              <a:buChar char="•"/>
            </a:pPr>
            <a:r>
              <a:rPr lang="en-GB" sz="900">
                <a:latin typeface="Arial"/>
                <a:ea typeface="Calibri Light"/>
                <a:cs typeface="Arial"/>
              </a:rPr>
              <a:t>Articles without sufficient methodological detail</a:t>
            </a:r>
          </a:p>
          <a:p>
            <a:pPr marL="171450" indent="-171450">
              <a:buFont typeface="Arial"/>
              <a:buChar char="•"/>
            </a:pPr>
            <a:endParaRPr lang="en-GB" sz="900" dirty="0">
              <a:latin typeface="Arial"/>
              <a:ea typeface="Calibri Light"/>
              <a:cs typeface="Arial"/>
            </a:endParaRPr>
          </a:p>
          <a:p>
            <a:pPr marL="171450" indent="-171450">
              <a:buFont typeface="Arial"/>
              <a:buChar char="•"/>
            </a:pPr>
            <a:r>
              <a:rPr lang="en-GB" sz="900">
                <a:latin typeface="Arial"/>
                <a:ea typeface="Calibri Light"/>
                <a:cs typeface="Arial"/>
              </a:rPr>
              <a:t>Sources unavailable in full text</a:t>
            </a:r>
            <a:endParaRPr lang="en-GB" sz="900">
              <a:latin typeface="Arial"/>
              <a:cs typeface="Arial"/>
            </a:endParaRPr>
          </a:p>
          <a:p>
            <a:pPr algn="l"/>
            <a:endParaRPr lang="en-GB" sz="900" dirty="0">
              <a:latin typeface="Arial"/>
              <a:ea typeface="Calibri Light"/>
              <a:cs typeface="Arial"/>
            </a:endParaRPr>
          </a:p>
        </p:txBody>
      </p:sp>
      <p:sp>
        <p:nvSpPr>
          <p:cNvPr id="1507" name="Arrow: Down 1506">
            <a:extLst>
              <a:ext uri="{FF2B5EF4-FFF2-40B4-BE49-F238E27FC236}">
                <a16:creationId xmlns:a16="http://schemas.microsoft.com/office/drawing/2014/main" id="{D24B463D-5424-47DF-0D8C-C1B64327070E}"/>
              </a:ext>
            </a:extLst>
          </p:cNvPr>
          <p:cNvSpPr/>
          <p:nvPr/>
        </p:nvSpPr>
        <p:spPr>
          <a:xfrm>
            <a:off x="6593948" y="4269261"/>
            <a:ext cx="159061" cy="223527"/>
          </a:xfrm>
          <a:prstGeom prst="downArrow">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08" name="TextBox 1507">
            <a:extLst>
              <a:ext uri="{FF2B5EF4-FFF2-40B4-BE49-F238E27FC236}">
                <a16:creationId xmlns:a16="http://schemas.microsoft.com/office/drawing/2014/main" id="{BC1A0E58-440D-115D-8D7D-CA7BECCC2A64}"/>
              </a:ext>
            </a:extLst>
          </p:cNvPr>
          <p:cNvSpPr txBox="1"/>
          <p:nvPr/>
        </p:nvSpPr>
        <p:spPr>
          <a:xfrm>
            <a:off x="8557110" y="3736752"/>
            <a:ext cx="3439603" cy="646331"/>
          </a:xfrm>
          <a:prstGeom prst="rect">
            <a:avLst/>
          </a:prstGeom>
          <a:solidFill>
            <a:schemeClr val="bg2">
              <a:lumMod val="9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latin typeface="Segoe UI"/>
                <a:ea typeface="Calibri Light"/>
                <a:cs typeface="Segoe UI"/>
              </a:rPr>
              <a:t>       </a:t>
            </a:r>
            <a:r>
              <a:rPr lang="en-GB" sz="1600" b="1">
                <a:latin typeface="Arial"/>
                <a:ea typeface="Calibri Light"/>
                <a:cs typeface="Arial"/>
              </a:rPr>
              <a:t>Ethical Considerations</a:t>
            </a:r>
            <a:endParaRPr lang="en-US" sz="1600" b="1">
              <a:latin typeface="Arial"/>
              <a:cs typeface="Arial"/>
            </a:endParaRPr>
          </a:p>
          <a:p>
            <a:pPr algn="l"/>
            <a:endParaRPr lang="en-GB" dirty="0">
              <a:ea typeface="Calibri Light"/>
              <a:cs typeface="Calibri Light"/>
            </a:endParaRPr>
          </a:p>
        </p:txBody>
      </p:sp>
      <p:sp>
        <p:nvSpPr>
          <p:cNvPr id="1509" name="TextBox 1508">
            <a:extLst>
              <a:ext uri="{FF2B5EF4-FFF2-40B4-BE49-F238E27FC236}">
                <a16:creationId xmlns:a16="http://schemas.microsoft.com/office/drawing/2014/main" id="{367DC715-EAEA-16B9-D5BA-00CB4CD78B36}"/>
              </a:ext>
            </a:extLst>
          </p:cNvPr>
          <p:cNvSpPr txBox="1"/>
          <p:nvPr/>
        </p:nvSpPr>
        <p:spPr>
          <a:xfrm>
            <a:off x="8553028" y="3725663"/>
            <a:ext cx="472999" cy="369332"/>
          </a:xfrm>
          <a:prstGeom prst="rect">
            <a:avLst/>
          </a:prstGeom>
          <a:solidFill>
            <a:schemeClr val="accent1">
              <a:lumMod val="60000"/>
              <a:lumOff val="4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ea typeface="Calibri Light"/>
                <a:cs typeface="Calibri Light"/>
              </a:rPr>
              <a:t>08</a:t>
            </a:r>
            <a:endParaRPr lang="en-GB"/>
          </a:p>
        </p:txBody>
      </p:sp>
      <p:sp>
        <p:nvSpPr>
          <p:cNvPr id="1510" name="TextBox 1509">
            <a:extLst>
              <a:ext uri="{FF2B5EF4-FFF2-40B4-BE49-F238E27FC236}">
                <a16:creationId xmlns:a16="http://schemas.microsoft.com/office/drawing/2014/main" id="{C31EEFA2-830D-6878-3F00-FBC5A93A0252}"/>
              </a:ext>
            </a:extLst>
          </p:cNvPr>
          <p:cNvSpPr txBox="1"/>
          <p:nvPr/>
        </p:nvSpPr>
        <p:spPr>
          <a:xfrm>
            <a:off x="8464631" y="4520946"/>
            <a:ext cx="3635778" cy="2200602"/>
          </a:xfrm>
          <a:prstGeom prst="rect">
            <a:avLst/>
          </a:prstGeom>
          <a:solidFill>
            <a:schemeClr val="accent1">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ea typeface="Calibri Light"/>
                <a:cs typeface="Arial"/>
              </a:rPr>
              <a:t>As this study used secondary research, no direct participant involvement occurred. Ethical considerations focused on maintaining academic integrity and ensuring the responsible use of evidence.</a:t>
            </a:r>
            <a:endParaRPr lang="en-GB" sz="900" dirty="0">
              <a:latin typeface="Arial"/>
              <a:ea typeface="Calibri Light"/>
              <a:cs typeface="Arial"/>
            </a:endParaRPr>
          </a:p>
          <a:p>
            <a:endParaRPr lang="en-GB" sz="900" dirty="0">
              <a:latin typeface="Arial"/>
              <a:ea typeface="Calibri Light"/>
              <a:cs typeface="Arial"/>
            </a:endParaRPr>
          </a:p>
          <a:p>
            <a:r>
              <a:rPr lang="en-GB" sz="900">
                <a:latin typeface="Arial"/>
                <a:ea typeface="Calibri Light"/>
                <a:cs typeface="Arial"/>
              </a:rPr>
              <a:t>Key ethical principles included:</a:t>
            </a:r>
            <a:endParaRPr lang="en-GB" sz="900" dirty="0">
              <a:latin typeface="Arial"/>
              <a:ea typeface="Calibri Light"/>
              <a:cs typeface="Arial"/>
            </a:endParaRPr>
          </a:p>
          <a:p>
            <a:endParaRPr lang="en-GB" sz="900" dirty="0">
              <a:latin typeface="Arial"/>
              <a:ea typeface="Calibri Light"/>
              <a:cs typeface="Arial"/>
            </a:endParaRPr>
          </a:p>
          <a:p>
            <a:pPr marL="171450" indent="-171450">
              <a:buFont typeface="Arial"/>
              <a:buChar char="•"/>
            </a:pPr>
            <a:r>
              <a:rPr lang="en-GB" sz="900">
                <a:latin typeface="Arial"/>
                <a:ea typeface="Calibri Light"/>
                <a:cs typeface="Arial"/>
              </a:rPr>
              <a:t>Accurate citation and referencing</a:t>
            </a:r>
            <a:endParaRPr lang="en-GB" sz="900">
              <a:latin typeface="Arial"/>
              <a:cs typeface="Arial"/>
            </a:endParaRPr>
          </a:p>
          <a:p>
            <a:pPr marL="171450" indent="-171450">
              <a:buFont typeface="Arial"/>
              <a:buChar char="•"/>
            </a:pPr>
            <a:r>
              <a:rPr lang="en-GB" sz="900">
                <a:latin typeface="Arial"/>
                <a:ea typeface="Calibri Light"/>
                <a:cs typeface="Arial"/>
              </a:rPr>
              <a:t>Avoidance of plagiarism</a:t>
            </a:r>
            <a:endParaRPr lang="en-GB" sz="900">
              <a:latin typeface="Arial"/>
              <a:cs typeface="Arial"/>
            </a:endParaRPr>
          </a:p>
          <a:p>
            <a:pPr marL="171450" indent="-171450">
              <a:buFont typeface="Arial"/>
              <a:buChar char="•"/>
            </a:pPr>
            <a:r>
              <a:rPr lang="en-GB" sz="900">
                <a:latin typeface="Arial"/>
                <a:ea typeface="Calibri Light"/>
                <a:cs typeface="Arial"/>
              </a:rPr>
              <a:t>Use of credible and reliable sources</a:t>
            </a:r>
            <a:endParaRPr lang="en-GB" sz="900">
              <a:latin typeface="Arial"/>
              <a:cs typeface="Arial"/>
            </a:endParaRPr>
          </a:p>
          <a:p>
            <a:pPr marL="171450" indent="-171450">
              <a:buFont typeface="Arial"/>
              <a:buChar char="•"/>
            </a:pPr>
            <a:r>
              <a:rPr lang="en-GB" sz="900">
                <a:latin typeface="Arial"/>
                <a:ea typeface="Calibri Light"/>
                <a:cs typeface="Arial"/>
              </a:rPr>
              <a:t>Honest reporting of findings</a:t>
            </a:r>
            <a:endParaRPr lang="en-GB" sz="900">
              <a:latin typeface="Arial"/>
              <a:cs typeface="Arial"/>
            </a:endParaRPr>
          </a:p>
          <a:p>
            <a:pPr marL="171450" indent="-171450">
              <a:buFont typeface="Arial"/>
              <a:buChar char="•"/>
            </a:pPr>
            <a:r>
              <a:rPr lang="en-GB" sz="900">
                <a:latin typeface="Arial"/>
                <a:ea typeface="Calibri Light"/>
                <a:cs typeface="Arial"/>
              </a:rPr>
              <a:t>Respect for intellectual property</a:t>
            </a:r>
            <a:endParaRPr lang="en-GB" sz="900">
              <a:latin typeface="Arial"/>
              <a:cs typeface="Arial"/>
            </a:endParaRPr>
          </a:p>
          <a:p>
            <a:pPr marL="171450" indent="-171450">
              <a:buFont typeface="Arial"/>
              <a:buChar char="•"/>
            </a:pPr>
            <a:r>
              <a:rPr lang="en-GB" sz="900">
                <a:latin typeface="Arial"/>
                <a:ea typeface="Calibri Light"/>
                <a:cs typeface="Arial"/>
              </a:rPr>
              <a:t>Compliance with UWTSD ethical guidance (UWTSD, 2022).</a:t>
            </a:r>
          </a:p>
          <a:p>
            <a:pPr marL="171450" indent="-171450">
              <a:buFont typeface="Arial"/>
              <a:buChar char="•"/>
            </a:pPr>
            <a:endParaRPr lang="en-GB" sz="900" dirty="0">
              <a:latin typeface="Arial"/>
              <a:ea typeface="Calibri Light"/>
              <a:cs typeface="Arial"/>
            </a:endParaRPr>
          </a:p>
          <a:p>
            <a:pPr algn="l"/>
            <a:endParaRPr lang="en-GB" sz="900" dirty="0">
              <a:latin typeface="Arial"/>
              <a:ea typeface="Calibri Light"/>
              <a:cs typeface="Arial"/>
            </a:endParaRPr>
          </a:p>
        </p:txBody>
      </p:sp>
      <p:graphicFrame>
        <p:nvGraphicFramePr>
          <p:cNvPr id="1663" name="Diagram 1662">
            <a:extLst>
              <a:ext uri="{FF2B5EF4-FFF2-40B4-BE49-F238E27FC236}">
                <a16:creationId xmlns:a16="http://schemas.microsoft.com/office/drawing/2014/main" id="{85E37321-D087-8293-911A-D770C93F8B34}"/>
              </a:ext>
            </a:extLst>
          </p:cNvPr>
          <p:cNvGraphicFramePr/>
          <p:nvPr>
            <p:extLst>
              <p:ext uri="{D42A27DB-BD31-4B8C-83A1-F6EECF244321}">
                <p14:modId xmlns:p14="http://schemas.microsoft.com/office/powerpoint/2010/main" val="3376728599"/>
              </p:ext>
            </p:extLst>
          </p:nvPr>
        </p:nvGraphicFramePr>
        <p:xfrm>
          <a:off x="5403413" y="137870"/>
          <a:ext cx="2594440" cy="1454693"/>
        </p:xfrm>
        <a:graphic>
          <a:graphicData uri="http://schemas.openxmlformats.org/drawingml/2006/diagram">
            <dgm:relIds xmlns:dgm="http://schemas.openxmlformats.org/drawingml/2006/diagram" xmlns:r="http://schemas.openxmlformats.org/officeDocument/2006/relationships" r:dm="rId12" r:lo="rId13" r:qs="rId14" r:cs="rId15"/>
          </a:graphicData>
        </a:graphic>
      </p:graphicFrame>
      <p:sp>
        <p:nvSpPr>
          <p:cNvPr id="2302" name="Arrow: Down 2301">
            <a:extLst>
              <a:ext uri="{FF2B5EF4-FFF2-40B4-BE49-F238E27FC236}">
                <a16:creationId xmlns:a16="http://schemas.microsoft.com/office/drawing/2014/main" id="{4A26564B-F3D4-27CD-B191-C3EF6EC8722A}"/>
              </a:ext>
            </a:extLst>
          </p:cNvPr>
          <p:cNvSpPr/>
          <p:nvPr/>
        </p:nvSpPr>
        <p:spPr>
          <a:xfrm>
            <a:off x="9975440" y="4152726"/>
            <a:ext cx="174885" cy="239087"/>
          </a:xfrm>
          <a:prstGeom prst="downArrow">
            <a:avLst/>
          </a:prstGeom>
          <a:solidFill>
            <a:schemeClr val="bg2">
              <a:lumMod val="75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2" name="Arrow: Down 51">
            <a:extLst>
              <a:ext uri="{FF2B5EF4-FFF2-40B4-BE49-F238E27FC236}">
                <a16:creationId xmlns:a16="http://schemas.microsoft.com/office/drawing/2014/main" id="{C8DBAF56-3E9E-1864-C2E5-FCFCC7CAF29B}"/>
              </a:ext>
            </a:extLst>
          </p:cNvPr>
          <p:cNvSpPr/>
          <p:nvPr/>
        </p:nvSpPr>
        <p:spPr>
          <a:xfrm rot="16200000">
            <a:off x="5085288" y="613635"/>
            <a:ext cx="139076" cy="251850"/>
          </a:xfrm>
          <a:prstGeom prst="down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1" name="TextBox 60">
            <a:extLst>
              <a:ext uri="{FF2B5EF4-FFF2-40B4-BE49-F238E27FC236}">
                <a16:creationId xmlns:a16="http://schemas.microsoft.com/office/drawing/2014/main" id="{3F7029DC-EADB-A4F2-38B5-D2F611A36112}"/>
              </a:ext>
            </a:extLst>
          </p:cNvPr>
          <p:cNvSpPr txBox="1"/>
          <p:nvPr/>
        </p:nvSpPr>
        <p:spPr>
          <a:xfrm>
            <a:off x="1680648" y="5171925"/>
            <a:ext cx="3328773" cy="1536680"/>
          </a:xfrm>
          <a:prstGeom prst="rect">
            <a:avLst/>
          </a:prstGeom>
          <a:solidFill>
            <a:schemeClr val="bg2">
              <a:lumMod val="75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100" dirty="0">
                <a:latin typeface="Segoe UI"/>
                <a:cs typeface="Segoe UI"/>
              </a:rPr>
              <a:t> </a:t>
            </a:r>
            <a:r>
              <a:rPr lang="en-GB" sz="900">
                <a:latin typeface="Arial"/>
                <a:cs typeface="Arial"/>
              </a:rPr>
              <a:t>Cultural influences and the need for culturally adapted prevention</a:t>
            </a:r>
            <a:endParaRPr lang="en-GB" sz="900">
              <a:latin typeface="Arial"/>
              <a:ea typeface="Calibri Light" panose="020F0302020204030204"/>
              <a:cs typeface="Arial"/>
            </a:endParaRPr>
          </a:p>
          <a:p>
            <a:endParaRPr lang="en-GB" sz="900" dirty="0">
              <a:latin typeface="Arial"/>
              <a:cs typeface="Arial"/>
            </a:endParaRPr>
          </a:p>
          <a:p>
            <a:r>
              <a:rPr lang="en-GB" sz="900">
                <a:latin typeface="Arial"/>
                <a:cs typeface="Arial"/>
              </a:rPr>
              <a:t>Structural inequalities affecting access to prevention and services</a:t>
            </a:r>
            <a:endParaRPr lang="en-GB" sz="900">
              <a:latin typeface="Arial"/>
              <a:ea typeface="Calibri Light" panose="020F0302020204030204"/>
              <a:cs typeface="Arial"/>
            </a:endParaRPr>
          </a:p>
          <a:p>
            <a:endParaRPr lang="en-GB" sz="900" dirty="0">
              <a:latin typeface="Arial"/>
              <a:cs typeface="Arial"/>
            </a:endParaRPr>
          </a:p>
          <a:p>
            <a:r>
              <a:rPr lang="en-GB" sz="900">
                <a:latin typeface="Arial"/>
                <a:cs typeface="Arial"/>
              </a:rPr>
              <a:t>Effectiveness of culturally adapted interventions and engagement strategies</a:t>
            </a:r>
            <a:endParaRPr lang="en-GB" sz="900">
              <a:latin typeface="Arial"/>
              <a:ea typeface="Calibri Light" panose="020F0302020204030204"/>
              <a:cs typeface="Arial"/>
            </a:endParaRPr>
          </a:p>
          <a:p>
            <a:pPr algn="l"/>
            <a:endParaRPr lang="en-GB" dirty="0">
              <a:ea typeface="Calibri Light"/>
              <a:cs typeface="Calibri Light"/>
            </a:endParaRPr>
          </a:p>
        </p:txBody>
      </p:sp>
      <p:sp>
        <p:nvSpPr>
          <p:cNvPr id="2275" name="TextBox 2274">
            <a:extLst>
              <a:ext uri="{FF2B5EF4-FFF2-40B4-BE49-F238E27FC236}">
                <a16:creationId xmlns:a16="http://schemas.microsoft.com/office/drawing/2014/main" id="{54F6CCB6-B3E1-FA89-B0AC-3AA1D33898E7}"/>
              </a:ext>
            </a:extLst>
          </p:cNvPr>
          <p:cNvSpPr txBox="1"/>
          <p:nvPr/>
        </p:nvSpPr>
        <p:spPr>
          <a:xfrm>
            <a:off x="1709699" y="4726898"/>
            <a:ext cx="3333865" cy="369332"/>
          </a:xfrm>
          <a:prstGeom prst="rect">
            <a:avLst/>
          </a:prstGeom>
          <a:solidFill>
            <a:schemeClr val="accent1">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900" b="0" i="0">
                <a:latin typeface="Arial"/>
                <a:ea typeface="Segoe UI"/>
                <a:cs typeface="Arial"/>
              </a:rPr>
              <a:t>Themes were developed from recurring patterns identified across the five strongest sources</a:t>
            </a:r>
            <a:endParaRPr lang="en-GB" sz="900">
              <a:latin typeface="Arial"/>
              <a:ea typeface="Calibri Light"/>
              <a:cs typeface="Arial"/>
            </a:endParaRPr>
          </a:p>
        </p:txBody>
      </p:sp>
      <p:sp>
        <p:nvSpPr>
          <p:cNvPr id="2259" name="TextBox 2258">
            <a:extLst>
              <a:ext uri="{FF2B5EF4-FFF2-40B4-BE49-F238E27FC236}">
                <a16:creationId xmlns:a16="http://schemas.microsoft.com/office/drawing/2014/main" id="{A4388A71-593B-643D-A079-D4AEB6BBF62F}"/>
              </a:ext>
            </a:extLst>
          </p:cNvPr>
          <p:cNvSpPr txBox="1"/>
          <p:nvPr/>
        </p:nvSpPr>
        <p:spPr>
          <a:xfrm>
            <a:off x="139132" y="3541806"/>
            <a:ext cx="4899228" cy="1092607"/>
          </a:xfrm>
          <a:prstGeom prst="rect">
            <a:avLst/>
          </a:prstGeom>
          <a:solidFill>
            <a:schemeClr val="accent3">
              <a:lumMod val="40000"/>
              <a:lumOff val="60000"/>
            </a:schemeClr>
          </a:solidFill>
          <a:ln>
            <a:solidFill>
              <a:schemeClr val="tx1"/>
            </a:solid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a:latin typeface="Arial"/>
                <a:cs typeface="Arial"/>
              </a:rPr>
              <a:t>Each source was assessed using the CRAAP framework to determine its currency, relevance, authority, accuracy and purpose. Sources receiving the strongest evaluations were selected for detailed analysis.</a:t>
            </a:r>
            <a:endParaRPr lang="en-US" sz="900">
              <a:latin typeface="Arial"/>
              <a:ea typeface="Calibri Light"/>
              <a:cs typeface="Arial"/>
            </a:endParaRPr>
          </a:p>
          <a:p>
            <a:r>
              <a:rPr lang="en-GB" sz="900" dirty="0">
                <a:latin typeface="Arial"/>
                <a:cs typeface="Arial"/>
              </a:rPr>
              <a:t>Recurring keywords and concepts were identified across the five strongest sources and grouped into categories </a:t>
            </a:r>
            <a:r>
              <a:rPr lang="en-GB" sz="1100" dirty="0">
                <a:latin typeface="Segoe UI"/>
                <a:cs typeface="Segoe UI"/>
              </a:rPr>
              <a:t>(</a:t>
            </a:r>
            <a:r>
              <a:rPr lang="en-GB" sz="900" dirty="0" err="1">
                <a:latin typeface="Arial"/>
                <a:cs typeface="Arial"/>
              </a:rPr>
              <a:t>Katangwe‑Chigamba</a:t>
            </a:r>
            <a:r>
              <a:rPr lang="en-GB" sz="900" dirty="0">
                <a:latin typeface="Arial"/>
                <a:cs typeface="Arial"/>
              </a:rPr>
              <a:t> et al., 2024; Kayani et al., 2024).</a:t>
            </a:r>
            <a:endParaRPr lang="en-GB" sz="900" dirty="0">
              <a:latin typeface="Arial"/>
              <a:ea typeface="Calibri Light"/>
              <a:cs typeface="Arial"/>
            </a:endParaRPr>
          </a:p>
          <a:p>
            <a:r>
              <a:rPr lang="en-GB" sz="900">
                <a:latin typeface="Arial"/>
                <a:cs typeface="Arial"/>
              </a:rPr>
              <a:t>These categories were refined into three final themes through thematic analysis.</a:t>
            </a:r>
            <a:endParaRPr lang="en-GB" sz="900">
              <a:latin typeface="Arial"/>
              <a:ea typeface="Calibri Light"/>
              <a:cs typeface="Arial"/>
            </a:endParaRPr>
          </a:p>
          <a:p>
            <a:pPr algn="l"/>
            <a:endParaRPr lang="en-GB" sz="900" dirty="0">
              <a:ea typeface="Calibri Light"/>
              <a:cs typeface="Calibri Light"/>
            </a:endParaRPr>
          </a:p>
        </p:txBody>
      </p:sp>
      <p:sp>
        <p:nvSpPr>
          <p:cNvPr id="2520" name="Arrow: Right 2519">
            <a:extLst>
              <a:ext uri="{FF2B5EF4-FFF2-40B4-BE49-F238E27FC236}">
                <a16:creationId xmlns:a16="http://schemas.microsoft.com/office/drawing/2014/main" id="{B6A78439-4CCF-89B2-66E3-FAB54E940686}"/>
              </a:ext>
            </a:extLst>
          </p:cNvPr>
          <p:cNvSpPr/>
          <p:nvPr/>
        </p:nvSpPr>
        <p:spPr>
          <a:xfrm>
            <a:off x="8470276" y="748546"/>
            <a:ext cx="686013" cy="298562"/>
          </a:xfrm>
          <a:prstGeom prst="rightArrow">
            <a:avLst/>
          </a:prstGeom>
          <a:solidFill>
            <a:schemeClr val="bg2">
              <a:lumMod val="9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591" name="Arrow: Right 2590">
            <a:extLst>
              <a:ext uri="{FF2B5EF4-FFF2-40B4-BE49-F238E27FC236}">
                <a16:creationId xmlns:a16="http://schemas.microsoft.com/office/drawing/2014/main" id="{99EDED8E-80D8-11CB-BBC1-C63F9FF20A9B}"/>
              </a:ext>
            </a:extLst>
          </p:cNvPr>
          <p:cNvSpPr/>
          <p:nvPr/>
        </p:nvSpPr>
        <p:spPr>
          <a:xfrm rot="19020000">
            <a:off x="7800769" y="5205015"/>
            <a:ext cx="411340" cy="130216"/>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14889686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6">
            <a:lumMod val="20000"/>
            <a:lumOff val="8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DBACC3-C047-1008-D6B5-6DEDAA8E82D1}"/>
              </a:ext>
            </a:extLst>
          </p:cNvPr>
          <p:cNvSpPr>
            <a:spLocks noGrp="1"/>
          </p:cNvSpPr>
          <p:nvPr>
            <p:ph type="title"/>
          </p:nvPr>
        </p:nvSpPr>
        <p:spPr/>
        <p:txBody>
          <a:bodyPr/>
          <a:lstStyle/>
          <a:p>
            <a:r>
              <a:rPr lang="en-GB" b="1">
                <a:solidFill>
                  <a:schemeClr val="tx1"/>
                </a:solidFill>
                <a:ea typeface="Calibri Light"/>
                <a:cs typeface="Calibri Light"/>
              </a:rPr>
              <a:t>References</a:t>
            </a:r>
            <a:r>
              <a:rPr lang="en-GB" dirty="0">
                <a:ea typeface="Calibri Light"/>
                <a:cs typeface="Calibri Light"/>
              </a:rPr>
              <a:t> </a:t>
            </a:r>
            <a:endParaRPr lang="en-GB" dirty="0"/>
          </a:p>
        </p:txBody>
      </p:sp>
      <p:sp>
        <p:nvSpPr>
          <p:cNvPr id="3" name="Content Placeholder 2">
            <a:extLst>
              <a:ext uri="{FF2B5EF4-FFF2-40B4-BE49-F238E27FC236}">
                <a16:creationId xmlns:a16="http://schemas.microsoft.com/office/drawing/2014/main" id="{F249606E-04AD-059B-B3B4-AF3C1AA31236}"/>
              </a:ext>
            </a:extLst>
          </p:cNvPr>
          <p:cNvSpPr>
            <a:spLocks noGrp="1"/>
          </p:cNvSpPr>
          <p:nvPr>
            <p:ph sz="half" idx="1"/>
          </p:nvPr>
        </p:nvSpPr>
        <p:spPr/>
        <p:txBody>
          <a:bodyPr vert="horz" lIns="91440" tIns="45720" rIns="91440" bIns="45720" rtlCol="0" anchor="t">
            <a:normAutofit fontScale="92500"/>
          </a:bodyPr>
          <a:lstStyle/>
          <a:p>
            <a:r>
              <a:rPr lang="en-GB" sz="1100" dirty="0">
                <a:latin typeface="Arial"/>
                <a:cs typeface="Arial"/>
              </a:rPr>
              <a:t>Ahmed, S.K., Mohammed, R.A., Nashwan, A.J., Ibrahim, R.H., Abdalla, A.Q., Ameen, B.M.M. and </a:t>
            </a:r>
            <a:r>
              <a:rPr lang="en-GB" sz="1100" dirty="0" err="1">
                <a:latin typeface="Arial"/>
                <a:cs typeface="Arial"/>
              </a:rPr>
              <a:t>Khidhir</a:t>
            </a:r>
            <a:r>
              <a:rPr lang="en-GB" sz="1100" dirty="0">
                <a:latin typeface="Arial"/>
                <a:cs typeface="Arial"/>
              </a:rPr>
              <a:t>, R.M. (2025) ‘Using thematic analysis in qualitative research’, </a:t>
            </a:r>
            <a:r>
              <a:rPr lang="en-GB" sz="1100" i="1" dirty="0">
                <a:latin typeface="Arial"/>
                <a:cs typeface="Arial"/>
              </a:rPr>
              <a:t>Journal of Medicine, Surgery, and Public Health</a:t>
            </a:r>
            <a:r>
              <a:rPr lang="en-GB" sz="1100" dirty="0">
                <a:latin typeface="Arial"/>
                <a:cs typeface="Arial"/>
              </a:rPr>
              <a:t>, 6(6), p. 100198. Available at: </a:t>
            </a:r>
            <a:r>
              <a:rPr lang="en-GB" sz="1100" dirty="0">
                <a:latin typeface="Arial"/>
                <a:cs typeface="Arial"/>
                <a:hlinkClick r:id="rId2"/>
              </a:rPr>
              <a:t>https://doi.org/https://doi.org/10.1016/j.glmedi.2025.100198</a:t>
            </a:r>
            <a:r>
              <a:rPr lang="en-GB" sz="1100" dirty="0">
                <a:latin typeface="Arial"/>
                <a:cs typeface="Arial"/>
              </a:rPr>
              <a:t>.</a:t>
            </a:r>
            <a:endParaRPr lang="en-GB" sz="1100">
              <a:latin typeface="Arial"/>
              <a:ea typeface="Calibri Light" panose="020F0302020204030204"/>
              <a:cs typeface="Arial"/>
            </a:endParaRPr>
          </a:p>
          <a:p>
            <a:r>
              <a:rPr lang="en-GB" sz="1100">
                <a:latin typeface="Arial"/>
                <a:cs typeface="Arial"/>
              </a:rPr>
              <a:t>Braun, V. and Clarke, V. (2006) ‘Using thematic analysis in psychology’, </a:t>
            </a:r>
            <a:r>
              <a:rPr lang="en-GB" sz="1100" i="1">
                <a:latin typeface="Arial"/>
                <a:cs typeface="Arial"/>
              </a:rPr>
              <a:t>Qualitative Research in Psychology</a:t>
            </a:r>
            <a:r>
              <a:rPr lang="en-GB" sz="1100">
                <a:latin typeface="Arial"/>
                <a:cs typeface="Arial"/>
              </a:rPr>
              <a:t>, 3(2), pp. 77–101. Available at: </a:t>
            </a:r>
            <a:r>
              <a:rPr lang="en-GB" sz="1100" dirty="0">
                <a:latin typeface="Arial"/>
                <a:cs typeface="Arial"/>
                <a:hlinkClick r:id="rId3"/>
              </a:rPr>
              <a:t>https://doi.org/10.1191/1478088706qp063oa</a:t>
            </a:r>
            <a:r>
              <a:rPr lang="en-GB" sz="1100" dirty="0">
                <a:latin typeface="Arial"/>
                <a:cs typeface="Arial"/>
              </a:rPr>
              <a:t>.</a:t>
            </a:r>
            <a:endParaRPr lang="en-GB" sz="1100">
              <a:latin typeface="Arial"/>
              <a:cs typeface="Arial"/>
            </a:endParaRPr>
          </a:p>
          <a:p>
            <a:r>
              <a:rPr lang="en-GB" sz="1100" dirty="0" err="1">
                <a:latin typeface="Arial"/>
                <a:cs typeface="Arial"/>
              </a:rPr>
              <a:t>Katangwe-Chigamba</a:t>
            </a:r>
            <a:r>
              <a:rPr lang="en-GB" sz="1100" dirty="0">
                <a:latin typeface="Arial"/>
                <a:cs typeface="Arial"/>
              </a:rPr>
              <a:t>, T., Kumud Kantilal, Hartley-Palmer, J., Salisu-Olatunji, S.O., Seeley, C., Naughton, F. and Chester, R. (2024a) ‘Diet and physical activity interventions for people from minority ethnic backgrounds in the UK: A scoping review exploring barriers, enablers and cultural adaptations’, </a:t>
            </a:r>
            <a:r>
              <a:rPr lang="en-GB" sz="1100" i="1" dirty="0">
                <a:latin typeface="Arial"/>
                <a:cs typeface="Arial"/>
              </a:rPr>
              <a:t>Journal of Racial and Ethnic Health Disparities</a:t>
            </a:r>
            <a:r>
              <a:rPr lang="en-GB" sz="1100" dirty="0">
                <a:latin typeface="Arial"/>
                <a:cs typeface="Arial"/>
              </a:rPr>
              <a:t> [Preprint]. Available at: </a:t>
            </a:r>
            <a:r>
              <a:rPr lang="en-GB" sz="1100" dirty="0">
                <a:latin typeface="Arial"/>
                <a:cs typeface="Arial"/>
                <a:hlinkClick r:id="rId4"/>
              </a:rPr>
              <a:t>https://doi.org/10.1007/s40615-024-02112-y</a:t>
            </a:r>
            <a:r>
              <a:rPr lang="en-GB" sz="1100" dirty="0">
                <a:latin typeface="Arial"/>
                <a:cs typeface="Arial"/>
              </a:rPr>
              <a:t>.</a:t>
            </a:r>
            <a:endParaRPr lang="en-GB" sz="1100">
              <a:latin typeface="Arial"/>
              <a:cs typeface="Arial"/>
            </a:endParaRPr>
          </a:p>
          <a:p>
            <a:r>
              <a:rPr lang="en-GB" sz="1100">
                <a:latin typeface="Arial"/>
                <a:cs typeface="Arial"/>
              </a:rPr>
              <a:t>Kayani, Z., Willis, A., Salisu-Olatunji, S.O., Jeffers, S., Kamlesh Khunti and Routen, A. (2024) ‘Reporting and representation of underserved groups in intervention studies for patients with multiple long-term conditions: A systematic review’, </a:t>
            </a:r>
            <a:r>
              <a:rPr lang="en-GB" sz="1100" i="1">
                <a:latin typeface="Arial"/>
                <a:cs typeface="Arial"/>
              </a:rPr>
              <a:t>Journal of the Royal Society of Medicine</a:t>
            </a:r>
            <a:r>
              <a:rPr lang="en-GB" sz="1100">
                <a:latin typeface="Arial"/>
                <a:cs typeface="Arial"/>
              </a:rPr>
              <a:t>, 117(9). Available at: </a:t>
            </a:r>
            <a:r>
              <a:rPr lang="en-GB" sz="1100" dirty="0">
                <a:latin typeface="Arial"/>
                <a:cs typeface="Arial"/>
                <a:hlinkClick r:id="rId5"/>
              </a:rPr>
              <a:t>https://doi.org/10.1177/01410768241233109</a:t>
            </a:r>
            <a:r>
              <a:rPr lang="en-GB" sz="1100" dirty="0">
                <a:latin typeface="Arial"/>
                <a:cs typeface="Arial"/>
              </a:rPr>
              <a:t>.</a:t>
            </a:r>
            <a:endParaRPr lang="en-GB" sz="1100">
              <a:latin typeface="Arial"/>
              <a:cs typeface="Arial"/>
            </a:endParaRPr>
          </a:p>
          <a:p>
            <a:r>
              <a:rPr lang="en-GB" sz="1100">
                <a:latin typeface="Arial"/>
                <a:cs typeface="Arial"/>
              </a:rPr>
              <a:t>UWTSD (2022) </a:t>
            </a:r>
            <a:r>
              <a:rPr lang="en-GB" sz="1100" i="1">
                <a:latin typeface="Arial"/>
                <a:cs typeface="Arial"/>
              </a:rPr>
              <a:t>Research Integrity and Ethics</a:t>
            </a:r>
            <a:r>
              <a:rPr lang="en-GB" sz="1100">
                <a:latin typeface="Arial"/>
                <a:cs typeface="Arial"/>
              </a:rPr>
              <a:t>, </a:t>
            </a:r>
            <a:r>
              <a:rPr lang="en-GB" sz="1100" i="1">
                <a:latin typeface="Arial"/>
                <a:cs typeface="Arial"/>
              </a:rPr>
              <a:t>The University of Wales Trinity Saint David</a:t>
            </a:r>
            <a:r>
              <a:rPr lang="en-GB" sz="1100">
                <a:latin typeface="Arial"/>
                <a:cs typeface="Arial"/>
              </a:rPr>
              <a:t>. Available at: </a:t>
            </a:r>
            <a:r>
              <a:rPr lang="en-GB" sz="1100" dirty="0">
                <a:latin typeface="Arial"/>
                <a:cs typeface="Arial"/>
                <a:hlinkClick r:id="rId6"/>
              </a:rPr>
              <a:t>https://www.uwtsd.ac.uk/research/research-integrity-and-ethics</a:t>
            </a:r>
            <a:r>
              <a:rPr lang="en-GB" sz="1100">
                <a:latin typeface="Arial"/>
                <a:cs typeface="Arial"/>
              </a:rPr>
              <a:t> (Accessed: 27 May 2026).</a:t>
            </a:r>
          </a:p>
          <a:p>
            <a:endParaRPr lang="en-GB" dirty="0">
              <a:ea typeface="Calibri Light"/>
              <a:cs typeface="Calibri Light"/>
            </a:endParaRPr>
          </a:p>
        </p:txBody>
      </p:sp>
    </p:spTree>
    <p:extLst>
      <p:ext uri="{BB962C8B-B14F-4D97-AF65-F5344CB8AC3E}">
        <p14:creationId xmlns:p14="http://schemas.microsoft.com/office/powerpoint/2010/main" val="1887328515"/>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0941A018-FB9B-4401-A32C-7E04526866E0}"/>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0</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Metropolitan</vt:lpstr>
      <vt:lpstr>  Methodology Poster – Chapter 3 </vt:lpstr>
      <vt:lpstr>        </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2559</cp:revision>
  <dcterms:created xsi:type="dcterms:W3CDTF">2026-10-15T15:09:06Z</dcterms:created>
  <dcterms:modified xsi:type="dcterms:W3CDTF">2026-10-22T12:44:47Z</dcterms:modified>
</cp:coreProperties>
</file>