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55"/>
  </p:notesMasterIdLst>
  <p:handoutMasterIdLst>
    <p:handoutMasterId r:id="rId56"/>
  </p:handoutMasterIdLst>
  <p:sldIdLst>
    <p:sldId id="256" r:id="rId2"/>
    <p:sldId id="345" r:id="rId3"/>
    <p:sldId id="341" r:id="rId4"/>
    <p:sldId id="342" r:id="rId5"/>
    <p:sldId id="343" r:id="rId6"/>
    <p:sldId id="344" r:id="rId7"/>
    <p:sldId id="326" r:id="rId8"/>
    <p:sldId id="300" r:id="rId9"/>
    <p:sldId id="329" r:id="rId10"/>
    <p:sldId id="295" r:id="rId11"/>
    <p:sldId id="302" r:id="rId12"/>
    <p:sldId id="303" r:id="rId13"/>
    <p:sldId id="311" r:id="rId14"/>
    <p:sldId id="330" r:id="rId15"/>
    <p:sldId id="304" r:id="rId16"/>
    <p:sldId id="306" r:id="rId17"/>
    <p:sldId id="307" r:id="rId18"/>
    <p:sldId id="308" r:id="rId19"/>
    <p:sldId id="309" r:id="rId20"/>
    <p:sldId id="324" r:id="rId21"/>
    <p:sldId id="336" r:id="rId22"/>
    <p:sldId id="331" r:id="rId23"/>
    <p:sldId id="332" r:id="rId24"/>
    <p:sldId id="333" r:id="rId25"/>
    <p:sldId id="334" r:id="rId26"/>
    <p:sldId id="314" r:id="rId27"/>
    <p:sldId id="317" r:id="rId28"/>
    <p:sldId id="325" r:id="rId29"/>
    <p:sldId id="328" r:id="rId30"/>
    <p:sldId id="301" r:id="rId31"/>
    <p:sldId id="337" r:id="rId32"/>
    <p:sldId id="285" r:id="rId33"/>
    <p:sldId id="266" r:id="rId34"/>
    <p:sldId id="268" r:id="rId35"/>
    <p:sldId id="270" r:id="rId36"/>
    <p:sldId id="269" r:id="rId37"/>
    <p:sldId id="284" r:id="rId38"/>
    <p:sldId id="347" r:id="rId39"/>
    <p:sldId id="349" r:id="rId40"/>
    <p:sldId id="348" r:id="rId41"/>
    <p:sldId id="338" r:id="rId42"/>
    <p:sldId id="273" r:id="rId43"/>
    <p:sldId id="274" r:id="rId44"/>
    <p:sldId id="275" r:id="rId45"/>
    <p:sldId id="276" r:id="rId46"/>
    <p:sldId id="339" r:id="rId47"/>
    <p:sldId id="278" r:id="rId48"/>
    <p:sldId id="279" r:id="rId49"/>
    <p:sldId id="281" r:id="rId50"/>
    <p:sldId id="283" r:id="rId51"/>
    <p:sldId id="282" r:id="rId52"/>
    <p:sldId id="346" r:id="rId53"/>
    <p:sldId id="280" r:id="rId54"/>
  </p:sldIdLst>
  <p:sldSz cx="9144000" cy="6858000" type="screen4x3"/>
  <p:notesSz cx="6797675" cy="9928225"/>
  <p:defaultTextStyle>
    <a:defPPr>
      <a:defRPr lang="en-US"/>
    </a:defPPr>
    <a:lvl1pPr algn="l" rtl="0" eaLnBrk="0" fontAlgn="base" hangingPunct="0">
      <a:spcBef>
        <a:spcPct val="0"/>
      </a:spcBef>
      <a:spcAft>
        <a:spcPct val="0"/>
      </a:spcAft>
      <a:defRPr sz="3200" kern="1200">
        <a:solidFill>
          <a:schemeClr val="tx1"/>
        </a:solidFill>
        <a:latin typeface="Castellar" pitchFamily="18" charset="0"/>
        <a:ea typeface="+mn-ea"/>
        <a:cs typeface="+mn-cs"/>
      </a:defRPr>
    </a:lvl1pPr>
    <a:lvl2pPr marL="457200" algn="l" rtl="0" eaLnBrk="0" fontAlgn="base" hangingPunct="0">
      <a:spcBef>
        <a:spcPct val="0"/>
      </a:spcBef>
      <a:spcAft>
        <a:spcPct val="0"/>
      </a:spcAft>
      <a:defRPr sz="3200" kern="1200">
        <a:solidFill>
          <a:schemeClr val="tx1"/>
        </a:solidFill>
        <a:latin typeface="Castellar" pitchFamily="18" charset="0"/>
        <a:ea typeface="+mn-ea"/>
        <a:cs typeface="+mn-cs"/>
      </a:defRPr>
    </a:lvl2pPr>
    <a:lvl3pPr marL="914400" algn="l" rtl="0" eaLnBrk="0" fontAlgn="base" hangingPunct="0">
      <a:spcBef>
        <a:spcPct val="0"/>
      </a:spcBef>
      <a:spcAft>
        <a:spcPct val="0"/>
      </a:spcAft>
      <a:defRPr sz="3200" kern="1200">
        <a:solidFill>
          <a:schemeClr val="tx1"/>
        </a:solidFill>
        <a:latin typeface="Castellar" pitchFamily="18" charset="0"/>
        <a:ea typeface="+mn-ea"/>
        <a:cs typeface="+mn-cs"/>
      </a:defRPr>
    </a:lvl3pPr>
    <a:lvl4pPr marL="1371600" algn="l" rtl="0" eaLnBrk="0" fontAlgn="base" hangingPunct="0">
      <a:spcBef>
        <a:spcPct val="0"/>
      </a:spcBef>
      <a:spcAft>
        <a:spcPct val="0"/>
      </a:spcAft>
      <a:defRPr sz="3200" kern="1200">
        <a:solidFill>
          <a:schemeClr val="tx1"/>
        </a:solidFill>
        <a:latin typeface="Castellar" pitchFamily="18" charset="0"/>
        <a:ea typeface="+mn-ea"/>
        <a:cs typeface="+mn-cs"/>
      </a:defRPr>
    </a:lvl4pPr>
    <a:lvl5pPr marL="1828800" algn="l" rtl="0" eaLnBrk="0" fontAlgn="base" hangingPunct="0">
      <a:spcBef>
        <a:spcPct val="0"/>
      </a:spcBef>
      <a:spcAft>
        <a:spcPct val="0"/>
      </a:spcAft>
      <a:defRPr sz="3200" kern="1200">
        <a:solidFill>
          <a:schemeClr val="tx1"/>
        </a:solidFill>
        <a:latin typeface="Castellar" pitchFamily="18" charset="0"/>
        <a:ea typeface="+mn-ea"/>
        <a:cs typeface="+mn-cs"/>
      </a:defRPr>
    </a:lvl5pPr>
    <a:lvl6pPr marL="2286000" algn="l" defTabSz="914400" rtl="0" eaLnBrk="1" latinLnBrk="0" hangingPunct="1">
      <a:defRPr sz="3200" kern="1200">
        <a:solidFill>
          <a:schemeClr val="tx1"/>
        </a:solidFill>
        <a:latin typeface="Castellar" pitchFamily="18" charset="0"/>
        <a:ea typeface="+mn-ea"/>
        <a:cs typeface="+mn-cs"/>
      </a:defRPr>
    </a:lvl6pPr>
    <a:lvl7pPr marL="2743200" algn="l" defTabSz="914400" rtl="0" eaLnBrk="1" latinLnBrk="0" hangingPunct="1">
      <a:defRPr sz="3200" kern="1200">
        <a:solidFill>
          <a:schemeClr val="tx1"/>
        </a:solidFill>
        <a:latin typeface="Castellar" pitchFamily="18" charset="0"/>
        <a:ea typeface="+mn-ea"/>
        <a:cs typeface="+mn-cs"/>
      </a:defRPr>
    </a:lvl7pPr>
    <a:lvl8pPr marL="3200400" algn="l" defTabSz="914400" rtl="0" eaLnBrk="1" latinLnBrk="0" hangingPunct="1">
      <a:defRPr sz="3200" kern="1200">
        <a:solidFill>
          <a:schemeClr val="tx1"/>
        </a:solidFill>
        <a:latin typeface="Castellar" pitchFamily="18" charset="0"/>
        <a:ea typeface="+mn-ea"/>
        <a:cs typeface="+mn-cs"/>
      </a:defRPr>
    </a:lvl8pPr>
    <a:lvl9pPr marL="3657600" algn="l" defTabSz="914400" rtl="0" eaLnBrk="1" latinLnBrk="0" hangingPunct="1">
      <a:defRPr sz="3200" kern="1200">
        <a:solidFill>
          <a:schemeClr val="tx1"/>
        </a:solidFill>
        <a:latin typeface="Castellar"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16" autoAdjust="0"/>
    <p:restoredTop sz="90323" autoAdjust="0"/>
  </p:normalViewPr>
  <p:slideViewPr>
    <p:cSldViewPr>
      <p:cViewPr>
        <p:scale>
          <a:sx n="73" d="100"/>
          <a:sy n="73" d="100"/>
        </p:scale>
        <p:origin x="-115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51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9CF03F-5D51-4E0B-B9AB-526EFFA6B4A4}" type="doc">
      <dgm:prSet loTypeId="urn:microsoft.com/office/officeart/2005/8/layout/cycle1" loCatId="cycle" qsTypeId="urn:microsoft.com/office/officeart/2005/8/quickstyle/simple1" qsCatId="simple" csTypeId="urn:microsoft.com/office/officeart/2005/8/colors/accent1_2" csCatId="accent1"/>
      <dgm:spPr/>
    </dgm:pt>
    <dgm:pt modelId="{D7052F1E-BC26-44BB-9846-8BDDDD0F2A81}">
      <dgm:prSet/>
      <dgm:spPr/>
      <dgm: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1. To gather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the knowledge</a:t>
          </a:r>
          <a:endParaRPr kumimoji="0" lang="en-GB" altLang="en-US" b="0" i="0" u="none" strike="noStrike" cap="none" normalizeH="0" baseline="0" smtClean="0">
            <a:ln>
              <a:noFill/>
            </a:ln>
            <a:solidFill>
              <a:schemeClr val="tx1"/>
            </a:solidFill>
            <a:effectLst/>
            <a:latin typeface="Castellar" pitchFamily="18" charset="0"/>
            <a:cs typeface="Arial" charset="0"/>
          </a:endParaRPr>
        </a:p>
      </dgm:t>
    </dgm:pt>
    <dgm:pt modelId="{BACF1518-81FB-4757-BFDA-C0FBCD796BA1}" type="parTrans" cxnId="{A4F29434-CD36-4A15-A2AF-E1960F3A4BFB}">
      <dgm:prSet/>
      <dgm:spPr/>
    </dgm:pt>
    <dgm:pt modelId="{AF380F75-1D60-42AB-993F-E970400FDDFD}" type="sibTrans" cxnId="{A4F29434-CD36-4A15-A2AF-E1960F3A4BFB}">
      <dgm:prSet/>
      <dgm:spPr/>
    </dgm:pt>
    <dgm:pt modelId="{8A36A0CA-41B9-43F2-8E58-4686D82813E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2. Transfer to short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Term Memory </a:t>
          </a:r>
          <a:endParaRPr kumimoji="0" lang="en-GB" altLang="en-US" b="0" i="0" u="none" strike="noStrike" cap="none" normalizeH="0" baseline="0" smtClean="0">
            <a:ln>
              <a:noFill/>
            </a:ln>
            <a:solidFill>
              <a:schemeClr val="tx1"/>
            </a:solidFill>
            <a:effectLst/>
            <a:latin typeface="Castellar" pitchFamily="18" charset="0"/>
            <a:cs typeface="Arial" charset="0"/>
          </a:endParaRPr>
        </a:p>
      </dgm:t>
    </dgm:pt>
    <dgm:pt modelId="{92EF729C-82A8-4B49-9950-CB4C2B49D806}" type="parTrans" cxnId="{6F4EB5F9-7D89-4085-A58B-7EE6E433FA06}">
      <dgm:prSet/>
      <dgm:spPr/>
    </dgm:pt>
    <dgm:pt modelId="{8B11A7D5-E5BE-4181-84E8-32388AB47DDA}" type="sibTrans" cxnId="{6F4EB5F9-7D89-4085-A58B-7EE6E433FA06}">
      <dgm:prSet/>
      <dgm:spPr/>
    </dgm:pt>
    <dgm:pt modelId="{229C5A13-0382-477F-8F0F-67C7F39A6E1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3. Revise and recollect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(if not rehearsed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May be lost)</a:t>
          </a:r>
          <a:endParaRPr kumimoji="0" lang="en-GB" altLang="en-US" b="0" i="0" u="none" strike="noStrike" cap="none" normalizeH="0" baseline="0" smtClean="0">
            <a:ln>
              <a:noFill/>
            </a:ln>
            <a:solidFill>
              <a:schemeClr val="tx1"/>
            </a:solidFill>
            <a:effectLst/>
            <a:latin typeface="Castellar" pitchFamily="18" charset="0"/>
            <a:cs typeface="Arial" charset="0"/>
          </a:endParaRPr>
        </a:p>
      </dgm:t>
    </dgm:pt>
    <dgm:pt modelId="{B45793C5-5F07-4033-8FAF-FD6CF9454E1E}" type="parTrans" cxnId="{9DACBA50-287A-4CC5-A57A-24AA2892AC65}">
      <dgm:prSet/>
      <dgm:spPr/>
    </dgm:pt>
    <dgm:pt modelId="{93C8D0B5-923E-441B-B308-586178A779AC}" type="sibTrans" cxnId="{9DACBA50-287A-4CC5-A57A-24AA2892AC65}">
      <dgm:prSet/>
      <dgm:spPr/>
    </dgm:pt>
    <dgm:pt modelId="{1D68B64B-720A-4507-9CB2-80C1313767D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4. If rehearsed –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storage To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long term memory </a:t>
          </a:r>
          <a:endParaRPr kumimoji="0" lang="en-GB" altLang="en-US" b="0" i="0" u="none" strike="noStrike" cap="none" normalizeH="0" baseline="0" smtClean="0">
            <a:ln>
              <a:noFill/>
            </a:ln>
            <a:solidFill>
              <a:schemeClr val="tx1"/>
            </a:solidFill>
            <a:effectLst/>
            <a:latin typeface="Castellar" pitchFamily="18" charset="0"/>
            <a:cs typeface="Arial" charset="0"/>
          </a:endParaRPr>
        </a:p>
      </dgm:t>
    </dgm:pt>
    <dgm:pt modelId="{00496957-FF97-44DB-8E44-BED7A5008E59}" type="parTrans" cxnId="{6969E234-FDEB-49AF-986C-A886BA738E34}">
      <dgm:prSet/>
      <dgm:spPr/>
    </dgm:pt>
    <dgm:pt modelId="{262A2850-27A2-494D-8EC8-2F2378B5CA5B}" type="sibTrans" cxnId="{6969E234-FDEB-49AF-986C-A886BA738E34}">
      <dgm:prSet/>
      <dgm:spPr/>
    </dgm:pt>
    <dgm:pt modelId="{8DF2A8C5-912A-4F5E-87F8-431668FA9E34}">
      <dgm:prSet/>
      <dgm:spPr/>
      <dgm:t>
        <a:bodyPr/>
        <a:lstStyle/>
        <a:p>
          <a:pPr marL="0" marR="0" lvl="0" indent="0" algn="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5. Retrievable </a:t>
          </a:r>
        </a:p>
        <a:p>
          <a:pPr marL="0" marR="0" lvl="0" indent="0" algn="r" defTabSz="914400" rtl="0" eaLnBrk="1" fontAlgn="base" latinLnBrk="0" hangingPunct="1">
            <a:lnSpc>
              <a:spcPct val="100000"/>
            </a:lnSpc>
            <a:spcBef>
              <a:spcPct val="0"/>
            </a:spcBef>
            <a:spcAft>
              <a:spcPct val="0"/>
            </a:spcAft>
            <a:buClrTx/>
            <a:buSzTx/>
            <a:buFontTx/>
            <a:buNone/>
            <a:tabLst/>
          </a:pPr>
          <a:r>
            <a:rPr kumimoji="0" lang="en-GB" altLang="en-US" b="0" i="0" u="none" strike="noStrike" cap="none" normalizeH="0" baseline="0" smtClean="0">
              <a:ln>
                <a:noFill/>
              </a:ln>
              <a:solidFill>
                <a:schemeClr val="tx1"/>
              </a:solidFill>
              <a:effectLst/>
              <a:latin typeface="Castellar" pitchFamily="18" charset="0"/>
              <a:cs typeface="Arial" charset="0"/>
            </a:rPr>
            <a:t>from memory </a:t>
          </a:r>
          <a:endParaRPr kumimoji="0" lang="en-GB" altLang="en-US" b="0" i="0" u="none" strike="noStrike" cap="none" normalizeH="0" baseline="0" smtClean="0">
            <a:ln>
              <a:noFill/>
            </a:ln>
            <a:solidFill>
              <a:schemeClr val="tx1"/>
            </a:solidFill>
            <a:effectLst/>
            <a:latin typeface="Castellar" pitchFamily="18" charset="0"/>
            <a:cs typeface="Arial" charset="0"/>
          </a:endParaRPr>
        </a:p>
      </dgm:t>
    </dgm:pt>
    <dgm:pt modelId="{A61C9B21-8863-45DC-8A2B-D38BB872A1BB}" type="parTrans" cxnId="{17D04E9E-1B31-41A6-B5DA-B9C71E26AFD4}">
      <dgm:prSet/>
      <dgm:spPr/>
    </dgm:pt>
    <dgm:pt modelId="{EC81A2C1-698B-4532-B050-6240A55F9299}" type="sibTrans" cxnId="{17D04E9E-1B31-41A6-B5DA-B9C71E26AFD4}">
      <dgm:prSet/>
      <dgm:spPr/>
    </dgm:pt>
    <dgm:pt modelId="{1029FFE3-5A52-42FD-88FE-9709AF61BD63}" type="pres">
      <dgm:prSet presAssocID="{959CF03F-5D51-4E0B-B9AB-526EFFA6B4A4}" presName="cycle" presStyleCnt="0">
        <dgm:presLayoutVars>
          <dgm:dir/>
          <dgm:resizeHandles val="exact"/>
        </dgm:presLayoutVars>
      </dgm:prSet>
      <dgm:spPr/>
    </dgm:pt>
    <dgm:pt modelId="{251EAB81-0EC8-4390-BF11-456E1FB46FC2}" type="pres">
      <dgm:prSet presAssocID="{D7052F1E-BC26-44BB-9846-8BDDDD0F2A81}" presName="dummy" presStyleCnt="0"/>
      <dgm:spPr/>
    </dgm:pt>
    <dgm:pt modelId="{39ADF08A-4030-4FC2-B682-BBC80F1A8154}" type="pres">
      <dgm:prSet presAssocID="{D7052F1E-BC26-44BB-9846-8BDDDD0F2A81}" presName="node" presStyleLbl="revTx" presStyleIdx="0" presStyleCnt="5">
        <dgm:presLayoutVars>
          <dgm:bulletEnabled val="1"/>
        </dgm:presLayoutVars>
      </dgm:prSet>
      <dgm:spPr/>
    </dgm:pt>
    <dgm:pt modelId="{C5481D51-BCEA-41F7-AFC5-BA420E43BFB4}" type="pres">
      <dgm:prSet presAssocID="{AF380F75-1D60-42AB-993F-E970400FDDFD}" presName="sibTrans" presStyleLbl="node1" presStyleIdx="0" presStyleCnt="5"/>
      <dgm:spPr/>
    </dgm:pt>
    <dgm:pt modelId="{57BDDABC-CBF9-440C-8F6F-055EF273C480}" type="pres">
      <dgm:prSet presAssocID="{8A36A0CA-41B9-43F2-8E58-4686D82813E8}" presName="dummy" presStyleCnt="0"/>
      <dgm:spPr/>
    </dgm:pt>
    <dgm:pt modelId="{4A041E45-8CBB-4214-97A4-16BC16B9914C}" type="pres">
      <dgm:prSet presAssocID="{8A36A0CA-41B9-43F2-8E58-4686D82813E8}" presName="node" presStyleLbl="revTx" presStyleIdx="1" presStyleCnt="5">
        <dgm:presLayoutVars>
          <dgm:bulletEnabled val="1"/>
        </dgm:presLayoutVars>
      </dgm:prSet>
      <dgm:spPr/>
    </dgm:pt>
    <dgm:pt modelId="{994BBF9D-AACC-4D5B-B80E-3A11BA9B0CBF}" type="pres">
      <dgm:prSet presAssocID="{8B11A7D5-E5BE-4181-84E8-32388AB47DDA}" presName="sibTrans" presStyleLbl="node1" presStyleIdx="1" presStyleCnt="5"/>
      <dgm:spPr/>
    </dgm:pt>
    <dgm:pt modelId="{D41949D7-0623-43FF-AC02-DF7401A26C3A}" type="pres">
      <dgm:prSet presAssocID="{229C5A13-0382-477F-8F0F-67C7F39A6E1E}" presName="dummy" presStyleCnt="0"/>
      <dgm:spPr/>
    </dgm:pt>
    <dgm:pt modelId="{0BD003AE-CA2E-4546-9DCB-1E095697B331}" type="pres">
      <dgm:prSet presAssocID="{229C5A13-0382-477F-8F0F-67C7F39A6E1E}" presName="node" presStyleLbl="revTx" presStyleIdx="2" presStyleCnt="5">
        <dgm:presLayoutVars>
          <dgm:bulletEnabled val="1"/>
        </dgm:presLayoutVars>
      </dgm:prSet>
      <dgm:spPr/>
    </dgm:pt>
    <dgm:pt modelId="{9DEE27F2-8466-4F07-8880-5396E393B74C}" type="pres">
      <dgm:prSet presAssocID="{93C8D0B5-923E-441B-B308-586178A779AC}" presName="sibTrans" presStyleLbl="node1" presStyleIdx="2" presStyleCnt="5"/>
      <dgm:spPr/>
    </dgm:pt>
    <dgm:pt modelId="{46248F7B-13C3-4CEC-B8AF-CB10DEFFE3AB}" type="pres">
      <dgm:prSet presAssocID="{1D68B64B-720A-4507-9CB2-80C1313767D4}" presName="dummy" presStyleCnt="0"/>
      <dgm:spPr/>
    </dgm:pt>
    <dgm:pt modelId="{70D2D82A-E8A1-4061-AA03-E0BE80362904}" type="pres">
      <dgm:prSet presAssocID="{1D68B64B-720A-4507-9CB2-80C1313767D4}" presName="node" presStyleLbl="revTx" presStyleIdx="3" presStyleCnt="5">
        <dgm:presLayoutVars>
          <dgm:bulletEnabled val="1"/>
        </dgm:presLayoutVars>
      </dgm:prSet>
      <dgm:spPr/>
    </dgm:pt>
    <dgm:pt modelId="{966A0DC8-9BBA-4B3E-B4AE-812B2881CDA3}" type="pres">
      <dgm:prSet presAssocID="{262A2850-27A2-494D-8EC8-2F2378B5CA5B}" presName="sibTrans" presStyleLbl="node1" presStyleIdx="3" presStyleCnt="5"/>
      <dgm:spPr/>
    </dgm:pt>
    <dgm:pt modelId="{B2EA255C-F48D-4ECE-82DA-50EC030D04A1}" type="pres">
      <dgm:prSet presAssocID="{8DF2A8C5-912A-4F5E-87F8-431668FA9E34}" presName="dummy" presStyleCnt="0"/>
      <dgm:spPr/>
    </dgm:pt>
    <dgm:pt modelId="{AE800195-4C3E-476D-B3CE-253397C7242A}" type="pres">
      <dgm:prSet presAssocID="{8DF2A8C5-912A-4F5E-87F8-431668FA9E34}" presName="node" presStyleLbl="revTx" presStyleIdx="4" presStyleCnt="5">
        <dgm:presLayoutVars>
          <dgm:bulletEnabled val="1"/>
        </dgm:presLayoutVars>
      </dgm:prSet>
      <dgm:spPr/>
    </dgm:pt>
    <dgm:pt modelId="{BEC78766-C68E-4D99-9020-4BD1C0455AF4}" type="pres">
      <dgm:prSet presAssocID="{EC81A2C1-698B-4532-B050-6240A55F9299}" presName="sibTrans" presStyleLbl="node1" presStyleIdx="4" presStyleCnt="5"/>
      <dgm:spPr/>
    </dgm:pt>
  </dgm:ptLst>
  <dgm:cxnLst>
    <dgm:cxn modelId="{191508DD-5B2F-4EC9-9954-2B26507AC117}" type="presOf" srcId="{D7052F1E-BC26-44BB-9846-8BDDDD0F2A81}" destId="{39ADF08A-4030-4FC2-B682-BBC80F1A8154}" srcOrd="0" destOrd="0" presId="urn:microsoft.com/office/officeart/2005/8/layout/cycle1"/>
    <dgm:cxn modelId="{9794833B-FF38-45B6-A16D-1D5DAEC14CD6}" type="presOf" srcId="{1D68B64B-720A-4507-9CB2-80C1313767D4}" destId="{70D2D82A-E8A1-4061-AA03-E0BE80362904}" srcOrd="0" destOrd="0" presId="urn:microsoft.com/office/officeart/2005/8/layout/cycle1"/>
    <dgm:cxn modelId="{17D04E9E-1B31-41A6-B5DA-B9C71E26AFD4}" srcId="{959CF03F-5D51-4E0B-B9AB-526EFFA6B4A4}" destId="{8DF2A8C5-912A-4F5E-87F8-431668FA9E34}" srcOrd="4" destOrd="0" parTransId="{A61C9B21-8863-45DC-8A2B-D38BB872A1BB}" sibTransId="{EC81A2C1-698B-4532-B050-6240A55F9299}"/>
    <dgm:cxn modelId="{9DACBA50-287A-4CC5-A57A-24AA2892AC65}" srcId="{959CF03F-5D51-4E0B-B9AB-526EFFA6B4A4}" destId="{229C5A13-0382-477F-8F0F-67C7F39A6E1E}" srcOrd="2" destOrd="0" parTransId="{B45793C5-5F07-4033-8FAF-FD6CF9454E1E}" sibTransId="{93C8D0B5-923E-441B-B308-586178A779AC}"/>
    <dgm:cxn modelId="{6F4EB5F9-7D89-4085-A58B-7EE6E433FA06}" srcId="{959CF03F-5D51-4E0B-B9AB-526EFFA6B4A4}" destId="{8A36A0CA-41B9-43F2-8E58-4686D82813E8}" srcOrd="1" destOrd="0" parTransId="{92EF729C-82A8-4B49-9950-CB4C2B49D806}" sibTransId="{8B11A7D5-E5BE-4181-84E8-32388AB47DDA}"/>
    <dgm:cxn modelId="{0716D968-6870-4B10-AEF1-C5E8207761E4}" type="presOf" srcId="{EC81A2C1-698B-4532-B050-6240A55F9299}" destId="{BEC78766-C68E-4D99-9020-4BD1C0455AF4}" srcOrd="0" destOrd="0" presId="urn:microsoft.com/office/officeart/2005/8/layout/cycle1"/>
    <dgm:cxn modelId="{7301EEAD-E4BA-4003-9512-5ACA9784BEC4}" type="presOf" srcId="{8A36A0CA-41B9-43F2-8E58-4686D82813E8}" destId="{4A041E45-8CBB-4214-97A4-16BC16B9914C}" srcOrd="0" destOrd="0" presId="urn:microsoft.com/office/officeart/2005/8/layout/cycle1"/>
    <dgm:cxn modelId="{C1DCCEA0-D48F-424C-8A63-3E58D4ECB06D}" type="presOf" srcId="{262A2850-27A2-494D-8EC8-2F2378B5CA5B}" destId="{966A0DC8-9BBA-4B3E-B4AE-812B2881CDA3}" srcOrd="0" destOrd="0" presId="urn:microsoft.com/office/officeart/2005/8/layout/cycle1"/>
    <dgm:cxn modelId="{C0A50151-B356-47A7-9319-339BC522C77F}" type="presOf" srcId="{93C8D0B5-923E-441B-B308-586178A779AC}" destId="{9DEE27F2-8466-4F07-8880-5396E393B74C}" srcOrd="0" destOrd="0" presId="urn:microsoft.com/office/officeart/2005/8/layout/cycle1"/>
    <dgm:cxn modelId="{D4F1DE01-393B-4C5E-9901-8352A6A0017F}" type="presOf" srcId="{959CF03F-5D51-4E0B-B9AB-526EFFA6B4A4}" destId="{1029FFE3-5A52-42FD-88FE-9709AF61BD63}" srcOrd="0" destOrd="0" presId="urn:microsoft.com/office/officeart/2005/8/layout/cycle1"/>
    <dgm:cxn modelId="{11D69709-C677-4AD1-95A2-B495C9AD6A0D}" type="presOf" srcId="{8DF2A8C5-912A-4F5E-87F8-431668FA9E34}" destId="{AE800195-4C3E-476D-B3CE-253397C7242A}" srcOrd="0" destOrd="0" presId="urn:microsoft.com/office/officeart/2005/8/layout/cycle1"/>
    <dgm:cxn modelId="{0D00B5E6-0761-453A-98CB-9B1F240C0FC3}" type="presOf" srcId="{229C5A13-0382-477F-8F0F-67C7F39A6E1E}" destId="{0BD003AE-CA2E-4546-9DCB-1E095697B331}" srcOrd="0" destOrd="0" presId="urn:microsoft.com/office/officeart/2005/8/layout/cycle1"/>
    <dgm:cxn modelId="{6969E234-FDEB-49AF-986C-A886BA738E34}" srcId="{959CF03F-5D51-4E0B-B9AB-526EFFA6B4A4}" destId="{1D68B64B-720A-4507-9CB2-80C1313767D4}" srcOrd="3" destOrd="0" parTransId="{00496957-FF97-44DB-8E44-BED7A5008E59}" sibTransId="{262A2850-27A2-494D-8EC8-2F2378B5CA5B}"/>
    <dgm:cxn modelId="{9F25B56C-BF3C-4D07-8DB7-45F21EEB6F93}" type="presOf" srcId="{8B11A7D5-E5BE-4181-84E8-32388AB47DDA}" destId="{994BBF9D-AACC-4D5B-B80E-3A11BA9B0CBF}" srcOrd="0" destOrd="0" presId="urn:microsoft.com/office/officeart/2005/8/layout/cycle1"/>
    <dgm:cxn modelId="{4AC5DA8C-55B1-4224-936D-70231971C978}" type="presOf" srcId="{AF380F75-1D60-42AB-993F-E970400FDDFD}" destId="{C5481D51-BCEA-41F7-AFC5-BA420E43BFB4}" srcOrd="0" destOrd="0" presId="urn:microsoft.com/office/officeart/2005/8/layout/cycle1"/>
    <dgm:cxn modelId="{A4F29434-CD36-4A15-A2AF-E1960F3A4BFB}" srcId="{959CF03F-5D51-4E0B-B9AB-526EFFA6B4A4}" destId="{D7052F1E-BC26-44BB-9846-8BDDDD0F2A81}" srcOrd="0" destOrd="0" parTransId="{BACF1518-81FB-4757-BFDA-C0FBCD796BA1}" sibTransId="{AF380F75-1D60-42AB-993F-E970400FDDFD}"/>
    <dgm:cxn modelId="{3D41F313-CBD1-40A2-BF61-DAF15E025BFC}" type="presParOf" srcId="{1029FFE3-5A52-42FD-88FE-9709AF61BD63}" destId="{251EAB81-0EC8-4390-BF11-456E1FB46FC2}" srcOrd="0" destOrd="0" presId="urn:microsoft.com/office/officeart/2005/8/layout/cycle1"/>
    <dgm:cxn modelId="{6EFAEC47-1ED1-438A-98D7-AAC96EAAAC71}" type="presParOf" srcId="{1029FFE3-5A52-42FD-88FE-9709AF61BD63}" destId="{39ADF08A-4030-4FC2-B682-BBC80F1A8154}" srcOrd="1" destOrd="0" presId="urn:microsoft.com/office/officeart/2005/8/layout/cycle1"/>
    <dgm:cxn modelId="{922EAD4D-5C44-42CB-A3DA-E3EF8FE79B6D}" type="presParOf" srcId="{1029FFE3-5A52-42FD-88FE-9709AF61BD63}" destId="{C5481D51-BCEA-41F7-AFC5-BA420E43BFB4}" srcOrd="2" destOrd="0" presId="urn:microsoft.com/office/officeart/2005/8/layout/cycle1"/>
    <dgm:cxn modelId="{404C0AB3-5735-4256-BF51-30367A1D7957}" type="presParOf" srcId="{1029FFE3-5A52-42FD-88FE-9709AF61BD63}" destId="{57BDDABC-CBF9-440C-8F6F-055EF273C480}" srcOrd="3" destOrd="0" presId="urn:microsoft.com/office/officeart/2005/8/layout/cycle1"/>
    <dgm:cxn modelId="{116D5A6F-6D02-49C5-92DC-A8D0D3E33C6F}" type="presParOf" srcId="{1029FFE3-5A52-42FD-88FE-9709AF61BD63}" destId="{4A041E45-8CBB-4214-97A4-16BC16B9914C}" srcOrd="4" destOrd="0" presId="urn:microsoft.com/office/officeart/2005/8/layout/cycle1"/>
    <dgm:cxn modelId="{52CCAD54-CCB8-4DDA-99BE-1B30CD2913CD}" type="presParOf" srcId="{1029FFE3-5A52-42FD-88FE-9709AF61BD63}" destId="{994BBF9D-AACC-4D5B-B80E-3A11BA9B0CBF}" srcOrd="5" destOrd="0" presId="urn:microsoft.com/office/officeart/2005/8/layout/cycle1"/>
    <dgm:cxn modelId="{4CC50E75-7DD7-4AF9-9231-9A81F53DD04E}" type="presParOf" srcId="{1029FFE3-5A52-42FD-88FE-9709AF61BD63}" destId="{D41949D7-0623-43FF-AC02-DF7401A26C3A}" srcOrd="6" destOrd="0" presId="urn:microsoft.com/office/officeart/2005/8/layout/cycle1"/>
    <dgm:cxn modelId="{5B95BCC8-2F79-4405-9024-A473EFC72728}" type="presParOf" srcId="{1029FFE3-5A52-42FD-88FE-9709AF61BD63}" destId="{0BD003AE-CA2E-4546-9DCB-1E095697B331}" srcOrd="7" destOrd="0" presId="urn:microsoft.com/office/officeart/2005/8/layout/cycle1"/>
    <dgm:cxn modelId="{6B2021B4-329A-4D80-BCFB-F50D6EB3ECA4}" type="presParOf" srcId="{1029FFE3-5A52-42FD-88FE-9709AF61BD63}" destId="{9DEE27F2-8466-4F07-8880-5396E393B74C}" srcOrd="8" destOrd="0" presId="urn:microsoft.com/office/officeart/2005/8/layout/cycle1"/>
    <dgm:cxn modelId="{5870D2A8-0DC1-4ADD-A42B-6200FBD011E4}" type="presParOf" srcId="{1029FFE3-5A52-42FD-88FE-9709AF61BD63}" destId="{46248F7B-13C3-4CEC-B8AF-CB10DEFFE3AB}" srcOrd="9" destOrd="0" presId="urn:microsoft.com/office/officeart/2005/8/layout/cycle1"/>
    <dgm:cxn modelId="{8572B3B1-E23D-4A96-B271-9DB4A7B2AD6B}" type="presParOf" srcId="{1029FFE3-5A52-42FD-88FE-9709AF61BD63}" destId="{70D2D82A-E8A1-4061-AA03-E0BE80362904}" srcOrd="10" destOrd="0" presId="urn:microsoft.com/office/officeart/2005/8/layout/cycle1"/>
    <dgm:cxn modelId="{EAED283E-983E-4918-A404-4530C76B158F}" type="presParOf" srcId="{1029FFE3-5A52-42FD-88FE-9709AF61BD63}" destId="{966A0DC8-9BBA-4B3E-B4AE-812B2881CDA3}" srcOrd="11" destOrd="0" presId="urn:microsoft.com/office/officeart/2005/8/layout/cycle1"/>
    <dgm:cxn modelId="{91F3654E-9FD0-460E-8433-44D1991355C0}" type="presParOf" srcId="{1029FFE3-5A52-42FD-88FE-9709AF61BD63}" destId="{B2EA255C-F48D-4ECE-82DA-50EC030D04A1}" srcOrd="12" destOrd="0" presId="urn:microsoft.com/office/officeart/2005/8/layout/cycle1"/>
    <dgm:cxn modelId="{BFE87D30-719F-4538-A02E-E09A977D6B1B}" type="presParOf" srcId="{1029FFE3-5A52-42FD-88FE-9709AF61BD63}" destId="{AE800195-4C3E-476D-B3CE-253397C7242A}" srcOrd="13" destOrd="0" presId="urn:microsoft.com/office/officeart/2005/8/layout/cycle1"/>
    <dgm:cxn modelId="{A572F476-9F24-4041-B778-27CEADEF65C2}" type="presParOf" srcId="{1029FFE3-5A52-42FD-88FE-9709AF61BD63}" destId="{BEC78766-C68E-4D99-9020-4BD1C0455AF4}"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890"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37891" name="Rectangle 3"/>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37892" name="Rectangle 4"/>
          <p:cNvSpPr>
            <a:spLocks noGrp="1" noChangeArrowheads="1"/>
          </p:cNvSpPr>
          <p:nvPr>
            <p:ph type="ftr" sz="quarter" idx="2"/>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37893" name="Rectangle 5"/>
          <p:cNvSpPr>
            <a:spLocks noGrp="1" noChangeArrowheads="1"/>
          </p:cNvSpPr>
          <p:nvPr>
            <p:ph type="sldNum" sz="quarter" idx="3"/>
          </p:nvPr>
        </p:nvSpPr>
        <p:spPr bwMode="auto">
          <a:xfrm>
            <a:off x="3849688"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pPr>
              <a:defRPr/>
            </a:pPr>
            <a:fld id="{3AF40B4D-7365-4074-BDAC-74E3BD083FC8}" type="slidenum">
              <a:rPr lang="en-GB"/>
              <a:pPr>
                <a:defRPr/>
              </a:pPr>
              <a:t>‹#›</a:t>
            </a:fld>
            <a:endParaRPr lang="en-GB"/>
          </a:p>
        </p:txBody>
      </p:sp>
    </p:spTree>
    <p:extLst>
      <p:ext uri="{BB962C8B-B14F-4D97-AF65-F5344CB8AC3E}">
        <p14:creationId xmlns:p14="http://schemas.microsoft.com/office/powerpoint/2010/main" val="39514258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US"/>
          </a:p>
        </p:txBody>
      </p:sp>
      <p:sp>
        <p:nvSpPr>
          <p:cNvPr id="11267"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US"/>
          </a:p>
        </p:txBody>
      </p:sp>
      <p:sp>
        <p:nvSpPr>
          <p:cNvPr id="56324" name="Rectangle 4"/>
          <p:cNvSpPr>
            <a:spLocks noGrp="1" noRot="1" noChangeAspect="1" noChangeArrowheads="1" noTextEdit="1"/>
          </p:cNvSpPr>
          <p:nvPr>
            <p:ph type="sldImg" idx="2"/>
          </p:nvPr>
        </p:nvSpPr>
        <p:spPr bwMode="auto">
          <a:xfrm>
            <a:off x="919163" y="746125"/>
            <a:ext cx="4960937" cy="3721100"/>
          </a:xfrm>
          <a:prstGeom prst="rect">
            <a:avLst/>
          </a:prstGeom>
          <a:noFill/>
          <a:ln w="9525">
            <a:solidFill>
              <a:srgbClr val="000000"/>
            </a:solidFill>
            <a:miter lim="800000"/>
            <a:headEnd/>
            <a:tailEnd/>
          </a:ln>
        </p:spPr>
      </p:sp>
      <p:sp>
        <p:nvSpPr>
          <p:cNvPr id="11269" name="Rectangle 5"/>
          <p:cNvSpPr>
            <a:spLocks noGrp="1" noChangeArrowheads="1"/>
          </p:cNvSpPr>
          <p:nvPr>
            <p:ph type="body" sz="quarter" idx="3"/>
          </p:nvPr>
        </p:nvSpPr>
        <p:spPr bwMode="auto">
          <a:xfrm>
            <a:off x="679450" y="4716463"/>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11270" name="Rectangle 6"/>
          <p:cNvSpPr>
            <a:spLocks noGrp="1" noChangeArrowheads="1"/>
          </p:cNvSpPr>
          <p:nvPr>
            <p:ph type="ftr" sz="quarter" idx="4"/>
          </p:nvPr>
        </p:nvSpPr>
        <p:spPr bwMode="auto">
          <a:xfrm>
            <a:off x="0"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US"/>
          </a:p>
        </p:txBody>
      </p:sp>
      <p:sp>
        <p:nvSpPr>
          <p:cNvPr id="11271" name="Rectangle 7"/>
          <p:cNvSpPr>
            <a:spLocks noGrp="1" noChangeArrowheads="1"/>
          </p:cNvSpPr>
          <p:nvPr>
            <p:ph type="sldNum" sz="quarter" idx="5"/>
          </p:nvPr>
        </p:nvSpPr>
        <p:spPr bwMode="auto">
          <a:xfrm>
            <a:off x="3849688" y="9429750"/>
            <a:ext cx="2946400"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pPr>
              <a:defRPr/>
            </a:pPr>
            <a:fld id="{38A68B8D-D8AC-4BB9-A465-9F8A3F22F6AD}" type="slidenum">
              <a:rPr lang="en-US"/>
              <a:pPr>
                <a:defRPr/>
              </a:pPr>
              <a:t>‹#›</a:t>
            </a:fld>
            <a:endParaRPr lang="en-US"/>
          </a:p>
        </p:txBody>
      </p:sp>
    </p:spTree>
    <p:extLst>
      <p:ext uri="{BB962C8B-B14F-4D97-AF65-F5344CB8AC3E}">
        <p14:creationId xmlns:p14="http://schemas.microsoft.com/office/powerpoint/2010/main" val="436878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FA06F49D-D054-40E9-A323-F9D8B93DD0F4}" type="slidenum">
              <a:rPr lang="en-US" smtClean="0"/>
              <a:pPr/>
              <a:t>1</a:t>
            </a:fld>
            <a:endParaRPr lang="en-US"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384BADBC-C72D-49EC-893F-78EE4C4F3CFD}" type="slidenum">
              <a:rPr lang="en-US" smtClean="0"/>
              <a:pPr/>
              <a:t>4</a:t>
            </a:fld>
            <a:endParaRPr lang="en-US"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9076EEEA-C945-4FE6-B227-050289E2297D}" type="slidenum">
              <a:rPr lang="en-US" smtClean="0"/>
              <a:pPr/>
              <a:t>5</a:t>
            </a:fld>
            <a:endParaRPr lang="en-US"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1D8D0413-F66E-461B-A1FA-8332E992BCD8}" type="slidenum">
              <a:rPr lang="en-US" smtClean="0"/>
              <a:pPr/>
              <a:t>6</a:t>
            </a:fld>
            <a:endParaRPr lang="en-US"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smtClean="0"/>
              <a:t>Because psychologists are people themselves, they may give special insights into particular subject areas, which have occurred in their own lives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p:spPr>
        <p:txBody>
          <a:bodyPr/>
          <a:lstStyle/>
          <a:p>
            <a:r>
              <a:rPr lang="en-GB" smtClean="0"/>
              <a:t>Phallic Stage – Did you know that 80% of mixed race children marry somebody that mirrors who their mum/dad married?</a:t>
            </a:r>
          </a:p>
          <a:p>
            <a:endParaRPr lang="en-GB" smtClean="0"/>
          </a:p>
        </p:txBody>
      </p:sp>
      <p:sp>
        <p:nvSpPr>
          <p:cNvPr id="62468" name="Slide Number Placeholder 3"/>
          <p:cNvSpPr>
            <a:spLocks noGrp="1"/>
          </p:cNvSpPr>
          <p:nvPr>
            <p:ph type="sldNum" sz="quarter" idx="5"/>
          </p:nvPr>
        </p:nvSpPr>
        <p:spPr>
          <a:noFill/>
        </p:spPr>
        <p:txBody>
          <a:bodyPr/>
          <a:lstStyle/>
          <a:p>
            <a:fld id="{D7DBD158-5130-4534-9682-CADEA4D4933D}" type="slidenum">
              <a:rPr lang="en-US" smtClean="0"/>
              <a:pPr/>
              <a:t>24</a:t>
            </a:fld>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p:spPr>
        <p:txBody>
          <a:bodyPr/>
          <a:lstStyle/>
          <a:p>
            <a:endParaRPr lang="en-GB" smtClean="0"/>
          </a:p>
        </p:txBody>
      </p:sp>
      <p:sp>
        <p:nvSpPr>
          <p:cNvPr id="63492" name="Slide Number Placeholder 3"/>
          <p:cNvSpPr>
            <a:spLocks noGrp="1"/>
          </p:cNvSpPr>
          <p:nvPr>
            <p:ph type="sldNum" sz="quarter" idx="5"/>
          </p:nvPr>
        </p:nvSpPr>
        <p:spPr>
          <a:noFill/>
        </p:spPr>
        <p:txBody>
          <a:bodyPr/>
          <a:lstStyle/>
          <a:p>
            <a:fld id="{DE466A55-5432-4FBD-B734-64DF577232AE}" type="slidenum">
              <a:rPr lang="en-US" smtClean="0"/>
              <a:pPr/>
              <a:t>26</a:t>
            </a:fld>
            <a:endParaRPr 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692A8EBB-8CA5-41C6-BC28-212979637BF2}" type="slidenum">
              <a:rPr lang="en-US" smtClean="0"/>
              <a:pPr/>
              <a:t>33</a:t>
            </a:fld>
            <a:endParaRPr lang="en-US" smtClean="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71AE828F-FC99-45E4-B45B-045AC3EE414B}" type="slidenum">
              <a:rPr lang="en-US" smtClean="0"/>
              <a:pPr/>
              <a:t>34</a:t>
            </a:fld>
            <a:endParaRPr lang="en-US"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8456C163-8D6F-4F3D-8FC8-7AB581B63B03}" type="slidenum">
              <a:rPr lang="en-US" smtClean="0"/>
              <a:pPr/>
              <a:t>35</a:t>
            </a:fld>
            <a:endParaRPr lang="en-US"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9F3D076C-4716-44DC-A373-FB30122CB092}" type="slidenum">
              <a:rPr lang="en-US" smtClean="0"/>
              <a:pPr/>
              <a:t>36</a:t>
            </a:fld>
            <a:endParaRPr lang="en-US"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Discussion: was Kristina learning and modelling her mums behaviour</a:t>
            </a:r>
            <a:r>
              <a:rPr lang="en-GB" baseline="0" dirty="0" smtClean="0"/>
              <a:t> i.e. social learning?</a:t>
            </a:r>
            <a:endParaRPr lang="en-GB" dirty="0"/>
          </a:p>
        </p:txBody>
      </p:sp>
      <p:sp>
        <p:nvSpPr>
          <p:cNvPr id="4" name="Slide Number Placeholder 3"/>
          <p:cNvSpPr>
            <a:spLocks noGrp="1"/>
          </p:cNvSpPr>
          <p:nvPr>
            <p:ph type="sldNum" sz="quarter" idx="10"/>
          </p:nvPr>
        </p:nvSpPr>
        <p:spPr/>
        <p:txBody>
          <a:bodyPr/>
          <a:lstStyle/>
          <a:p>
            <a:pPr>
              <a:defRPr/>
            </a:pPr>
            <a:fld id="{38A68B8D-D8AC-4BB9-A465-9F8A3F22F6AD}" type="slidenum">
              <a:rPr lang="en-US" smtClean="0"/>
              <a:pPr>
                <a:defRPr/>
              </a:pPr>
              <a:t>39</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61109D11-2DB4-4421-A974-B3B05856BE11}" type="slidenum">
              <a:rPr lang="en-US" smtClean="0"/>
              <a:pPr/>
              <a:t>42</a:t>
            </a:fld>
            <a:endParaRPr lang="en-US" smtClean="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8A268BCB-9D6E-4856-9228-BAB538156DCC}" type="slidenum">
              <a:rPr lang="en-US" smtClean="0"/>
              <a:pPr/>
              <a:t>43</a:t>
            </a:fld>
            <a:endParaRPr lang="en-US"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0BF82F20-2A4D-425E-AFF9-07161FED1879}" type="slidenum">
              <a:rPr lang="en-US" smtClean="0"/>
              <a:pPr/>
              <a:t>44</a:t>
            </a:fld>
            <a:endParaRPr lang="en-US" smtClean="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DBACCBD6-2F33-441F-B48F-425DD18CF3AC}" type="slidenum">
              <a:rPr lang="en-US" smtClean="0"/>
              <a:pPr/>
              <a:t>45</a:t>
            </a:fld>
            <a:endParaRPr lang="en-US" smtClean="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DC0B6F3E-CA70-4D06-9225-05319E1D9D2C}" type="slidenum">
              <a:rPr lang="en-US" smtClean="0"/>
              <a:pPr/>
              <a:t>48</a:t>
            </a:fld>
            <a:endParaRPr lang="en-US" smtClean="0"/>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p:spPr>
        <p:txBody>
          <a:bodyPr/>
          <a:lstStyle/>
          <a:p>
            <a:pPr eaLnBrk="1" hangingPunct="1"/>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pPr>
              <a:defRPr/>
            </a:pPr>
            <a:fld id="{77AEEBC6-31AD-43E2-91A2-355350C60287}" type="slidenum">
              <a:rPr lang="en-GB" smtClean="0"/>
              <a:pPr>
                <a:defRPr/>
              </a:pPr>
              <a:t>‹#›</a:t>
            </a:fld>
            <a:endParaRPr lang="en-GB"/>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57CBFB1-E65A-4E36-A8BE-9673A7751536}"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pPr>
              <a:defRPr/>
            </a:pPr>
            <a:endParaRPr lang="en-US"/>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587C74C2-4925-44F0-BE77-C8EC8F27DE5B}" type="slidenum">
              <a:rPr lang="en-US" smtClean="0"/>
              <a:pPr>
                <a:defRPr/>
              </a:pPr>
              <a:t>‹#›</a:t>
            </a:fld>
            <a:endParaRPr lang="en-US"/>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20D4082-C2D4-4F59-8E7D-332779B07E1B}"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9BA43674-B9B2-4E6D-9C3B-8F26A47C98ED}"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39741E26-C926-4ACA-A98B-0F1BE1834A3E}"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57B06BA0-C9AF-4BEF-8B2C-BAB6CD0EAEFB}" type="slidenum">
              <a:rPr lang="en-US" smtClean="0"/>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ABB31F6B-85EE-4003-BB37-89606FB1A0B0}" type="slidenum">
              <a:rPr lang="en-US" smtClean="0"/>
              <a:pPr>
                <a:defRPr/>
              </a:pPr>
              <a:t>‹#›</a:t>
            </a:fld>
            <a:endParaRPr lang="en-US"/>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C517DF21-94FB-4203-9E0B-489BF02621D6}" type="slidenum">
              <a:rPr lang="en-US" smtClean="0"/>
              <a:pPr>
                <a:defRPr/>
              </a:pPr>
              <a:t>‹#›</a:t>
            </a:fld>
            <a:endParaRPr lang="en-US"/>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pPr>
              <a:defRPr/>
            </a:pPr>
            <a:endParaRPr lang="en-US"/>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8A6D2D4-9FDC-482F-9A13-91D38FA31F74}"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10A54335-2087-4273-9BC0-65500D600D60}"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1676400" y="457200"/>
            <a:ext cx="7010400" cy="5638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Date Placeholder 3"/>
          <p:cNvSpPr>
            <a:spLocks noGrp="1"/>
          </p:cNvSpPr>
          <p:nvPr>
            <p:ph type="dt" sz="half" idx="10"/>
          </p:nvPr>
        </p:nvSpPr>
        <p:spPr/>
        <p:txBody>
          <a:bodyPr/>
          <a:lstStyle>
            <a:lvl1pPr>
              <a:defRPr/>
            </a:lvl1pPr>
          </a:lstStyle>
          <a:p>
            <a:pPr>
              <a:defRPr/>
            </a:pPr>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EFA5D252-C93F-4B65-BF26-0015ED7980E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pPr>
              <a:defRPr/>
            </a:pPr>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pPr>
              <a:defRPr/>
            </a:pPr>
            <a:fld id="{4510CBEF-56EB-4744-8EDE-F3D10834ECE1}" type="slidenum">
              <a:rPr lang="en-US" smtClean="0"/>
              <a:pPr>
                <a:defRPr/>
              </a:pPr>
              <a:t>‹#›</a:t>
            </a:fld>
            <a:endParaRPr lang="en-US"/>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 id="2147483850" r:id="rId12"/>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600">
                                          <p:stCondLst>
                                            <p:cond delay="0"/>
                                          </p:stCondLst>
                                        </p:cTn>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par>
                                <p:cTn id="16" presetID="14" presetClass="entr" presetSubtype="1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1" dur="500"/>
                                        <p:tgtEl>
                                          <p:spTgt spid="3">
                                            <p:txEl>
                                              <p:pRg st="3" end="3"/>
                                            </p:txEl>
                                          </p:spTgt>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hf hdr="0" ftr="0" dt="0"/>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dreaming&amp;source=images&amp;cd=&amp;cad=rja&amp;docid=27lxA4TDf6ZQ3M&amp;tbnid=rcN1rR5UwiIFGM:&amp;ved=0CAUQjRw&amp;url=http://www.english-online.at/science/dreaming/dreams-and-how-they-work.htm&amp;ei=Y47mUrndCKSK7AactYBg&amp;bvm=bv.59930103,d.ZGU&amp;psig=AFQjCNGyRXb3utE-myu7rreNl-GTCB1O3Q&amp;ust=1390927782526840" TargetMode="External"/><Relationship Id="rId1" Type="http://schemas.openxmlformats.org/officeDocument/2006/relationships/slideLayout" Target="../slideLayouts/slideLayout2.xml"/><Relationship Id="rId5" Type="http://schemas.openxmlformats.org/officeDocument/2006/relationships/image" Target="../media/image6.gif"/><Relationship Id="rId4" Type="http://schemas.openxmlformats.org/officeDocument/2006/relationships/hyperlink" Target="http://www.google.co.uk/url?sa=i&amp;rct=j&amp;q=hypnotic%20gif&amp;source=images&amp;cd=&amp;cad=rja&amp;docid=jZefrd0ujHZCYM&amp;tbnid=kch1S5blHvFtlM:&amp;ved=&amp;url=http://www.fatherthywillbedone.com/%E2%80%9Crelax%E2%80%93let-go%E2%80%93this-isn%E2%80%99t-going-to-hurt-a-bit-%E2%80%9D-yeah-right/&amp;ei=xo7mUtXhDcnF7AbssYEQ&amp;bvm=bv.59930103,d.ZGU&amp;psig=AFQjCNF8q383FpZh4T-HYpyjmfhdgDG3jg&amp;ust=1390927942598778"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4.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cvOoYX45G_0"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youtube.com/watch?v=tMMNkxxXVKI" TargetMode="External"/><Relationship Id="rId2" Type="http://schemas.openxmlformats.org/officeDocument/2006/relationships/hyperlink" Target="http://www.youtube.com/watch?v=DUa_F2OJT0k"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hyperlink" Target="http://www.cbc.ca/newsblogs/yourcommunity/2014/11/controversial-9-year-old-supermodel-kristina-pimenova-is-being-sexualized-critics-say.html"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images.google.co.uk/imgres?imgurl=http://www.brad.ac.uk/acad/lifesci/optometry/resources/modules/stage1/pvp1/images/YoungOld.GIF&amp;imgrefurl=http://www.brad.ac.uk/acad/lifesci/optometry/resources/modules/stage1/pvp1/Illusion.html&amp;h=378&amp;w=286&amp;sz=7&amp;tbnid=hXc2i-lTw1oJ:&amp;tbnh=119&amp;tbnw=90&amp;hl=en&amp;start=2&amp;prev=/images?q%3Dyoung%2Bwoman%2Bold%2Bwoman%26svnum%3D10%26hl%3Den%26lr%3D%26cr%3DcountryUK|countryGB" TargetMode="Externa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palmyra.demon.co.uk/illusion/ambiguous/rabbitduck.gif" TargetMode="Externa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73A2A493-B60A-4860-9B9B-A09338FC5BFF}" type="slidenum">
              <a:rPr/>
              <a:pPr>
                <a:defRPr/>
              </a:pPr>
              <a:t>1</a:t>
            </a:fld>
            <a:endParaRPr/>
          </a:p>
        </p:txBody>
      </p:sp>
      <p:sp>
        <p:nvSpPr>
          <p:cNvPr id="5122" name="Rectangle 2"/>
          <p:cNvSpPr>
            <a:spLocks noGrp="1" noChangeArrowheads="1"/>
          </p:cNvSpPr>
          <p:nvPr>
            <p:ph type="ctrTitle"/>
          </p:nvPr>
        </p:nvSpPr>
        <p:spPr>
          <a:xfrm>
            <a:off x="1187624" y="1196752"/>
            <a:ext cx="5867400" cy="2633663"/>
          </a:xfrm>
          <a:solidFill>
            <a:schemeClr val="accent1">
              <a:lumMod val="40000"/>
              <a:lumOff val="60000"/>
            </a:schemeClr>
          </a:solidFill>
        </p:spPr>
        <p:txBody>
          <a:bodyPr/>
          <a:lstStyle/>
          <a:p>
            <a:pPr eaLnBrk="1" hangingPunct="1">
              <a:defRPr/>
            </a:pPr>
            <a:r>
              <a:rPr lang="en-GB" sz="4100" dirty="0" smtClean="0">
                <a:latin typeface="Castellar" pitchFamily="18" charset="0"/>
              </a:rPr>
              <a:t/>
            </a:r>
            <a:br>
              <a:rPr lang="en-GB" sz="4100" dirty="0" smtClean="0">
                <a:latin typeface="Castellar" pitchFamily="18" charset="0"/>
              </a:rPr>
            </a:br>
            <a:r>
              <a:rPr lang="en-GB" sz="4100" dirty="0" smtClean="0">
                <a:latin typeface="Castellar" pitchFamily="18" charset="0"/>
              </a:rPr>
              <a:t> Psychological perspectives for HSC</a:t>
            </a:r>
            <a:endParaRPr lang="en-US" sz="4100" dirty="0" smtClean="0">
              <a:latin typeface="Castellar"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675"/>
            <a:ext cx="7239000" cy="822325"/>
          </a:xfrm>
        </p:spPr>
        <p:txBody>
          <a:bodyPr rtlCol="0">
            <a:normAutofit fontScale="90000"/>
          </a:bodyPr>
          <a:lstStyle/>
          <a:p>
            <a:pPr eaLnBrk="1" fontAlgn="auto" hangingPunct="1">
              <a:spcAft>
                <a:spcPts val="0"/>
              </a:spcAft>
              <a:defRPr/>
            </a:pPr>
            <a:r>
              <a:rPr lang="en-GB" sz="4000" dirty="0" smtClean="0">
                <a:latin typeface="Castellar" pitchFamily="18" charset="0"/>
              </a:rPr>
              <a:t>Psychological perspectives for HSC</a:t>
            </a:r>
            <a:endParaRPr lang="en-GB" dirty="0"/>
          </a:p>
        </p:txBody>
      </p:sp>
      <p:sp>
        <p:nvSpPr>
          <p:cNvPr id="13315" name="Content Placeholder 2"/>
          <p:cNvSpPr>
            <a:spLocks noGrp="1"/>
          </p:cNvSpPr>
          <p:nvPr>
            <p:ph idx="1"/>
          </p:nvPr>
        </p:nvSpPr>
        <p:spPr>
          <a:xfrm>
            <a:off x="214313" y="1357313"/>
            <a:ext cx="7858125" cy="5286375"/>
          </a:xfrm>
        </p:spPr>
        <p:txBody>
          <a:bodyPr>
            <a:normAutofit fontScale="92500"/>
          </a:bodyPr>
          <a:lstStyle/>
          <a:p>
            <a:pPr eaLnBrk="1" hangingPunct="1">
              <a:buFont typeface="Wingdings 2" pitchFamily="18" charset="2"/>
              <a:buNone/>
            </a:pPr>
            <a:endParaRPr lang="en-GB" sz="3000" b="1" dirty="0" smtClean="0"/>
          </a:p>
          <a:p>
            <a:pPr eaLnBrk="1" hangingPunct="1">
              <a:buFont typeface="Wingdings 2" pitchFamily="18" charset="2"/>
              <a:buNone/>
            </a:pPr>
            <a:r>
              <a:rPr lang="en-GB" sz="3000" b="1" dirty="0" smtClean="0"/>
              <a:t>Scenario</a:t>
            </a:r>
            <a:r>
              <a:rPr lang="en-GB" sz="3000" b="1" dirty="0" smtClean="0"/>
              <a:t>: You are working in a behaviour unit where the students display a variety of challenging behaviour. You have been asked to apply different psychological perspectives to get to the root course of and modify the behaviour of at least one of the students and to improve health and social care provision.</a:t>
            </a:r>
          </a:p>
          <a:p>
            <a:pPr eaLnBrk="1" hangingPunct="1">
              <a:buFont typeface="Wingdings 2" pitchFamily="18" charset="2"/>
              <a:buNone/>
            </a:pPr>
            <a:r>
              <a:rPr lang="en-GB" sz="3000" dirty="0" smtClean="0"/>
              <a:t> </a:t>
            </a:r>
          </a:p>
          <a:p>
            <a:pPr eaLnBrk="1" hangingPunct="1">
              <a:buFont typeface="Wingdings 2" pitchFamily="18" charset="2"/>
              <a:buNone/>
            </a:pPr>
            <a:r>
              <a:rPr lang="en-GB" sz="3000" b="1" dirty="0" smtClean="0">
                <a:solidFill>
                  <a:srgbClr val="0070C0"/>
                </a:solidFill>
              </a:rPr>
              <a:t>	</a:t>
            </a:r>
            <a:endParaRPr lang="en-GB" sz="3000" dirty="0" smtClean="0">
              <a:solidFill>
                <a:srgbClr val="0070C0"/>
              </a:solidFill>
            </a:endParaRPr>
          </a:p>
          <a:p>
            <a:pPr eaLnBrk="1" hangingPunct="1">
              <a:buFont typeface="Wingdings 2" pitchFamily="18" charset="2"/>
              <a:buNone/>
            </a:pPr>
            <a:endParaRPr lang="en-GB" sz="3000"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eaLnBrk="1" hangingPunct="1"/>
            <a:r>
              <a:rPr lang="en-GB" smtClean="0"/>
              <a:t>INTRODUCTION</a:t>
            </a:r>
          </a:p>
        </p:txBody>
      </p:sp>
      <p:sp>
        <p:nvSpPr>
          <p:cNvPr id="9219" name="Content Placeholder 2"/>
          <p:cNvSpPr>
            <a:spLocks noGrp="1"/>
          </p:cNvSpPr>
          <p:nvPr>
            <p:ph idx="1"/>
          </p:nvPr>
        </p:nvSpPr>
        <p:spPr/>
        <p:txBody>
          <a:bodyPr/>
          <a:lstStyle/>
          <a:p>
            <a:pPr eaLnBrk="1" hangingPunct="1">
              <a:buFont typeface="Arial" charset="0"/>
              <a:buNone/>
            </a:pPr>
            <a:r>
              <a:rPr lang="en-GB" smtClean="0"/>
              <a:t>What is Psychology?</a:t>
            </a:r>
          </a:p>
          <a:p>
            <a:pPr eaLnBrk="1" hangingPunct="1">
              <a:buFont typeface="Arial" charset="0"/>
              <a:buNone/>
            </a:pPr>
            <a:r>
              <a:rPr lang="en-GB" smtClean="0"/>
              <a:t>What is a perspective?</a:t>
            </a:r>
          </a:p>
          <a:p>
            <a:pPr eaLnBrk="1" hangingPunct="1">
              <a:buFont typeface="Arial" charset="0"/>
              <a:buNone/>
            </a:pPr>
            <a:r>
              <a:rPr lang="en-GB" smtClean="0"/>
              <a:t>What is a Psychologist?</a:t>
            </a:r>
          </a:p>
        </p:txBody>
      </p:sp>
      <p:sp>
        <p:nvSpPr>
          <p:cNvPr id="4" name="Slide Number Placeholder 3"/>
          <p:cNvSpPr>
            <a:spLocks noGrp="1"/>
          </p:cNvSpPr>
          <p:nvPr>
            <p:ph type="sldNum" sz="quarter" idx="12"/>
          </p:nvPr>
        </p:nvSpPr>
        <p:spPr/>
        <p:txBody>
          <a:bodyPr/>
          <a:lstStyle/>
          <a:p>
            <a:pPr>
              <a:defRPr/>
            </a:pPr>
            <a:fld id="{3919425C-24B7-486E-A5A5-905E5991FD54}" type="slidenum">
              <a:rPr lang="en-US"/>
              <a:pPr>
                <a:defRPr/>
              </a:pPr>
              <a:t>3</a:t>
            </a:fld>
            <a:endParaRPr lang="en-US"/>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mtClean="0"/>
              <a:t>What is Psychology?</a:t>
            </a:r>
          </a:p>
        </p:txBody>
      </p:sp>
      <p:sp>
        <p:nvSpPr>
          <p:cNvPr id="10243" name="Rectangle 3"/>
          <p:cNvSpPr>
            <a:spLocks noGrp="1" noChangeArrowheads="1"/>
          </p:cNvSpPr>
          <p:nvPr>
            <p:ph idx="1"/>
          </p:nvPr>
        </p:nvSpPr>
        <p:spPr/>
        <p:txBody>
          <a:bodyPr/>
          <a:lstStyle/>
          <a:p>
            <a:pPr eaLnBrk="1" hangingPunct="1"/>
            <a:r>
              <a:rPr lang="en-GB" smtClean="0"/>
              <a:t>Psychology is the attempt to understand how the mind works by studying behaviour </a:t>
            </a:r>
          </a:p>
          <a:p>
            <a:pPr eaLnBrk="1" hangingPunct="1"/>
            <a:r>
              <a:rPr lang="en-GB" smtClean="0"/>
              <a:t>Psychology looks at why a person is the way they are</a:t>
            </a:r>
          </a:p>
          <a:p>
            <a:pPr eaLnBrk="1" hangingPunct="1"/>
            <a:r>
              <a:rPr lang="en-GB" smtClean="0"/>
              <a:t>Psychology has a profound influence on our everyday lives, particularly on ideas about what motivates behaviour and the best methods of educating children</a:t>
            </a:r>
          </a:p>
        </p:txBody>
      </p:sp>
      <p:sp>
        <p:nvSpPr>
          <p:cNvPr id="12292"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6B91F96C-56E4-4395-BB35-D8128E692E8B}" type="slidenum">
              <a:rPr lang="en-US"/>
              <a:pPr>
                <a:defRPr/>
              </a:pPr>
              <a:t>4</a:t>
            </a:fld>
            <a:endParaRPr 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0242"/>
                                        </p:tgtEl>
                                        <p:attrNameLst>
                                          <p:attrName>style.visibility</p:attrName>
                                        </p:attrNameLst>
                                      </p:cBhvr>
                                      <p:to>
                                        <p:strVal val="visible"/>
                                      </p:to>
                                    </p:set>
                                    <p:animEffect transition="in" filter="fade">
                                      <p:cBhvr>
                                        <p:cTn id="7" dur="2000"/>
                                        <p:tgtEl>
                                          <p:spTgt spid="1024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0" end="0"/>
                                            </p:txEl>
                                          </p:spTgt>
                                        </p:tgtEl>
                                        <p:attrNameLst>
                                          <p:attrName>style.visibility</p:attrName>
                                        </p:attrNameLst>
                                      </p:cBhvr>
                                      <p:to>
                                        <p:strVal val="visible"/>
                                      </p:to>
                                    </p:set>
                                    <p:animEffect transition="in" filter="fade">
                                      <p:cBhvr>
                                        <p:cTn id="12" dur="2000"/>
                                        <p:tgtEl>
                                          <p:spTgt spid="1024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1" end="1"/>
                                            </p:txEl>
                                          </p:spTgt>
                                        </p:tgtEl>
                                        <p:attrNameLst>
                                          <p:attrName>style.visibility</p:attrName>
                                        </p:attrNameLst>
                                      </p:cBhvr>
                                      <p:to>
                                        <p:strVal val="visible"/>
                                      </p:to>
                                    </p:set>
                                    <p:animEffect transition="in" filter="fade">
                                      <p:cBhvr>
                                        <p:cTn id="17" dur="2000"/>
                                        <p:tgtEl>
                                          <p:spTgt spid="1024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2" end="2"/>
                                            </p:txEl>
                                          </p:spTgt>
                                        </p:tgtEl>
                                        <p:attrNameLst>
                                          <p:attrName>style.visibility</p:attrName>
                                        </p:attrNameLst>
                                      </p:cBhvr>
                                      <p:to>
                                        <p:strVal val="visible"/>
                                      </p:to>
                                    </p:set>
                                    <p:animEffect transition="in" filter="fade">
                                      <p:cBhvr>
                                        <p:cTn id="22" dur="2000"/>
                                        <p:tgtEl>
                                          <p:spTgt spid="1024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What are perspectives?</a:t>
            </a:r>
            <a:endParaRPr lang="en-US" smtClean="0"/>
          </a:p>
        </p:txBody>
      </p:sp>
      <p:sp>
        <p:nvSpPr>
          <p:cNvPr id="11267" name="Rectangle 3"/>
          <p:cNvSpPr>
            <a:spLocks noGrp="1" noChangeArrowheads="1"/>
          </p:cNvSpPr>
          <p:nvPr>
            <p:ph idx="1"/>
          </p:nvPr>
        </p:nvSpPr>
        <p:spPr/>
        <p:txBody>
          <a:bodyPr/>
          <a:lstStyle/>
          <a:p>
            <a:pPr eaLnBrk="1" hangingPunct="1"/>
            <a:r>
              <a:rPr lang="en-GB" smtClean="0"/>
              <a:t>A perspective is a way of looking at something. </a:t>
            </a:r>
          </a:p>
          <a:p>
            <a:pPr eaLnBrk="1" hangingPunct="1"/>
            <a:r>
              <a:rPr lang="en-GB" smtClean="0"/>
              <a:t>Due to a number of factors we perceive things differently </a:t>
            </a:r>
          </a:p>
          <a:p>
            <a:pPr eaLnBrk="1" hangingPunct="1"/>
            <a:r>
              <a:rPr lang="en-GB" smtClean="0"/>
              <a:t>We have different opinions on different subjects </a:t>
            </a:r>
          </a:p>
          <a:p>
            <a:pPr eaLnBrk="1" hangingPunct="1">
              <a:buFont typeface="Wingdings" pitchFamily="2" charset="2"/>
              <a:buNone/>
            </a:pPr>
            <a:endParaRPr lang="en-US" smtClean="0"/>
          </a:p>
        </p:txBody>
      </p:sp>
      <p:sp>
        <p:nvSpPr>
          <p:cNvPr id="11268"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4B4A7316-84D1-4F8A-A12B-69BA43B721CC}" type="slidenum">
              <a:rPr lang="en-US"/>
              <a:pPr>
                <a:defRPr/>
              </a:pPr>
              <a:t>5</a:t>
            </a:fld>
            <a:endParaRPr lang="en-US"/>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smtClean="0"/>
              <a:t>Who are psychologists?</a:t>
            </a:r>
          </a:p>
        </p:txBody>
      </p:sp>
      <p:sp>
        <p:nvSpPr>
          <p:cNvPr id="13315" name="Rectangle 3"/>
          <p:cNvSpPr>
            <a:spLocks noGrp="1" noChangeArrowheads="1"/>
          </p:cNvSpPr>
          <p:nvPr>
            <p:ph idx="1"/>
          </p:nvPr>
        </p:nvSpPr>
        <p:spPr/>
        <p:txBody>
          <a:bodyPr/>
          <a:lstStyle/>
          <a:p>
            <a:pPr eaLnBrk="1" hangingPunct="1">
              <a:lnSpc>
                <a:spcPct val="90000"/>
              </a:lnSpc>
            </a:pPr>
            <a:r>
              <a:rPr lang="en-GB" smtClean="0"/>
              <a:t>People are psychologists, psychologists are people</a:t>
            </a:r>
          </a:p>
          <a:p>
            <a:pPr eaLnBrk="1" hangingPunct="1">
              <a:lnSpc>
                <a:spcPct val="90000"/>
              </a:lnSpc>
            </a:pPr>
            <a:r>
              <a:rPr lang="en-GB" smtClean="0"/>
              <a:t>The fact that psychologists are people studying other people may affect the observations they make, and it may affect the behaviour they are studying</a:t>
            </a:r>
          </a:p>
          <a:p>
            <a:pPr eaLnBrk="1" hangingPunct="1">
              <a:lnSpc>
                <a:spcPct val="90000"/>
              </a:lnSpc>
            </a:pPr>
            <a:r>
              <a:rPr lang="en-GB" smtClean="0"/>
              <a:t>People act like psychologists in formulating theories to explain other people’s behaviour</a:t>
            </a:r>
          </a:p>
        </p:txBody>
      </p:sp>
      <p:sp>
        <p:nvSpPr>
          <p:cNvPr id="13316"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B2D589FD-863A-4CD8-A675-E9A4E3491E5A}" type="slidenum">
              <a:rPr lang="en-US"/>
              <a:pPr>
                <a:defRPr/>
              </a:pP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smtClean="0"/>
              <a:t>PSYCHOLOGICAL PERSPECTIVES</a:t>
            </a:r>
          </a:p>
        </p:txBody>
      </p:sp>
      <p:sp>
        <p:nvSpPr>
          <p:cNvPr id="4" name="Slide Number Placeholder 3"/>
          <p:cNvSpPr>
            <a:spLocks noGrp="1"/>
          </p:cNvSpPr>
          <p:nvPr>
            <p:ph type="sldNum" sz="quarter" idx="12"/>
          </p:nvPr>
        </p:nvSpPr>
        <p:spPr/>
        <p:txBody>
          <a:bodyPr/>
          <a:lstStyle/>
          <a:p>
            <a:pPr>
              <a:defRPr/>
            </a:pPr>
            <a:fld id="{CA95A125-1654-4752-ABA9-5349A40A9AE5}" type="slidenum">
              <a:rPr lang="en-US" smtClean="0"/>
              <a:pPr>
                <a:defRPr/>
              </a:pPr>
              <a:t>7</a:t>
            </a:fld>
            <a:endParaRPr lang="en-US"/>
          </a:p>
        </p:txBody>
      </p:sp>
      <p:pic>
        <p:nvPicPr>
          <p:cNvPr id="15364" name="Picture 3"/>
          <p:cNvPicPr>
            <a:picLocks noChangeAspect="1" noChangeArrowheads="1"/>
          </p:cNvPicPr>
          <p:nvPr/>
        </p:nvPicPr>
        <p:blipFill>
          <a:blip r:embed="rId2" cstate="print"/>
          <a:srcRect/>
          <a:stretch>
            <a:fillRect/>
          </a:stretch>
        </p:blipFill>
        <p:spPr bwMode="auto">
          <a:xfrm>
            <a:off x="2143125" y="2071688"/>
            <a:ext cx="2190750" cy="2762250"/>
          </a:xfrm>
          <a:prstGeom prst="rect">
            <a:avLst/>
          </a:prstGeom>
          <a:noFill/>
          <a:ln w="9525">
            <a:noFill/>
            <a:miter lim="800000"/>
            <a:headEnd/>
            <a:tailEnd/>
          </a:ln>
        </p:spPr>
      </p:pic>
      <p:sp>
        <p:nvSpPr>
          <p:cNvPr id="8" name="Rectangle 7"/>
          <p:cNvSpPr/>
          <p:nvPr/>
        </p:nvSpPr>
        <p:spPr>
          <a:xfrm>
            <a:off x="142875" y="2143125"/>
            <a:ext cx="2000250" cy="1570038"/>
          </a:xfrm>
          <a:prstGeom prst="rect">
            <a:avLst/>
          </a:prstGeom>
        </p:spPr>
        <p:txBody>
          <a:bodyPr>
            <a:spAutoFit/>
          </a:bodyPr>
          <a:lstStyle/>
          <a:p>
            <a:pPr marL="514350" indent="-514350" eaLnBrk="1" hangingPunct="1">
              <a:buFont typeface="+mj-lt"/>
              <a:buAutoNum type="arabicPeriod"/>
              <a:defRPr/>
            </a:pPr>
            <a:r>
              <a:rPr lang="en-GB" sz="1600" dirty="0">
                <a:latin typeface="+mn-lt"/>
              </a:rPr>
              <a:t>Psychodynamic</a:t>
            </a:r>
          </a:p>
          <a:p>
            <a:pPr marL="514350" indent="-514350" eaLnBrk="1" hangingPunct="1">
              <a:buFont typeface="+mj-lt"/>
              <a:buAutoNum type="arabicPeriod"/>
              <a:defRPr/>
            </a:pPr>
            <a:r>
              <a:rPr lang="en-GB" sz="1600" dirty="0">
                <a:latin typeface="+mn-lt"/>
              </a:rPr>
              <a:t>Behaviourist</a:t>
            </a:r>
          </a:p>
          <a:p>
            <a:pPr marL="514350" indent="-514350" eaLnBrk="1" hangingPunct="1">
              <a:buFont typeface="+mj-lt"/>
              <a:buAutoNum type="arabicPeriod"/>
              <a:defRPr/>
            </a:pPr>
            <a:r>
              <a:rPr lang="en-GB" sz="1600" dirty="0">
                <a:latin typeface="+mn-lt"/>
              </a:rPr>
              <a:t>Social learning</a:t>
            </a:r>
          </a:p>
          <a:p>
            <a:pPr marL="514350" indent="-514350" eaLnBrk="1" hangingPunct="1">
              <a:buFont typeface="+mj-lt"/>
              <a:buAutoNum type="arabicPeriod"/>
              <a:defRPr/>
            </a:pPr>
            <a:r>
              <a:rPr lang="en-GB" sz="1600" dirty="0">
                <a:latin typeface="+mn-lt"/>
              </a:rPr>
              <a:t>Humanistic</a:t>
            </a:r>
          </a:p>
          <a:p>
            <a:pPr marL="514350" indent="-514350" eaLnBrk="1" hangingPunct="1">
              <a:buFont typeface="+mj-lt"/>
              <a:buAutoNum type="arabicPeriod"/>
              <a:defRPr/>
            </a:pPr>
            <a:r>
              <a:rPr lang="en-GB" sz="1600" dirty="0">
                <a:latin typeface="+mn-lt"/>
              </a:rPr>
              <a:t>Cognitive</a:t>
            </a:r>
          </a:p>
          <a:p>
            <a:pPr marL="514350" indent="-514350" eaLnBrk="1" hangingPunct="1">
              <a:buFont typeface="+mj-lt"/>
              <a:buAutoNum type="arabicPeriod"/>
              <a:defRPr/>
            </a:pPr>
            <a:r>
              <a:rPr lang="en-GB" sz="1600" dirty="0">
                <a:latin typeface="+mn-lt"/>
              </a:rPr>
              <a:t>Biological</a:t>
            </a:r>
          </a:p>
        </p:txBody>
      </p:sp>
      <p:sp>
        <p:nvSpPr>
          <p:cNvPr id="9" name="Rectangle 8"/>
          <p:cNvSpPr/>
          <p:nvPr/>
        </p:nvSpPr>
        <p:spPr>
          <a:xfrm>
            <a:off x="4500563" y="2071688"/>
            <a:ext cx="4643437" cy="2032000"/>
          </a:xfrm>
          <a:prstGeom prst="rect">
            <a:avLst/>
          </a:prstGeom>
        </p:spPr>
        <p:txBody>
          <a:bodyPr>
            <a:spAutoFit/>
          </a:bodyPr>
          <a:lstStyle/>
          <a:p>
            <a:pPr marL="514350" indent="-514350" eaLnBrk="1" hangingPunct="1">
              <a:buFont typeface="+mj-lt"/>
              <a:buAutoNum type="arabicPeriod"/>
              <a:defRPr/>
            </a:pPr>
            <a:r>
              <a:rPr lang="en-GB" sz="1400" dirty="0">
                <a:latin typeface="+mn-lt"/>
              </a:rPr>
              <a:t>Is it because he has some underlying issues?</a:t>
            </a:r>
          </a:p>
          <a:p>
            <a:pPr marL="514350" indent="-514350" eaLnBrk="1" hangingPunct="1">
              <a:buFont typeface="+mj-lt"/>
              <a:buAutoNum type="arabicPeriod"/>
              <a:defRPr/>
            </a:pPr>
            <a:r>
              <a:rPr lang="en-GB" sz="1400" dirty="0">
                <a:latin typeface="+mn-lt"/>
              </a:rPr>
              <a:t>Is it because he is never really punished and doesn’t fear punishment?</a:t>
            </a:r>
          </a:p>
          <a:p>
            <a:pPr marL="514350" indent="-514350" eaLnBrk="1" hangingPunct="1">
              <a:buFont typeface="+mj-lt"/>
              <a:buAutoNum type="arabicPeriod"/>
              <a:defRPr/>
            </a:pPr>
            <a:r>
              <a:rPr lang="en-GB" sz="1400" dirty="0">
                <a:latin typeface="+mn-lt"/>
              </a:rPr>
              <a:t>Is it because he has learnt this behaviour from other rap stars/celebs?</a:t>
            </a:r>
          </a:p>
          <a:p>
            <a:pPr marL="514350" indent="-514350" eaLnBrk="1" hangingPunct="1">
              <a:buFont typeface="+mj-lt"/>
              <a:buAutoNum type="arabicPeriod"/>
              <a:defRPr/>
            </a:pPr>
            <a:r>
              <a:rPr lang="en-GB" sz="1400" dirty="0">
                <a:latin typeface="+mn-lt"/>
              </a:rPr>
              <a:t>Is it because of his self-image?</a:t>
            </a:r>
          </a:p>
          <a:p>
            <a:pPr marL="514350" indent="-514350" eaLnBrk="1" hangingPunct="1">
              <a:buFont typeface="+mj-lt"/>
              <a:buAutoNum type="arabicPeriod"/>
              <a:defRPr/>
            </a:pPr>
            <a:r>
              <a:rPr lang="en-GB" sz="1400" dirty="0">
                <a:latin typeface="+mn-lt"/>
              </a:rPr>
              <a:t>Is it because he does not process things like other people?</a:t>
            </a:r>
          </a:p>
          <a:p>
            <a:pPr marL="514350" indent="-514350" eaLnBrk="1" hangingPunct="1">
              <a:buFont typeface="+mj-lt"/>
              <a:buAutoNum type="arabicPeriod"/>
              <a:defRPr/>
            </a:pPr>
            <a:r>
              <a:rPr lang="en-GB" sz="1400" dirty="0">
                <a:latin typeface="+mn-lt"/>
              </a:rPr>
              <a:t>Is it because of his genes?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20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fade">
                                      <p:cBhvr>
                                        <p:cTn id="12" dur="20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fade">
                                      <p:cBhvr>
                                        <p:cTn id="17" dur="20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fade">
                                      <p:cBhvr>
                                        <p:cTn id="22" dur="2000"/>
                                        <p:tgtEl>
                                          <p:spTgt spid="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xEl>
                                              <p:pRg st="4" end="4"/>
                                            </p:txEl>
                                          </p:spTgt>
                                        </p:tgtEl>
                                        <p:attrNameLst>
                                          <p:attrName>style.visibility</p:attrName>
                                        </p:attrNameLst>
                                      </p:cBhvr>
                                      <p:to>
                                        <p:strVal val="visible"/>
                                      </p:to>
                                    </p:set>
                                    <p:animEffect transition="in" filter="fade">
                                      <p:cBhvr>
                                        <p:cTn id="27" dur="2000"/>
                                        <p:tgtEl>
                                          <p:spTgt spid="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xEl>
                                              <p:pRg st="5" end="5"/>
                                            </p:txEl>
                                          </p:spTgt>
                                        </p:tgtEl>
                                        <p:attrNameLst>
                                          <p:attrName>style.visibility</p:attrName>
                                        </p:attrNameLst>
                                      </p:cBhvr>
                                      <p:to>
                                        <p:strVal val="visible"/>
                                      </p:to>
                                    </p:set>
                                    <p:animEffect transition="in" filter="fade">
                                      <p:cBhvr>
                                        <p:cTn id="32" dur="2000"/>
                                        <p:tgtEl>
                                          <p:spTgt spid="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txEl>
                                              <p:pRg st="0" end="0"/>
                                            </p:txEl>
                                          </p:spTgt>
                                        </p:tgtEl>
                                        <p:attrNameLst>
                                          <p:attrName>style.visibility</p:attrName>
                                        </p:attrNameLst>
                                      </p:cBhvr>
                                      <p:to>
                                        <p:strVal val="visible"/>
                                      </p:to>
                                    </p:set>
                                    <p:animEffect transition="in" filter="fade">
                                      <p:cBhvr>
                                        <p:cTn id="37" dur="2000"/>
                                        <p:tgtEl>
                                          <p:spTgt spid="8">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xEl>
                                              <p:pRg st="1" end="1"/>
                                            </p:txEl>
                                          </p:spTgt>
                                        </p:tgtEl>
                                        <p:attrNameLst>
                                          <p:attrName>style.visibility</p:attrName>
                                        </p:attrNameLst>
                                      </p:cBhvr>
                                      <p:to>
                                        <p:strVal val="visible"/>
                                      </p:to>
                                    </p:set>
                                    <p:animEffect transition="in" filter="fade">
                                      <p:cBhvr>
                                        <p:cTn id="42" dur="2000"/>
                                        <p:tgtEl>
                                          <p:spTgt spid="8">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xEl>
                                              <p:pRg st="2" end="2"/>
                                            </p:txEl>
                                          </p:spTgt>
                                        </p:tgtEl>
                                        <p:attrNameLst>
                                          <p:attrName>style.visibility</p:attrName>
                                        </p:attrNameLst>
                                      </p:cBhvr>
                                      <p:to>
                                        <p:strVal val="visible"/>
                                      </p:to>
                                    </p:set>
                                    <p:animEffect transition="in" filter="fade">
                                      <p:cBhvr>
                                        <p:cTn id="47" dur="2000"/>
                                        <p:tgtEl>
                                          <p:spTgt spid="8">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8">
                                            <p:txEl>
                                              <p:pRg st="3" end="3"/>
                                            </p:txEl>
                                          </p:spTgt>
                                        </p:tgtEl>
                                        <p:attrNameLst>
                                          <p:attrName>style.visibility</p:attrName>
                                        </p:attrNameLst>
                                      </p:cBhvr>
                                      <p:to>
                                        <p:strVal val="visible"/>
                                      </p:to>
                                    </p:set>
                                    <p:animEffect transition="in" filter="fade">
                                      <p:cBhvr>
                                        <p:cTn id="52" dur="2000"/>
                                        <p:tgtEl>
                                          <p:spTgt spid="8">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8">
                                            <p:txEl>
                                              <p:pRg st="4" end="4"/>
                                            </p:txEl>
                                          </p:spTgt>
                                        </p:tgtEl>
                                        <p:attrNameLst>
                                          <p:attrName>style.visibility</p:attrName>
                                        </p:attrNameLst>
                                      </p:cBhvr>
                                      <p:to>
                                        <p:strVal val="visible"/>
                                      </p:to>
                                    </p:set>
                                    <p:animEffect transition="in" filter="fade">
                                      <p:cBhvr>
                                        <p:cTn id="57" dur="2000"/>
                                        <p:tgtEl>
                                          <p:spTgt spid="8">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8">
                                            <p:txEl>
                                              <p:pRg st="5" end="5"/>
                                            </p:txEl>
                                          </p:spTgt>
                                        </p:tgtEl>
                                        <p:attrNameLst>
                                          <p:attrName>style.visibility</p:attrName>
                                        </p:attrNameLst>
                                      </p:cBhvr>
                                      <p:to>
                                        <p:strVal val="visible"/>
                                      </p:to>
                                    </p:set>
                                    <p:animEffect transition="in" filter="fade">
                                      <p:cBhvr>
                                        <p:cTn id="62" dur="2000"/>
                                        <p:tgtEl>
                                          <p:spTgt spid="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D16C8AA2-14C3-4135-9CBC-177695A8BE2A}" type="slidenum">
              <a:rPr lang="en-GB"/>
              <a:pPr>
                <a:defRPr/>
              </a:pPr>
              <a:t>8</a:t>
            </a:fld>
            <a:endParaRPr lang="en-GB"/>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smtClean="0"/>
          </a:p>
        </p:txBody>
      </p:sp>
      <p:sp>
        <p:nvSpPr>
          <p:cNvPr id="16386" name="Title 1"/>
          <p:cNvSpPr>
            <a:spLocks noGrp="1"/>
          </p:cNvSpPr>
          <p:nvPr>
            <p:ph type="ctrTitle"/>
          </p:nvPr>
        </p:nvSpPr>
        <p:spPr/>
        <p:txBody>
          <a:bodyPr/>
          <a:lstStyle/>
          <a:p>
            <a:pPr eaLnBrk="1" hangingPunct="1"/>
            <a:r>
              <a:rPr lang="en-GB" smtClean="0"/>
              <a:t>PSYCHODYNAMIC PERSPECTIVE</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GB" smtClean="0"/>
              <a:t>STARTER</a:t>
            </a:r>
          </a:p>
        </p:txBody>
      </p:sp>
      <p:sp>
        <p:nvSpPr>
          <p:cNvPr id="6147" name="Content Placeholder 4"/>
          <p:cNvSpPr>
            <a:spLocks noGrp="1"/>
          </p:cNvSpPr>
          <p:nvPr>
            <p:ph idx="1"/>
          </p:nvPr>
        </p:nvSpPr>
        <p:spPr>
          <a:xfrm>
            <a:off x="285750" y="1600200"/>
            <a:ext cx="8572500" cy="4900613"/>
          </a:xfrm>
        </p:spPr>
        <p:txBody>
          <a:bodyPr/>
          <a:lstStyle/>
          <a:p>
            <a:pPr algn="ctr">
              <a:buFont typeface="Arial" charset="0"/>
              <a:buNone/>
            </a:pPr>
            <a:r>
              <a:rPr lang="en-GB" sz="2200" b="1" u="sng" smtClean="0">
                <a:solidFill>
                  <a:srgbClr val="333399"/>
                </a:solidFill>
              </a:rPr>
              <a:t>Have you heard of any of these before?</a:t>
            </a:r>
          </a:p>
          <a:p>
            <a:pPr>
              <a:buFont typeface="Arial" charset="0"/>
              <a:buNone/>
            </a:pPr>
            <a:endParaRPr lang="en-GB" sz="2200" smtClean="0">
              <a:solidFill>
                <a:srgbClr val="333399"/>
              </a:solidFill>
            </a:endParaRPr>
          </a:p>
          <a:p>
            <a:pPr>
              <a:buFont typeface="Arial" charset="0"/>
              <a:buNone/>
            </a:pPr>
            <a:r>
              <a:rPr lang="en-GB" sz="2200" smtClean="0"/>
              <a:t>Freudian Slip</a:t>
            </a:r>
          </a:p>
          <a:p>
            <a:pPr>
              <a:buFont typeface="Arial" charset="0"/>
              <a:buNone/>
            </a:pPr>
            <a:r>
              <a:rPr lang="en-GB" sz="2200" smtClean="0"/>
              <a:t>Conscious</a:t>
            </a:r>
          </a:p>
          <a:p>
            <a:pPr>
              <a:buFont typeface="Arial" charset="0"/>
              <a:buNone/>
            </a:pPr>
            <a:r>
              <a:rPr lang="en-GB" sz="2200" smtClean="0"/>
              <a:t>Unconscious</a:t>
            </a:r>
          </a:p>
          <a:p>
            <a:pPr>
              <a:buFont typeface="Arial" charset="0"/>
              <a:buNone/>
            </a:pPr>
            <a:r>
              <a:rPr lang="en-GB" sz="2200" smtClean="0"/>
              <a:t>Dream analysis</a:t>
            </a:r>
          </a:p>
          <a:p>
            <a:pPr>
              <a:buFont typeface="Arial" charset="0"/>
              <a:buNone/>
            </a:pPr>
            <a:r>
              <a:rPr lang="en-GB" sz="2200" smtClean="0"/>
              <a:t>Ego</a:t>
            </a:r>
          </a:p>
          <a:p>
            <a:pPr>
              <a:buFont typeface="Arial" charset="0"/>
              <a:buNone/>
            </a:pPr>
            <a:r>
              <a:rPr lang="en-GB" sz="2200" smtClean="0"/>
              <a:t>Repression</a:t>
            </a:r>
          </a:p>
          <a:p>
            <a:pPr>
              <a:buFont typeface="Arial" charset="0"/>
              <a:buNone/>
            </a:pPr>
            <a:r>
              <a:rPr lang="en-GB" sz="2200" smtClean="0"/>
              <a:t>Regression</a:t>
            </a:r>
          </a:p>
          <a:p>
            <a:pPr>
              <a:buFont typeface="Arial" charset="0"/>
              <a:buNone/>
            </a:pPr>
            <a:r>
              <a:rPr lang="en-GB" sz="2200" smtClean="0"/>
              <a:t>Describing a person as ‘anal’</a:t>
            </a:r>
          </a:p>
          <a:p>
            <a:pPr>
              <a:buFont typeface="Arial" charset="0"/>
              <a:buNone/>
            </a:pPr>
            <a:r>
              <a:rPr lang="en-GB" sz="2200" smtClean="0"/>
              <a:t>Oedipal/Electra complex</a:t>
            </a:r>
          </a:p>
        </p:txBody>
      </p:sp>
      <p:sp>
        <p:nvSpPr>
          <p:cNvPr id="4" name="Slide Number Placeholder 3"/>
          <p:cNvSpPr>
            <a:spLocks noGrp="1"/>
          </p:cNvSpPr>
          <p:nvPr>
            <p:ph type="sldNum" sz="quarter" idx="12"/>
          </p:nvPr>
        </p:nvSpPr>
        <p:spPr/>
        <p:txBody>
          <a:bodyPr/>
          <a:lstStyle/>
          <a:p>
            <a:pPr>
              <a:defRPr/>
            </a:pPr>
            <a:fld id="{50DA2B80-F8EB-4A78-A757-6F0590A6151C}" type="slidenum">
              <a:rPr lang="en-US"/>
              <a:pPr>
                <a:defRPr/>
              </a:pPr>
              <a:t>9</a:t>
            </a:fld>
            <a:endParaRPr lang="en-US"/>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smtClean="0"/>
              <a:t>STARTER</a:t>
            </a:r>
          </a:p>
        </p:txBody>
      </p:sp>
      <p:sp>
        <p:nvSpPr>
          <p:cNvPr id="7171" name="Content Placeholder 4"/>
          <p:cNvSpPr>
            <a:spLocks noGrp="1"/>
          </p:cNvSpPr>
          <p:nvPr>
            <p:ph idx="1"/>
          </p:nvPr>
        </p:nvSpPr>
        <p:spPr>
          <a:xfrm>
            <a:off x="285750" y="1600200"/>
            <a:ext cx="8572500" cy="4900613"/>
          </a:xfrm>
        </p:spPr>
        <p:txBody>
          <a:bodyPr/>
          <a:lstStyle/>
          <a:p>
            <a:pPr algn="ctr">
              <a:buFont typeface="Arial" charset="0"/>
              <a:buNone/>
            </a:pPr>
            <a:r>
              <a:rPr lang="en-GB" sz="2200" b="1" u="sng" smtClean="0">
                <a:solidFill>
                  <a:srgbClr val="333399"/>
                </a:solidFill>
              </a:rPr>
              <a:t>Please anonymously answer the following on the paper in front of you:</a:t>
            </a:r>
          </a:p>
          <a:p>
            <a:endParaRPr lang="en-GB" sz="2200" b="1" u="sng" smtClean="0">
              <a:solidFill>
                <a:srgbClr val="333399"/>
              </a:solidFill>
            </a:endParaRPr>
          </a:p>
          <a:p>
            <a:pPr>
              <a:buFont typeface="Arial" charset="0"/>
              <a:buNone/>
            </a:pPr>
            <a:r>
              <a:rPr lang="en-GB" sz="2200" smtClean="0">
                <a:solidFill>
                  <a:srgbClr val="FF0000"/>
                </a:solidFill>
              </a:rPr>
              <a:t>If you had no moral, social, religious, ethical or personal repercussions, what would you like to do or have wanted to do? This could be an activity, an action or an aim. Remember, there are no societal rules to judge you, or no one to say what’s right and wrong. </a:t>
            </a:r>
          </a:p>
          <a:p>
            <a:endParaRPr lang="en-GB" sz="2200" smtClean="0">
              <a:solidFill>
                <a:srgbClr val="FF0000"/>
              </a:solidFill>
            </a:endParaRPr>
          </a:p>
          <a:p>
            <a:pPr>
              <a:buFont typeface="Arial" charset="0"/>
              <a:buNone/>
            </a:pPr>
            <a:r>
              <a:rPr lang="en-GB" sz="2200" smtClean="0">
                <a:solidFill>
                  <a:srgbClr val="FF0000"/>
                </a:solidFill>
              </a:rPr>
              <a:t>Fold the piece of paper and throw it into the bowl in the middle.</a:t>
            </a:r>
          </a:p>
          <a:p>
            <a:pPr eaLnBrk="1" hangingPunct="1">
              <a:buFont typeface="Arial" charset="0"/>
              <a:buNone/>
            </a:pPr>
            <a:endParaRPr lang="en-GB" smtClean="0"/>
          </a:p>
        </p:txBody>
      </p:sp>
      <p:sp>
        <p:nvSpPr>
          <p:cNvPr id="4" name="Slide Number Placeholder 3"/>
          <p:cNvSpPr>
            <a:spLocks noGrp="1"/>
          </p:cNvSpPr>
          <p:nvPr>
            <p:ph type="sldNum" sz="quarter" idx="12"/>
          </p:nvPr>
        </p:nvSpPr>
        <p:spPr/>
        <p:txBody>
          <a:bodyPr/>
          <a:lstStyle/>
          <a:p>
            <a:pPr>
              <a:defRPr/>
            </a:pPr>
            <a:fld id="{4CF8103D-2EFD-41D7-9B57-DDC801536B8E}" type="slidenum">
              <a:rPr lang="en-US"/>
              <a:pPr>
                <a:defRPr/>
              </a:pPr>
              <a:t>10</a:t>
            </a:fld>
            <a:endParaRPr lang="en-US"/>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GB" smtClean="0"/>
              <a:t>SIGMUND FREUD</a:t>
            </a:r>
          </a:p>
        </p:txBody>
      </p:sp>
      <p:sp>
        <p:nvSpPr>
          <p:cNvPr id="17411" name="Content Placeholder 2"/>
          <p:cNvSpPr>
            <a:spLocks noGrp="1"/>
          </p:cNvSpPr>
          <p:nvPr>
            <p:ph idx="1"/>
          </p:nvPr>
        </p:nvSpPr>
        <p:spPr/>
        <p:txBody>
          <a:bodyPr/>
          <a:lstStyle/>
          <a:p>
            <a:pPr eaLnBrk="1" hangingPunct="1"/>
            <a:r>
              <a:rPr lang="en-GB" sz="2600" smtClean="0"/>
              <a:t>This approach is associated with the famous Austrian psychologist Sigmund Freud (06/05/1856 -23/09/39).</a:t>
            </a:r>
          </a:p>
          <a:p>
            <a:pPr eaLnBrk="1" hangingPunct="1"/>
            <a:r>
              <a:rPr lang="en-GB" sz="2600" smtClean="0"/>
              <a:t>Freud is seen as the founding-father of Psychology. He was one of the first to scientifically analyse the human mind and behaviour.</a:t>
            </a:r>
          </a:p>
          <a:p>
            <a:pPr eaLnBrk="1" hangingPunct="1"/>
            <a:r>
              <a:rPr lang="en-GB" sz="2600" smtClean="0"/>
              <a:t>Freud had several key ideas that were revolutionary at the time and are still world famous now.</a:t>
            </a:r>
          </a:p>
        </p:txBody>
      </p:sp>
      <p:sp>
        <p:nvSpPr>
          <p:cNvPr id="4" name="Slide Number Placeholder 3"/>
          <p:cNvSpPr>
            <a:spLocks noGrp="1"/>
          </p:cNvSpPr>
          <p:nvPr>
            <p:ph type="sldNum" sz="quarter" idx="12"/>
          </p:nvPr>
        </p:nvSpPr>
        <p:spPr/>
        <p:txBody>
          <a:bodyPr/>
          <a:lstStyle/>
          <a:p>
            <a:pPr>
              <a:defRPr/>
            </a:pPr>
            <a:fld id="{61824D1C-24F4-4002-BB63-E2112ADBAA9D}" type="slidenum">
              <a:rPr lang="en-US"/>
              <a:pPr>
                <a:defRPr/>
              </a:pPr>
              <a:t>11</a:t>
            </a:fld>
            <a:endParaRPr lang="en-US"/>
          </a:p>
        </p:txBody>
      </p:sp>
      <p:pic>
        <p:nvPicPr>
          <p:cNvPr id="17413" name="Picture 3"/>
          <p:cNvPicPr>
            <a:picLocks noChangeAspect="1" noChangeArrowheads="1"/>
          </p:cNvPicPr>
          <p:nvPr/>
        </p:nvPicPr>
        <p:blipFill>
          <a:blip r:embed="rId2" cstate="print"/>
          <a:srcRect/>
          <a:stretch>
            <a:fillRect/>
          </a:stretch>
        </p:blipFill>
        <p:spPr bwMode="auto">
          <a:xfrm>
            <a:off x="6429375" y="4643438"/>
            <a:ext cx="2505075" cy="18192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smtClean="0"/>
              <a:t>CONSCIOUS AND UNCONSCIOUS</a:t>
            </a:r>
          </a:p>
        </p:txBody>
      </p:sp>
      <p:sp>
        <p:nvSpPr>
          <p:cNvPr id="4" name="Slide Number Placeholder 3"/>
          <p:cNvSpPr>
            <a:spLocks noGrp="1"/>
          </p:cNvSpPr>
          <p:nvPr>
            <p:ph type="sldNum" sz="quarter" idx="12"/>
          </p:nvPr>
        </p:nvSpPr>
        <p:spPr/>
        <p:txBody>
          <a:bodyPr/>
          <a:lstStyle/>
          <a:p>
            <a:pPr>
              <a:defRPr/>
            </a:pPr>
            <a:fld id="{7EA3BB8B-1C1C-48DC-A50B-D556C3B1C7CF}" type="slidenum">
              <a:rPr lang="en-US"/>
              <a:pPr>
                <a:defRPr/>
              </a:pPr>
              <a:t>12</a:t>
            </a:fld>
            <a:endParaRPr lang="en-US"/>
          </a:p>
        </p:txBody>
      </p:sp>
      <p:pic>
        <p:nvPicPr>
          <p:cNvPr id="18436" name="Picture 4"/>
          <p:cNvPicPr>
            <a:picLocks noChangeAspect="1" noChangeArrowheads="1"/>
          </p:cNvPicPr>
          <p:nvPr/>
        </p:nvPicPr>
        <p:blipFill>
          <a:blip r:embed="rId2" cstate="print"/>
          <a:srcRect/>
          <a:stretch>
            <a:fillRect/>
          </a:stretch>
        </p:blipFill>
        <p:spPr bwMode="auto">
          <a:xfrm>
            <a:off x="3286125" y="1928813"/>
            <a:ext cx="4668838" cy="3571875"/>
          </a:xfrm>
          <a:prstGeom prst="rect">
            <a:avLst/>
          </a:prstGeom>
          <a:noFill/>
          <a:ln w="9525">
            <a:noFill/>
            <a:miter lim="800000"/>
            <a:headEnd/>
            <a:tailEnd/>
          </a:ln>
        </p:spPr>
      </p:pic>
      <p:sp>
        <p:nvSpPr>
          <p:cNvPr id="18437" name="TextBox 7"/>
          <p:cNvSpPr txBox="1">
            <a:spLocks noChangeArrowheads="1"/>
          </p:cNvSpPr>
          <p:nvPr/>
        </p:nvSpPr>
        <p:spPr bwMode="auto">
          <a:xfrm>
            <a:off x="285750" y="4500563"/>
            <a:ext cx="3857625" cy="2357437"/>
          </a:xfrm>
          <a:prstGeom prst="rect">
            <a:avLst/>
          </a:prstGeom>
          <a:noFill/>
          <a:ln w="9525">
            <a:noFill/>
            <a:miter lim="800000"/>
            <a:headEnd/>
            <a:tailEnd/>
          </a:ln>
        </p:spPr>
        <p:txBody>
          <a:bodyPr>
            <a:spAutoFit/>
          </a:bodyPr>
          <a:lstStyle/>
          <a:p>
            <a:pPr eaLnBrk="1" hangingPunct="1">
              <a:lnSpc>
                <a:spcPct val="90000"/>
              </a:lnSpc>
            </a:pPr>
            <a:r>
              <a:rPr lang="en-GB" sz="1600">
                <a:latin typeface="Calibri" pitchFamily="34" charset="0"/>
              </a:rPr>
              <a:t>Freud believed most of the influences on behaviour come from a part of our mind we are not directly aware of. </a:t>
            </a:r>
          </a:p>
          <a:p>
            <a:pPr eaLnBrk="1" hangingPunct="1">
              <a:lnSpc>
                <a:spcPct val="90000"/>
              </a:lnSpc>
            </a:pPr>
            <a:r>
              <a:rPr lang="en-GB" sz="1600">
                <a:latin typeface="Calibri" pitchFamily="34" charset="0"/>
              </a:rPr>
              <a:t>Most of our thoughts, feelings and many memories that may threaten us are locked away in our unconscious mind.  </a:t>
            </a:r>
          </a:p>
          <a:p>
            <a:pPr eaLnBrk="1" hangingPunct="1">
              <a:lnSpc>
                <a:spcPct val="90000"/>
              </a:lnSpc>
            </a:pPr>
            <a:r>
              <a:rPr lang="en-GB" sz="1600">
                <a:latin typeface="Calibri" pitchFamily="34" charset="0"/>
              </a:rPr>
              <a:t>So many of our actions may have hidden purposes or meanings. </a:t>
            </a:r>
          </a:p>
          <a:p>
            <a:endParaRPr lang="en-GB"/>
          </a:p>
        </p:txBody>
      </p:sp>
      <p:sp>
        <p:nvSpPr>
          <p:cNvPr id="18438" name="Rectangle 8"/>
          <p:cNvSpPr>
            <a:spLocks noChangeArrowheads="1"/>
          </p:cNvSpPr>
          <p:nvPr/>
        </p:nvSpPr>
        <p:spPr bwMode="auto">
          <a:xfrm>
            <a:off x="357188" y="2071688"/>
            <a:ext cx="2857500" cy="1077912"/>
          </a:xfrm>
          <a:prstGeom prst="rect">
            <a:avLst/>
          </a:prstGeom>
          <a:noFill/>
          <a:ln w="9525">
            <a:noFill/>
            <a:miter lim="800000"/>
            <a:headEnd/>
            <a:tailEnd/>
          </a:ln>
        </p:spPr>
        <p:txBody>
          <a:bodyPr>
            <a:spAutoFit/>
          </a:bodyPr>
          <a:lstStyle/>
          <a:p>
            <a:r>
              <a:rPr lang="en-GB" sz="1600">
                <a:latin typeface="Calibri" pitchFamily="34" charset="0"/>
              </a:rPr>
              <a:t>The conscious is everything that we are aware of. This includes things that we think and talk about rationally.</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solidFill>
            <a:schemeClr val="accent2"/>
          </a:solidFill>
        </p:spPr>
        <p:txBody>
          <a:bodyPr/>
          <a:lstStyle/>
          <a:p>
            <a:pPr eaLnBrk="1" hangingPunct="1"/>
            <a:r>
              <a:rPr lang="en-GB" smtClean="0"/>
              <a:t>Mini Plenary</a:t>
            </a:r>
          </a:p>
        </p:txBody>
      </p:sp>
      <p:sp>
        <p:nvSpPr>
          <p:cNvPr id="19459" name="Content Placeholder 2"/>
          <p:cNvSpPr>
            <a:spLocks noGrp="1"/>
          </p:cNvSpPr>
          <p:nvPr>
            <p:ph idx="1"/>
          </p:nvPr>
        </p:nvSpPr>
        <p:spPr>
          <a:xfrm>
            <a:off x="457200" y="1609725"/>
            <a:ext cx="7239000" cy="461963"/>
          </a:xfrm>
        </p:spPr>
        <p:txBody>
          <a:bodyPr/>
          <a:lstStyle/>
          <a:p>
            <a:pPr eaLnBrk="1" hangingPunct="1">
              <a:buFont typeface="Arial" charset="0"/>
              <a:buNone/>
            </a:pPr>
            <a:r>
              <a:rPr lang="en-GB" sz="2000" smtClean="0"/>
              <a:t>Are these examples of the ‘conscious’ or ‘unconscious’?</a:t>
            </a:r>
          </a:p>
        </p:txBody>
      </p:sp>
      <p:sp>
        <p:nvSpPr>
          <p:cNvPr id="4" name="Slide Number Placeholder 3"/>
          <p:cNvSpPr>
            <a:spLocks noGrp="1"/>
          </p:cNvSpPr>
          <p:nvPr>
            <p:ph type="sldNum" sz="quarter" idx="12"/>
          </p:nvPr>
        </p:nvSpPr>
        <p:spPr/>
        <p:txBody>
          <a:bodyPr/>
          <a:lstStyle/>
          <a:p>
            <a:pPr>
              <a:defRPr/>
            </a:pPr>
            <a:fld id="{94190ED7-9B51-4196-807D-6595BFFE8F34}" type="slidenum">
              <a:rPr lang="en-US"/>
              <a:pPr>
                <a:defRPr/>
              </a:pPr>
              <a:t>13</a:t>
            </a:fld>
            <a:endParaRPr lang="en-US"/>
          </a:p>
        </p:txBody>
      </p:sp>
      <p:pic>
        <p:nvPicPr>
          <p:cNvPr id="92162" name="Picture 2" descr="http://www.english-online.at/science/dreaming/dreams-of-an-ocean.jpg">
            <a:hlinkClick r:id="rId2"/>
          </p:cNvPr>
          <p:cNvPicPr>
            <a:picLocks noChangeAspect="1" noChangeArrowheads="1"/>
          </p:cNvPicPr>
          <p:nvPr/>
        </p:nvPicPr>
        <p:blipFill>
          <a:blip r:embed="rId3" cstate="print"/>
          <a:srcRect/>
          <a:stretch>
            <a:fillRect/>
          </a:stretch>
        </p:blipFill>
        <p:spPr bwMode="auto">
          <a:xfrm rot="-1546161">
            <a:off x="787400" y="2584450"/>
            <a:ext cx="2351088" cy="2847975"/>
          </a:xfrm>
          <a:prstGeom prst="rect">
            <a:avLst/>
          </a:prstGeom>
          <a:noFill/>
          <a:ln w="9525">
            <a:noFill/>
            <a:miter lim="800000"/>
            <a:headEnd/>
            <a:tailEnd/>
          </a:ln>
        </p:spPr>
      </p:pic>
      <p:pic>
        <p:nvPicPr>
          <p:cNvPr id="92164" name="Picture 4" descr="http://www.fatherthywillbedone.com/wp-content/uploads/2010/12/hypnosis.gif">
            <a:hlinkClick r:id="rId4"/>
          </p:cNvPr>
          <p:cNvPicPr>
            <a:picLocks noChangeAspect="1" noChangeArrowheads="1" noCrop="1"/>
          </p:cNvPicPr>
          <p:nvPr/>
        </p:nvPicPr>
        <p:blipFill>
          <a:blip r:embed="rId5" cstate="print"/>
          <a:srcRect/>
          <a:stretch>
            <a:fillRect/>
          </a:stretch>
        </p:blipFill>
        <p:spPr bwMode="auto">
          <a:xfrm>
            <a:off x="4429125" y="2643188"/>
            <a:ext cx="3143250" cy="2357437"/>
          </a:xfrm>
          <a:prstGeom prst="rect">
            <a:avLst/>
          </a:prstGeom>
          <a:noFill/>
          <a:ln w="9525">
            <a:noFill/>
            <a:miter lim="800000"/>
            <a:headEnd/>
            <a:tailEnd/>
          </a:ln>
        </p:spPr>
      </p:pic>
      <p:sp>
        <p:nvSpPr>
          <p:cNvPr id="8" name="Rectangle 7"/>
          <p:cNvSpPr/>
          <p:nvPr/>
        </p:nvSpPr>
        <p:spPr>
          <a:xfrm>
            <a:off x="3000375" y="5572125"/>
            <a:ext cx="4572000" cy="1077913"/>
          </a:xfrm>
          <a:prstGeom prst="rect">
            <a:avLst/>
          </a:prstGeom>
        </p:spPr>
        <p:txBody>
          <a:bodyPr>
            <a:spAutoFit/>
          </a:bodyPr>
          <a:lstStyle/>
          <a:p>
            <a:pPr>
              <a:defRPr/>
            </a:pPr>
            <a:r>
              <a:rPr lang="en-GB" sz="1600" i="1" dirty="0" smtClean="0">
                <a:solidFill>
                  <a:schemeClr val="tx2">
                    <a:lumMod val="75000"/>
                  </a:schemeClr>
                </a:solidFill>
                <a:latin typeface="+mn-lt"/>
                <a:ea typeface="BatangChe" pitchFamily="49" charset="-127"/>
                <a:cs typeface="Andalus" pitchFamily="18" charset="-78"/>
              </a:rPr>
              <a:t>Anita </a:t>
            </a:r>
            <a:r>
              <a:rPr lang="en-GB" sz="1600" i="1" dirty="0">
                <a:solidFill>
                  <a:schemeClr val="tx2">
                    <a:lumMod val="75000"/>
                  </a:schemeClr>
                </a:solidFill>
                <a:latin typeface="+mn-lt"/>
                <a:ea typeface="BatangChe" pitchFamily="49" charset="-127"/>
                <a:cs typeface="Andalus" pitchFamily="18" charset="-78"/>
              </a:rPr>
              <a:t>is talking to </a:t>
            </a:r>
            <a:r>
              <a:rPr lang="en-GB" sz="1600" i="1" dirty="0" smtClean="0">
                <a:solidFill>
                  <a:schemeClr val="tx2">
                    <a:lumMod val="75000"/>
                  </a:schemeClr>
                </a:solidFill>
                <a:latin typeface="+mn-lt"/>
                <a:ea typeface="BatangChe" pitchFamily="49" charset="-127"/>
                <a:cs typeface="Andalus" pitchFamily="18" charset="-78"/>
              </a:rPr>
              <a:t>Adam </a:t>
            </a:r>
            <a:r>
              <a:rPr lang="en-GB" sz="1600" i="1" dirty="0">
                <a:solidFill>
                  <a:schemeClr val="tx2">
                    <a:lumMod val="75000"/>
                  </a:schemeClr>
                </a:solidFill>
                <a:latin typeface="+mn-lt"/>
                <a:ea typeface="BatangChe" pitchFamily="49" charset="-127"/>
                <a:cs typeface="Andalus" pitchFamily="18" charset="-78"/>
              </a:rPr>
              <a:t>in lesson instead of concentrating on her </a:t>
            </a:r>
            <a:r>
              <a:rPr lang="en-GB" sz="1600" i="1" dirty="0" smtClean="0">
                <a:solidFill>
                  <a:schemeClr val="tx2">
                    <a:lumMod val="75000"/>
                  </a:schemeClr>
                </a:solidFill>
                <a:latin typeface="+mn-lt"/>
                <a:ea typeface="BatangChe" pitchFamily="49" charset="-127"/>
                <a:cs typeface="Andalus" pitchFamily="18" charset="-78"/>
              </a:rPr>
              <a:t>work.  </a:t>
            </a:r>
            <a:r>
              <a:rPr lang="en-GB" sz="1600" i="1" dirty="0">
                <a:solidFill>
                  <a:schemeClr val="tx2">
                    <a:lumMod val="75000"/>
                  </a:schemeClr>
                </a:solidFill>
                <a:latin typeface="+mn-lt"/>
                <a:ea typeface="BatangChe" pitchFamily="49" charset="-127"/>
                <a:cs typeface="Andalus" pitchFamily="18" charset="-78"/>
              </a:rPr>
              <a:t>Miss </a:t>
            </a:r>
            <a:r>
              <a:rPr lang="en-GB" sz="1600" i="1" dirty="0" smtClean="0">
                <a:solidFill>
                  <a:schemeClr val="tx2">
                    <a:lumMod val="75000"/>
                  </a:schemeClr>
                </a:solidFill>
                <a:latin typeface="+mn-lt"/>
                <a:ea typeface="BatangChe" pitchFamily="49" charset="-127"/>
                <a:cs typeface="Andalus" pitchFamily="18" charset="-78"/>
              </a:rPr>
              <a:t>says </a:t>
            </a:r>
            <a:r>
              <a:rPr lang="en-GB" sz="1600" i="1" dirty="0">
                <a:solidFill>
                  <a:schemeClr val="tx2">
                    <a:lumMod val="75000"/>
                  </a:schemeClr>
                </a:solidFill>
                <a:latin typeface="+mn-lt"/>
                <a:ea typeface="BatangChe" pitchFamily="49" charset="-127"/>
                <a:cs typeface="Andalus" pitchFamily="18" charset="-78"/>
              </a:rPr>
              <a:t>in a stern voice ‘</a:t>
            </a:r>
            <a:r>
              <a:rPr lang="en-GB" sz="1600" i="1" dirty="0" smtClean="0">
                <a:solidFill>
                  <a:schemeClr val="tx2">
                    <a:lumMod val="75000"/>
                  </a:schemeClr>
                </a:solidFill>
                <a:latin typeface="+mn-lt"/>
                <a:ea typeface="BatangChe" pitchFamily="49" charset="-127"/>
                <a:cs typeface="Andalus" pitchFamily="18" charset="-78"/>
              </a:rPr>
              <a:t>Anita, </a:t>
            </a:r>
            <a:r>
              <a:rPr lang="en-GB" sz="1600" i="1" dirty="0">
                <a:solidFill>
                  <a:schemeClr val="tx2">
                    <a:lumMod val="75000"/>
                  </a:schemeClr>
                </a:solidFill>
                <a:latin typeface="+mn-lt"/>
                <a:ea typeface="BatangChe" pitchFamily="49" charset="-127"/>
                <a:cs typeface="Andalus" pitchFamily="18" charset="-78"/>
              </a:rPr>
              <a:t>you must focus’ to which </a:t>
            </a:r>
            <a:r>
              <a:rPr lang="en-GB" sz="1600" i="1" dirty="0" smtClean="0">
                <a:solidFill>
                  <a:schemeClr val="tx2">
                    <a:lumMod val="75000"/>
                  </a:schemeClr>
                </a:solidFill>
                <a:latin typeface="+mn-lt"/>
                <a:ea typeface="BatangChe" pitchFamily="49" charset="-127"/>
                <a:cs typeface="Andalus" pitchFamily="18" charset="-78"/>
              </a:rPr>
              <a:t>Anita </a:t>
            </a:r>
            <a:r>
              <a:rPr lang="en-GB" sz="1600" i="1" dirty="0">
                <a:solidFill>
                  <a:schemeClr val="tx2">
                    <a:lumMod val="75000"/>
                  </a:schemeClr>
                </a:solidFill>
                <a:latin typeface="+mn-lt"/>
                <a:ea typeface="BatangChe" pitchFamily="49" charset="-127"/>
                <a:cs typeface="Andalus" pitchFamily="18" charset="-78"/>
              </a:rPr>
              <a:t>replies: ‘yes Mum’</a:t>
            </a:r>
            <a:endParaRPr lang="en-GB" sz="1600" dirty="0">
              <a:solidFill>
                <a:schemeClr val="tx2">
                  <a:lumMod val="75000"/>
                </a:schemeClr>
              </a:solidFill>
              <a:latin typeface="+mn-lt"/>
              <a:ea typeface="BatangChe" pitchFamily="49" charset="-127"/>
              <a:cs typeface="Andalus" pitchFamily="18" charset="-7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62"/>
                                        </p:tgtEl>
                                        <p:attrNameLst>
                                          <p:attrName>style.visibility</p:attrName>
                                        </p:attrNameLst>
                                      </p:cBhvr>
                                      <p:to>
                                        <p:strVal val="visible"/>
                                      </p:to>
                                    </p:set>
                                    <p:animEffect transition="in" filter="fade">
                                      <p:cBhvr>
                                        <p:cTn id="7" dur="2000"/>
                                        <p:tgtEl>
                                          <p:spTgt spid="921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2164"/>
                                        </p:tgtEl>
                                        <p:attrNameLst>
                                          <p:attrName>style.visibility</p:attrName>
                                        </p:attrNameLst>
                                      </p:cBhvr>
                                      <p:to>
                                        <p:strVal val="visible"/>
                                      </p:to>
                                    </p:set>
                                    <p:animEffect transition="in" filter="wipe(down)">
                                      <p:cBhvr>
                                        <p:cTn id="12" dur="500"/>
                                        <p:tgtEl>
                                          <p:spTgt spid="9216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wipe(down)">
                                      <p:cBhvr>
                                        <p:cTn id="17"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allAtOnce"/>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2214563" y="-214313"/>
            <a:ext cx="6715125" cy="1143001"/>
          </a:xfrm>
        </p:spPr>
        <p:txBody>
          <a:bodyPr/>
          <a:lstStyle/>
          <a:p>
            <a:r>
              <a:rPr lang="en-GB" sz="3200" smtClean="0"/>
              <a:t>STARTER: Id, ego or superego?</a:t>
            </a:r>
          </a:p>
        </p:txBody>
      </p:sp>
      <p:sp>
        <p:nvSpPr>
          <p:cNvPr id="4" name="Slide Number Placeholder 3"/>
          <p:cNvSpPr>
            <a:spLocks noGrp="1"/>
          </p:cNvSpPr>
          <p:nvPr>
            <p:ph type="sldNum" sz="quarter" idx="12"/>
          </p:nvPr>
        </p:nvSpPr>
        <p:spPr/>
        <p:txBody>
          <a:bodyPr/>
          <a:lstStyle/>
          <a:p>
            <a:pPr>
              <a:defRPr/>
            </a:pPr>
            <a:fld id="{7670A4D5-F281-491E-8D50-BF1E3C89CEC1}" type="slidenum">
              <a:rPr lang="en-US" smtClean="0"/>
              <a:pPr>
                <a:defRPr/>
              </a:pPr>
              <a:t>14</a:t>
            </a:fld>
            <a:endParaRPr lang="en-US"/>
          </a:p>
        </p:txBody>
      </p:sp>
      <p:pic>
        <p:nvPicPr>
          <p:cNvPr id="20484" name="Picture 2"/>
          <p:cNvPicPr>
            <a:picLocks noChangeAspect="1" noChangeArrowheads="1"/>
          </p:cNvPicPr>
          <p:nvPr/>
        </p:nvPicPr>
        <p:blipFill>
          <a:blip r:embed="rId2" cstate="print"/>
          <a:srcRect/>
          <a:stretch>
            <a:fillRect/>
          </a:stretch>
        </p:blipFill>
        <p:spPr bwMode="auto">
          <a:xfrm>
            <a:off x="153988" y="357188"/>
            <a:ext cx="1917700" cy="2928937"/>
          </a:xfrm>
          <a:prstGeom prst="rect">
            <a:avLst/>
          </a:prstGeom>
          <a:noFill/>
          <a:ln w="9525">
            <a:noFill/>
            <a:miter lim="800000"/>
            <a:headEnd/>
            <a:tailEnd/>
          </a:ln>
        </p:spPr>
      </p:pic>
      <p:pic>
        <p:nvPicPr>
          <p:cNvPr id="20485" name="Picture 3"/>
          <p:cNvPicPr>
            <a:picLocks noChangeAspect="1" noChangeArrowheads="1"/>
          </p:cNvPicPr>
          <p:nvPr/>
        </p:nvPicPr>
        <p:blipFill>
          <a:blip r:embed="rId3" cstate="print"/>
          <a:srcRect/>
          <a:stretch>
            <a:fillRect/>
          </a:stretch>
        </p:blipFill>
        <p:spPr bwMode="auto">
          <a:xfrm>
            <a:off x="2143125" y="857250"/>
            <a:ext cx="2000250" cy="3032125"/>
          </a:xfrm>
          <a:prstGeom prst="rect">
            <a:avLst/>
          </a:prstGeom>
          <a:noFill/>
          <a:ln w="9525">
            <a:noFill/>
            <a:miter lim="800000"/>
            <a:headEnd/>
            <a:tailEnd/>
          </a:ln>
        </p:spPr>
      </p:pic>
      <p:pic>
        <p:nvPicPr>
          <p:cNvPr id="20486" name="Picture 4"/>
          <p:cNvPicPr>
            <a:picLocks noChangeAspect="1" noChangeArrowheads="1"/>
          </p:cNvPicPr>
          <p:nvPr/>
        </p:nvPicPr>
        <p:blipFill>
          <a:blip r:embed="rId4" cstate="print"/>
          <a:srcRect/>
          <a:stretch>
            <a:fillRect/>
          </a:stretch>
        </p:blipFill>
        <p:spPr bwMode="auto">
          <a:xfrm>
            <a:off x="5600700" y="3929063"/>
            <a:ext cx="3114675" cy="2238375"/>
          </a:xfrm>
          <a:prstGeom prst="rect">
            <a:avLst/>
          </a:prstGeom>
          <a:noFill/>
          <a:ln w="9525">
            <a:noFill/>
            <a:miter lim="800000"/>
            <a:headEnd/>
            <a:tailEnd/>
          </a:ln>
        </p:spPr>
      </p:pic>
      <p:pic>
        <p:nvPicPr>
          <p:cNvPr id="20487" name="Picture 5"/>
          <p:cNvPicPr>
            <a:picLocks noChangeAspect="1" noChangeArrowheads="1"/>
          </p:cNvPicPr>
          <p:nvPr/>
        </p:nvPicPr>
        <p:blipFill>
          <a:blip r:embed="rId5" cstate="print"/>
          <a:srcRect/>
          <a:stretch>
            <a:fillRect/>
          </a:stretch>
        </p:blipFill>
        <p:spPr bwMode="auto">
          <a:xfrm>
            <a:off x="4786313" y="857250"/>
            <a:ext cx="3914775" cy="2409825"/>
          </a:xfrm>
          <a:prstGeom prst="rect">
            <a:avLst/>
          </a:prstGeom>
          <a:noFill/>
          <a:ln w="9525">
            <a:noFill/>
            <a:miter lim="800000"/>
            <a:headEnd/>
            <a:tailEnd/>
          </a:ln>
        </p:spPr>
      </p:pic>
      <p:pic>
        <p:nvPicPr>
          <p:cNvPr id="20488" name="Picture 6"/>
          <p:cNvPicPr>
            <a:picLocks noChangeAspect="1" noChangeArrowheads="1"/>
          </p:cNvPicPr>
          <p:nvPr/>
        </p:nvPicPr>
        <p:blipFill>
          <a:blip r:embed="rId6" cstate="print"/>
          <a:srcRect/>
          <a:stretch>
            <a:fillRect/>
          </a:stretch>
        </p:blipFill>
        <p:spPr bwMode="auto">
          <a:xfrm>
            <a:off x="71438" y="3429000"/>
            <a:ext cx="1643062" cy="2293938"/>
          </a:xfrm>
          <a:prstGeom prst="rect">
            <a:avLst/>
          </a:prstGeom>
          <a:noFill/>
          <a:ln w="9525">
            <a:noFill/>
            <a:miter lim="800000"/>
            <a:headEnd/>
            <a:tailEnd/>
          </a:ln>
        </p:spPr>
      </p:pic>
      <p:pic>
        <p:nvPicPr>
          <p:cNvPr id="20489" name="Picture 7"/>
          <p:cNvPicPr>
            <a:picLocks noChangeAspect="1" noChangeArrowheads="1"/>
          </p:cNvPicPr>
          <p:nvPr/>
        </p:nvPicPr>
        <p:blipFill>
          <a:blip r:embed="rId7" cstate="print"/>
          <a:srcRect/>
          <a:stretch>
            <a:fillRect/>
          </a:stretch>
        </p:blipFill>
        <p:spPr bwMode="auto">
          <a:xfrm>
            <a:off x="1785938" y="4572000"/>
            <a:ext cx="2628900" cy="1971675"/>
          </a:xfrm>
          <a:prstGeom prst="rect">
            <a:avLst/>
          </a:prstGeom>
          <a:noFill/>
          <a:ln w="9525">
            <a:noFill/>
            <a:miter lim="800000"/>
            <a:headEnd/>
            <a:tailEnd/>
          </a:ln>
        </p:spPr>
      </p:pic>
      <p:pic>
        <p:nvPicPr>
          <p:cNvPr id="20490" name="Picture 8"/>
          <p:cNvPicPr>
            <a:picLocks noChangeAspect="1" noChangeArrowheads="1"/>
          </p:cNvPicPr>
          <p:nvPr/>
        </p:nvPicPr>
        <p:blipFill>
          <a:blip r:embed="rId8" cstate="print"/>
          <a:srcRect/>
          <a:stretch>
            <a:fillRect/>
          </a:stretch>
        </p:blipFill>
        <p:spPr bwMode="auto">
          <a:xfrm>
            <a:off x="3762375" y="2557463"/>
            <a:ext cx="1730375" cy="20145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smtClean="0"/>
              <a:t>ID, EGO AND SUPEREGO</a:t>
            </a:r>
          </a:p>
        </p:txBody>
      </p:sp>
      <p:sp>
        <p:nvSpPr>
          <p:cNvPr id="3" name="Content Placeholder 2"/>
          <p:cNvSpPr>
            <a:spLocks noGrp="1"/>
          </p:cNvSpPr>
          <p:nvPr>
            <p:ph idx="1"/>
          </p:nvPr>
        </p:nvSpPr>
        <p:spPr/>
        <p:txBody>
          <a:bodyPr rtlCol="0">
            <a:normAutofit/>
          </a:bodyPr>
          <a:lstStyle/>
          <a:p>
            <a:pPr eaLnBrk="1" fontAlgn="auto" hangingPunct="1">
              <a:spcAft>
                <a:spcPts val="0"/>
              </a:spcAft>
              <a:buFont typeface="Arial" pitchFamily="34" charset="0"/>
              <a:buNone/>
              <a:defRPr/>
            </a:pPr>
            <a:r>
              <a:rPr lang="en-US" dirty="0" smtClean="0">
                <a:solidFill>
                  <a:schemeClr val="accent2"/>
                </a:solidFill>
              </a:rPr>
              <a:t>Freud suggests that we are animals, driven by basic biological motives (eat, sleep, sex).</a:t>
            </a:r>
          </a:p>
          <a:p>
            <a:pPr eaLnBrk="1" fontAlgn="auto" hangingPunct="1">
              <a:spcAft>
                <a:spcPts val="0"/>
              </a:spcAft>
              <a:buFont typeface="Arial" pitchFamily="34" charset="0"/>
              <a:buNone/>
              <a:defRPr/>
            </a:pPr>
            <a:r>
              <a:rPr lang="en-US" dirty="0" smtClean="0">
                <a:solidFill>
                  <a:schemeClr val="accent2"/>
                </a:solidFill>
              </a:rPr>
              <a:t>The emergence of a “</a:t>
            </a:r>
            <a:r>
              <a:rPr lang="en-US" dirty="0" err="1" smtClean="0">
                <a:solidFill>
                  <a:schemeClr val="accent2"/>
                </a:solidFill>
              </a:rPr>
              <a:t>civilised</a:t>
            </a:r>
            <a:r>
              <a:rPr lang="en-US" dirty="0" smtClean="0">
                <a:solidFill>
                  <a:schemeClr val="accent2"/>
                </a:solidFill>
              </a:rPr>
              <a:t>” society required us to bring these animal impulses under control.</a:t>
            </a:r>
          </a:p>
          <a:p>
            <a:pPr eaLnBrk="1" fontAlgn="auto" hangingPunct="1">
              <a:spcAft>
                <a:spcPts val="0"/>
              </a:spcAft>
              <a:buFont typeface="Arial" pitchFamily="34" charset="0"/>
              <a:buNone/>
              <a:defRPr/>
            </a:pPr>
            <a:r>
              <a:rPr lang="en-US" dirty="0" smtClean="0">
                <a:solidFill>
                  <a:schemeClr val="accent2"/>
                </a:solidFill>
              </a:rPr>
              <a:t>Thus, Freud believed that our mind (“psyche”) has several parts that are continually at war with each other-</a:t>
            </a:r>
          </a:p>
          <a:p>
            <a:pPr eaLnBrk="1" fontAlgn="auto" hangingPunct="1">
              <a:spcAft>
                <a:spcPts val="0"/>
              </a:spcAft>
              <a:buFont typeface="Arial" pitchFamily="34" charset="0"/>
              <a:buNone/>
              <a:defRPr/>
            </a:pPr>
            <a:r>
              <a:rPr lang="en-US" dirty="0" smtClean="0">
                <a:solidFill>
                  <a:schemeClr val="accent2"/>
                </a:solidFill>
              </a:rPr>
              <a:t>We have the basic part (id) and the </a:t>
            </a:r>
            <a:r>
              <a:rPr lang="en-US" dirty="0" err="1" smtClean="0">
                <a:solidFill>
                  <a:schemeClr val="accent2"/>
                </a:solidFill>
              </a:rPr>
              <a:t>civilised</a:t>
            </a:r>
            <a:r>
              <a:rPr lang="en-US" dirty="0" smtClean="0">
                <a:solidFill>
                  <a:schemeClr val="accent2"/>
                </a:solidFill>
              </a:rPr>
              <a:t> societal part (superego) which the third part (ego) is continually trying to balance and control.</a:t>
            </a:r>
          </a:p>
          <a:p>
            <a:pPr eaLnBrk="1" fontAlgn="auto" hangingPunct="1">
              <a:spcAft>
                <a:spcPts val="0"/>
              </a:spcAft>
              <a:buFont typeface="Arial" pitchFamily="34" charset="0"/>
              <a:buNone/>
              <a:defRPr/>
            </a:pPr>
            <a:endParaRPr lang="en-US" dirty="0" smtClean="0">
              <a:solidFill>
                <a:schemeClr val="accent2"/>
              </a:solidFill>
            </a:endParaRPr>
          </a:p>
          <a:p>
            <a:pPr eaLnBrk="1" fontAlgn="auto" hangingPunct="1">
              <a:spcAft>
                <a:spcPts val="0"/>
              </a:spcAft>
              <a:buFont typeface="Arial" pitchFamily="34" charset="0"/>
              <a:buNone/>
              <a:defRPr/>
            </a:pPr>
            <a:endParaRPr lang="en-US" dirty="0" smtClean="0">
              <a:solidFill>
                <a:schemeClr val="accent2"/>
              </a:solidFill>
            </a:endParaRPr>
          </a:p>
          <a:p>
            <a:pPr eaLnBrk="1" fontAlgn="auto" hangingPunct="1">
              <a:spcAft>
                <a:spcPts val="0"/>
              </a:spcAft>
              <a:buFont typeface="Arial" pitchFamily="34" charset="0"/>
              <a:buNone/>
              <a:defRPr/>
            </a:pPr>
            <a:endParaRPr lang="en-GB" dirty="0" smtClean="0"/>
          </a:p>
        </p:txBody>
      </p:sp>
      <p:sp>
        <p:nvSpPr>
          <p:cNvPr id="4" name="Slide Number Placeholder 3"/>
          <p:cNvSpPr>
            <a:spLocks noGrp="1"/>
          </p:cNvSpPr>
          <p:nvPr>
            <p:ph type="sldNum" sz="quarter" idx="12"/>
          </p:nvPr>
        </p:nvSpPr>
        <p:spPr/>
        <p:txBody>
          <a:bodyPr/>
          <a:lstStyle/>
          <a:p>
            <a:pPr>
              <a:defRPr/>
            </a:pPr>
            <a:fld id="{769C7898-3BBB-4A63-B492-D0CC995E8D60}" type="slidenum">
              <a:rPr lang="en-US"/>
              <a:pPr>
                <a:defRPr/>
              </a:pPr>
              <a:t>15</a:t>
            </a:fld>
            <a:endParaRPr lang="en-US"/>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Rectangle 2"/>
          <p:cNvSpPr>
            <a:spLocks noGrp="1" noChangeArrowheads="1"/>
          </p:cNvSpPr>
          <p:nvPr>
            <p:ph type="title" idx="4294967295"/>
          </p:nvPr>
        </p:nvSpPr>
        <p:spPr>
          <a:xfrm>
            <a:off x="0" y="320675"/>
            <a:ext cx="7239000" cy="1143000"/>
          </a:xfrm>
        </p:spPr>
        <p:txBody>
          <a:bodyPr/>
          <a:lstStyle/>
          <a:p>
            <a:pPr eaLnBrk="1" hangingPunct="1"/>
            <a:r>
              <a:rPr lang="en-US" smtClean="0">
                <a:solidFill>
                  <a:schemeClr val="accent2"/>
                </a:solidFill>
              </a:rPr>
              <a:t>The Mind (Psyche)</a:t>
            </a:r>
          </a:p>
        </p:txBody>
      </p:sp>
      <p:pic>
        <p:nvPicPr>
          <p:cNvPr id="5124" name="Picture 4" descr="MPj03211950000[1]"/>
          <p:cNvPicPr>
            <a:picLocks noGrp="1" noChangeAspect="1" noChangeArrowheads="1"/>
          </p:cNvPicPr>
          <p:nvPr>
            <p:ph sz="half" idx="4294967295"/>
          </p:nvPr>
        </p:nvPicPr>
        <p:blipFill>
          <a:blip r:embed="rId2" cstate="print"/>
          <a:srcRect/>
          <a:stretch>
            <a:fillRect/>
          </a:stretch>
        </p:blipFill>
        <p:spPr>
          <a:xfrm>
            <a:off x="0" y="2071688"/>
            <a:ext cx="1612900" cy="2260600"/>
          </a:xfrm>
        </p:spPr>
      </p:pic>
      <p:pic>
        <p:nvPicPr>
          <p:cNvPr id="5126" name="Picture 6" descr="MPj03212050000[1]"/>
          <p:cNvPicPr>
            <a:picLocks noGrp="1" noChangeAspect="1" noChangeArrowheads="1"/>
          </p:cNvPicPr>
          <p:nvPr>
            <p:ph sz="quarter" idx="4294967295"/>
          </p:nvPr>
        </p:nvPicPr>
        <p:blipFill>
          <a:blip r:embed="rId3" cstate="print"/>
          <a:srcRect/>
          <a:stretch>
            <a:fillRect/>
          </a:stretch>
        </p:blipFill>
        <p:spPr>
          <a:xfrm>
            <a:off x="7586663" y="2071688"/>
            <a:ext cx="1557337" cy="2184400"/>
          </a:xfrm>
        </p:spPr>
      </p:pic>
      <p:pic>
        <p:nvPicPr>
          <p:cNvPr id="5128" name="Picture 8" descr="j0302953"/>
          <p:cNvPicPr>
            <a:picLocks noGrp="1" noChangeAspect="1" noChangeArrowheads="1"/>
          </p:cNvPicPr>
          <p:nvPr>
            <p:ph sz="quarter" idx="4294967295"/>
          </p:nvPr>
        </p:nvPicPr>
        <p:blipFill>
          <a:blip r:embed="rId4" cstate="print"/>
          <a:srcRect/>
          <a:stretch>
            <a:fillRect/>
          </a:stretch>
        </p:blipFill>
        <p:spPr>
          <a:xfrm>
            <a:off x="0" y="2071688"/>
            <a:ext cx="1558925" cy="2184400"/>
          </a:xfrm>
        </p:spPr>
      </p:pic>
      <p:sp>
        <p:nvSpPr>
          <p:cNvPr id="5130" name="Text Box 10"/>
          <p:cNvSpPr txBox="1">
            <a:spLocks noChangeArrowheads="1"/>
          </p:cNvSpPr>
          <p:nvPr/>
        </p:nvSpPr>
        <p:spPr bwMode="auto">
          <a:xfrm>
            <a:off x="571500" y="4500563"/>
            <a:ext cx="2071688" cy="1016000"/>
          </a:xfrm>
          <a:prstGeom prst="rect">
            <a:avLst/>
          </a:prstGeom>
          <a:noFill/>
          <a:ln w="9525">
            <a:noFill/>
            <a:miter lim="800000"/>
            <a:headEnd/>
            <a:tailEnd/>
          </a:ln>
        </p:spPr>
        <p:txBody>
          <a:bodyPr>
            <a:spAutoFit/>
          </a:bodyPr>
          <a:lstStyle/>
          <a:p>
            <a:pPr algn="ctr">
              <a:spcBef>
                <a:spcPct val="50000"/>
              </a:spcBef>
            </a:pPr>
            <a:r>
              <a:rPr lang="en-US" sz="2400" b="1">
                <a:solidFill>
                  <a:schemeClr val="accent2"/>
                </a:solidFill>
              </a:rPr>
              <a:t>Id:</a:t>
            </a:r>
          </a:p>
          <a:p>
            <a:pPr algn="ctr">
              <a:spcBef>
                <a:spcPct val="50000"/>
              </a:spcBef>
            </a:pPr>
            <a:r>
              <a:rPr lang="en-US" sz="2400">
                <a:solidFill>
                  <a:schemeClr val="accent2"/>
                </a:solidFill>
              </a:rPr>
              <a:t>Instincts</a:t>
            </a:r>
          </a:p>
        </p:txBody>
      </p:sp>
      <p:sp>
        <p:nvSpPr>
          <p:cNvPr id="5131" name="Text Box 11"/>
          <p:cNvSpPr txBox="1">
            <a:spLocks noChangeArrowheads="1"/>
          </p:cNvSpPr>
          <p:nvPr/>
        </p:nvSpPr>
        <p:spPr bwMode="auto">
          <a:xfrm>
            <a:off x="5286375" y="4572000"/>
            <a:ext cx="2357438" cy="1016000"/>
          </a:xfrm>
          <a:prstGeom prst="rect">
            <a:avLst/>
          </a:prstGeom>
          <a:noFill/>
          <a:ln w="9525">
            <a:noFill/>
            <a:miter lim="800000"/>
            <a:headEnd/>
            <a:tailEnd/>
          </a:ln>
        </p:spPr>
        <p:txBody>
          <a:bodyPr>
            <a:spAutoFit/>
          </a:bodyPr>
          <a:lstStyle/>
          <a:p>
            <a:pPr algn="ctr">
              <a:spcBef>
                <a:spcPct val="50000"/>
              </a:spcBef>
            </a:pPr>
            <a:r>
              <a:rPr lang="en-US" sz="2400" b="1">
                <a:solidFill>
                  <a:schemeClr val="accent2"/>
                </a:solidFill>
              </a:rPr>
              <a:t>Superego:</a:t>
            </a:r>
          </a:p>
          <a:p>
            <a:pPr algn="ctr">
              <a:spcBef>
                <a:spcPct val="50000"/>
              </a:spcBef>
            </a:pPr>
            <a:r>
              <a:rPr lang="en-US" sz="2400">
                <a:solidFill>
                  <a:schemeClr val="accent2"/>
                </a:solidFill>
              </a:rPr>
              <a:t>Morality</a:t>
            </a:r>
          </a:p>
        </p:txBody>
      </p:sp>
      <p:sp>
        <p:nvSpPr>
          <p:cNvPr id="5132" name="Text Box 12"/>
          <p:cNvSpPr txBox="1">
            <a:spLocks noChangeArrowheads="1"/>
          </p:cNvSpPr>
          <p:nvPr/>
        </p:nvSpPr>
        <p:spPr bwMode="auto">
          <a:xfrm>
            <a:off x="3000375" y="4429125"/>
            <a:ext cx="1727200" cy="1004888"/>
          </a:xfrm>
          <a:prstGeom prst="rect">
            <a:avLst/>
          </a:prstGeom>
          <a:noFill/>
          <a:ln w="9525">
            <a:noFill/>
            <a:miter lim="800000"/>
            <a:headEnd/>
            <a:tailEnd/>
          </a:ln>
        </p:spPr>
        <p:txBody>
          <a:bodyPr>
            <a:spAutoFit/>
          </a:bodyPr>
          <a:lstStyle/>
          <a:p>
            <a:pPr algn="ctr">
              <a:spcBef>
                <a:spcPct val="50000"/>
              </a:spcBef>
            </a:pPr>
            <a:r>
              <a:rPr lang="en-US" sz="2400" b="1">
                <a:solidFill>
                  <a:schemeClr val="accent2"/>
                </a:solidFill>
              </a:rPr>
              <a:t>Ego:</a:t>
            </a:r>
          </a:p>
          <a:p>
            <a:pPr algn="ctr">
              <a:spcBef>
                <a:spcPct val="50000"/>
              </a:spcBef>
            </a:pPr>
            <a:r>
              <a:rPr lang="en-US" sz="2400">
                <a:solidFill>
                  <a:schemeClr val="accent2"/>
                </a:solidFill>
              </a:rPr>
              <a:t>Reality</a:t>
            </a:r>
          </a:p>
        </p:txBody>
      </p:sp>
      <p:sp>
        <p:nvSpPr>
          <p:cNvPr id="22537" name="Text Box 13"/>
          <p:cNvSpPr txBox="1">
            <a:spLocks noChangeArrowheads="1"/>
          </p:cNvSpPr>
          <p:nvPr/>
        </p:nvSpPr>
        <p:spPr bwMode="auto">
          <a:xfrm rot="-5400000">
            <a:off x="7187406" y="4901407"/>
            <a:ext cx="3455987" cy="457200"/>
          </a:xfrm>
          <a:prstGeom prst="rect">
            <a:avLst/>
          </a:prstGeom>
          <a:noFill/>
          <a:ln w="9525">
            <a:noFill/>
            <a:miter lim="800000"/>
            <a:headEnd/>
            <a:tailEnd/>
          </a:ln>
        </p:spPr>
        <p:txBody>
          <a:bodyPr>
            <a:spAutoFit/>
          </a:bodyPr>
          <a:lstStyle/>
          <a:p>
            <a:pPr>
              <a:spcBef>
                <a:spcPct val="50000"/>
              </a:spcBef>
            </a:pPr>
            <a:endParaRPr lang="en-US" sz="2400">
              <a:latin typeface="Arial Narrow"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9458"/>
                                        </p:tgtEl>
                                        <p:attrNameLst>
                                          <p:attrName>style.visibility</p:attrName>
                                        </p:attrNameLst>
                                      </p:cBhvr>
                                      <p:to>
                                        <p:strVal val="visible"/>
                                      </p:to>
                                    </p:set>
                                    <p:animEffect transition="in" filter="randombar(horizontal)">
                                      <p:cBhvr>
                                        <p:cTn id="7" dur="600">
                                          <p:stCondLst>
                                            <p:cond delay="0"/>
                                          </p:stCondLst>
                                        </p:cTn>
                                        <p:tgtEl>
                                          <p:spTgt spid="1945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124"/>
                                        </p:tgtEl>
                                        <p:attrNameLst>
                                          <p:attrName>style.visibility</p:attrName>
                                        </p:attrNameLst>
                                      </p:cBhvr>
                                      <p:to>
                                        <p:strVal val="visible"/>
                                      </p:to>
                                    </p:set>
                                    <p:animEffect transition="in" filter="randombar(horizontal)">
                                      <p:cBhvr>
                                        <p:cTn id="12" dur="500"/>
                                        <p:tgtEl>
                                          <p:spTgt spid="5124"/>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5126"/>
                                        </p:tgtEl>
                                        <p:attrNameLst>
                                          <p:attrName>style.visibility</p:attrName>
                                        </p:attrNameLst>
                                      </p:cBhvr>
                                      <p:to>
                                        <p:strVal val="visible"/>
                                      </p:to>
                                    </p:set>
                                    <p:animEffect transition="in" filter="randombar(horizontal)">
                                      <p:cBhvr>
                                        <p:cTn id="17" dur="500"/>
                                        <p:tgtEl>
                                          <p:spTgt spid="5126"/>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5128"/>
                                        </p:tgtEl>
                                        <p:attrNameLst>
                                          <p:attrName>style.visibility</p:attrName>
                                        </p:attrNameLst>
                                      </p:cBhvr>
                                      <p:to>
                                        <p:strVal val="visible"/>
                                      </p:to>
                                    </p:set>
                                    <p:animEffect transition="in" filter="randombar(horizontal)">
                                      <p:cBhvr>
                                        <p:cTn id="22" dur="500"/>
                                        <p:tgtEl>
                                          <p:spTgt spid="512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124"/>
                                        </p:tgtEl>
                                        <p:attrNameLst>
                                          <p:attrName>style.visibility</p:attrName>
                                        </p:attrNameLst>
                                      </p:cBhvr>
                                      <p:to>
                                        <p:strVal val="visible"/>
                                      </p:to>
                                    </p:set>
                                    <p:animEffect transition="in" filter="fade">
                                      <p:cBhvr>
                                        <p:cTn id="27" dur="2000"/>
                                        <p:tgtEl>
                                          <p:spTgt spid="5124"/>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130"/>
                                        </p:tgtEl>
                                        <p:attrNameLst>
                                          <p:attrName>style.visibility</p:attrName>
                                        </p:attrNameLst>
                                      </p:cBhvr>
                                      <p:to>
                                        <p:strVal val="visible"/>
                                      </p:to>
                                    </p:set>
                                    <p:animEffect transition="in" filter="fade">
                                      <p:cBhvr>
                                        <p:cTn id="30" dur="2000"/>
                                        <p:tgtEl>
                                          <p:spTgt spid="513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5126"/>
                                        </p:tgtEl>
                                        <p:attrNameLst>
                                          <p:attrName>style.visibility</p:attrName>
                                        </p:attrNameLst>
                                      </p:cBhvr>
                                      <p:to>
                                        <p:strVal val="visible"/>
                                      </p:to>
                                    </p:set>
                                    <p:animEffect transition="in" filter="fade">
                                      <p:cBhvr>
                                        <p:cTn id="35" dur="2000"/>
                                        <p:tgtEl>
                                          <p:spTgt spid="512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5131"/>
                                        </p:tgtEl>
                                        <p:attrNameLst>
                                          <p:attrName>style.visibility</p:attrName>
                                        </p:attrNameLst>
                                      </p:cBhvr>
                                      <p:to>
                                        <p:strVal val="visible"/>
                                      </p:to>
                                    </p:set>
                                    <p:animEffect transition="in" filter="fade">
                                      <p:cBhvr>
                                        <p:cTn id="38" dur="2000"/>
                                        <p:tgtEl>
                                          <p:spTgt spid="5131"/>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128"/>
                                        </p:tgtEl>
                                        <p:attrNameLst>
                                          <p:attrName>style.visibility</p:attrName>
                                        </p:attrNameLst>
                                      </p:cBhvr>
                                      <p:to>
                                        <p:strVal val="visible"/>
                                      </p:to>
                                    </p:set>
                                    <p:animEffect transition="in" filter="fade">
                                      <p:cBhvr>
                                        <p:cTn id="43" dur="2000"/>
                                        <p:tgtEl>
                                          <p:spTgt spid="5128"/>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5132"/>
                                        </p:tgtEl>
                                        <p:attrNameLst>
                                          <p:attrName>style.visibility</p:attrName>
                                        </p:attrNameLst>
                                      </p:cBhvr>
                                      <p:to>
                                        <p:strVal val="visible"/>
                                      </p:to>
                                    </p:set>
                                    <p:animEffect transition="in" filter="fade">
                                      <p:cBhvr>
                                        <p:cTn id="46" dur="2000"/>
                                        <p:tgtEl>
                                          <p:spTgt spid="51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8" grpId="0"/>
      <p:bldP spid="5130" grpId="0"/>
      <p:bldP spid="5131" grpId="0"/>
      <p:bldP spid="5132"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idx="4294967295"/>
          </p:nvPr>
        </p:nvSpPr>
        <p:spPr>
          <a:xfrm>
            <a:off x="0" y="0"/>
            <a:ext cx="7239000" cy="857250"/>
          </a:xfrm>
        </p:spPr>
        <p:txBody>
          <a:bodyPr/>
          <a:lstStyle/>
          <a:p>
            <a:pPr eaLnBrk="1" hangingPunct="1"/>
            <a:r>
              <a:rPr lang="en-US" smtClean="0">
                <a:solidFill>
                  <a:schemeClr val="accent2"/>
                </a:solidFill>
              </a:rPr>
              <a:t>Healthy Mind (Psyche)</a:t>
            </a:r>
          </a:p>
        </p:txBody>
      </p:sp>
      <p:pic>
        <p:nvPicPr>
          <p:cNvPr id="20483" name="Picture 3" descr="MPj03211950000[1]"/>
          <p:cNvPicPr>
            <a:picLocks noGrp="1" noChangeAspect="1" noChangeArrowheads="1"/>
          </p:cNvPicPr>
          <p:nvPr>
            <p:ph sz="half" idx="4294967295"/>
          </p:nvPr>
        </p:nvPicPr>
        <p:blipFill>
          <a:blip r:embed="rId2" cstate="print"/>
          <a:srcRect/>
          <a:stretch>
            <a:fillRect/>
          </a:stretch>
        </p:blipFill>
        <p:spPr>
          <a:xfrm>
            <a:off x="0" y="2500313"/>
            <a:ext cx="1608138" cy="2260600"/>
          </a:xfrm>
        </p:spPr>
      </p:pic>
      <p:pic>
        <p:nvPicPr>
          <p:cNvPr id="20484" name="Picture 4" descr="MPj03212050000[1]"/>
          <p:cNvPicPr>
            <a:picLocks noGrp="1" noChangeAspect="1" noChangeArrowheads="1"/>
          </p:cNvPicPr>
          <p:nvPr>
            <p:ph sz="quarter" idx="4294967295"/>
          </p:nvPr>
        </p:nvPicPr>
        <p:blipFill>
          <a:blip r:embed="rId3" cstate="print"/>
          <a:srcRect/>
          <a:stretch>
            <a:fillRect/>
          </a:stretch>
        </p:blipFill>
        <p:spPr>
          <a:xfrm>
            <a:off x="7586663" y="2571750"/>
            <a:ext cx="1557337" cy="2184400"/>
          </a:xfrm>
        </p:spPr>
      </p:pic>
      <p:pic>
        <p:nvPicPr>
          <p:cNvPr id="20485" name="Picture 5" descr="j0302953"/>
          <p:cNvPicPr>
            <a:picLocks noGrp="1" noChangeAspect="1" noChangeArrowheads="1"/>
          </p:cNvPicPr>
          <p:nvPr>
            <p:ph sz="quarter" idx="4294967295"/>
          </p:nvPr>
        </p:nvPicPr>
        <p:blipFill>
          <a:blip r:embed="rId4" cstate="print"/>
          <a:srcRect/>
          <a:stretch>
            <a:fillRect/>
          </a:stretch>
        </p:blipFill>
        <p:spPr>
          <a:xfrm>
            <a:off x="0" y="1714500"/>
            <a:ext cx="1558925" cy="2184400"/>
          </a:xfrm>
        </p:spPr>
      </p:pic>
      <p:sp>
        <p:nvSpPr>
          <p:cNvPr id="23558" name="Text Box 6"/>
          <p:cNvSpPr txBox="1">
            <a:spLocks noChangeArrowheads="1"/>
          </p:cNvSpPr>
          <p:nvPr/>
        </p:nvSpPr>
        <p:spPr bwMode="auto">
          <a:xfrm>
            <a:off x="1152525" y="4881563"/>
            <a:ext cx="576263" cy="457200"/>
          </a:xfrm>
          <a:prstGeom prst="rect">
            <a:avLst/>
          </a:prstGeom>
          <a:noFill/>
          <a:ln w="9525">
            <a:noFill/>
            <a:miter lim="800000"/>
            <a:headEnd/>
            <a:tailEnd/>
          </a:ln>
        </p:spPr>
        <p:txBody>
          <a:bodyPr>
            <a:spAutoFit/>
          </a:bodyPr>
          <a:lstStyle/>
          <a:p>
            <a:pPr>
              <a:spcBef>
                <a:spcPct val="50000"/>
              </a:spcBef>
            </a:pPr>
            <a:r>
              <a:rPr lang="en-US" sz="2400">
                <a:solidFill>
                  <a:schemeClr val="accent2"/>
                </a:solidFill>
              </a:rPr>
              <a:t>Id</a:t>
            </a:r>
          </a:p>
        </p:txBody>
      </p:sp>
      <p:sp>
        <p:nvSpPr>
          <p:cNvPr id="23559" name="Text Box 7"/>
          <p:cNvSpPr txBox="1">
            <a:spLocks noChangeArrowheads="1"/>
          </p:cNvSpPr>
          <p:nvPr/>
        </p:nvSpPr>
        <p:spPr bwMode="auto">
          <a:xfrm>
            <a:off x="5143500" y="4857750"/>
            <a:ext cx="2386013" cy="457200"/>
          </a:xfrm>
          <a:prstGeom prst="rect">
            <a:avLst/>
          </a:prstGeom>
          <a:noFill/>
          <a:ln w="9525">
            <a:noFill/>
            <a:miter lim="800000"/>
            <a:headEnd/>
            <a:tailEnd/>
          </a:ln>
        </p:spPr>
        <p:txBody>
          <a:bodyPr>
            <a:spAutoFit/>
          </a:bodyPr>
          <a:lstStyle/>
          <a:p>
            <a:pPr>
              <a:spcBef>
                <a:spcPct val="50000"/>
              </a:spcBef>
            </a:pPr>
            <a:r>
              <a:rPr lang="en-US" sz="2400">
                <a:solidFill>
                  <a:schemeClr val="accent2"/>
                </a:solidFill>
              </a:rPr>
              <a:t>Superego</a:t>
            </a:r>
          </a:p>
        </p:txBody>
      </p:sp>
      <p:sp>
        <p:nvSpPr>
          <p:cNvPr id="23560" name="Text Box 8"/>
          <p:cNvSpPr txBox="1">
            <a:spLocks noChangeArrowheads="1"/>
          </p:cNvSpPr>
          <p:nvPr/>
        </p:nvSpPr>
        <p:spPr bwMode="auto">
          <a:xfrm>
            <a:off x="3071813" y="4143375"/>
            <a:ext cx="1433512" cy="457200"/>
          </a:xfrm>
          <a:prstGeom prst="rect">
            <a:avLst/>
          </a:prstGeom>
          <a:noFill/>
          <a:ln w="9525">
            <a:noFill/>
            <a:miter lim="800000"/>
            <a:headEnd/>
            <a:tailEnd/>
          </a:ln>
        </p:spPr>
        <p:txBody>
          <a:bodyPr>
            <a:spAutoFit/>
          </a:bodyPr>
          <a:lstStyle/>
          <a:p>
            <a:pPr>
              <a:spcBef>
                <a:spcPct val="50000"/>
              </a:spcBef>
            </a:pPr>
            <a:r>
              <a:rPr lang="en-US" sz="2400">
                <a:solidFill>
                  <a:schemeClr val="accent2"/>
                </a:solidFill>
              </a:rPr>
              <a:t>Ego</a:t>
            </a:r>
          </a:p>
        </p:txBody>
      </p:sp>
      <p:sp>
        <p:nvSpPr>
          <p:cNvPr id="7177" name="AutoShape 9"/>
          <p:cNvSpPr>
            <a:spLocks noChangeArrowheads="1"/>
          </p:cNvSpPr>
          <p:nvPr/>
        </p:nvSpPr>
        <p:spPr bwMode="auto">
          <a:xfrm>
            <a:off x="4572000" y="1000125"/>
            <a:ext cx="3071813" cy="865188"/>
          </a:xfrm>
          <a:prstGeom prst="wedgeRoundRectCallout">
            <a:avLst>
              <a:gd name="adj1" fmla="val -63595"/>
              <a:gd name="adj2" fmla="val 83421"/>
              <a:gd name="adj3" fmla="val 16667"/>
            </a:avLst>
          </a:prstGeom>
          <a:solidFill>
            <a:schemeClr val="accent1"/>
          </a:solidFill>
          <a:ln w="9525">
            <a:solidFill>
              <a:schemeClr val="tx1"/>
            </a:solidFill>
            <a:miter lim="800000"/>
            <a:headEnd/>
            <a:tailEnd/>
          </a:ln>
        </p:spPr>
        <p:txBody>
          <a:bodyPr/>
          <a:lstStyle/>
          <a:p>
            <a:pPr algn="ctr">
              <a:defRPr/>
            </a:pPr>
            <a:r>
              <a:rPr lang="en-US" sz="1600" dirty="0">
                <a:solidFill>
                  <a:schemeClr val="tx1">
                    <a:lumMod val="85000"/>
                    <a:lumOff val="15000"/>
                  </a:schemeClr>
                </a:solidFill>
                <a:latin typeface="+mn-lt"/>
              </a:rPr>
              <a:t>OK Guys – I’m in charge.  Anything you want has to go through me.</a:t>
            </a:r>
          </a:p>
        </p:txBody>
      </p:sp>
      <p:sp>
        <p:nvSpPr>
          <p:cNvPr id="7178" name="AutoShape 10"/>
          <p:cNvSpPr>
            <a:spLocks noChangeArrowheads="1"/>
          </p:cNvSpPr>
          <p:nvPr/>
        </p:nvSpPr>
        <p:spPr bwMode="auto">
          <a:xfrm>
            <a:off x="142875" y="1571625"/>
            <a:ext cx="1366838" cy="719138"/>
          </a:xfrm>
          <a:prstGeom prst="cloudCallout">
            <a:avLst>
              <a:gd name="adj1" fmla="val 44560"/>
              <a:gd name="adj2" fmla="val 96359"/>
            </a:avLst>
          </a:prstGeom>
          <a:solidFill>
            <a:schemeClr val="accent1"/>
          </a:solidFill>
          <a:ln w="9525">
            <a:solidFill>
              <a:schemeClr val="tx1"/>
            </a:solidFill>
            <a:round/>
            <a:headEnd/>
            <a:tailEnd/>
          </a:ln>
        </p:spPr>
        <p:txBody>
          <a:bodyPr/>
          <a:lstStyle/>
          <a:p>
            <a:pPr algn="ctr">
              <a:defRPr/>
            </a:pPr>
            <a:r>
              <a:rPr lang="en-US" dirty="0">
                <a:solidFill>
                  <a:schemeClr val="tx1">
                    <a:lumMod val="85000"/>
                    <a:lumOff val="15000"/>
                  </a:schemeClr>
                </a:solidFill>
                <a:latin typeface="+mn-lt"/>
              </a:rPr>
              <a:t>OK.</a:t>
            </a:r>
          </a:p>
        </p:txBody>
      </p:sp>
      <p:sp>
        <p:nvSpPr>
          <p:cNvPr id="7179" name="AutoShape 11"/>
          <p:cNvSpPr>
            <a:spLocks noChangeArrowheads="1"/>
          </p:cNvSpPr>
          <p:nvPr/>
        </p:nvSpPr>
        <p:spPr bwMode="auto">
          <a:xfrm>
            <a:off x="6929438" y="2143125"/>
            <a:ext cx="1643062" cy="785813"/>
          </a:xfrm>
          <a:prstGeom prst="cloudCallout">
            <a:avLst>
              <a:gd name="adj1" fmla="val -34252"/>
              <a:gd name="adj2" fmla="val 81158"/>
            </a:avLst>
          </a:prstGeom>
          <a:solidFill>
            <a:schemeClr val="accent1"/>
          </a:solidFill>
          <a:ln w="9525">
            <a:solidFill>
              <a:schemeClr val="tx1"/>
            </a:solidFill>
            <a:round/>
            <a:headEnd/>
            <a:tailEnd/>
          </a:ln>
        </p:spPr>
        <p:txBody>
          <a:bodyPr/>
          <a:lstStyle/>
          <a:p>
            <a:pPr algn="ctr">
              <a:defRPr/>
            </a:pPr>
            <a:r>
              <a:rPr lang="en-US" dirty="0">
                <a:solidFill>
                  <a:schemeClr val="tx1">
                    <a:lumMod val="85000"/>
                    <a:lumOff val="15000"/>
                  </a:schemeClr>
                </a:solidFill>
              </a:rPr>
              <a:t>OK.</a:t>
            </a:r>
          </a:p>
        </p:txBody>
      </p:sp>
      <p:sp>
        <p:nvSpPr>
          <p:cNvPr id="23564" name="Text Box 12"/>
          <p:cNvSpPr txBox="1">
            <a:spLocks noChangeArrowheads="1"/>
          </p:cNvSpPr>
          <p:nvPr/>
        </p:nvSpPr>
        <p:spPr bwMode="auto">
          <a:xfrm rot="-5400000">
            <a:off x="7187406" y="4901407"/>
            <a:ext cx="3455987" cy="457200"/>
          </a:xfrm>
          <a:prstGeom prst="rect">
            <a:avLst/>
          </a:prstGeom>
          <a:noFill/>
          <a:ln w="9525">
            <a:noFill/>
            <a:miter lim="800000"/>
            <a:headEnd/>
            <a:tailEnd/>
          </a:ln>
        </p:spPr>
        <p:txBody>
          <a:bodyPr>
            <a:spAutoFit/>
          </a:bodyPr>
          <a:lstStyle/>
          <a:p>
            <a:pPr>
              <a:spcBef>
                <a:spcPct val="50000"/>
              </a:spcBef>
            </a:pPr>
            <a:endParaRPr lang="en-US" sz="2400">
              <a:latin typeface="Arial Narrow"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0482"/>
                                        </p:tgtEl>
                                        <p:attrNameLst>
                                          <p:attrName>style.visibility</p:attrName>
                                        </p:attrNameLst>
                                      </p:cBhvr>
                                      <p:to>
                                        <p:strVal val="visible"/>
                                      </p:to>
                                    </p:set>
                                    <p:animEffect transition="in" filter="randombar(horizontal)">
                                      <p:cBhvr>
                                        <p:cTn id="7" dur="600">
                                          <p:stCondLst>
                                            <p:cond delay="0"/>
                                          </p:stCondLst>
                                        </p:cTn>
                                        <p:tgtEl>
                                          <p:spTgt spid="2048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0483"/>
                                        </p:tgtEl>
                                        <p:attrNameLst>
                                          <p:attrName>style.visibility</p:attrName>
                                        </p:attrNameLst>
                                      </p:cBhvr>
                                      <p:to>
                                        <p:strVal val="visible"/>
                                      </p:to>
                                    </p:set>
                                    <p:animEffect transition="in" filter="randombar(horizontal)">
                                      <p:cBhvr>
                                        <p:cTn id="12" dur="500"/>
                                        <p:tgtEl>
                                          <p:spTgt spid="20483"/>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0484"/>
                                        </p:tgtEl>
                                        <p:attrNameLst>
                                          <p:attrName>style.visibility</p:attrName>
                                        </p:attrNameLst>
                                      </p:cBhvr>
                                      <p:to>
                                        <p:strVal val="visible"/>
                                      </p:to>
                                    </p:set>
                                    <p:animEffect transition="in" filter="randombar(horizontal)">
                                      <p:cBhvr>
                                        <p:cTn id="17" dur="500"/>
                                        <p:tgtEl>
                                          <p:spTgt spid="20484"/>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0485"/>
                                        </p:tgtEl>
                                        <p:attrNameLst>
                                          <p:attrName>style.visibility</p:attrName>
                                        </p:attrNameLst>
                                      </p:cBhvr>
                                      <p:to>
                                        <p:strVal val="visible"/>
                                      </p:to>
                                    </p:set>
                                    <p:animEffect transition="in" filter="randombar(horizontal)">
                                      <p:cBhvr>
                                        <p:cTn id="22" dur="500"/>
                                        <p:tgtEl>
                                          <p:spTgt spid="20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idx="4294967295"/>
          </p:nvPr>
        </p:nvSpPr>
        <p:spPr>
          <a:xfrm>
            <a:off x="0" y="0"/>
            <a:ext cx="7239000" cy="785813"/>
          </a:xfrm>
        </p:spPr>
        <p:txBody>
          <a:bodyPr/>
          <a:lstStyle/>
          <a:p>
            <a:pPr eaLnBrk="1" hangingPunct="1"/>
            <a:r>
              <a:rPr lang="en-US" smtClean="0">
                <a:solidFill>
                  <a:schemeClr val="accent2"/>
                </a:solidFill>
              </a:rPr>
              <a:t>Neurotic</a:t>
            </a:r>
          </a:p>
        </p:txBody>
      </p:sp>
      <p:pic>
        <p:nvPicPr>
          <p:cNvPr id="21507" name="Picture 3" descr="MPj03211950000[1]"/>
          <p:cNvPicPr>
            <a:picLocks noGrp="1" noChangeAspect="1" noChangeArrowheads="1"/>
          </p:cNvPicPr>
          <p:nvPr>
            <p:ph sz="half" idx="4294967295"/>
          </p:nvPr>
        </p:nvPicPr>
        <p:blipFill>
          <a:blip r:embed="rId2" cstate="print"/>
          <a:srcRect/>
          <a:stretch>
            <a:fillRect/>
          </a:stretch>
        </p:blipFill>
        <p:spPr>
          <a:xfrm>
            <a:off x="0" y="3065463"/>
            <a:ext cx="1612900" cy="2260600"/>
          </a:xfrm>
        </p:spPr>
      </p:pic>
      <p:pic>
        <p:nvPicPr>
          <p:cNvPr id="21508" name="Picture 4" descr="MPj03212050000[1]"/>
          <p:cNvPicPr>
            <a:picLocks noGrp="1" noChangeAspect="1" noChangeArrowheads="1"/>
          </p:cNvPicPr>
          <p:nvPr>
            <p:ph sz="quarter" idx="4294967295"/>
          </p:nvPr>
        </p:nvPicPr>
        <p:blipFill>
          <a:blip r:embed="rId3" cstate="print"/>
          <a:srcRect/>
          <a:stretch>
            <a:fillRect/>
          </a:stretch>
        </p:blipFill>
        <p:spPr>
          <a:xfrm>
            <a:off x="6985000" y="1484313"/>
            <a:ext cx="2159000" cy="3024187"/>
          </a:xfrm>
        </p:spPr>
      </p:pic>
      <p:pic>
        <p:nvPicPr>
          <p:cNvPr id="21509" name="Picture 5" descr="j0302953"/>
          <p:cNvPicPr>
            <a:picLocks noGrp="1" noChangeAspect="1" noChangeArrowheads="1"/>
          </p:cNvPicPr>
          <p:nvPr>
            <p:ph sz="quarter" idx="4294967295"/>
          </p:nvPr>
        </p:nvPicPr>
        <p:blipFill>
          <a:blip r:embed="rId4" cstate="print"/>
          <a:srcRect/>
          <a:stretch>
            <a:fillRect/>
          </a:stretch>
        </p:blipFill>
        <p:spPr>
          <a:xfrm>
            <a:off x="7839075" y="3571875"/>
            <a:ext cx="1304925" cy="1824038"/>
          </a:xfrm>
        </p:spPr>
      </p:pic>
      <p:sp>
        <p:nvSpPr>
          <p:cNvPr id="24582" name="Text Box 6"/>
          <p:cNvSpPr txBox="1">
            <a:spLocks noChangeArrowheads="1"/>
          </p:cNvSpPr>
          <p:nvPr/>
        </p:nvSpPr>
        <p:spPr bwMode="auto">
          <a:xfrm>
            <a:off x="1692275" y="5445125"/>
            <a:ext cx="576263" cy="457200"/>
          </a:xfrm>
          <a:prstGeom prst="rect">
            <a:avLst/>
          </a:prstGeom>
          <a:noFill/>
          <a:ln w="9525">
            <a:noFill/>
            <a:miter lim="800000"/>
            <a:headEnd/>
            <a:tailEnd/>
          </a:ln>
        </p:spPr>
        <p:txBody>
          <a:bodyPr>
            <a:spAutoFit/>
          </a:bodyPr>
          <a:lstStyle/>
          <a:p>
            <a:pPr>
              <a:spcBef>
                <a:spcPct val="50000"/>
              </a:spcBef>
            </a:pPr>
            <a:r>
              <a:rPr lang="en-US" sz="2400"/>
              <a:t>Id</a:t>
            </a:r>
          </a:p>
        </p:txBody>
      </p:sp>
      <p:sp>
        <p:nvSpPr>
          <p:cNvPr id="24583" name="Text Box 7"/>
          <p:cNvSpPr txBox="1">
            <a:spLocks noChangeArrowheads="1"/>
          </p:cNvSpPr>
          <p:nvPr/>
        </p:nvSpPr>
        <p:spPr bwMode="auto">
          <a:xfrm>
            <a:off x="6143625" y="4652963"/>
            <a:ext cx="2100263" cy="457200"/>
          </a:xfrm>
          <a:prstGeom prst="rect">
            <a:avLst/>
          </a:prstGeom>
          <a:noFill/>
          <a:ln w="9525">
            <a:noFill/>
            <a:miter lim="800000"/>
            <a:headEnd/>
            <a:tailEnd/>
          </a:ln>
        </p:spPr>
        <p:txBody>
          <a:bodyPr>
            <a:spAutoFit/>
          </a:bodyPr>
          <a:lstStyle/>
          <a:p>
            <a:pPr>
              <a:spcBef>
                <a:spcPct val="50000"/>
              </a:spcBef>
            </a:pPr>
            <a:r>
              <a:rPr lang="en-US" sz="2400"/>
              <a:t>Superego</a:t>
            </a:r>
          </a:p>
        </p:txBody>
      </p:sp>
      <p:sp>
        <p:nvSpPr>
          <p:cNvPr id="24584" name="Text Box 8"/>
          <p:cNvSpPr txBox="1">
            <a:spLocks noChangeArrowheads="1"/>
          </p:cNvSpPr>
          <p:nvPr/>
        </p:nvSpPr>
        <p:spPr bwMode="auto">
          <a:xfrm>
            <a:off x="4427538" y="5445125"/>
            <a:ext cx="1287462" cy="457200"/>
          </a:xfrm>
          <a:prstGeom prst="rect">
            <a:avLst/>
          </a:prstGeom>
          <a:noFill/>
          <a:ln w="9525">
            <a:noFill/>
            <a:miter lim="800000"/>
            <a:headEnd/>
            <a:tailEnd/>
          </a:ln>
        </p:spPr>
        <p:txBody>
          <a:bodyPr>
            <a:spAutoFit/>
          </a:bodyPr>
          <a:lstStyle/>
          <a:p>
            <a:pPr>
              <a:spcBef>
                <a:spcPct val="50000"/>
              </a:spcBef>
            </a:pPr>
            <a:r>
              <a:rPr lang="en-US" sz="2400"/>
              <a:t>Ego</a:t>
            </a:r>
          </a:p>
        </p:txBody>
      </p:sp>
      <p:sp>
        <p:nvSpPr>
          <p:cNvPr id="8201" name="AutoShape 9"/>
          <p:cNvSpPr>
            <a:spLocks noChangeArrowheads="1"/>
          </p:cNvSpPr>
          <p:nvPr/>
        </p:nvSpPr>
        <p:spPr bwMode="auto">
          <a:xfrm>
            <a:off x="1692275" y="1196975"/>
            <a:ext cx="4751388" cy="1295400"/>
          </a:xfrm>
          <a:prstGeom prst="wedgeRoundRectCallout">
            <a:avLst>
              <a:gd name="adj1" fmla="val 59958"/>
              <a:gd name="adj2" fmla="val 14338"/>
              <a:gd name="adj3" fmla="val 16667"/>
            </a:avLst>
          </a:prstGeom>
          <a:solidFill>
            <a:schemeClr val="accent1"/>
          </a:solidFill>
          <a:ln w="9525">
            <a:solidFill>
              <a:schemeClr val="tx1"/>
            </a:solidFill>
            <a:miter lim="800000"/>
            <a:headEnd/>
            <a:tailEnd/>
          </a:ln>
        </p:spPr>
        <p:txBody>
          <a:bodyPr/>
          <a:lstStyle/>
          <a:p>
            <a:pPr algn="ctr">
              <a:defRPr/>
            </a:pPr>
            <a:r>
              <a:rPr lang="en-US" sz="1600" dirty="0">
                <a:solidFill>
                  <a:schemeClr val="tx1">
                    <a:lumMod val="85000"/>
                    <a:lumOff val="15000"/>
                  </a:schemeClr>
                </a:solidFill>
                <a:latin typeface="+mn-lt"/>
              </a:rPr>
              <a:t>Listen up!  I’m in charge, and you are not here to enjoy yourselves.  Get ready for a double-size portion of anxiety with a side order of guilt!</a:t>
            </a:r>
          </a:p>
        </p:txBody>
      </p:sp>
      <p:sp>
        <p:nvSpPr>
          <p:cNvPr id="8202" name="AutoShape 10"/>
          <p:cNvSpPr>
            <a:spLocks noChangeArrowheads="1"/>
          </p:cNvSpPr>
          <p:nvPr/>
        </p:nvSpPr>
        <p:spPr bwMode="auto">
          <a:xfrm>
            <a:off x="250825" y="2492375"/>
            <a:ext cx="1512888" cy="649288"/>
          </a:xfrm>
          <a:prstGeom prst="cloudCallout">
            <a:avLst>
              <a:gd name="adj1" fmla="val 60704"/>
              <a:gd name="adj2" fmla="val 96208"/>
            </a:avLst>
          </a:prstGeom>
          <a:solidFill>
            <a:schemeClr val="accent1"/>
          </a:solidFill>
          <a:ln w="9525">
            <a:solidFill>
              <a:schemeClr val="tx1"/>
            </a:solidFill>
            <a:round/>
            <a:headEnd/>
            <a:tailEnd/>
          </a:ln>
        </p:spPr>
        <p:txBody>
          <a:bodyPr/>
          <a:lstStyle/>
          <a:p>
            <a:pPr algn="ctr">
              <a:defRPr/>
            </a:pPr>
            <a:r>
              <a:rPr lang="en-US" sz="1600" dirty="0">
                <a:solidFill>
                  <a:schemeClr val="tx1">
                    <a:lumMod val="85000"/>
                    <a:lumOff val="15000"/>
                  </a:schemeClr>
                </a:solidFill>
                <a:latin typeface="+mn-lt"/>
              </a:rPr>
              <a:t>No fun.</a:t>
            </a:r>
          </a:p>
        </p:txBody>
      </p:sp>
      <p:sp>
        <p:nvSpPr>
          <p:cNvPr id="8203" name="AutoShape 11"/>
          <p:cNvSpPr>
            <a:spLocks noChangeArrowheads="1"/>
          </p:cNvSpPr>
          <p:nvPr/>
        </p:nvSpPr>
        <p:spPr bwMode="auto">
          <a:xfrm>
            <a:off x="2786063" y="2997200"/>
            <a:ext cx="1857375" cy="503238"/>
          </a:xfrm>
          <a:prstGeom prst="cloudCallout">
            <a:avLst>
              <a:gd name="adj1" fmla="val 49477"/>
              <a:gd name="adj2" fmla="val 104889"/>
            </a:avLst>
          </a:prstGeom>
          <a:solidFill>
            <a:schemeClr val="accent1"/>
          </a:solidFill>
          <a:ln w="9525">
            <a:solidFill>
              <a:schemeClr val="tx1"/>
            </a:solidFill>
            <a:round/>
            <a:headEnd/>
            <a:tailEnd/>
          </a:ln>
        </p:spPr>
        <p:txBody>
          <a:bodyPr/>
          <a:lstStyle/>
          <a:p>
            <a:pPr algn="ctr">
              <a:defRPr/>
            </a:pPr>
            <a:r>
              <a:rPr lang="en-US" sz="1200">
                <a:solidFill>
                  <a:schemeClr val="tx1">
                    <a:lumMod val="85000"/>
                    <a:lumOff val="15000"/>
                  </a:schemeClr>
                </a:solidFill>
              </a:rPr>
              <a:t>&gt;whimper&lt;</a:t>
            </a:r>
          </a:p>
        </p:txBody>
      </p:sp>
      <p:sp>
        <p:nvSpPr>
          <p:cNvPr id="24588" name="Text Box 12"/>
          <p:cNvSpPr txBox="1">
            <a:spLocks noChangeArrowheads="1"/>
          </p:cNvSpPr>
          <p:nvPr/>
        </p:nvSpPr>
        <p:spPr bwMode="auto">
          <a:xfrm rot="-5400000">
            <a:off x="7187406" y="4901407"/>
            <a:ext cx="3455987" cy="457200"/>
          </a:xfrm>
          <a:prstGeom prst="rect">
            <a:avLst/>
          </a:prstGeom>
          <a:noFill/>
          <a:ln w="9525">
            <a:noFill/>
            <a:miter lim="800000"/>
            <a:headEnd/>
            <a:tailEnd/>
          </a:ln>
        </p:spPr>
        <p:txBody>
          <a:bodyPr>
            <a:spAutoFit/>
          </a:bodyPr>
          <a:lstStyle/>
          <a:p>
            <a:pPr>
              <a:spcBef>
                <a:spcPct val="50000"/>
              </a:spcBef>
            </a:pPr>
            <a:endParaRPr lang="en-US" sz="2400">
              <a:latin typeface="Arial Narrow"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1506"/>
                                        </p:tgtEl>
                                        <p:attrNameLst>
                                          <p:attrName>style.visibility</p:attrName>
                                        </p:attrNameLst>
                                      </p:cBhvr>
                                      <p:to>
                                        <p:strVal val="visible"/>
                                      </p:to>
                                    </p:set>
                                    <p:animEffect transition="in" filter="randombar(horizontal)">
                                      <p:cBhvr>
                                        <p:cTn id="7" dur="600">
                                          <p:stCondLst>
                                            <p:cond delay="0"/>
                                          </p:stCondLst>
                                        </p:cTn>
                                        <p:tgtEl>
                                          <p:spTgt spid="2150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1507"/>
                                        </p:tgtEl>
                                        <p:attrNameLst>
                                          <p:attrName>style.visibility</p:attrName>
                                        </p:attrNameLst>
                                      </p:cBhvr>
                                      <p:to>
                                        <p:strVal val="visible"/>
                                      </p:to>
                                    </p:set>
                                    <p:animEffect transition="in" filter="randombar(horizontal)">
                                      <p:cBhvr>
                                        <p:cTn id="12" dur="500"/>
                                        <p:tgtEl>
                                          <p:spTgt spid="2150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1508"/>
                                        </p:tgtEl>
                                        <p:attrNameLst>
                                          <p:attrName>style.visibility</p:attrName>
                                        </p:attrNameLst>
                                      </p:cBhvr>
                                      <p:to>
                                        <p:strVal val="visible"/>
                                      </p:to>
                                    </p:set>
                                    <p:animEffect transition="in" filter="randombar(horizontal)">
                                      <p:cBhvr>
                                        <p:cTn id="17" dur="500"/>
                                        <p:tgtEl>
                                          <p:spTgt spid="2150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1509"/>
                                        </p:tgtEl>
                                        <p:attrNameLst>
                                          <p:attrName>style.visibility</p:attrName>
                                        </p:attrNameLst>
                                      </p:cBhvr>
                                      <p:to>
                                        <p:strVal val="visible"/>
                                      </p:to>
                                    </p:set>
                                    <p:animEffect transition="in" filter="randombar(horizontal)">
                                      <p:cBhvr>
                                        <p:cTn id="22" dur="500"/>
                                        <p:tgtEl>
                                          <p:spTgt spid="215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idx="4294967295"/>
          </p:nvPr>
        </p:nvSpPr>
        <p:spPr>
          <a:xfrm>
            <a:off x="0" y="320675"/>
            <a:ext cx="7239000" cy="1143000"/>
          </a:xfrm>
        </p:spPr>
        <p:txBody>
          <a:bodyPr/>
          <a:lstStyle/>
          <a:p>
            <a:pPr eaLnBrk="1" hangingPunct="1"/>
            <a:r>
              <a:rPr lang="en-US" smtClean="0">
                <a:solidFill>
                  <a:schemeClr val="accent2"/>
                </a:solidFill>
              </a:rPr>
              <a:t>Psychotic</a:t>
            </a:r>
          </a:p>
        </p:txBody>
      </p:sp>
      <p:pic>
        <p:nvPicPr>
          <p:cNvPr id="22531" name="Picture 3" descr="MPj03211950000[1]"/>
          <p:cNvPicPr>
            <a:picLocks noGrp="1" noChangeAspect="1" noChangeArrowheads="1"/>
          </p:cNvPicPr>
          <p:nvPr>
            <p:ph sz="half" idx="4294967295"/>
          </p:nvPr>
        </p:nvPicPr>
        <p:blipFill>
          <a:blip r:embed="rId2" cstate="print"/>
          <a:srcRect/>
          <a:stretch>
            <a:fillRect/>
          </a:stretch>
        </p:blipFill>
        <p:spPr>
          <a:xfrm>
            <a:off x="0" y="2000250"/>
            <a:ext cx="1612900" cy="2260600"/>
          </a:xfrm>
        </p:spPr>
      </p:pic>
      <p:pic>
        <p:nvPicPr>
          <p:cNvPr id="22532" name="Picture 4" descr="MPj03212050000[1]"/>
          <p:cNvPicPr>
            <a:picLocks noGrp="1" noChangeAspect="1" noChangeArrowheads="1"/>
          </p:cNvPicPr>
          <p:nvPr>
            <p:ph sz="quarter" idx="4294967295"/>
          </p:nvPr>
        </p:nvPicPr>
        <p:blipFill>
          <a:blip r:embed="rId3" cstate="print"/>
          <a:srcRect/>
          <a:stretch>
            <a:fillRect/>
          </a:stretch>
        </p:blipFill>
        <p:spPr>
          <a:xfrm>
            <a:off x="8407400" y="4572000"/>
            <a:ext cx="736600" cy="1038225"/>
          </a:xfrm>
        </p:spPr>
      </p:pic>
      <p:pic>
        <p:nvPicPr>
          <p:cNvPr id="22533" name="Picture 5" descr="j0302953"/>
          <p:cNvPicPr>
            <a:picLocks noGrp="1" noChangeAspect="1" noChangeArrowheads="1"/>
          </p:cNvPicPr>
          <p:nvPr>
            <p:ph sz="quarter" idx="4294967295"/>
          </p:nvPr>
        </p:nvPicPr>
        <p:blipFill>
          <a:blip r:embed="rId4" cstate="print"/>
          <a:srcRect/>
          <a:stretch>
            <a:fillRect/>
          </a:stretch>
        </p:blipFill>
        <p:spPr>
          <a:xfrm>
            <a:off x="0" y="4143375"/>
            <a:ext cx="844550" cy="1181100"/>
          </a:xfrm>
        </p:spPr>
      </p:pic>
      <p:sp>
        <p:nvSpPr>
          <p:cNvPr id="25606" name="Text Box 6"/>
          <p:cNvSpPr txBox="1">
            <a:spLocks noChangeArrowheads="1"/>
          </p:cNvSpPr>
          <p:nvPr/>
        </p:nvSpPr>
        <p:spPr bwMode="auto">
          <a:xfrm>
            <a:off x="1357313" y="4643438"/>
            <a:ext cx="576262" cy="457200"/>
          </a:xfrm>
          <a:prstGeom prst="rect">
            <a:avLst/>
          </a:prstGeom>
          <a:noFill/>
          <a:ln w="9525">
            <a:noFill/>
            <a:miter lim="800000"/>
            <a:headEnd/>
            <a:tailEnd/>
          </a:ln>
        </p:spPr>
        <p:txBody>
          <a:bodyPr>
            <a:spAutoFit/>
          </a:bodyPr>
          <a:lstStyle/>
          <a:p>
            <a:pPr>
              <a:spcBef>
                <a:spcPct val="50000"/>
              </a:spcBef>
            </a:pPr>
            <a:r>
              <a:rPr lang="en-US" sz="2400"/>
              <a:t>Id</a:t>
            </a:r>
          </a:p>
        </p:txBody>
      </p:sp>
      <p:sp>
        <p:nvSpPr>
          <p:cNvPr id="25607" name="Text Box 7"/>
          <p:cNvSpPr txBox="1">
            <a:spLocks noChangeArrowheads="1"/>
          </p:cNvSpPr>
          <p:nvPr/>
        </p:nvSpPr>
        <p:spPr bwMode="auto">
          <a:xfrm>
            <a:off x="6429375" y="5589588"/>
            <a:ext cx="1885950" cy="457200"/>
          </a:xfrm>
          <a:prstGeom prst="rect">
            <a:avLst/>
          </a:prstGeom>
          <a:noFill/>
          <a:ln w="9525">
            <a:noFill/>
            <a:miter lim="800000"/>
            <a:headEnd/>
            <a:tailEnd/>
          </a:ln>
        </p:spPr>
        <p:txBody>
          <a:bodyPr>
            <a:spAutoFit/>
          </a:bodyPr>
          <a:lstStyle/>
          <a:p>
            <a:pPr>
              <a:spcBef>
                <a:spcPct val="50000"/>
              </a:spcBef>
            </a:pPr>
            <a:r>
              <a:rPr lang="en-US" sz="2400"/>
              <a:t>Superego</a:t>
            </a:r>
          </a:p>
        </p:txBody>
      </p:sp>
      <p:sp>
        <p:nvSpPr>
          <p:cNvPr id="25608" name="Text Box 8"/>
          <p:cNvSpPr txBox="1">
            <a:spLocks noChangeArrowheads="1"/>
          </p:cNvSpPr>
          <p:nvPr/>
        </p:nvSpPr>
        <p:spPr bwMode="auto">
          <a:xfrm>
            <a:off x="3643313" y="5643563"/>
            <a:ext cx="1362075" cy="457200"/>
          </a:xfrm>
          <a:prstGeom prst="rect">
            <a:avLst/>
          </a:prstGeom>
          <a:noFill/>
          <a:ln w="9525">
            <a:noFill/>
            <a:miter lim="800000"/>
            <a:headEnd/>
            <a:tailEnd/>
          </a:ln>
        </p:spPr>
        <p:txBody>
          <a:bodyPr>
            <a:spAutoFit/>
          </a:bodyPr>
          <a:lstStyle/>
          <a:p>
            <a:pPr>
              <a:spcBef>
                <a:spcPct val="50000"/>
              </a:spcBef>
            </a:pPr>
            <a:r>
              <a:rPr lang="en-US" sz="2400"/>
              <a:t>Ego</a:t>
            </a:r>
          </a:p>
        </p:txBody>
      </p:sp>
      <p:sp>
        <p:nvSpPr>
          <p:cNvPr id="9225" name="AutoShape 9"/>
          <p:cNvSpPr>
            <a:spLocks noChangeArrowheads="1"/>
          </p:cNvSpPr>
          <p:nvPr/>
        </p:nvSpPr>
        <p:spPr bwMode="auto">
          <a:xfrm>
            <a:off x="3059113" y="1412875"/>
            <a:ext cx="5329237" cy="1368425"/>
          </a:xfrm>
          <a:prstGeom prst="wedgeRoundRectCallout">
            <a:avLst>
              <a:gd name="adj1" fmla="val -63347"/>
              <a:gd name="adj2" fmla="val 26681"/>
              <a:gd name="adj3" fmla="val 16667"/>
            </a:avLst>
          </a:prstGeom>
          <a:solidFill>
            <a:schemeClr val="accent1"/>
          </a:solidFill>
          <a:ln w="9525">
            <a:solidFill>
              <a:schemeClr val="tx1"/>
            </a:solidFill>
            <a:miter lim="800000"/>
            <a:headEnd/>
            <a:tailEnd/>
          </a:ln>
        </p:spPr>
        <p:txBody>
          <a:bodyPr/>
          <a:lstStyle/>
          <a:p>
            <a:pPr algn="ctr">
              <a:defRPr/>
            </a:pPr>
            <a:r>
              <a:rPr lang="en-US" sz="3000" dirty="0">
                <a:solidFill>
                  <a:schemeClr val="tx1">
                    <a:lumMod val="85000"/>
                    <a:lumOff val="15000"/>
                  </a:schemeClr>
                </a:solidFill>
                <a:latin typeface="+mn-lt"/>
              </a:rPr>
              <a:t>Sex! Food! Drink! Drugs! NOW!</a:t>
            </a:r>
          </a:p>
        </p:txBody>
      </p:sp>
      <p:sp>
        <p:nvSpPr>
          <p:cNvPr id="9226" name="AutoShape 10"/>
          <p:cNvSpPr>
            <a:spLocks noChangeArrowheads="1"/>
          </p:cNvSpPr>
          <p:nvPr/>
        </p:nvSpPr>
        <p:spPr bwMode="auto">
          <a:xfrm>
            <a:off x="4429125" y="3071813"/>
            <a:ext cx="1584325" cy="1079500"/>
          </a:xfrm>
          <a:prstGeom prst="cloudCallout">
            <a:avLst>
              <a:gd name="adj1" fmla="val -57373"/>
              <a:gd name="adj2" fmla="val 66595"/>
            </a:avLst>
          </a:prstGeom>
          <a:solidFill>
            <a:schemeClr val="accent1"/>
          </a:solidFill>
          <a:ln w="9525">
            <a:solidFill>
              <a:schemeClr val="tx1"/>
            </a:solidFill>
            <a:round/>
            <a:headEnd/>
            <a:tailEnd/>
          </a:ln>
        </p:spPr>
        <p:txBody>
          <a:bodyPr/>
          <a:lstStyle/>
          <a:p>
            <a:pPr algn="ctr">
              <a:defRPr/>
            </a:pPr>
            <a:r>
              <a:rPr lang="en-US" sz="1200" dirty="0">
                <a:solidFill>
                  <a:schemeClr val="tx1">
                    <a:lumMod val="85000"/>
                    <a:lumOff val="15000"/>
                  </a:schemeClr>
                </a:solidFill>
              </a:rPr>
              <a:t>Eek!</a:t>
            </a:r>
          </a:p>
        </p:txBody>
      </p:sp>
      <p:sp>
        <p:nvSpPr>
          <p:cNvPr id="9227" name="AutoShape 11"/>
          <p:cNvSpPr>
            <a:spLocks noChangeArrowheads="1"/>
          </p:cNvSpPr>
          <p:nvPr/>
        </p:nvSpPr>
        <p:spPr bwMode="auto">
          <a:xfrm flipH="1">
            <a:off x="6357938" y="3143250"/>
            <a:ext cx="1658937" cy="1082675"/>
          </a:xfrm>
          <a:prstGeom prst="cloudCallout">
            <a:avLst>
              <a:gd name="adj1" fmla="val 4150"/>
              <a:gd name="adj2" fmla="val 76277"/>
            </a:avLst>
          </a:prstGeom>
          <a:solidFill>
            <a:schemeClr val="accent1"/>
          </a:solidFill>
          <a:ln w="9525">
            <a:solidFill>
              <a:schemeClr val="tx1"/>
            </a:solidFill>
            <a:round/>
            <a:headEnd/>
            <a:tailEnd/>
          </a:ln>
        </p:spPr>
        <p:txBody>
          <a:bodyPr/>
          <a:lstStyle/>
          <a:p>
            <a:pPr algn="ctr">
              <a:defRPr/>
            </a:pPr>
            <a:r>
              <a:rPr lang="en-US" sz="1200" dirty="0">
                <a:solidFill>
                  <a:schemeClr val="tx1">
                    <a:lumMod val="85000"/>
                    <a:lumOff val="15000"/>
                  </a:schemeClr>
                </a:solidFill>
              </a:rPr>
              <a:t>Who turned out the lights?</a:t>
            </a:r>
          </a:p>
        </p:txBody>
      </p:sp>
      <p:sp>
        <p:nvSpPr>
          <p:cNvPr id="25612" name="Text Box 12"/>
          <p:cNvSpPr txBox="1">
            <a:spLocks noChangeArrowheads="1"/>
          </p:cNvSpPr>
          <p:nvPr/>
        </p:nvSpPr>
        <p:spPr bwMode="auto">
          <a:xfrm rot="-5400000">
            <a:off x="7187406" y="4901407"/>
            <a:ext cx="3455987" cy="457200"/>
          </a:xfrm>
          <a:prstGeom prst="rect">
            <a:avLst/>
          </a:prstGeom>
          <a:noFill/>
          <a:ln w="9525">
            <a:noFill/>
            <a:miter lim="800000"/>
            <a:headEnd/>
            <a:tailEnd/>
          </a:ln>
        </p:spPr>
        <p:txBody>
          <a:bodyPr>
            <a:spAutoFit/>
          </a:bodyPr>
          <a:lstStyle/>
          <a:p>
            <a:pPr>
              <a:spcBef>
                <a:spcPct val="50000"/>
              </a:spcBef>
            </a:pPr>
            <a:endParaRPr lang="en-US" sz="2400">
              <a:latin typeface="Arial Narrow"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2530"/>
                                        </p:tgtEl>
                                        <p:attrNameLst>
                                          <p:attrName>style.visibility</p:attrName>
                                        </p:attrNameLst>
                                      </p:cBhvr>
                                      <p:to>
                                        <p:strVal val="visible"/>
                                      </p:to>
                                    </p:set>
                                    <p:animEffect transition="in" filter="randombar(horizontal)">
                                      <p:cBhvr>
                                        <p:cTn id="7" dur="600">
                                          <p:stCondLst>
                                            <p:cond delay="0"/>
                                          </p:stCondLst>
                                        </p:cTn>
                                        <p:tgtEl>
                                          <p:spTgt spid="2253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2531"/>
                                        </p:tgtEl>
                                        <p:attrNameLst>
                                          <p:attrName>style.visibility</p:attrName>
                                        </p:attrNameLst>
                                      </p:cBhvr>
                                      <p:to>
                                        <p:strVal val="visible"/>
                                      </p:to>
                                    </p:set>
                                    <p:animEffect transition="in" filter="randombar(horizontal)">
                                      <p:cBhvr>
                                        <p:cTn id="12" dur="500"/>
                                        <p:tgtEl>
                                          <p:spTgt spid="22531"/>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2532"/>
                                        </p:tgtEl>
                                        <p:attrNameLst>
                                          <p:attrName>style.visibility</p:attrName>
                                        </p:attrNameLst>
                                      </p:cBhvr>
                                      <p:to>
                                        <p:strVal val="visible"/>
                                      </p:to>
                                    </p:set>
                                    <p:animEffect transition="in" filter="randombar(horizontal)">
                                      <p:cBhvr>
                                        <p:cTn id="17" dur="500"/>
                                        <p:tgtEl>
                                          <p:spTgt spid="22532"/>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2533"/>
                                        </p:tgtEl>
                                        <p:attrNameLst>
                                          <p:attrName>style.visibility</p:attrName>
                                        </p:attrNameLst>
                                      </p:cBhvr>
                                      <p:to>
                                        <p:strVal val="visible"/>
                                      </p:to>
                                    </p:set>
                                    <p:animEffect transition="in" filter="randombar(horizontal)">
                                      <p:cBhvr>
                                        <p:cTn id="22" dur="500"/>
                                        <p:tgtEl>
                                          <p:spTgt spid="225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2"/>
          <p:cNvSpPr>
            <a:spLocks noGrp="1"/>
          </p:cNvSpPr>
          <p:nvPr>
            <p:ph type="title"/>
          </p:nvPr>
        </p:nvSpPr>
        <p:spPr/>
        <p:txBody>
          <a:bodyPr/>
          <a:lstStyle/>
          <a:p>
            <a:pPr eaLnBrk="1" hangingPunct="1"/>
            <a:r>
              <a:rPr lang="en-GB" smtClean="0"/>
              <a:t>Mini Plenary</a:t>
            </a:r>
          </a:p>
        </p:txBody>
      </p:sp>
      <p:sp>
        <p:nvSpPr>
          <p:cNvPr id="26627" name="Content Placeholder 3"/>
          <p:cNvSpPr>
            <a:spLocks noGrp="1"/>
          </p:cNvSpPr>
          <p:nvPr>
            <p:ph idx="1"/>
          </p:nvPr>
        </p:nvSpPr>
        <p:spPr>
          <a:xfrm>
            <a:off x="457200" y="1600200"/>
            <a:ext cx="8229600" cy="1185863"/>
          </a:xfrm>
        </p:spPr>
        <p:txBody>
          <a:bodyPr/>
          <a:lstStyle/>
          <a:p>
            <a:pPr eaLnBrk="1" hangingPunct="1">
              <a:buFont typeface="Arial" charset="0"/>
              <a:buNone/>
            </a:pPr>
            <a:r>
              <a:rPr lang="en-GB" smtClean="0"/>
              <a:t>What do you think these people are mostly controlled by- id, ego or superego?</a:t>
            </a:r>
          </a:p>
        </p:txBody>
      </p:sp>
      <p:sp>
        <p:nvSpPr>
          <p:cNvPr id="2" name="Slide Number Placeholder 1"/>
          <p:cNvSpPr>
            <a:spLocks noGrp="1"/>
          </p:cNvSpPr>
          <p:nvPr>
            <p:ph type="sldNum" sz="quarter" idx="12"/>
          </p:nvPr>
        </p:nvSpPr>
        <p:spPr/>
        <p:txBody>
          <a:bodyPr/>
          <a:lstStyle/>
          <a:p>
            <a:pPr>
              <a:defRPr/>
            </a:pPr>
            <a:fld id="{777873E0-AE49-48FA-ACA6-13A121426A79}" type="slidenum">
              <a:rPr lang="en-US" smtClean="0"/>
              <a:pPr>
                <a:defRPr/>
              </a:pPr>
              <a:t>20</a:t>
            </a:fld>
            <a:endParaRPr lang="en-US"/>
          </a:p>
        </p:txBody>
      </p:sp>
      <p:pic>
        <p:nvPicPr>
          <p:cNvPr id="26629" name="Picture 3"/>
          <p:cNvPicPr>
            <a:picLocks noChangeAspect="1" noChangeArrowheads="1"/>
          </p:cNvPicPr>
          <p:nvPr/>
        </p:nvPicPr>
        <p:blipFill>
          <a:blip r:embed="rId2" cstate="print"/>
          <a:srcRect/>
          <a:stretch>
            <a:fillRect/>
          </a:stretch>
        </p:blipFill>
        <p:spPr bwMode="auto">
          <a:xfrm rot="-1389400">
            <a:off x="642938" y="3405188"/>
            <a:ext cx="2762250" cy="1657350"/>
          </a:xfrm>
          <a:prstGeom prst="rect">
            <a:avLst/>
          </a:prstGeom>
          <a:noFill/>
          <a:ln w="9525">
            <a:noFill/>
            <a:miter lim="800000"/>
            <a:headEnd/>
            <a:tailEnd/>
          </a:ln>
        </p:spPr>
      </p:pic>
      <p:pic>
        <p:nvPicPr>
          <p:cNvPr id="26630" name="Picture 4"/>
          <p:cNvPicPr>
            <a:picLocks noChangeAspect="1" noChangeArrowheads="1"/>
          </p:cNvPicPr>
          <p:nvPr/>
        </p:nvPicPr>
        <p:blipFill>
          <a:blip r:embed="rId3" cstate="print"/>
          <a:srcRect/>
          <a:stretch>
            <a:fillRect/>
          </a:stretch>
        </p:blipFill>
        <p:spPr bwMode="auto">
          <a:xfrm>
            <a:off x="5715000" y="2857500"/>
            <a:ext cx="2363788" cy="35718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smtClean="0"/>
              <a:t>STARTER</a:t>
            </a:r>
          </a:p>
        </p:txBody>
      </p:sp>
      <p:sp>
        <p:nvSpPr>
          <p:cNvPr id="27651" name="Content Placeholder 2"/>
          <p:cNvSpPr>
            <a:spLocks noGrp="1"/>
          </p:cNvSpPr>
          <p:nvPr>
            <p:ph idx="1"/>
          </p:nvPr>
        </p:nvSpPr>
        <p:spPr/>
        <p:txBody>
          <a:bodyPr/>
          <a:lstStyle/>
          <a:p>
            <a:pPr>
              <a:buFont typeface="Arial" charset="0"/>
              <a:buNone/>
            </a:pPr>
            <a:r>
              <a:rPr lang="en-GB" smtClean="0"/>
              <a:t>FREUDIAN QUESTIONNAIRE</a:t>
            </a:r>
          </a:p>
          <a:p>
            <a:pPr>
              <a:buFont typeface="Arial" charset="0"/>
              <a:buNone/>
            </a:pPr>
            <a:endParaRPr lang="en-GB" smtClean="0"/>
          </a:p>
          <a:p>
            <a:pPr>
              <a:buFont typeface="Arial" charset="0"/>
              <a:buNone/>
            </a:pPr>
            <a:endParaRPr lang="en-GB" smtClean="0"/>
          </a:p>
        </p:txBody>
      </p:sp>
      <p:sp>
        <p:nvSpPr>
          <p:cNvPr id="4" name="Slide Number Placeholder 3"/>
          <p:cNvSpPr>
            <a:spLocks noGrp="1"/>
          </p:cNvSpPr>
          <p:nvPr>
            <p:ph type="sldNum" sz="quarter" idx="12"/>
          </p:nvPr>
        </p:nvSpPr>
        <p:spPr/>
        <p:txBody>
          <a:bodyPr/>
          <a:lstStyle/>
          <a:p>
            <a:pPr>
              <a:defRPr/>
            </a:pPr>
            <a:fld id="{A28BE39B-E481-46F9-9F52-7C7B292CB624}" type="slidenum">
              <a:rPr lang="en-US" smtClean="0"/>
              <a:pPr>
                <a:defRPr/>
              </a:pPr>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pPr eaLnBrk="1" hangingPunct="1"/>
            <a:r>
              <a:rPr lang="en-GB" sz="4000" smtClean="0"/>
              <a:t>PSYCHOSEXUAL STAGES OF DEVELOPMENT</a:t>
            </a:r>
          </a:p>
        </p:txBody>
      </p:sp>
      <p:sp>
        <p:nvSpPr>
          <p:cNvPr id="28675" name="Rectangle 3"/>
          <p:cNvSpPr>
            <a:spLocks noGrp="1" noChangeArrowheads="1"/>
          </p:cNvSpPr>
          <p:nvPr>
            <p:ph idx="1"/>
          </p:nvPr>
        </p:nvSpPr>
        <p:spPr>
          <a:xfrm>
            <a:off x="457200" y="1714500"/>
            <a:ext cx="8229600" cy="4411663"/>
          </a:xfrm>
        </p:spPr>
        <p:txBody>
          <a:bodyPr>
            <a:normAutofit lnSpcReduction="10000"/>
          </a:bodyPr>
          <a:lstStyle/>
          <a:p>
            <a:pPr eaLnBrk="1" hangingPunct="1"/>
            <a:r>
              <a:rPr lang="en-US" sz="2400" smtClean="0"/>
              <a:t>Freud believed that personality solidifies during childhood,  before age five. He believed that early childhood influences determined the adult personality. </a:t>
            </a:r>
          </a:p>
          <a:p>
            <a:pPr eaLnBrk="1" hangingPunct="1">
              <a:buFontTx/>
              <a:buChar char="-"/>
            </a:pPr>
            <a:r>
              <a:rPr lang="en-US" sz="2400" i="1" smtClean="0"/>
              <a:t>Parental behavior is crucial to normal development.</a:t>
            </a:r>
          </a:p>
          <a:p>
            <a:pPr eaLnBrk="1" hangingPunct="1">
              <a:buFontTx/>
              <a:buChar char="-"/>
            </a:pPr>
            <a:r>
              <a:rPr lang="en-US" sz="2400" i="1" smtClean="0"/>
              <a:t>Personality and mental health problems in adulthood can usually be traced back to the first five years.</a:t>
            </a:r>
            <a:r>
              <a:rPr lang="en-US" sz="2400" smtClean="0"/>
              <a:t>        </a:t>
            </a:r>
          </a:p>
          <a:p>
            <a:pPr eaLnBrk="1" hangingPunct="1"/>
            <a:r>
              <a:rPr lang="en-US" sz="2400" smtClean="0"/>
              <a:t>He proposed five stages of psychosexual development: the oral stage, the anal stage, the phallic stage, the latency stage, and the genital stage.</a:t>
            </a:r>
            <a:r>
              <a:rPr lang="en-US" sz="2800" smtClean="0"/>
              <a:t> </a:t>
            </a:r>
          </a:p>
          <a:p>
            <a:pPr eaLnBrk="1" hangingPunct="1">
              <a:buFontTx/>
              <a:buNone/>
            </a:pPr>
            <a:endParaRPr lang="en-GB" sz="2800" smtClean="0"/>
          </a:p>
        </p:txBody>
      </p:sp>
      <p:sp>
        <p:nvSpPr>
          <p:cNvPr id="28676" name="Rectangle 3"/>
          <p:cNvSpPr>
            <a:spLocks noChangeArrowheads="1"/>
          </p:cNvSpPr>
          <p:nvPr/>
        </p:nvSpPr>
        <p:spPr bwMode="auto">
          <a:xfrm>
            <a:off x="2500313" y="5643563"/>
            <a:ext cx="5857875" cy="523875"/>
          </a:xfrm>
          <a:prstGeom prst="rect">
            <a:avLst/>
          </a:prstGeom>
          <a:noFill/>
          <a:ln w="9525">
            <a:noFill/>
            <a:miter lim="800000"/>
            <a:headEnd/>
            <a:tailEnd/>
          </a:ln>
        </p:spPr>
        <p:txBody>
          <a:bodyPr>
            <a:spAutoFit/>
          </a:bodyPr>
          <a:lstStyle/>
          <a:p>
            <a:r>
              <a:rPr lang="en-GB" sz="1400">
                <a:hlinkClick r:id="rId2"/>
              </a:rPr>
              <a:t>https://www.youtube.com/watch?v=cvOoYX45G_0</a:t>
            </a:r>
            <a:endParaRPr lang="en-GB" sz="1400"/>
          </a:p>
          <a:p>
            <a:endParaRPr lang="en-GB" sz="14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fontScale="90000"/>
          </a:bodyPr>
          <a:lstStyle/>
          <a:p>
            <a:pPr eaLnBrk="1" hangingPunct="1"/>
            <a:r>
              <a:rPr lang="en-GB" smtClean="0"/>
              <a:t>PSYCHOSEXUAL STAGES OF DEVELOPMENT</a:t>
            </a:r>
          </a:p>
        </p:txBody>
      </p:sp>
      <p:sp>
        <p:nvSpPr>
          <p:cNvPr id="29699" name="Rectangle 3"/>
          <p:cNvSpPr>
            <a:spLocks noGrp="1" noChangeArrowheads="1"/>
          </p:cNvSpPr>
          <p:nvPr>
            <p:ph idx="1"/>
          </p:nvPr>
        </p:nvSpPr>
        <p:spPr>
          <a:xfrm>
            <a:off x="457200" y="1600200"/>
            <a:ext cx="8229600" cy="4972050"/>
          </a:xfrm>
        </p:spPr>
        <p:txBody>
          <a:bodyPr/>
          <a:lstStyle/>
          <a:p>
            <a:pPr eaLnBrk="1" hangingPunct="1">
              <a:lnSpc>
                <a:spcPct val="80000"/>
              </a:lnSpc>
              <a:buFont typeface="Arial" charset="0"/>
              <a:buNone/>
            </a:pPr>
            <a:endParaRPr lang="en-US" sz="2400" smtClean="0"/>
          </a:p>
          <a:p>
            <a:pPr eaLnBrk="1" hangingPunct="1">
              <a:lnSpc>
                <a:spcPct val="80000"/>
              </a:lnSpc>
              <a:buFont typeface="Arial" charset="0"/>
              <a:buNone/>
            </a:pPr>
            <a:r>
              <a:rPr lang="en-US" sz="2400" smtClean="0"/>
              <a:t>He believed that at each stage of development children gain sexual/sensual satisfaction from a particular part of their bodies. Each stage has conflicts and children’s ways of managing these conflicts influence their personalities (just like the conflict between the id and superego….Freud loved conflict!!!).</a:t>
            </a:r>
          </a:p>
          <a:p>
            <a:pPr eaLnBrk="1" hangingPunct="1">
              <a:lnSpc>
                <a:spcPct val="80000"/>
              </a:lnSpc>
              <a:buFontTx/>
              <a:buNone/>
            </a:pPr>
            <a:r>
              <a:rPr lang="en-US" smtClean="0"/>
              <a:t> </a:t>
            </a:r>
          </a:p>
          <a:p>
            <a:pPr eaLnBrk="1" hangingPunct="1">
              <a:lnSpc>
                <a:spcPct val="80000"/>
              </a:lnSpc>
            </a:pPr>
            <a:r>
              <a:rPr lang="en-US" sz="2400" smtClean="0"/>
              <a:t>If a child’s needs in a particular stage are satisfied too much or frustrated too much, the child can become fixated at that stage of development. </a:t>
            </a:r>
            <a:r>
              <a:rPr lang="en-US" sz="2400" b="1" smtClean="0"/>
              <a:t>Fixation</a:t>
            </a:r>
            <a:r>
              <a:rPr lang="en-US" sz="2400" smtClean="0"/>
              <a:t> is when the child cannot progress from one stage to the other. When the child becomes an adult, the fixation shows up in their personality.</a:t>
            </a:r>
            <a:endParaRPr lang="en-GB" sz="2400" smtClean="0"/>
          </a:p>
          <a:p>
            <a:pPr eaLnBrk="1" hangingPunct="1">
              <a:lnSpc>
                <a:spcPct val="80000"/>
              </a:lnSpc>
            </a:pPr>
            <a:endParaRPr lang="en-GB" sz="2400"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381" name="Group 165"/>
          <p:cNvGraphicFramePr>
            <a:graphicFrameLocks noGrp="1"/>
          </p:cNvGraphicFramePr>
          <p:nvPr/>
        </p:nvGraphicFramePr>
        <p:xfrm>
          <a:off x="214313" y="785813"/>
          <a:ext cx="8715435" cy="5573303"/>
        </p:xfrm>
        <a:graphic>
          <a:graphicData uri="http://schemas.openxmlformats.org/drawingml/2006/table">
            <a:tbl>
              <a:tblPr/>
              <a:tblGrid>
                <a:gridCol w="1288367"/>
                <a:gridCol w="1894660"/>
                <a:gridCol w="2046233"/>
                <a:gridCol w="3486175"/>
              </a:tblGrid>
              <a:tr h="5436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Stage &amp;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Source of Pleasure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Conflict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Consequences of Fixation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5704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ORAL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Under satisfied, sarcastic, pessimistic &amp; verbal hostility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Gullible, naive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922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ANAL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1-3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Toilet training-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Too harsh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Too relaxed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Anal retentive-</a:t>
                      </a:r>
                    </a:p>
                    <a:p>
                      <a:pPr marL="342900" marR="0" lvl="0" indent="-342900" algn="l" defTabSz="914400" rtl="0" eaLnBrk="1" fontAlgn="base" latinLnBrk="0" hangingPunct="1">
                        <a:lnSpc>
                          <a:spcPct val="100000"/>
                        </a:lnSpc>
                        <a:spcBef>
                          <a:spcPct val="20000"/>
                        </a:spcBef>
                        <a:spcAft>
                          <a:spcPct val="0"/>
                        </a:spcAft>
                        <a:buClrTx/>
                        <a:buSzTx/>
                        <a:buFontTx/>
                        <a:buAutoNum type="arabicPeriod"/>
                        <a:tabLst/>
                      </a:pPr>
                      <a:endParaRPr kumimoji="0" lang="en-GB" sz="1300" b="0" i="0" u="none" strike="noStrike" cap="none" normalizeH="0" baseline="0" dirty="0" smtClean="0">
                        <a:ln>
                          <a:noFill/>
                        </a:ln>
                        <a:solidFill>
                          <a:schemeClr val="tx1"/>
                        </a:solidFill>
                        <a:effectLst/>
                        <a:latin typeface="Calibri" pitchFamily="34" charset="0"/>
                      </a:endParaRPr>
                    </a:p>
                    <a:p>
                      <a:pPr marL="342900" marR="0" lvl="0" indent="-34290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Anal expulsive-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36231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PHALLIC</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4-5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The penis or clitoris. The child derives pleasure from masturbation.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Desire for a relationship with mother or father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MEN: feelings of anxiety &amp; guilt about sex, fear of castration (oedipal complex)</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WOMEN: feelings of inferiority and envy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(Penis Envy and Electra Complex)</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84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LATENCY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5-puberty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Sexual drives are repressed.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Interacting with same sex peers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Fixation does not happen at this stage.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994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GENITAL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Puberty-death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The genitals. The adult derives pleasure from masturbation and sexual intercourse.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Establishing intimate relationships with opposite sex</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Fixation at this stage is what should happen, and indicates a well-adjusted adult.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0759" name="Rectangle 164"/>
          <p:cNvSpPr>
            <a:spLocks noChangeArrowheads="1"/>
          </p:cNvSpPr>
          <p:nvPr/>
        </p:nvSpPr>
        <p:spPr bwMode="auto">
          <a:xfrm>
            <a:off x="2201863" y="166688"/>
            <a:ext cx="4813300" cy="523875"/>
          </a:xfrm>
          <a:prstGeom prst="rect">
            <a:avLst/>
          </a:prstGeom>
          <a:noFill/>
          <a:ln w="9525" algn="ctr">
            <a:noFill/>
            <a:miter lim="800000"/>
            <a:headEnd/>
            <a:tailEnd/>
          </a:ln>
        </p:spPr>
        <p:txBody>
          <a:bodyPr wrap="none">
            <a:spAutoFit/>
          </a:bodyPr>
          <a:lstStyle/>
          <a:p>
            <a:pPr algn="ctr"/>
            <a:r>
              <a:rPr lang="en-GB" sz="2800"/>
              <a:t>Psychosexual Stages</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381" name="Group 165"/>
          <p:cNvGraphicFramePr>
            <a:graphicFrameLocks noGrp="1"/>
          </p:cNvGraphicFramePr>
          <p:nvPr/>
        </p:nvGraphicFramePr>
        <p:xfrm>
          <a:off x="214313" y="785813"/>
          <a:ext cx="8715435" cy="5692175"/>
        </p:xfrm>
        <a:graphic>
          <a:graphicData uri="http://schemas.openxmlformats.org/drawingml/2006/table">
            <a:tbl>
              <a:tblPr/>
              <a:tblGrid>
                <a:gridCol w="1288367"/>
                <a:gridCol w="1894660"/>
                <a:gridCol w="2046233"/>
                <a:gridCol w="3486175"/>
              </a:tblGrid>
              <a:tr h="54364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Stage &amp; Age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Source of Pleasure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Conflict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1" i="0" u="sng" strike="noStrike" cap="none" normalizeH="0" baseline="0" dirty="0" smtClean="0">
                          <a:ln>
                            <a:noFill/>
                          </a:ln>
                          <a:solidFill>
                            <a:schemeClr val="tx1"/>
                          </a:solidFill>
                          <a:effectLst/>
                          <a:latin typeface="Calibri" pitchFamily="34" charset="0"/>
                        </a:rPr>
                        <a:t>Consequences of Fixation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5704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ORAL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0-1</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defRPr/>
                      </a:pPr>
                      <a:r>
                        <a:rPr kumimoji="0" lang="en-GB" sz="1300" b="0" i="0" u="none" strike="noStrike" cap="none" normalizeH="0" baseline="0" dirty="0" smtClean="0">
                          <a:ln>
                            <a:noFill/>
                          </a:ln>
                          <a:solidFill>
                            <a:schemeClr val="tx1"/>
                          </a:solidFill>
                          <a:effectLst/>
                          <a:latin typeface="Calibri" pitchFamily="34" charset="0"/>
                        </a:rPr>
                        <a:t>The mouth. The child enjoys feeding, sucking, swallowing, putting things in mouth, etc</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1300" b="0" i="0" u="none" strike="noStrike" cap="none" normalizeH="0" baseline="0" dirty="0" smtClean="0">
                        <a:ln>
                          <a:noFill/>
                        </a:ln>
                        <a:solidFill>
                          <a:schemeClr val="tx1"/>
                        </a:solidFill>
                        <a:effectLst/>
                        <a:latin typeface="Calibri" pitchFamily="34"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Weaned too early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Weaned too late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Oral aggressive: Under satisfied, sarcastic, pessimistic &amp; verbal hostility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Oral receptive: Gullible, naive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19220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ANAL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1-3</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The anus. The child derives pleasure from expelling or withholding faeces.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Toilet training-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Too harsh</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Too relaxed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1. Anal retentive:  disorganised, messy wasteful. On the other hand, generous and creative</a:t>
                      </a:r>
                    </a:p>
                    <a:p>
                      <a:pPr marL="342900" marR="0" lvl="0" indent="-342900" algn="l" defTabSz="914400" rtl="0" eaLnBrk="1" fontAlgn="base" latinLnBrk="0" hangingPunct="1">
                        <a:lnSpc>
                          <a:spcPct val="100000"/>
                        </a:lnSpc>
                        <a:spcBef>
                          <a:spcPct val="20000"/>
                        </a:spcBef>
                        <a:spcAft>
                          <a:spcPct val="0"/>
                        </a:spcAft>
                        <a:buClrTx/>
                        <a:buSzTx/>
                        <a:buFontTx/>
                        <a:buAutoNum type="arabicPeriod"/>
                        <a:tabLst/>
                      </a:pPr>
                      <a:endParaRPr kumimoji="0" lang="en-GB" sz="1300" b="0" i="0" u="none" strike="noStrike" cap="none" normalizeH="0" baseline="0" dirty="0" smtClean="0">
                        <a:ln>
                          <a:noFill/>
                        </a:ln>
                        <a:solidFill>
                          <a:schemeClr val="tx1"/>
                        </a:solidFill>
                        <a:effectLst/>
                        <a:latin typeface="Calibri" pitchFamily="34" charset="0"/>
                      </a:endParaRPr>
                    </a:p>
                    <a:p>
                      <a:pPr marL="342900" marR="0" lvl="0" indent="-34290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2. Anal expulsive: Neat, organised, controlling., might be quite frugal.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36231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PHALLIC</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4-5</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The penis or clitoris. The child derives pleasure from masturbation.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Desire for a relationship with mother or father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MEN: feelings of anxiety &amp; guilt about sex, fear of castration (oedipal complex)</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WOMEN: feelings of inferiority and envy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(Penis envy and Electra complex)</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841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LATENCY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5-puberty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Sexual drives are repressed.</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Interacting with same sex peers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Fixation does not happen at this stage.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994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GENITAL</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Puberty-death</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The genitals. The adult derives pleasure from masturbation and sexual intercourse.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smtClean="0">
                          <a:ln>
                            <a:noFill/>
                          </a:ln>
                          <a:solidFill>
                            <a:schemeClr val="tx1"/>
                          </a:solidFill>
                          <a:effectLst/>
                          <a:latin typeface="Calibri" pitchFamily="34" charset="0"/>
                        </a:rPr>
                        <a:t>Establishing intimate relationships with opposite sex</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300" b="0" i="0" u="none" strike="noStrike" cap="none" normalizeH="0" baseline="0" dirty="0" smtClean="0">
                          <a:ln>
                            <a:noFill/>
                          </a:ln>
                          <a:solidFill>
                            <a:schemeClr val="tx1"/>
                          </a:solidFill>
                          <a:effectLst/>
                          <a:latin typeface="Calibri" pitchFamily="34" charset="0"/>
                        </a:rPr>
                        <a:t>Fixation at this stage is what should happen, and indicates a well-adjusted adult.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31783" name="Rectangle 164"/>
          <p:cNvSpPr>
            <a:spLocks noChangeArrowheads="1"/>
          </p:cNvSpPr>
          <p:nvPr/>
        </p:nvSpPr>
        <p:spPr bwMode="auto">
          <a:xfrm>
            <a:off x="2201863" y="166688"/>
            <a:ext cx="4813300" cy="523875"/>
          </a:xfrm>
          <a:prstGeom prst="rect">
            <a:avLst/>
          </a:prstGeom>
          <a:noFill/>
          <a:ln w="9525" algn="ctr">
            <a:noFill/>
            <a:miter lim="800000"/>
            <a:headEnd/>
            <a:tailEnd/>
          </a:ln>
        </p:spPr>
        <p:txBody>
          <a:bodyPr wrap="none">
            <a:spAutoFit/>
          </a:bodyPr>
          <a:lstStyle/>
          <a:p>
            <a:pPr algn="ctr"/>
            <a:r>
              <a:rPr lang="en-GB" sz="2800"/>
              <a:t>Psychosexual Stages</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DEFENCE MECHANISMS</a:t>
            </a:r>
          </a:p>
        </p:txBody>
      </p:sp>
      <p:sp>
        <p:nvSpPr>
          <p:cNvPr id="33795" name="Rectangle 3"/>
          <p:cNvSpPr>
            <a:spLocks noGrp="1" noChangeArrowheads="1"/>
          </p:cNvSpPr>
          <p:nvPr>
            <p:ph idx="1"/>
          </p:nvPr>
        </p:nvSpPr>
        <p:spPr/>
        <p:txBody>
          <a:bodyPr>
            <a:normAutofit lnSpcReduction="10000"/>
          </a:bodyPr>
          <a:lstStyle/>
          <a:p>
            <a:pPr eaLnBrk="1" hangingPunct="1">
              <a:buFont typeface="Arial" charset="0"/>
              <a:buNone/>
            </a:pPr>
            <a:r>
              <a:rPr lang="en-GB" sz="2800" smtClean="0"/>
              <a:t>Q. How does the ego resolve the conflict among its demands for reality, the desires of the id, and constraints of the superego? </a:t>
            </a:r>
          </a:p>
          <a:p>
            <a:pPr eaLnBrk="1" hangingPunct="1">
              <a:buFont typeface="Arial" charset="0"/>
              <a:buNone/>
            </a:pPr>
            <a:r>
              <a:rPr lang="en-GB" sz="2800" smtClean="0"/>
              <a:t>A. Through </a:t>
            </a:r>
            <a:r>
              <a:rPr lang="en-GB" sz="2800" b="1" smtClean="0"/>
              <a:t>defence mechanisms</a:t>
            </a:r>
            <a:r>
              <a:rPr lang="en-GB" sz="2800" smtClean="0"/>
              <a:t>. </a:t>
            </a:r>
          </a:p>
          <a:p>
            <a:pPr eaLnBrk="1" hangingPunct="1">
              <a:lnSpc>
                <a:spcPct val="80000"/>
              </a:lnSpc>
            </a:pPr>
            <a:r>
              <a:rPr lang="en-GB" sz="2800" smtClean="0"/>
              <a:t>According to Freud, the ego has developed what he calls defence mechanisms, to cover for the wild demands of the id, which would rarely be socially or morally acceptable.</a:t>
            </a:r>
          </a:p>
          <a:p>
            <a:pPr eaLnBrk="1" hangingPunct="1">
              <a:lnSpc>
                <a:spcPct val="80000"/>
              </a:lnSpc>
            </a:pPr>
            <a:r>
              <a:rPr lang="en-GB" sz="2800" smtClean="0"/>
              <a:t>All of the defences can be described as a combination of denial or repression with different ways of rationalisation.</a:t>
            </a:r>
          </a:p>
          <a:p>
            <a:pPr eaLnBrk="1" hangingPunct="1"/>
            <a:endParaRPr lang="en-GB" sz="2800" smtClean="0"/>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0" y="0"/>
            <a:ext cx="9144000" cy="685800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lumMod val="85000"/>
                  <a:lumOff val="15000"/>
                </a:schemeClr>
              </a:solidFill>
            </a:endParaRPr>
          </a:p>
        </p:txBody>
      </p:sp>
      <p:sp>
        <p:nvSpPr>
          <p:cNvPr id="21" name="Rectangle 20"/>
          <p:cNvSpPr/>
          <p:nvPr/>
        </p:nvSpPr>
        <p:spPr>
          <a:xfrm>
            <a:off x="3000375" y="0"/>
            <a:ext cx="2857500" cy="64293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Defence Mechanisms</a:t>
            </a:r>
          </a:p>
        </p:txBody>
      </p:sp>
      <p:sp>
        <p:nvSpPr>
          <p:cNvPr id="22" name="Rectangle 21"/>
          <p:cNvSpPr/>
          <p:nvPr/>
        </p:nvSpPr>
        <p:spPr>
          <a:xfrm>
            <a:off x="7500938" y="1071563"/>
            <a:ext cx="1643062" cy="24288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Sublimation</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3" name="Rectangle 22"/>
          <p:cNvSpPr/>
          <p:nvPr/>
        </p:nvSpPr>
        <p:spPr>
          <a:xfrm>
            <a:off x="5643563" y="1071563"/>
            <a:ext cx="1714500" cy="24288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Displacement</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4" name="Rectangle 23"/>
          <p:cNvSpPr/>
          <p:nvPr/>
        </p:nvSpPr>
        <p:spPr>
          <a:xfrm>
            <a:off x="3857625" y="1071563"/>
            <a:ext cx="1643063" cy="24288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Denial</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5" name="Rectangle 24"/>
          <p:cNvSpPr/>
          <p:nvPr/>
        </p:nvSpPr>
        <p:spPr>
          <a:xfrm>
            <a:off x="2000250" y="1071563"/>
            <a:ext cx="1714500" cy="24288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Regression</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6" name="Rectangle 25"/>
          <p:cNvSpPr/>
          <p:nvPr/>
        </p:nvSpPr>
        <p:spPr>
          <a:xfrm>
            <a:off x="0" y="1071563"/>
            <a:ext cx="1857375" cy="242887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Repression</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7" name="Rectangle 26"/>
          <p:cNvSpPr/>
          <p:nvPr/>
        </p:nvSpPr>
        <p:spPr>
          <a:xfrm>
            <a:off x="5500688" y="4286250"/>
            <a:ext cx="1785937" cy="2286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Example</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8" name="Rectangle 27"/>
          <p:cNvSpPr/>
          <p:nvPr/>
        </p:nvSpPr>
        <p:spPr>
          <a:xfrm>
            <a:off x="3714750" y="4286250"/>
            <a:ext cx="1643063" cy="2286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Example</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29" name="Rectangle 28"/>
          <p:cNvSpPr/>
          <p:nvPr/>
        </p:nvSpPr>
        <p:spPr>
          <a:xfrm>
            <a:off x="1857375" y="4286250"/>
            <a:ext cx="1714500" cy="2286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Example</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30" name="Rectangle 29"/>
          <p:cNvSpPr/>
          <p:nvPr/>
        </p:nvSpPr>
        <p:spPr>
          <a:xfrm>
            <a:off x="0" y="4286250"/>
            <a:ext cx="1714500" cy="2286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Example</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sp>
        <p:nvSpPr>
          <p:cNvPr id="31" name="Rectangle 30"/>
          <p:cNvSpPr/>
          <p:nvPr/>
        </p:nvSpPr>
        <p:spPr>
          <a:xfrm>
            <a:off x="7358063" y="4286250"/>
            <a:ext cx="1785937" cy="2286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200" dirty="0">
                <a:solidFill>
                  <a:schemeClr val="tx1">
                    <a:lumMod val="85000"/>
                    <a:lumOff val="15000"/>
                  </a:schemeClr>
                </a:solidFill>
              </a:rPr>
              <a:t>Example</a:t>
            </a: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a:p>
            <a:pPr algn="ctr">
              <a:defRPr/>
            </a:pPr>
            <a:endParaRPr lang="en-GB" sz="1200" dirty="0">
              <a:solidFill>
                <a:schemeClr val="tx1">
                  <a:lumMod val="85000"/>
                  <a:lumOff val="15000"/>
                </a:schemeClr>
              </a:solidFill>
            </a:endParaRPr>
          </a:p>
        </p:txBody>
      </p:sp>
      <p:cxnSp>
        <p:nvCxnSpPr>
          <p:cNvPr id="33" name="Shape 32"/>
          <p:cNvCxnSpPr>
            <a:endCxn id="26" idx="0"/>
          </p:cNvCxnSpPr>
          <p:nvPr/>
        </p:nvCxnSpPr>
        <p:spPr>
          <a:xfrm rot="10800000" flipV="1">
            <a:off x="928688" y="428625"/>
            <a:ext cx="2000250" cy="642938"/>
          </a:xfrm>
          <a:prstGeom prst="bentConnector2">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hape 33"/>
          <p:cNvCxnSpPr/>
          <p:nvPr/>
        </p:nvCxnSpPr>
        <p:spPr>
          <a:xfrm>
            <a:off x="5929313" y="357188"/>
            <a:ext cx="2286000" cy="571500"/>
          </a:xfrm>
          <a:prstGeom prst="bentConnector3">
            <a:avLst>
              <a:gd name="adj1" fmla="val 100158"/>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9" name="Elbow Connector 48"/>
          <p:cNvCxnSpPr/>
          <p:nvPr/>
        </p:nvCxnSpPr>
        <p:spPr>
          <a:xfrm rot="5400000">
            <a:off x="2964657" y="750093"/>
            <a:ext cx="285750" cy="214313"/>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1" name="Elbow Connector 50"/>
          <p:cNvCxnSpPr/>
          <p:nvPr/>
        </p:nvCxnSpPr>
        <p:spPr>
          <a:xfrm rot="5400000">
            <a:off x="4035425" y="820738"/>
            <a:ext cx="357187" cy="1588"/>
          </a:xfrm>
          <a:prstGeom prst="bentConnector3">
            <a:avLst>
              <a:gd name="adj1" fmla="val 50000"/>
            </a:avLst>
          </a:prstGeom>
          <a:ln>
            <a:tailEnd type="arrow"/>
          </a:ln>
        </p:spPr>
        <p:style>
          <a:lnRef idx="1">
            <a:schemeClr val="accent1"/>
          </a:lnRef>
          <a:fillRef idx="0">
            <a:schemeClr val="accent1"/>
          </a:fillRef>
          <a:effectRef idx="0">
            <a:schemeClr val="accent1"/>
          </a:effectRef>
          <a:fontRef idx="minor">
            <a:schemeClr val="tx1"/>
          </a:fontRef>
        </p:style>
      </p:cxnSp>
      <p:cxnSp>
        <p:nvCxnSpPr>
          <p:cNvPr id="53" name="Elbow Connector 52"/>
          <p:cNvCxnSpPr/>
          <p:nvPr/>
        </p:nvCxnSpPr>
        <p:spPr>
          <a:xfrm>
            <a:off x="5643563" y="714375"/>
            <a:ext cx="642937" cy="285750"/>
          </a:xfrm>
          <a:prstGeom prst="bentConnector3">
            <a:avLst>
              <a:gd name="adj1" fmla="val 99665"/>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1" name="Straight Arrow Connector 60"/>
          <p:cNvCxnSpPr>
            <a:endCxn id="30" idx="0"/>
          </p:cNvCxnSpPr>
          <p:nvPr/>
        </p:nvCxnSpPr>
        <p:spPr>
          <a:xfrm rot="5400000">
            <a:off x="535781" y="3893344"/>
            <a:ext cx="714375" cy="7143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rot="5400000">
            <a:off x="2428082" y="3858419"/>
            <a:ext cx="571500"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6" name="Straight Arrow Connector 65"/>
          <p:cNvCxnSpPr/>
          <p:nvPr/>
        </p:nvCxnSpPr>
        <p:spPr>
          <a:xfrm rot="5400000">
            <a:off x="4215607" y="3856831"/>
            <a:ext cx="571500"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p:cNvCxnSpPr/>
          <p:nvPr/>
        </p:nvCxnSpPr>
        <p:spPr>
          <a:xfrm rot="5400000">
            <a:off x="6144419" y="3928269"/>
            <a:ext cx="57150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8" name="Straight Arrow Connector 67"/>
          <p:cNvCxnSpPr/>
          <p:nvPr/>
        </p:nvCxnSpPr>
        <p:spPr>
          <a:xfrm rot="5400000">
            <a:off x="7930357" y="3856831"/>
            <a:ext cx="571500" cy="158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3"/>
          <p:cNvSpPr>
            <a:spLocks noGrp="1"/>
          </p:cNvSpPr>
          <p:nvPr>
            <p:ph type="title"/>
          </p:nvPr>
        </p:nvSpPr>
        <p:spPr/>
        <p:txBody>
          <a:bodyPr/>
          <a:lstStyle/>
          <a:p>
            <a:pPr eaLnBrk="1" hangingPunct="1"/>
            <a:r>
              <a:rPr lang="en-GB" smtClean="0"/>
              <a:t>Mini Plenary</a:t>
            </a:r>
          </a:p>
        </p:txBody>
      </p:sp>
      <p:sp>
        <p:nvSpPr>
          <p:cNvPr id="35843" name="Content Placeholder 4"/>
          <p:cNvSpPr>
            <a:spLocks noGrp="1"/>
          </p:cNvSpPr>
          <p:nvPr>
            <p:ph idx="1"/>
          </p:nvPr>
        </p:nvSpPr>
        <p:spPr/>
        <p:txBody>
          <a:bodyPr/>
          <a:lstStyle/>
          <a:p>
            <a:pPr eaLnBrk="1" hangingPunct="1">
              <a:buFont typeface="Arial" charset="0"/>
              <a:buNone/>
            </a:pPr>
            <a:r>
              <a:rPr lang="en-GB" smtClean="0"/>
              <a:t>What defence mechanism are these people using?</a:t>
            </a:r>
          </a:p>
        </p:txBody>
      </p:sp>
      <p:sp>
        <p:nvSpPr>
          <p:cNvPr id="2" name="Slide Number Placeholder 1"/>
          <p:cNvSpPr>
            <a:spLocks noGrp="1"/>
          </p:cNvSpPr>
          <p:nvPr>
            <p:ph type="sldNum" sz="quarter" idx="12"/>
          </p:nvPr>
        </p:nvSpPr>
        <p:spPr/>
        <p:txBody>
          <a:bodyPr/>
          <a:lstStyle/>
          <a:p>
            <a:pPr>
              <a:defRPr/>
            </a:pPr>
            <a:fld id="{DC99A521-03A6-4B4F-82ED-EB6ED14C87BE}" type="slidenum">
              <a:rPr lang="en-US" smtClean="0"/>
              <a:pPr>
                <a:defRPr/>
              </a:pPr>
              <a:t>28</a:t>
            </a:fld>
            <a:endParaRPr lang="en-US"/>
          </a:p>
        </p:txBody>
      </p:sp>
      <p:sp>
        <p:nvSpPr>
          <p:cNvPr id="6" name="Rounded Rectangular Callout 5"/>
          <p:cNvSpPr/>
          <p:nvPr/>
        </p:nvSpPr>
        <p:spPr>
          <a:xfrm>
            <a:off x="714375" y="2857500"/>
            <a:ext cx="3571875" cy="1571625"/>
          </a:xfrm>
          <a:prstGeom prst="wedgeRoundRectCallout">
            <a:avLst>
              <a:gd name="adj1" fmla="val -35055"/>
              <a:gd name="adj2" fmla="val 7081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t>Ahmed isn’t cheating on me. He is just close friends with Hannah</a:t>
            </a:r>
          </a:p>
        </p:txBody>
      </p:sp>
      <p:sp>
        <p:nvSpPr>
          <p:cNvPr id="8" name="Rounded Rectangular Callout 7"/>
          <p:cNvSpPr/>
          <p:nvPr/>
        </p:nvSpPr>
        <p:spPr>
          <a:xfrm>
            <a:off x="5286375" y="2357438"/>
            <a:ext cx="3571875" cy="1571625"/>
          </a:xfrm>
          <a:prstGeom prst="wedgeRoundRectCallout">
            <a:avLst>
              <a:gd name="adj1" fmla="val -35055"/>
              <a:gd name="adj2" fmla="val 7081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t>Whenever I think about my boyfriend, I start to play with my hair or suck my thumb</a:t>
            </a:r>
          </a:p>
        </p:txBody>
      </p:sp>
      <p:sp>
        <p:nvSpPr>
          <p:cNvPr id="9" name="Rounded Rectangular Callout 8"/>
          <p:cNvSpPr/>
          <p:nvPr/>
        </p:nvSpPr>
        <p:spPr>
          <a:xfrm>
            <a:off x="2214563" y="4786313"/>
            <a:ext cx="3571875" cy="1571625"/>
          </a:xfrm>
          <a:prstGeom prst="wedgeRoundRectCallout">
            <a:avLst>
              <a:gd name="adj1" fmla="val -35055"/>
              <a:gd name="adj2" fmla="val 7081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err="1"/>
              <a:t>Danyal</a:t>
            </a:r>
            <a:r>
              <a:rPr lang="en-GB" sz="1600" dirty="0"/>
              <a:t> was talking about Angelina Jolie being fit... I yelled at him when he accidentally  caught my hair on his shirt button</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GB" smtClean="0"/>
              <a:t>TASK</a:t>
            </a:r>
          </a:p>
        </p:txBody>
      </p:sp>
      <p:sp>
        <p:nvSpPr>
          <p:cNvPr id="36867" name="Content Placeholder 2"/>
          <p:cNvSpPr>
            <a:spLocks noGrp="1"/>
          </p:cNvSpPr>
          <p:nvPr>
            <p:ph idx="1"/>
          </p:nvPr>
        </p:nvSpPr>
        <p:spPr/>
        <p:txBody>
          <a:bodyPr/>
          <a:lstStyle/>
          <a:p>
            <a:pPr>
              <a:buFont typeface="Arial" charset="0"/>
              <a:buNone/>
            </a:pPr>
            <a:r>
              <a:rPr lang="en-GB" dirty="0" smtClean="0"/>
              <a:t>Describe the key ideas in Psychodynamic Theory.</a:t>
            </a:r>
          </a:p>
        </p:txBody>
      </p:sp>
      <p:sp>
        <p:nvSpPr>
          <p:cNvPr id="4" name="Slide Number Placeholder 3"/>
          <p:cNvSpPr>
            <a:spLocks noGrp="1"/>
          </p:cNvSpPr>
          <p:nvPr>
            <p:ph type="sldNum" sz="quarter" idx="12"/>
          </p:nvPr>
        </p:nvSpPr>
        <p:spPr/>
        <p:txBody>
          <a:bodyPr/>
          <a:lstStyle/>
          <a:p>
            <a:pPr>
              <a:defRPr/>
            </a:pPr>
            <a:fld id="{B7F39445-7FF3-42CF-9023-0F8908BBA74E}" type="slidenum">
              <a:rPr lang="en-US" smtClean="0"/>
              <a:pPr>
                <a:defRPr/>
              </a:pPr>
              <a:t>29</a:t>
            </a:fld>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437AEFC-755D-41D6-BE6E-01248741E0BF}" type="slidenum">
              <a:rPr lang="en-GB"/>
              <a:pPr>
                <a:defRPr/>
              </a:pPr>
              <a:t>30</a:t>
            </a:fld>
            <a:endParaRPr lang="en-GB"/>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smtClean="0"/>
          </a:p>
        </p:txBody>
      </p:sp>
      <p:sp>
        <p:nvSpPr>
          <p:cNvPr id="37890" name="Title 1"/>
          <p:cNvSpPr>
            <a:spLocks noGrp="1"/>
          </p:cNvSpPr>
          <p:nvPr>
            <p:ph type="ctrTitle"/>
          </p:nvPr>
        </p:nvSpPr>
        <p:spPr/>
        <p:txBody>
          <a:bodyPr/>
          <a:lstStyle/>
          <a:p>
            <a:pPr eaLnBrk="1" hangingPunct="1"/>
            <a:r>
              <a:rPr lang="en-GB" smtClean="0"/>
              <a:t>BEHAVIOURISM</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mtClean="0"/>
              <a:t>STARTER</a:t>
            </a:r>
          </a:p>
        </p:txBody>
      </p:sp>
      <p:sp>
        <p:nvSpPr>
          <p:cNvPr id="3" name="Content Placeholder 2"/>
          <p:cNvSpPr>
            <a:spLocks noGrp="1"/>
          </p:cNvSpPr>
          <p:nvPr>
            <p:ph idx="1"/>
          </p:nvPr>
        </p:nvSpPr>
        <p:spPr>
          <a:xfrm>
            <a:off x="457200" y="1331913"/>
            <a:ext cx="8229600" cy="4525962"/>
          </a:xfrm>
        </p:spPr>
        <p:txBody>
          <a:bodyPr/>
          <a:lstStyle/>
          <a:p>
            <a:pPr>
              <a:buFont typeface="Arial" charset="0"/>
              <a:buNone/>
            </a:pPr>
            <a:r>
              <a:rPr lang="en-GB" sz="2200" dirty="0" smtClean="0"/>
              <a:t>Have you got a particular scent, item or place that reminds you of something or someone in particular?</a:t>
            </a:r>
          </a:p>
          <a:p>
            <a:pPr>
              <a:buFont typeface="Arial" charset="0"/>
              <a:buNone/>
            </a:pPr>
            <a:r>
              <a:rPr lang="en-GB" sz="2200" dirty="0" smtClean="0"/>
              <a:t>E.g. Whenever I smell Chanel Allure I think of my sister</a:t>
            </a:r>
          </a:p>
          <a:p>
            <a:pPr>
              <a:buFont typeface="Arial" charset="0"/>
              <a:buNone/>
            </a:pPr>
            <a:endParaRPr lang="en-GB" sz="2200" dirty="0" smtClean="0"/>
          </a:p>
          <a:p>
            <a:pPr>
              <a:buFont typeface="Arial" charset="0"/>
              <a:buNone/>
            </a:pPr>
            <a:r>
              <a:rPr lang="en-GB" sz="2200" dirty="0" smtClean="0"/>
              <a:t>Can you think of examples of rewards and punishments that people may come across at home, school, workplace?</a:t>
            </a:r>
          </a:p>
          <a:p>
            <a:pPr>
              <a:buFont typeface="Arial" charset="0"/>
              <a:buNone/>
            </a:pPr>
            <a:r>
              <a:rPr lang="en-GB" sz="2200" dirty="0" smtClean="0"/>
              <a:t>You are friends with someone, they are always super critical/supportive- how does that affect your relationship with them?</a:t>
            </a:r>
          </a:p>
        </p:txBody>
      </p:sp>
      <p:sp>
        <p:nvSpPr>
          <p:cNvPr id="4" name="Slide Number Placeholder 3"/>
          <p:cNvSpPr>
            <a:spLocks noGrp="1"/>
          </p:cNvSpPr>
          <p:nvPr>
            <p:ph type="sldNum" sz="quarter" idx="12"/>
          </p:nvPr>
        </p:nvSpPr>
        <p:spPr/>
        <p:txBody>
          <a:bodyPr/>
          <a:lstStyle/>
          <a:p>
            <a:pPr>
              <a:defRPr/>
            </a:pPr>
            <a:fld id="{9787DC77-FBD7-4907-82B4-5AE21082BA4B}" type="slidenum">
              <a:rPr lang="en-US" smtClean="0"/>
              <a:pPr>
                <a:defRPr/>
              </a:pPr>
              <a:t>31</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smtClean="0"/>
              <a:t>BEHAVIOURISM</a:t>
            </a:r>
          </a:p>
        </p:txBody>
      </p:sp>
      <p:sp>
        <p:nvSpPr>
          <p:cNvPr id="16387" name="Content Placeholder 2"/>
          <p:cNvSpPr>
            <a:spLocks noGrp="1"/>
          </p:cNvSpPr>
          <p:nvPr>
            <p:ph idx="1"/>
          </p:nvPr>
        </p:nvSpPr>
        <p:spPr>
          <a:xfrm>
            <a:off x="571500" y="1643063"/>
            <a:ext cx="7010400" cy="4452937"/>
          </a:xfrm>
        </p:spPr>
        <p:txBody>
          <a:bodyPr rtlCol="0">
            <a:normAutofit/>
          </a:bodyPr>
          <a:lstStyle/>
          <a:p>
            <a:pPr eaLnBrk="1" fontAlgn="auto" hangingPunct="1">
              <a:spcAft>
                <a:spcPts val="0"/>
              </a:spcAft>
              <a:buFont typeface="Wingdings" pitchFamily="2" charset="2"/>
              <a:buNone/>
              <a:defRPr/>
            </a:pPr>
            <a:r>
              <a:rPr lang="en-GB" dirty="0" smtClean="0"/>
              <a:t>KEY WORDS:</a:t>
            </a:r>
          </a:p>
          <a:p>
            <a:pPr eaLnBrk="1" fontAlgn="auto" hangingPunct="1">
              <a:spcAft>
                <a:spcPts val="0"/>
              </a:spcAft>
              <a:defRPr/>
            </a:pPr>
            <a:r>
              <a:rPr lang="en-GB" dirty="0" smtClean="0"/>
              <a:t>Pavlov</a:t>
            </a:r>
          </a:p>
          <a:p>
            <a:pPr eaLnBrk="1" fontAlgn="auto" hangingPunct="1">
              <a:spcAft>
                <a:spcPts val="0"/>
              </a:spcAft>
              <a:defRPr/>
            </a:pPr>
            <a:r>
              <a:rPr lang="en-GB" dirty="0" smtClean="0"/>
              <a:t>Skinner</a:t>
            </a:r>
          </a:p>
          <a:p>
            <a:pPr eaLnBrk="1" fontAlgn="auto" hangingPunct="1">
              <a:spcAft>
                <a:spcPts val="0"/>
              </a:spcAft>
              <a:defRPr/>
            </a:pPr>
            <a:r>
              <a:rPr lang="en-GB" dirty="0" smtClean="0"/>
              <a:t>Conditioning</a:t>
            </a:r>
          </a:p>
          <a:p>
            <a:pPr eaLnBrk="1" fontAlgn="auto" hangingPunct="1">
              <a:spcAft>
                <a:spcPts val="0"/>
              </a:spcAft>
              <a:defRPr/>
            </a:pPr>
            <a:r>
              <a:rPr lang="en-GB" dirty="0" smtClean="0"/>
              <a:t>Classical Conditioning (stimulus and response)</a:t>
            </a:r>
          </a:p>
          <a:p>
            <a:pPr eaLnBrk="1" fontAlgn="auto" hangingPunct="1">
              <a:spcAft>
                <a:spcPts val="0"/>
              </a:spcAft>
              <a:defRPr/>
            </a:pPr>
            <a:r>
              <a:rPr lang="en-GB" dirty="0" smtClean="0"/>
              <a:t>Operant Conditioning</a:t>
            </a:r>
          </a:p>
          <a:p>
            <a:pPr eaLnBrk="1" fontAlgn="auto" hangingPunct="1">
              <a:spcAft>
                <a:spcPts val="0"/>
              </a:spcAft>
              <a:defRPr/>
            </a:pPr>
            <a:r>
              <a:rPr lang="en-GB" dirty="0" smtClean="0"/>
              <a:t>Positive reinforcement</a:t>
            </a:r>
          </a:p>
          <a:p>
            <a:pPr eaLnBrk="1" fontAlgn="auto" hangingPunct="1">
              <a:spcAft>
                <a:spcPts val="0"/>
              </a:spcAft>
              <a:defRPr/>
            </a:pPr>
            <a:r>
              <a:rPr lang="en-GB" dirty="0" smtClean="0"/>
              <a:t>Negative reinforcement</a:t>
            </a:r>
          </a:p>
          <a:p>
            <a:pPr eaLnBrk="1" fontAlgn="auto" hangingPunct="1">
              <a:spcAft>
                <a:spcPts val="0"/>
              </a:spcAft>
              <a:buFont typeface="Wingdings" pitchFamily="2" charset="2"/>
              <a:buNone/>
              <a:defRPr/>
            </a:pPr>
            <a:endParaRPr lang="en-GB" dirty="0" smtClean="0"/>
          </a:p>
        </p:txBody>
      </p:sp>
      <p:sp>
        <p:nvSpPr>
          <p:cNvPr id="16388"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B6A80489-D39E-459B-A602-B74BC4F52326}" type="slidenum">
              <a:rPr lang="en-US"/>
              <a:pPr>
                <a:defRPr/>
              </a:pPr>
              <a:t>32</a:t>
            </a:fld>
            <a:endParaRPr lang="en-US"/>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rtlCol="0">
            <a:normAutofit/>
          </a:bodyPr>
          <a:lstStyle/>
          <a:p>
            <a:pPr eaLnBrk="1" fontAlgn="auto" hangingPunct="1">
              <a:spcAft>
                <a:spcPts val="0"/>
              </a:spcAft>
              <a:defRPr/>
            </a:pPr>
            <a:r>
              <a:rPr lang="en-GB" sz="3600" smtClean="0">
                <a:effectLst>
                  <a:outerShdw blurRad="38100" dist="38100" dir="2700000" algn="tl">
                    <a:srgbClr val="000000"/>
                  </a:outerShdw>
                </a:effectLst>
                <a:latin typeface="Castellar" pitchFamily="18" charset="0"/>
              </a:rPr>
              <a:t>Behaviourism</a:t>
            </a:r>
            <a:r>
              <a:rPr lang="en-GB" smtClean="0">
                <a:effectLst>
                  <a:outerShdw blurRad="38100" dist="38100" dir="2700000" algn="tl">
                    <a:srgbClr val="000000"/>
                  </a:outerShdw>
                </a:effectLst>
                <a:latin typeface="Castellar" pitchFamily="18" charset="0"/>
              </a:rPr>
              <a:t> </a:t>
            </a:r>
            <a:endParaRPr lang="en-US" smtClean="0">
              <a:effectLst>
                <a:outerShdw blurRad="38100" dist="38100" dir="2700000" algn="tl">
                  <a:srgbClr val="000000"/>
                </a:outerShdw>
              </a:effectLst>
              <a:latin typeface="Castellar" pitchFamily="18" charset="0"/>
            </a:endParaRPr>
          </a:p>
        </p:txBody>
      </p:sp>
      <p:sp>
        <p:nvSpPr>
          <p:cNvPr id="17411" name="Rectangle 3"/>
          <p:cNvSpPr>
            <a:spLocks noGrp="1" noChangeArrowheads="1"/>
          </p:cNvSpPr>
          <p:nvPr>
            <p:ph idx="1"/>
          </p:nvPr>
        </p:nvSpPr>
        <p:spPr/>
        <p:txBody>
          <a:bodyPr rtlCol="0">
            <a:normAutofit/>
          </a:bodyPr>
          <a:lstStyle/>
          <a:p>
            <a:pPr eaLnBrk="1" fontAlgn="auto" hangingPunct="1">
              <a:spcAft>
                <a:spcPts val="0"/>
              </a:spcAft>
              <a:buFont typeface="Arial" pitchFamily="34" charset="0"/>
              <a:buChar char="•"/>
              <a:defRPr/>
            </a:pPr>
            <a:r>
              <a:rPr lang="en-GB" smtClean="0"/>
              <a:t>Behaviourists believe that learning is the main force that influences our actions and reactions.</a:t>
            </a:r>
          </a:p>
          <a:p>
            <a:pPr eaLnBrk="1" fontAlgn="auto" hangingPunct="1">
              <a:spcAft>
                <a:spcPts val="0"/>
              </a:spcAft>
              <a:buFont typeface="Arial" pitchFamily="34" charset="0"/>
              <a:buChar char="•"/>
              <a:defRPr/>
            </a:pPr>
            <a:r>
              <a:rPr lang="en-GB" smtClean="0"/>
              <a:t>People are seen as immensely adaptable to environment and change</a:t>
            </a:r>
            <a:endParaRPr lang="en-US" smtClean="0"/>
          </a:p>
          <a:p>
            <a:pPr eaLnBrk="1" fontAlgn="auto" hangingPunct="1">
              <a:spcAft>
                <a:spcPts val="0"/>
              </a:spcAft>
              <a:buFont typeface="Arial" pitchFamily="34" charset="0"/>
              <a:buChar char="•"/>
              <a:defRPr/>
            </a:pPr>
            <a:r>
              <a:rPr lang="en-US" smtClean="0"/>
              <a:t>Behaviorists believe the only thing that matters is ‘the incoming stimuli and the outgoing response’. S-R psychology (Stimulus Response).</a:t>
            </a:r>
          </a:p>
          <a:p>
            <a:pPr eaLnBrk="1" fontAlgn="auto" hangingPunct="1">
              <a:spcAft>
                <a:spcPts val="0"/>
              </a:spcAft>
              <a:buFont typeface="Arial" pitchFamily="34" charset="0"/>
              <a:buChar char="•"/>
              <a:defRPr/>
            </a:pPr>
            <a:endParaRPr lang="en-US" smtClean="0"/>
          </a:p>
        </p:txBody>
      </p:sp>
      <p:sp>
        <p:nvSpPr>
          <p:cNvPr id="17412"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F63A2A76-9D16-48CC-BC77-609030A6710E}" type="slidenum">
              <a:rPr lang="en-US"/>
              <a:pPr>
                <a:defRPr/>
              </a:pPr>
              <a:t>33</a:t>
            </a:fld>
            <a:endParaRPr lang="en-US"/>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z="3500" smtClean="0"/>
              <a:t>Behaviourism </a:t>
            </a:r>
            <a:br>
              <a:rPr lang="en-GB" sz="3500" smtClean="0"/>
            </a:br>
            <a:r>
              <a:rPr lang="en-GB" sz="3500" smtClean="0"/>
              <a:t>                                   </a:t>
            </a:r>
            <a:r>
              <a:rPr lang="en-GB" sz="3500" i="1" smtClean="0"/>
              <a:t>Ivan Pavlov</a:t>
            </a:r>
            <a:endParaRPr lang="en-US" sz="3500" i="1" smtClean="0"/>
          </a:p>
        </p:txBody>
      </p:sp>
      <p:sp>
        <p:nvSpPr>
          <p:cNvPr id="41987" name="Rectangle 3"/>
          <p:cNvSpPr>
            <a:spLocks noGrp="1" noChangeArrowheads="1"/>
          </p:cNvSpPr>
          <p:nvPr>
            <p:ph idx="1"/>
          </p:nvPr>
        </p:nvSpPr>
        <p:spPr/>
        <p:txBody>
          <a:bodyPr/>
          <a:lstStyle/>
          <a:p>
            <a:pPr eaLnBrk="1" hangingPunct="1"/>
            <a:r>
              <a:rPr lang="en-US" smtClean="0"/>
              <a:t>Pavlov’s wanted to know how dogs knew food was coming. Pavlov’s experiment showed that the dogs always heard a bell (stimuli) making them salivate (response) before the food arrived – the dogs had learned to associate the sound of a bell with food. </a:t>
            </a:r>
          </a:p>
          <a:p>
            <a:pPr eaLnBrk="1" hangingPunct="1"/>
            <a:r>
              <a:rPr lang="en-US" smtClean="0"/>
              <a:t>He called this ‘conditioning’.</a:t>
            </a:r>
          </a:p>
        </p:txBody>
      </p:sp>
      <p:sp>
        <p:nvSpPr>
          <p:cNvPr id="18436"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F1863E69-A134-46C8-B681-2ABF29183937}" type="slidenum">
              <a:rPr lang="en-US"/>
              <a:pPr>
                <a:defRPr/>
              </a:pPr>
              <a:t>34</a:t>
            </a:fld>
            <a:endParaRPr lang="en-US"/>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p:cNvSpPr>
            <a:spLocks noGrp="1" noChangeArrowheads="1"/>
          </p:cNvSpPr>
          <p:nvPr>
            <p:ph type="title"/>
          </p:nvPr>
        </p:nvSpPr>
        <p:spPr/>
        <p:txBody>
          <a:bodyPr rtlCol="0">
            <a:normAutofit fontScale="90000"/>
          </a:bodyPr>
          <a:lstStyle/>
          <a:p>
            <a:pPr algn="r" eaLnBrk="1" fontAlgn="auto" hangingPunct="1">
              <a:spcAft>
                <a:spcPts val="0"/>
              </a:spcAft>
              <a:defRPr/>
            </a:pPr>
            <a:r>
              <a:rPr lang="en-GB" sz="3500" smtClean="0"/>
              <a:t>Positive/Negative Reinforcement                                </a:t>
            </a:r>
            <a:r>
              <a:rPr lang="en-GB" sz="3500" i="1" smtClean="0"/>
              <a:t>B.F.Skinner </a:t>
            </a:r>
            <a:endParaRPr lang="en-US" sz="3500" i="1" smtClean="0"/>
          </a:p>
        </p:txBody>
      </p:sp>
      <p:sp>
        <p:nvSpPr>
          <p:cNvPr id="43011" name="Rectangle 3"/>
          <p:cNvSpPr>
            <a:spLocks noGrp="1" noChangeArrowheads="1"/>
          </p:cNvSpPr>
          <p:nvPr>
            <p:ph idx="1"/>
          </p:nvPr>
        </p:nvSpPr>
        <p:spPr/>
        <p:txBody>
          <a:bodyPr/>
          <a:lstStyle/>
          <a:p>
            <a:pPr eaLnBrk="1" hangingPunct="1"/>
            <a:r>
              <a:rPr lang="en-GB" sz="2400" smtClean="0"/>
              <a:t>Reinforcement means to make something stronger</a:t>
            </a:r>
          </a:p>
          <a:p>
            <a:pPr eaLnBrk="1" hangingPunct="1"/>
            <a:r>
              <a:rPr lang="en-GB" sz="2400" smtClean="0"/>
              <a:t>A reinforcer is anything that makes a behaviour stronger</a:t>
            </a:r>
          </a:p>
          <a:p>
            <a:pPr eaLnBrk="1" hangingPunct="1"/>
            <a:r>
              <a:rPr lang="en-GB" sz="2400" smtClean="0"/>
              <a:t>Reinforcement always involves things getting better for the individual who receives it</a:t>
            </a:r>
          </a:p>
          <a:p>
            <a:pPr eaLnBrk="1" hangingPunct="1"/>
            <a:r>
              <a:rPr lang="en-GB" sz="2400" smtClean="0"/>
              <a:t>‘Positive reinforcement’ – pleasurable outcomes for the individual who is reinforced. </a:t>
            </a:r>
          </a:p>
          <a:p>
            <a:pPr eaLnBrk="1" hangingPunct="1"/>
            <a:r>
              <a:rPr lang="en-GB" sz="2400" smtClean="0"/>
              <a:t>‘Negative reinforcement’ – situation where something is unpleasant ceases. </a:t>
            </a:r>
          </a:p>
          <a:p>
            <a:pPr eaLnBrk="1" hangingPunct="1"/>
            <a:endParaRPr lang="en-US" sz="2400" smtClean="0"/>
          </a:p>
        </p:txBody>
      </p:sp>
      <p:sp>
        <p:nvSpPr>
          <p:cNvPr id="20484"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87FF278B-31EA-4728-89F4-EBEA11B89224}" type="slidenum">
              <a:rPr lang="en-US"/>
              <a:pPr>
                <a:defRPr/>
              </a:pPr>
              <a:t>35</a:t>
            </a:fld>
            <a:endParaRPr lang="en-US"/>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4"/>
          <p:cNvSpPr>
            <a:spLocks noGrp="1" noChangeArrowheads="1"/>
          </p:cNvSpPr>
          <p:nvPr>
            <p:ph type="title"/>
          </p:nvPr>
        </p:nvSpPr>
        <p:spPr/>
        <p:txBody>
          <a:bodyPr rtlCol="0">
            <a:normAutofit/>
          </a:bodyPr>
          <a:lstStyle/>
          <a:p>
            <a:pPr eaLnBrk="1" fontAlgn="auto" hangingPunct="1">
              <a:spcAft>
                <a:spcPts val="0"/>
              </a:spcAft>
              <a:defRPr/>
            </a:pPr>
            <a:r>
              <a:rPr lang="en-GB" sz="2800" smtClean="0">
                <a:latin typeface="Castellar" pitchFamily="18" charset="0"/>
              </a:rPr>
              <a:t>Negative Reinforcement and Punishment</a:t>
            </a:r>
            <a:r>
              <a:rPr lang="en-GB" smtClean="0"/>
              <a:t> </a:t>
            </a:r>
            <a:endParaRPr lang="en-US" smtClean="0"/>
          </a:p>
        </p:txBody>
      </p:sp>
      <p:sp>
        <p:nvSpPr>
          <p:cNvPr id="44035" name="Rectangle 3"/>
          <p:cNvSpPr>
            <a:spLocks noGrp="1" noChangeArrowheads="1"/>
          </p:cNvSpPr>
          <p:nvPr>
            <p:ph idx="1"/>
          </p:nvPr>
        </p:nvSpPr>
        <p:spPr/>
        <p:txBody>
          <a:bodyPr/>
          <a:lstStyle/>
          <a:p>
            <a:pPr eaLnBrk="1" hangingPunct="1">
              <a:lnSpc>
                <a:spcPct val="80000"/>
              </a:lnSpc>
              <a:buFont typeface="Wingdings" pitchFamily="2" charset="2"/>
              <a:buNone/>
            </a:pPr>
            <a:r>
              <a:rPr lang="en-US" sz="2000" smtClean="0"/>
              <a:t>A health example that demonstrates both negative reinforcement and punishment would be the case of a client in a care home who persistently ring the buzzer for attention. </a:t>
            </a:r>
          </a:p>
          <a:p>
            <a:pPr eaLnBrk="1" hangingPunct="1">
              <a:lnSpc>
                <a:spcPct val="80000"/>
              </a:lnSpc>
              <a:buFont typeface="Wingdings" pitchFamily="2" charset="2"/>
              <a:buNone/>
            </a:pPr>
            <a:r>
              <a:rPr lang="en-US" sz="2000" smtClean="0"/>
              <a:t>The work of the health professional is constantly being interrupted and in frustration (and probably unethically) shouts at or tells off the client. </a:t>
            </a:r>
          </a:p>
          <a:p>
            <a:pPr eaLnBrk="1" hangingPunct="1">
              <a:lnSpc>
                <a:spcPct val="80000"/>
              </a:lnSpc>
              <a:buFont typeface="Wingdings" pitchFamily="2" charset="2"/>
              <a:buNone/>
            </a:pPr>
            <a:r>
              <a:rPr lang="en-US" sz="2000" smtClean="0"/>
              <a:t>Now the professional is undergoing negative reinforcement (as the client no longer buzzes) and the client is undergoing punishment in that they will (should) no longer do that. </a:t>
            </a:r>
          </a:p>
          <a:p>
            <a:pPr eaLnBrk="1" hangingPunct="1">
              <a:lnSpc>
                <a:spcPct val="80000"/>
              </a:lnSpc>
              <a:buFont typeface="Wingdings" pitchFamily="2" charset="2"/>
              <a:buNone/>
            </a:pPr>
            <a:r>
              <a:rPr lang="en-US" sz="2000" smtClean="0"/>
              <a:t>A point worth noting here is that they behavior of the professional has been reinforced, so that in future if faced with a similar client they are likely to respond in the same way.</a:t>
            </a:r>
          </a:p>
          <a:p>
            <a:pPr eaLnBrk="1" hangingPunct="1">
              <a:lnSpc>
                <a:spcPct val="80000"/>
              </a:lnSpc>
            </a:pPr>
            <a:endParaRPr lang="en-US" sz="2000" smtClean="0"/>
          </a:p>
        </p:txBody>
      </p:sp>
      <p:sp>
        <p:nvSpPr>
          <p:cNvPr id="21508"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F4D2D9F4-453F-43A5-99F1-959DE8870C18}" type="slidenum">
              <a:rPr lang="en-US"/>
              <a:pPr>
                <a:defRPr/>
              </a:pPr>
              <a:t>36</a:t>
            </a:fld>
            <a:endParaRPr lang="en-US"/>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smtClean="0"/>
              <a:t>CLIPS</a:t>
            </a:r>
          </a:p>
        </p:txBody>
      </p:sp>
      <p:sp>
        <p:nvSpPr>
          <p:cNvPr id="45059" name="Content Placeholder 2"/>
          <p:cNvSpPr>
            <a:spLocks noGrp="1"/>
          </p:cNvSpPr>
          <p:nvPr>
            <p:ph idx="1"/>
          </p:nvPr>
        </p:nvSpPr>
        <p:spPr/>
        <p:txBody>
          <a:bodyPr/>
          <a:lstStyle/>
          <a:p>
            <a:pPr eaLnBrk="1" hangingPunct="1">
              <a:buFont typeface="Wingdings" pitchFamily="2" charset="2"/>
              <a:buNone/>
            </a:pPr>
            <a:r>
              <a:rPr lang="en-GB" smtClean="0"/>
              <a:t>Classical:</a:t>
            </a:r>
          </a:p>
          <a:p>
            <a:pPr eaLnBrk="1" hangingPunct="1">
              <a:buFont typeface="Wingdings" pitchFamily="2" charset="2"/>
              <a:buNone/>
            </a:pPr>
            <a:r>
              <a:rPr lang="en-GB" smtClean="0">
                <a:hlinkClick r:id="rId2"/>
              </a:rPr>
              <a:t>http://www.youtube.com/watch?v=DUa_F2OJT0k</a:t>
            </a:r>
            <a:endParaRPr lang="en-GB" smtClean="0"/>
          </a:p>
          <a:p>
            <a:pPr eaLnBrk="1" hangingPunct="1">
              <a:buFont typeface="Wingdings" pitchFamily="2" charset="2"/>
              <a:buNone/>
            </a:pPr>
            <a:endParaRPr lang="en-GB" smtClean="0"/>
          </a:p>
          <a:p>
            <a:pPr eaLnBrk="1" hangingPunct="1">
              <a:buFont typeface="Wingdings" pitchFamily="2" charset="2"/>
              <a:buNone/>
            </a:pPr>
            <a:r>
              <a:rPr lang="en-GB" smtClean="0"/>
              <a:t>Operant:</a:t>
            </a:r>
          </a:p>
          <a:p>
            <a:pPr eaLnBrk="1" hangingPunct="1">
              <a:buFont typeface="Wingdings" pitchFamily="2" charset="2"/>
              <a:buNone/>
            </a:pPr>
            <a:r>
              <a:rPr lang="en-GB" smtClean="0">
                <a:hlinkClick r:id="rId3"/>
              </a:rPr>
              <a:t>http://www.youtube.com/watch?v=tMMNkxxXVKI</a:t>
            </a:r>
            <a:endParaRPr lang="en-GB" smtClean="0"/>
          </a:p>
          <a:p>
            <a:pPr eaLnBrk="1" hangingPunct="1">
              <a:buFont typeface="Wingdings" pitchFamily="2" charset="2"/>
              <a:buNone/>
            </a:pPr>
            <a:endParaRPr lang="en-GB" smtClean="0"/>
          </a:p>
        </p:txBody>
      </p:sp>
      <p:sp>
        <p:nvSpPr>
          <p:cNvPr id="22532"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B07B0691-9BEF-4B07-A9A4-7F75357F80BE}" type="slidenum">
              <a:rPr lang="en-US"/>
              <a:pPr>
                <a:defRPr/>
              </a:pPr>
              <a:t>37</a:t>
            </a:fld>
            <a:endParaRPr lang="en-US"/>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eaLnBrk="1" fontAlgn="auto" hangingPunct="1">
              <a:spcAft>
                <a:spcPts val="0"/>
              </a:spcAft>
              <a:defRPr/>
            </a:pPr>
            <a:r>
              <a:rPr lang="en-GB" dirty="0" smtClean="0"/>
              <a:t/>
            </a:r>
            <a:br>
              <a:rPr lang="en-GB" dirty="0" smtClean="0"/>
            </a:br>
            <a:endParaRPr lang="en-GB" dirty="0"/>
          </a:p>
        </p:txBody>
      </p:sp>
      <p:sp>
        <p:nvSpPr>
          <p:cNvPr id="5" name="Text Placeholder 4"/>
          <p:cNvSpPr>
            <a:spLocks noGrp="1"/>
          </p:cNvSpPr>
          <p:nvPr>
            <p:ph type="body" idx="1"/>
          </p:nvPr>
        </p:nvSpPr>
        <p:spPr/>
        <p:txBody>
          <a:bodyPr>
            <a:normAutofit fontScale="62500" lnSpcReduction="20000"/>
          </a:bodyPr>
          <a:lstStyle/>
          <a:p>
            <a:r>
              <a:rPr lang="en-GB" sz="5400" u="sng" dirty="0" smtClean="0"/>
              <a:t>Social Learning Perspective</a:t>
            </a:r>
          </a:p>
          <a:p>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STARTER</a:t>
            </a:r>
            <a:endParaRPr lang="en-GB" dirty="0"/>
          </a:p>
        </p:txBody>
      </p:sp>
      <p:sp>
        <p:nvSpPr>
          <p:cNvPr id="6" name="Content Placeholder 5"/>
          <p:cNvSpPr>
            <a:spLocks noGrp="1"/>
          </p:cNvSpPr>
          <p:nvPr>
            <p:ph idx="1"/>
          </p:nvPr>
        </p:nvSpPr>
        <p:spPr>
          <a:xfrm>
            <a:off x="457200" y="1600200"/>
            <a:ext cx="5543560" cy="2043113"/>
          </a:xfrm>
        </p:spPr>
        <p:txBody>
          <a:bodyPr>
            <a:normAutofit fontScale="70000" lnSpcReduction="20000"/>
          </a:bodyPr>
          <a:lstStyle/>
          <a:p>
            <a:pPr>
              <a:buNone/>
            </a:pPr>
            <a:r>
              <a:rPr lang="en-GB" sz="2000" b="1" dirty="0" smtClean="0"/>
              <a:t>KRISTINA PIMENOVA (b: 2005)</a:t>
            </a:r>
          </a:p>
          <a:p>
            <a:pPr>
              <a:buNone/>
            </a:pPr>
            <a:r>
              <a:rPr lang="en-GB" sz="1800" dirty="0" smtClean="0"/>
              <a:t>Kristina, from Moscow, has been modelling since the age of three and has an impressive portfolio of clients like Vogue, Armani and Dolce &amp; </a:t>
            </a:r>
            <a:r>
              <a:rPr lang="en-GB" sz="1800" dirty="0" err="1" smtClean="0"/>
              <a:t>Gabbana</a:t>
            </a:r>
            <a:r>
              <a:rPr lang="en-GB" sz="1800" dirty="0" smtClean="0"/>
              <a:t>.  Her father is a former international footballer and her mother used to model.  She is considered the worlds youngest supermodel.</a:t>
            </a:r>
          </a:p>
          <a:p>
            <a:pPr>
              <a:buNone/>
            </a:pPr>
            <a:r>
              <a:rPr lang="en-GB" sz="1200" dirty="0" smtClean="0">
                <a:hlinkClick r:id="rId3"/>
              </a:rPr>
              <a:t>http://www.cbc.ca/newsblogs/yourcommunity/2014/11/controversial-9-year-old-supermodel-kristina-pimenova-is-being-sexualized-critics-say.html</a:t>
            </a:r>
            <a:endParaRPr lang="en-GB" sz="1200" dirty="0" smtClean="0"/>
          </a:p>
          <a:p>
            <a:pPr>
              <a:buNone/>
            </a:pPr>
            <a:endParaRPr lang="en-GB" sz="1200" dirty="0" smtClean="0"/>
          </a:p>
          <a:p>
            <a:pPr>
              <a:buNone/>
            </a:pPr>
            <a:r>
              <a:rPr lang="en-GB" sz="1800" dirty="0" smtClean="0"/>
              <a:t>Questions:</a:t>
            </a:r>
          </a:p>
          <a:p>
            <a:pPr>
              <a:buNone/>
            </a:pPr>
            <a:r>
              <a:rPr lang="en-GB" sz="1800" dirty="0" smtClean="0"/>
              <a:t>How do you think she got into modelling?</a:t>
            </a:r>
          </a:p>
          <a:p>
            <a:pPr>
              <a:buNone/>
            </a:pPr>
            <a:r>
              <a:rPr lang="en-GB" sz="1800" dirty="0" smtClean="0"/>
              <a:t>Do you think she chose this profession?</a:t>
            </a:r>
          </a:p>
        </p:txBody>
      </p:sp>
      <p:sp>
        <p:nvSpPr>
          <p:cNvPr id="4" name="Slide Number Placeholder 3"/>
          <p:cNvSpPr>
            <a:spLocks noGrp="1"/>
          </p:cNvSpPr>
          <p:nvPr>
            <p:ph type="sldNum" sz="quarter" idx="12"/>
          </p:nvPr>
        </p:nvSpPr>
        <p:spPr/>
        <p:txBody>
          <a:bodyPr/>
          <a:lstStyle/>
          <a:p>
            <a:pPr>
              <a:defRPr/>
            </a:pPr>
            <a:fld id="{587C74C2-4925-44F0-BE77-C8EC8F27DE5B}" type="slidenum">
              <a:rPr lang="en-US" smtClean="0"/>
              <a:pPr>
                <a:defRPr/>
              </a:pPr>
              <a:t>39</a:t>
            </a:fld>
            <a:endParaRPr lang="en-US"/>
          </a:p>
        </p:txBody>
      </p:sp>
      <p:pic>
        <p:nvPicPr>
          <p:cNvPr id="88066" name="Picture 2"/>
          <p:cNvPicPr>
            <a:picLocks noChangeAspect="1" noChangeArrowheads="1"/>
          </p:cNvPicPr>
          <p:nvPr/>
        </p:nvPicPr>
        <p:blipFill>
          <a:blip r:embed="rId4" cstate="print"/>
          <a:srcRect/>
          <a:stretch>
            <a:fillRect/>
          </a:stretch>
        </p:blipFill>
        <p:spPr bwMode="auto">
          <a:xfrm>
            <a:off x="6572264" y="4000480"/>
            <a:ext cx="2172232" cy="2857520"/>
          </a:xfrm>
          <a:prstGeom prst="rect">
            <a:avLst/>
          </a:prstGeom>
          <a:noFill/>
          <a:ln w="9525">
            <a:noFill/>
            <a:miter lim="800000"/>
            <a:headEnd/>
            <a:tailEnd/>
          </a:ln>
          <a:effectLst/>
        </p:spPr>
      </p:pic>
      <p:pic>
        <p:nvPicPr>
          <p:cNvPr id="88067" name="Picture 3"/>
          <p:cNvPicPr>
            <a:picLocks noChangeAspect="1" noChangeArrowheads="1"/>
          </p:cNvPicPr>
          <p:nvPr/>
        </p:nvPicPr>
        <p:blipFill>
          <a:blip r:embed="rId5" cstate="print"/>
          <a:srcRect/>
          <a:stretch>
            <a:fillRect/>
          </a:stretch>
        </p:blipFill>
        <p:spPr bwMode="auto">
          <a:xfrm>
            <a:off x="6786578" y="642918"/>
            <a:ext cx="2171700" cy="3048000"/>
          </a:xfrm>
          <a:prstGeom prst="rect">
            <a:avLst/>
          </a:prstGeom>
          <a:noFill/>
          <a:ln w="9525">
            <a:noFill/>
            <a:miter lim="800000"/>
            <a:headEnd/>
            <a:tailEnd/>
          </a:ln>
          <a:effectLst/>
        </p:spPr>
      </p:pic>
      <p:sp>
        <p:nvSpPr>
          <p:cNvPr id="9" name="Rectangle 8"/>
          <p:cNvSpPr/>
          <p:nvPr/>
        </p:nvSpPr>
        <p:spPr>
          <a:xfrm>
            <a:off x="642910" y="6000768"/>
            <a:ext cx="5286412" cy="646331"/>
          </a:xfrm>
          <a:prstGeom prst="rect">
            <a:avLst/>
          </a:prstGeom>
        </p:spPr>
        <p:txBody>
          <a:bodyPr wrap="square">
            <a:spAutoFit/>
          </a:bodyPr>
          <a:lstStyle/>
          <a:p>
            <a:pPr>
              <a:buNone/>
            </a:pPr>
            <a:r>
              <a:rPr lang="en-GB" sz="1800" dirty="0" smtClean="0">
                <a:latin typeface="+mn-lt"/>
              </a:rPr>
              <a:t>Her </a:t>
            </a:r>
            <a:r>
              <a:rPr lang="en-GB" sz="1800" dirty="0" err="1" smtClean="0">
                <a:latin typeface="+mn-lt"/>
              </a:rPr>
              <a:t>Facebook</a:t>
            </a:r>
            <a:r>
              <a:rPr lang="en-GB" sz="1800" dirty="0" smtClean="0">
                <a:latin typeface="+mn-lt"/>
              </a:rPr>
              <a:t> About page says that Kristina got into modelling while on shoots with her mum.</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SOCIAL LEARNING APPROACH – p378</a:t>
            </a:r>
            <a:endParaRPr lang="en-GB" dirty="0"/>
          </a:p>
        </p:txBody>
      </p:sp>
      <p:sp>
        <p:nvSpPr>
          <p:cNvPr id="3" name="Content Placeholder 2"/>
          <p:cNvSpPr>
            <a:spLocks noGrp="1"/>
          </p:cNvSpPr>
          <p:nvPr>
            <p:ph idx="1"/>
          </p:nvPr>
        </p:nvSpPr>
        <p:spPr>
          <a:xfrm>
            <a:off x="152400" y="1295400"/>
            <a:ext cx="8839200" cy="5334000"/>
          </a:xfrm>
        </p:spPr>
        <p:txBody>
          <a:bodyPr>
            <a:normAutofit fontScale="92500" lnSpcReduction="20000"/>
          </a:bodyPr>
          <a:lstStyle/>
          <a:p>
            <a:pPr>
              <a:buNone/>
            </a:pPr>
            <a:r>
              <a:rPr lang="en-GB" dirty="0" smtClean="0"/>
              <a:t>TASK:</a:t>
            </a:r>
          </a:p>
          <a:p>
            <a:r>
              <a:rPr lang="en-GB" dirty="0" smtClean="0"/>
              <a:t>Tell me a little about ALBERT BANDURA and how he is linked to this theory.</a:t>
            </a:r>
          </a:p>
          <a:p>
            <a:r>
              <a:rPr lang="en-GB" dirty="0" smtClean="0"/>
              <a:t>Then tell me about what he means by MODELLING and the five steps:</a:t>
            </a:r>
          </a:p>
          <a:p>
            <a:pPr marL="514350" indent="-514350">
              <a:buFont typeface="+mj-lt"/>
              <a:buAutoNum type="arabicPeriod"/>
            </a:pPr>
            <a:r>
              <a:rPr lang="en-GB" dirty="0" smtClean="0"/>
              <a:t>Availability</a:t>
            </a:r>
          </a:p>
          <a:p>
            <a:pPr marL="514350" indent="-514350">
              <a:buFont typeface="+mj-lt"/>
              <a:buAutoNum type="arabicPeriod"/>
            </a:pPr>
            <a:r>
              <a:rPr lang="en-GB" dirty="0" smtClean="0"/>
              <a:t>Attention</a:t>
            </a:r>
          </a:p>
          <a:p>
            <a:pPr marL="514350" indent="-514350">
              <a:buFont typeface="+mj-lt"/>
              <a:buAutoNum type="arabicPeriod"/>
            </a:pPr>
            <a:r>
              <a:rPr lang="en-GB" dirty="0" smtClean="0"/>
              <a:t>Retention</a:t>
            </a:r>
          </a:p>
          <a:p>
            <a:pPr marL="514350" indent="-514350">
              <a:buFont typeface="+mj-lt"/>
              <a:buAutoNum type="arabicPeriod"/>
            </a:pPr>
            <a:r>
              <a:rPr lang="en-GB" dirty="0" smtClean="0"/>
              <a:t>Reproduction</a:t>
            </a:r>
          </a:p>
          <a:p>
            <a:pPr marL="514350" indent="-514350">
              <a:buFont typeface="+mj-lt"/>
              <a:buAutoNum type="arabicPeriod"/>
            </a:pPr>
            <a:r>
              <a:rPr lang="en-GB" dirty="0" smtClean="0"/>
              <a:t>Motivation</a:t>
            </a:r>
          </a:p>
          <a:p>
            <a:pPr>
              <a:buNone/>
            </a:pPr>
            <a:endParaRPr lang="en-GB" dirty="0"/>
          </a:p>
          <a:p>
            <a:r>
              <a:rPr lang="en-GB" dirty="0" smtClean="0"/>
              <a:t>Tell me what is meant by SELF-FULFILLING PROPHECY, try to give an example</a:t>
            </a:r>
          </a:p>
          <a:p>
            <a:pPr>
              <a:buNone/>
            </a:pPr>
            <a:endParaRPr lang="en-GB" dirty="0" smtClean="0"/>
          </a:p>
          <a:p>
            <a:pPr>
              <a:buNone/>
            </a:pPr>
            <a:r>
              <a:rPr lang="en-GB" b="1" dirty="0" smtClean="0">
                <a:solidFill>
                  <a:srgbClr val="00B050"/>
                </a:solidFill>
              </a:rPr>
              <a:t>Keep it short and simple</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437AEFC-755D-41D6-BE6E-01248741E0BF}" type="slidenum">
              <a:rPr lang="en-GB"/>
              <a:pPr>
                <a:defRPr/>
              </a:pPr>
              <a:t>41</a:t>
            </a:fld>
            <a:endParaRPr lang="en-GB"/>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smtClean="0"/>
          </a:p>
        </p:txBody>
      </p:sp>
      <p:sp>
        <p:nvSpPr>
          <p:cNvPr id="37890" name="Title 1"/>
          <p:cNvSpPr>
            <a:spLocks noGrp="1"/>
          </p:cNvSpPr>
          <p:nvPr>
            <p:ph type="ctrTitle"/>
          </p:nvPr>
        </p:nvSpPr>
        <p:spPr/>
        <p:txBody>
          <a:bodyPr/>
          <a:lstStyle/>
          <a:p>
            <a:pPr eaLnBrk="1" hangingPunct="1"/>
            <a:r>
              <a:rPr lang="en-GB" dirty="0" smtClean="0"/>
              <a:t>HUMANISTIC PERSPECTIVE</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Humanistic Perspective </a:t>
            </a:r>
            <a:br>
              <a:rPr lang="en-GB" smtClean="0"/>
            </a:br>
            <a:r>
              <a:rPr lang="en-GB" smtClean="0"/>
              <a:t>                           </a:t>
            </a:r>
            <a:r>
              <a:rPr lang="en-GB" i="1" smtClean="0"/>
              <a:t>Carl Rogers</a:t>
            </a:r>
            <a:endParaRPr lang="en-US" i="1" smtClean="0"/>
          </a:p>
        </p:txBody>
      </p:sp>
      <p:sp>
        <p:nvSpPr>
          <p:cNvPr id="47107" name="Rectangle 3"/>
          <p:cNvSpPr>
            <a:spLocks noGrp="1" noChangeArrowheads="1"/>
          </p:cNvSpPr>
          <p:nvPr>
            <p:ph idx="1"/>
          </p:nvPr>
        </p:nvSpPr>
        <p:spPr/>
        <p:txBody>
          <a:bodyPr/>
          <a:lstStyle/>
          <a:p>
            <a:pPr eaLnBrk="1" hangingPunct="1">
              <a:lnSpc>
                <a:spcPct val="90000"/>
              </a:lnSpc>
            </a:pPr>
            <a:r>
              <a:rPr lang="en-GB" sz="2400" smtClean="0"/>
              <a:t>Argue that humans should not be treated as unthinking objects of study, instead we should accept that individuals are unique and have free will</a:t>
            </a:r>
          </a:p>
          <a:p>
            <a:pPr eaLnBrk="1" hangingPunct="1">
              <a:lnSpc>
                <a:spcPct val="90000"/>
              </a:lnSpc>
            </a:pPr>
            <a:r>
              <a:rPr lang="en-GB" sz="2400" smtClean="0"/>
              <a:t>Rogers developed an understanding of human personality </a:t>
            </a:r>
          </a:p>
          <a:p>
            <a:pPr eaLnBrk="1" hangingPunct="1">
              <a:lnSpc>
                <a:spcPct val="90000"/>
              </a:lnSpc>
            </a:pPr>
            <a:r>
              <a:rPr lang="en-GB" sz="2400" smtClean="0"/>
              <a:t>He believed that you are only friendly to those who meet your expectations of what is good, e.g. ‘</a:t>
            </a:r>
            <a:r>
              <a:rPr lang="en-GB" sz="2400" i="1" smtClean="0"/>
              <a:t>Do parents give the child unconditional love? Or is their love dependent upon how the child behaves?’</a:t>
            </a:r>
            <a:endParaRPr lang="en-US" sz="2400" i="1" smtClean="0"/>
          </a:p>
        </p:txBody>
      </p:sp>
      <p:sp>
        <p:nvSpPr>
          <p:cNvPr id="26628"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18342B28-49BE-435A-9BFE-D77AB5774058}" type="slidenum">
              <a:rPr lang="en-US"/>
              <a:pPr>
                <a:defRPr/>
              </a:pPr>
              <a:t>42</a:t>
            </a:fld>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smtClean="0"/>
              <a:t>Rogers</a:t>
            </a:r>
            <a:endParaRPr lang="en-US" smtClean="0"/>
          </a:p>
        </p:txBody>
      </p:sp>
      <p:sp>
        <p:nvSpPr>
          <p:cNvPr id="48131" name="Rectangle 3"/>
          <p:cNvSpPr>
            <a:spLocks noGrp="1" noChangeArrowheads="1"/>
          </p:cNvSpPr>
          <p:nvPr>
            <p:ph idx="1"/>
          </p:nvPr>
        </p:nvSpPr>
        <p:spPr/>
        <p:txBody>
          <a:bodyPr/>
          <a:lstStyle/>
          <a:p>
            <a:pPr eaLnBrk="1" hangingPunct="1"/>
            <a:r>
              <a:rPr lang="en-GB" smtClean="0"/>
              <a:t>Rogers believed that humans are naturally good and had the ability to solve their own problems once they became aware of the problem</a:t>
            </a:r>
          </a:p>
          <a:p>
            <a:pPr eaLnBrk="1" hangingPunct="1"/>
            <a:r>
              <a:rPr lang="en-GB" smtClean="0"/>
              <a:t>And therapy should not be empowering, instead it should be guiding and making people aware that there is a problem</a:t>
            </a:r>
            <a:endParaRPr lang="en-US" smtClean="0"/>
          </a:p>
        </p:txBody>
      </p:sp>
      <p:sp>
        <p:nvSpPr>
          <p:cNvPr id="27652"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72E37E82-3BE8-4CF4-B678-CA08C2F3E587}" type="slidenum">
              <a:rPr lang="en-US"/>
              <a:pPr>
                <a:defRPr/>
              </a:pPr>
              <a:t>43</a:t>
            </a:fld>
            <a:endParaRPr 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Humanistic Perspective </a:t>
            </a:r>
            <a:br>
              <a:rPr lang="en-GB" smtClean="0"/>
            </a:br>
            <a:r>
              <a:rPr lang="en-GB" smtClean="0"/>
              <a:t>                     </a:t>
            </a:r>
            <a:r>
              <a:rPr lang="en-GB" i="1" smtClean="0"/>
              <a:t>Abraham Maslow</a:t>
            </a:r>
            <a:endParaRPr lang="en-US" i="1" smtClean="0"/>
          </a:p>
        </p:txBody>
      </p:sp>
      <p:sp>
        <p:nvSpPr>
          <p:cNvPr id="49155" name="Rectangle 3"/>
          <p:cNvSpPr>
            <a:spLocks noGrp="1" noChangeArrowheads="1"/>
          </p:cNvSpPr>
          <p:nvPr>
            <p:ph idx="1"/>
          </p:nvPr>
        </p:nvSpPr>
        <p:spPr/>
        <p:txBody>
          <a:bodyPr/>
          <a:lstStyle/>
          <a:p>
            <a:pPr eaLnBrk="1" hangingPunct="1">
              <a:lnSpc>
                <a:spcPct val="80000"/>
              </a:lnSpc>
            </a:pPr>
            <a:r>
              <a:rPr lang="en-US" sz="1800" smtClean="0"/>
              <a:t>Abraham Maslow studied human motivation. Maslow viewed human needs and the motivation arising from them as a hierarchy or pyramid.</a:t>
            </a:r>
          </a:p>
          <a:p>
            <a:pPr eaLnBrk="1" hangingPunct="1">
              <a:lnSpc>
                <a:spcPct val="80000"/>
              </a:lnSpc>
              <a:buFont typeface="Wingdings" pitchFamily="2" charset="2"/>
              <a:buChar char="Ù"/>
            </a:pPr>
            <a:r>
              <a:rPr lang="en-US" sz="1800" smtClean="0"/>
              <a:t>The broad base, upon which sit all other needs, is our physiological needs. These need to be satisfied before any other need can be considered.</a:t>
            </a:r>
          </a:p>
          <a:p>
            <a:pPr eaLnBrk="1" hangingPunct="1">
              <a:lnSpc>
                <a:spcPct val="80000"/>
              </a:lnSpc>
              <a:buFont typeface="Wingdings" pitchFamily="2" charset="2"/>
              <a:buChar char="Ù"/>
            </a:pPr>
            <a:r>
              <a:rPr lang="en-US" sz="1800" smtClean="0"/>
              <a:t>Rising up the levels we come across our need for security, our need for a sense of belonging, the need for esteem </a:t>
            </a:r>
          </a:p>
          <a:p>
            <a:pPr eaLnBrk="1" hangingPunct="1">
              <a:lnSpc>
                <a:spcPct val="80000"/>
              </a:lnSpc>
              <a:buFont typeface="Wingdings" pitchFamily="2" charset="2"/>
              <a:buChar char="Ù"/>
            </a:pPr>
            <a:r>
              <a:rPr lang="en-US" sz="1800" smtClean="0"/>
              <a:t>The final level, the pinnacle is self-actualisation. Self-actualisation is the need to fulfill oneself; ‘to become everything that one is capable of becoming’. Impediments in the motivation towards self-actualisation affect behaviour and personality. For example insecure people have a strong need for approval; consequently they consistently present themselves in a socially desirable manner.</a:t>
            </a:r>
          </a:p>
          <a:p>
            <a:pPr eaLnBrk="1" hangingPunct="1">
              <a:lnSpc>
                <a:spcPct val="80000"/>
              </a:lnSpc>
            </a:pPr>
            <a:endParaRPr lang="en-US" sz="1800" smtClean="0"/>
          </a:p>
        </p:txBody>
      </p:sp>
      <p:sp>
        <p:nvSpPr>
          <p:cNvPr id="28676"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14A07BB8-FE59-4A69-8134-65833956A891}" type="slidenum">
              <a:rPr lang="en-US"/>
              <a:pPr>
                <a:defRPr/>
              </a:pPr>
              <a:t>44</a:t>
            </a:fld>
            <a:endParaRPr 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6"/>
          <p:cNvSpPr>
            <a:spLocks noGrp="1" noChangeArrowheads="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A4EF0AC9-79D2-4CA6-95A1-86A5BE40DAD7}" type="slidenum">
              <a:rPr/>
              <a:pPr>
                <a:defRPr/>
              </a:pPr>
              <a:t>45</a:t>
            </a:fld>
            <a:endParaRPr/>
          </a:p>
        </p:txBody>
      </p:sp>
      <p:sp>
        <p:nvSpPr>
          <p:cNvPr id="29699" name="Rectangle 7"/>
          <p:cNvSpPr>
            <a:spLocks noGrp="1" noChangeArrowheads="1"/>
          </p:cNvSpPr>
          <p:nvPr>
            <p:ph type="subTitle" idx="1"/>
          </p:nvPr>
        </p:nvSpPr>
        <p:spPr>
          <a:xfrm>
            <a:off x="2971800" y="3644900"/>
            <a:ext cx="5791200" cy="2070100"/>
          </a:xfrm>
        </p:spPr>
        <p:txBody>
          <a:bodyPr rtlCol="0">
            <a:normAutofit lnSpcReduction="10000"/>
          </a:bodyPr>
          <a:lstStyle/>
          <a:p>
            <a:pPr eaLnBrk="1" fontAlgn="auto" hangingPunct="1">
              <a:spcAft>
                <a:spcPts val="0"/>
              </a:spcAft>
              <a:buFont typeface="Arial" pitchFamily="34" charset="0"/>
              <a:buNone/>
              <a:defRPr/>
            </a:pPr>
            <a:r>
              <a:rPr lang="en-GB" sz="2400" smtClean="0"/>
              <a:t>Consider each of the stages of Maslow’s Hierarchy of needs and suggest how an impediment at each level would affect behaviour and personality</a:t>
            </a:r>
          </a:p>
        </p:txBody>
      </p:sp>
      <p:sp>
        <p:nvSpPr>
          <p:cNvPr id="50178" name="Rectangle 6"/>
          <p:cNvSpPr>
            <a:spLocks noGrp="1" noChangeArrowheads="1"/>
          </p:cNvSpPr>
          <p:nvPr>
            <p:ph type="ctrTitle"/>
          </p:nvPr>
        </p:nvSpPr>
        <p:spPr/>
        <p:txBody>
          <a:bodyPr/>
          <a:lstStyle/>
          <a:p>
            <a:pPr eaLnBrk="1" hangingPunct="1"/>
            <a:r>
              <a:rPr lang="en-GB" sz="2400" smtClean="0"/>
              <a:t/>
            </a:r>
            <a:br>
              <a:rPr lang="en-GB" sz="2400" smtClean="0"/>
            </a:br>
            <a:endParaRPr lang="en-GB" sz="2400" smtClean="0"/>
          </a:p>
        </p:txBody>
      </p:sp>
      <p:sp>
        <p:nvSpPr>
          <p:cNvPr id="50181" name="Text Box 8"/>
          <p:cNvSpPr txBox="1">
            <a:spLocks noChangeArrowheads="1"/>
          </p:cNvSpPr>
          <p:nvPr/>
        </p:nvSpPr>
        <p:spPr bwMode="auto">
          <a:xfrm>
            <a:off x="2987675" y="1844675"/>
            <a:ext cx="3744913" cy="1066800"/>
          </a:xfrm>
          <a:prstGeom prst="rect">
            <a:avLst/>
          </a:prstGeom>
          <a:noFill/>
          <a:ln w="9525">
            <a:noFill/>
            <a:miter lim="800000"/>
            <a:headEnd/>
            <a:tailEnd/>
          </a:ln>
        </p:spPr>
        <p:txBody>
          <a:bodyPr>
            <a:spAutoFit/>
          </a:bodyPr>
          <a:lstStyle/>
          <a:p>
            <a:pPr>
              <a:spcBef>
                <a:spcPct val="50000"/>
              </a:spcBef>
            </a:pPr>
            <a:r>
              <a:rPr lang="en-GB"/>
              <a:t>Activity – Write up</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437AEFC-755D-41D6-BE6E-01248741E0BF}" type="slidenum">
              <a:rPr lang="en-GB"/>
              <a:pPr>
                <a:defRPr/>
              </a:pPr>
              <a:t>46</a:t>
            </a:fld>
            <a:endParaRPr lang="en-GB"/>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smtClean="0"/>
          </a:p>
        </p:txBody>
      </p:sp>
      <p:sp>
        <p:nvSpPr>
          <p:cNvPr id="37890" name="Title 1"/>
          <p:cNvSpPr>
            <a:spLocks noGrp="1"/>
          </p:cNvSpPr>
          <p:nvPr>
            <p:ph type="ctrTitle"/>
          </p:nvPr>
        </p:nvSpPr>
        <p:spPr/>
        <p:txBody>
          <a:bodyPr/>
          <a:lstStyle/>
          <a:p>
            <a:pPr eaLnBrk="1" hangingPunct="1"/>
            <a:r>
              <a:rPr lang="en-GB" dirty="0" smtClean="0"/>
              <a:t>COGNITIVE PERSPECTIVE</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Cognitive Perspective </a:t>
            </a:r>
          </a:p>
        </p:txBody>
      </p:sp>
      <p:sp>
        <p:nvSpPr>
          <p:cNvPr id="51203" name="Rectangle 3"/>
          <p:cNvSpPr>
            <a:spLocks noGrp="1" noChangeArrowheads="1"/>
          </p:cNvSpPr>
          <p:nvPr>
            <p:ph idx="1"/>
          </p:nvPr>
        </p:nvSpPr>
        <p:spPr/>
        <p:txBody>
          <a:bodyPr/>
          <a:lstStyle/>
          <a:p>
            <a:pPr eaLnBrk="1" hangingPunct="1"/>
            <a:r>
              <a:rPr lang="en-GB" smtClean="0"/>
              <a:t>Focuses on how we think and understand </a:t>
            </a:r>
          </a:p>
          <a:p>
            <a:pPr eaLnBrk="1" hangingPunct="1"/>
            <a:r>
              <a:rPr lang="en-GB" smtClean="0"/>
              <a:t>Cognition means the process of getting knowledge by using thought and perception</a:t>
            </a:r>
          </a:p>
          <a:p>
            <a:pPr eaLnBrk="1" hangingPunct="1"/>
            <a:r>
              <a:rPr lang="en-GB" smtClean="0"/>
              <a:t>The study of cognition includes the study of perception, memory and learning</a:t>
            </a:r>
          </a:p>
          <a:p>
            <a:pPr eaLnBrk="1" hangingPunct="1">
              <a:buFont typeface="Wingdings" pitchFamily="2" charset="2"/>
              <a:buNone/>
            </a:pPr>
            <a:endParaRPr lang="en-GB" smtClean="0"/>
          </a:p>
        </p:txBody>
      </p:sp>
      <p:sp>
        <p:nvSpPr>
          <p:cNvPr id="30724"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B68DF271-5117-446D-BD64-4E956A137CC7}" type="slidenum">
              <a:rPr lang="en-US"/>
              <a:pPr>
                <a:defRPr/>
              </a:pPr>
              <a:t>47</a:t>
            </a:fld>
            <a:endParaRPr 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 name="Diagram 1"/>
          <p:cNvGraphicFramePr/>
          <p:nvPr/>
        </p:nvGraphicFramePr>
        <p:xfrm>
          <a:off x="323850" y="1557338"/>
          <a:ext cx="8315325" cy="448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38"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9739DC5F-AE09-47D3-A098-EDCDB92E770D}" type="slidenum">
              <a:rPr lang="en-US"/>
              <a:pPr>
                <a:defRPr/>
              </a:pPr>
              <a:t>48</a:t>
            </a:fld>
            <a:endParaRPr lang="en-US"/>
          </a:p>
        </p:txBody>
      </p:sp>
      <p:sp>
        <p:nvSpPr>
          <p:cNvPr id="1039" name="Rectangle 2"/>
          <p:cNvSpPr>
            <a:spLocks noGrp="1" noChangeArrowheads="1"/>
          </p:cNvSpPr>
          <p:nvPr>
            <p:ph type="title" idx="4294967295"/>
          </p:nvPr>
        </p:nvSpPr>
        <p:spPr>
          <a:xfrm>
            <a:off x="2133600" y="457200"/>
            <a:ext cx="7010400" cy="1295400"/>
          </a:xfrm>
        </p:spPr>
        <p:txBody>
          <a:bodyPr/>
          <a:lstStyle/>
          <a:p>
            <a:pPr eaLnBrk="1" hangingPunct="1"/>
            <a:r>
              <a:rPr lang="en-GB" smtClean="0"/>
              <a:t>Cognitive Perspective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withEffect">
                                  <p:stCondLst>
                                    <p:cond delay="0"/>
                                  </p:stCondLst>
                                  <p:childTnLst>
                                    <p:set>
                                      <p:cBhvr>
                                        <p:cTn id="6" dur="1" fill="hold">
                                          <p:stCondLst>
                                            <p:cond delay="0"/>
                                          </p:stCondLst>
                                        </p:cTn>
                                        <p:tgtEl>
                                          <p:spTgt spid="1039"/>
                                        </p:tgtEl>
                                        <p:attrNameLst>
                                          <p:attrName>style.visibility</p:attrName>
                                        </p:attrNameLst>
                                      </p:cBhvr>
                                      <p:to>
                                        <p:strVal val="visible"/>
                                      </p:to>
                                    </p:set>
                                    <p:animEffect transition="in" filter="randombar(horizontal)">
                                      <p:cBhvr>
                                        <p:cTn id="7" dur="600">
                                          <p:stCondLst>
                                            <p:cond delay="0"/>
                                          </p:stCondLst>
                                        </p:cTn>
                                        <p:tgtEl>
                                          <p:spTgt spid="10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6"/>
          <p:cNvSpPr>
            <a:spLocks noGrp="1" noChangeArrowheads="1"/>
          </p:cNvSpPr>
          <p:nvPr>
            <p:ph type="title"/>
          </p:nvPr>
        </p:nvSpPr>
        <p:spPr/>
        <p:txBody>
          <a:bodyPr/>
          <a:lstStyle/>
          <a:p>
            <a:pPr eaLnBrk="1" hangingPunct="1"/>
            <a:r>
              <a:rPr lang="en-GB" smtClean="0"/>
              <a:t>Old woman, or young woman?</a:t>
            </a:r>
          </a:p>
        </p:txBody>
      </p:sp>
      <p:sp>
        <p:nvSpPr>
          <p:cNvPr id="31747"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2B8AC5B8-44C0-40EA-82D3-C8A346BC42F3}" type="slidenum">
              <a:rPr lang="en-US"/>
              <a:pPr>
                <a:defRPr/>
              </a:pPr>
              <a:t>49</a:t>
            </a:fld>
            <a:endParaRPr lang="en-US"/>
          </a:p>
        </p:txBody>
      </p:sp>
      <p:pic>
        <p:nvPicPr>
          <p:cNvPr id="52228" name="Picture 5" descr="YoungOld">
            <a:hlinkClick r:id="rId2"/>
          </p:cNvPr>
          <p:cNvPicPr>
            <a:picLocks noChangeAspect="1" noChangeArrowheads="1"/>
          </p:cNvPicPr>
          <p:nvPr/>
        </p:nvPicPr>
        <p:blipFill>
          <a:blip r:embed="rId3" cstate="print">
            <a:lum bright="-10000"/>
          </a:blip>
          <a:srcRect/>
          <a:stretch>
            <a:fillRect/>
          </a:stretch>
        </p:blipFill>
        <p:spPr bwMode="auto">
          <a:xfrm>
            <a:off x="2051050" y="1700213"/>
            <a:ext cx="4033838" cy="44656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6"/>
          <p:cNvSpPr>
            <a:spLocks noGrp="1" noChangeArrowheads="1"/>
          </p:cNvSpPr>
          <p:nvPr>
            <p:ph type="title"/>
          </p:nvPr>
        </p:nvSpPr>
        <p:spPr/>
        <p:txBody>
          <a:bodyPr/>
          <a:lstStyle/>
          <a:p>
            <a:pPr eaLnBrk="1" hangingPunct="1"/>
            <a:r>
              <a:rPr lang="en-GB" smtClean="0"/>
              <a:t>A Rabbit or a Duck?</a:t>
            </a:r>
          </a:p>
        </p:txBody>
      </p:sp>
      <p:sp>
        <p:nvSpPr>
          <p:cNvPr id="32771" name="Slide Number Placeholder 3"/>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0221B7E1-E7FE-4BB3-B042-4F90B3C19A63}" type="slidenum">
              <a:rPr lang="en-US"/>
              <a:pPr>
                <a:defRPr/>
              </a:pPr>
              <a:t>50</a:t>
            </a:fld>
            <a:endParaRPr lang="en-US"/>
          </a:p>
        </p:txBody>
      </p:sp>
      <p:pic>
        <p:nvPicPr>
          <p:cNvPr id="53252" name="Picture 5" descr="rabbitduck">
            <a:hlinkClick r:id="rId2"/>
          </p:cNvPr>
          <p:cNvPicPr>
            <a:picLocks noChangeAspect="1" noChangeArrowheads="1"/>
          </p:cNvPicPr>
          <p:nvPr/>
        </p:nvPicPr>
        <p:blipFill>
          <a:blip r:embed="rId3" cstate="print"/>
          <a:srcRect/>
          <a:stretch>
            <a:fillRect/>
          </a:stretch>
        </p:blipFill>
        <p:spPr bwMode="auto">
          <a:xfrm>
            <a:off x="2700338" y="2060575"/>
            <a:ext cx="4176712" cy="37449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GB" smtClean="0"/>
              <a:t>Ambiguous Images </a:t>
            </a:r>
          </a:p>
        </p:txBody>
      </p:sp>
      <p:sp>
        <p:nvSpPr>
          <p:cNvPr id="54275" name="Rectangle 3"/>
          <p:cNvSpPr>
            <a:spLocks noGrp="1" noChangeArrowheads="1"/>
          </p:cNvSpPr>
          <p:nvPr>
            <p:ph idx="1"/>
          </p:nvPr>
        </p:nvSpPr>
        <p:spPr/>
        <p:txBody>
          <a:bodyPr/>
          <a:lstStyle/>
          <a:p>
            <a:pPr eaLnBrk="1" hangingPunct="1"/>
            <a:r>
              <a:rPr lang="en-GB" smtClean="0"/>
              <a:t>How your brain processes information and how it interprets that information</a:t>
            </a:r>
          </a:p>
        </p:txBody>
      </p:sp>
      <p:sp>
        <p:nvSpPr>
          <p:cNvPr id="33796"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2EAEFA6F-F456-49BC-B48D-851946CBB0B7}" type="slidenum">
              <a:rPr lang="en-US"/>
              <a:pPr>
                <a:defRPr/>
              </a:pPr>
              <a:t>51</a:t>
            </a:fld>
            <a:endParaRPr lang="en-US"/>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437AEFC-755D-41D6-BE6E-01248741E0BF}" type="slidenum">
              <a:rPr lang="en-GB"/>
              <a:pPr>
                <a:defRPr/>
              </a:pPr>
              <a:t>52</a:t>
            </a:fld>
            <a:endParaRPr lang="en-GB"/>
          </a:p>
        </p:txBody>
      </p:sp>
      <p:sp>
        <p:nvSpPr>
          <p:cNvPr id="3" name="Subtitle 2"/>
          <p:cNvSpPr>
            <a:spLocks noGrp="1"/>
          </p:cNvSpPr>
          <p:nvPr>
            <p:ph type="subTitle" idx="1"/>
          </p:nvPr>
        </p:nvSpPr>
        <p:spPr/>
        <p:txBody>
          <a:bodyPr rtlCol="0">
            <a:normAutofit/>
          </a:bodyPr>
          <a:lstStyle/>
          <a:p>
            <a:pPr eaLnBrk="1" fontAlgn="auto" hangingPunct="1">
              <a:spcAft>
                <a:spcPts val="0"/>
              </a:spcAft>
              <a:buFont typeface="Arial" pitchFamily="34" charset="0"/>
              <a:buNone/>
              <a:defRPr/>
            </a:pPr>
            <a:endParaRPr lang="en-GB" dirty="0" smtClean="0"/>
          </a:p>
        </p:txBody>
      </p:sp>
      <p:sp>
        <p:nvSpPr>
          <p:cNvPr id="37890" name="Title 1"/>
          <p:cNvSpPr>
            <a:spLocks noGrp="1"/>
          </p:cNvSpPr>
          <p:nvPr>
            <p:ph type="ctrTitle"/>
          </p:nvPr>
        </p:nvSpPr>
        <p:spPr/>
        <p:txBody>
          <a:bodyPr/>
          <a:lstStyle/>
          <a:p>
            <a:pPr eaLnBrk="1" hangingPunct="1"/>
            <a:r>
              <a:rPr lang="en-GB" dirty="0" smtClean="0"/>
              <a:t>BIOLOGICAL PERSPECTIVE</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Biological Perspective </a:t>
            </a:r>
          </a:p>
        </p:txBody>
      </p:sp>
      <p:sp>
        <p:nvSpPr>
          <p:cNvPr id="55299" name="Rectangle 3"/>
          <p:cNvSpPr>
            <a:spLocks noGrp="1" noChangeArrowheads="1"/>
          </p:cNvSpPr>
          <p:nvPr>
            <p:ph idx="1"/>
          </p:nvPr>
        </p:nvSpPr>
        <p:spPr/>
        <p:txBody>
          <a:bodyPr/>
          <a:lstStyle/>
          <a:p>
            <a:pPr eaLnBrk="1" hangingPunct="1"/>
            <a:r>
              <a:rPr lang="en-GB" smtClean="0"/>
              <a:t>Human behaviour is undoubtedly influenced by brain and body chemistry</a:t>
            </a:r>
          </a:p>
          <a:p>
            <a:pPr eaLnBrk="1" hangingPunct="1"/>
            <a:r>
              <a:rPr lang="en-GB" smtClean="0"/>
              <a:t>Genetic differences may explain why some people become aggressive or depressed, whereas other people in similar circumstances do not.  </a:t>
            </a:r>
          </a:p>
          <a:p>
            <a:pPr eaLnBrk="1" hangingPunct="1"/>
            <a:r>
              <a:rPr lang="en-GB" smtClean="0"/>
              <a:t>Genetics might influence how people react, but they do not directly cause behaviour. </a:t>
            </a:r>
          </a:p>
        </p:txBody>
      </p:sp>
      <p:sp>
        <p:nvSpPr>
          <p:cNvPr id="34820" name="Slide Number Placeholder 4"/>
          <p:cNvSpPr>
            <a:spLocks noGrp="1"/>
          </p:cNvSpPr>
          <p:nvPr>
            <p:ph type="sldNum" sz="quarter" idx="12"/>
          </p:nvPr>
        </p:nvSpPr>
        <p:spPr bwMode="auto">
          <a:ln>
            <a:miter lim="800000"/>
            <a:headEnd/>
            <a:tailEnd/>
          </a:ln>
        </p:spPr>
        <p:txBody>
          <a:bodyPr wrap="square" numCol="1" anchorCtr="0" compatLnSpc="1">
            <a:prstTxWarp prst="textNoShape">
              <a:avLst/>
            </a:prstTxWarp>
          </a:bodyPr>
          <a:lstStyle/>
          <a:p>
            <a:pPr>
              <a:defRPr/>
            </a:pPr>
            <a:fld id="{F4BE7225-8FEB-4C29-8751-7B07094C61CF}" type="slidenum">
              <a:rPr lang="en-US"/>
              <a:pPr>
                <a:defRPr/>
              </a:pPr>
              <a:t>53</a:t>
            </a:fld>
            <a:endParaRPr lang="en-US"/>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1314</TotalTime>
  <Words>2623</Words>
  <Application>Microsoft Office PowerPoint</Application>
  <PresentationFormat>On-screen Show (4:3)</PresentationFormat>
  <Paragraphs>466</Paragraphs>
  <Slides>53</Slides>
  <Notes>16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53</vt:i4>
      </vt:variant>
    </vt:vector>
  </HeadingPairs>
  <TitlesOfParts>
    <vt:vector size="64" baseType="lpstr">
      <vt:lpstr>Castellar</vt:lpstr>
      <vt:lpstr>Arial</vt:lpstr>
      <vt:lpstr>Calibri</vt:lpstr>
      <vt:lpstr>Wingdings</vt:lpstr>
      <vt:lpstr>Wingdings 2</vt:lpstr>
      <vt:lpstr>Britannic Bold</vt:lpstr>
      <vt:lpstr>BatangChe</vt:lpstr>
      <vt:lpstr>Andalus</vt:lpstr>
      <vt:lpstr>Arial Narrow</vt:lpstr>
      <vt:lpstr>Symbol</vt:lpstr>
      <vt:lpstr>Apothecary</vt:lpstr>
      <vt:lpstr>  Psychological perspectives for HSC</vt:lpstr>
      <vt:lpstr>Psychological perspectives for HSC</vt:lpstr>
      <vt:lpstr>INTRODUCTION</vt:lpstr>
      <vt:lpstr>What is Psychology?</vt:lpstr>
      <vt:lpstr>What are perspectives?</vt:lpstr>
      <vt:lpstr>Who are psychologists?</vt:lpstr>
      <vt:lpstr>PSYCHOLOGICAL PERSPECTIVES</vt:lpstr>
      <vt:lpstr>PSYCHODYNAMIC PERSPECTIVE</vt:lpstr>
      <vt:lpstr>STARTER</vt:lpstr>
      <vt:lpstr>STARTER</vt:lpstr>
      <vt:lpstr>SIGMUND FREUD</vt:lpstr>
      <vt:lpstr>CONSCIOUS AND UNCONSCIOUS</vt:lpstr>
      <vt:lpstr>Mini Plenary</vt:lpstr>
      <vt:lpstr>STARTER: Id, ego or superego?</vt:lpstr>
      <vt:lpstr>ID, EGO AND SUPEREGO</vt:lpstr>
      <vt:lpstr>The Mind (Psyche)</vt:lpstr>
      <vt:lpstr>Healthy Mind (Psyche)</vt:lpstr>
      <vt:lpstr>Neurotic</vt:lpstr>
      <vt:lpstr>Psychotic</vt:lpstr>
      <vt:lpstr>Mini Plenary</vt:lpstr>
      <vt:lpstr>STARTER</vt:lpstr>
      <vt:lpstr>PSYCHOSEXUAL STAGES OF DEVELOPMENT</vt:lpstr>
      <vt:lpstr>PSYCHOSEXUAL STAGES OF DEVELOPMENT</vt:lpstr>
      <vt:lpstr>PowerPoint Presentation</vt:lpstr>
      <vt:lpstr>PowerPoint Presentation</vt:lpstr>
      <vt:lpstr>DEFENCE MECHANISMS</vt:lpstr>
      <vt:lpstr>PowerPoint Presentation</vt:lpstr>
      <vt:lpstr>Mini Plenary</vt:lpstr>
      <vt:lpstr>TASK</vt:lpstr>
      <vt:lpstr>BEHAVIOURISM</vt:lpstr>
      <vt:lpstr>STARTER</vt:lpstr>
      <vt:lpstr>BEHAVIOURISM</vt:lpstr>
      <vt:lpstr>Behaviourism </vt:lpstr>
      <vt:lpstr>Behaviourism                                     Ivan Pavlov</vt:lpstr>
      <vt:lpstr>Positive/Negative Reinforcement                                B.F.Skinner </vt:lpstr>
      <vt:lpstr>Negative Reinforcement and Punishment </vt:lpstr>
      <vt:lpstr>CLIPS</vt:lpstr>
      <vt:lpstr> </vt:lpstr>
      <vt:lpstr>STARTER</vt:lpstr>
      <vt:lpstr>SOCIAL LEARNING APPROACH – p378</vt:lpstr>
      <vt:lpstr>HUMANISTIC PERSPECTIVE</vt:lpstr>
      <vt:lpstr>Humanistic Perspective                             Carl Rogers</vt:lpstr>
      <vt:lpstr>Rogers</vt:lpstr>
      <vt:lpstr>Humanistic Perspective                       Abraham Maslow</vt:lpstr>
      <vt:lpstr> </vt:lpstr>
      <vt:lpstr>COGNITIVE PERSPECTIVE</vt:lpstr>
      <vt:lpstr>Cognitive Perspective </vt:lpstr>
      <vt:lpstr>Cognitive Perspective</vt:lpstr>
      <vt:lpstr>Old woman, or young woman?</vt:lpstr>
      <vt:lpstr>A Rabbit or a Duck?</vt:lpstr>
      <vt:lpstr>Ambiguous Images </vt:lpstr>
      <vt:lpstr>BIOLOGICAL PERSPECTIVE</vt:lpstr>
      <vt:lpstr>Biological Perspective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 7   Applying Psychology</dc:title>
  <dc:creator>NAZEA</dc:creator>
  <cp:lastModifiedBy>Felicity</cp:lastModifiedBy>
  <cp:revision>218</cp:revision>
  <dcterms:created xsi:type="dcterms:W3CDTF">2006-01-12T17:46:33Z</dcterms:created>
  <dcterms:modified xsi:type="dcterms:W3CDTF">2016-03-06T21:13:10Z</dcterms:modified>
</cp:coreProperties>
</file>