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4" r:id="rId2"/>
    <p:sldId id="256" r:id="rId3"/>
    <p:sldId id="257" r:id="rId4"/>
    <p:sldId id="258" r:id="rId5"/>
    <p:sldId id="259" r:id="rId6"/>
    <p:sldId id="260" r:id="rId7"/>
    <p:sldId id="261" r:id="rId8"/>
    <p:sldId id="26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666"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1BBA0B-8F27-427E-8ED3-489A6B8B8BE5}" type="datetimeFigureOut">
              <a:rPr lang="en-IN" smtClean="0"/>
              <a:t>21-07-2021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2F947A-F343-4FDE-BD01-1DB5C31F8E6D}" type="slidenum">
              <a:rPr lang="en-IN" smtClean="0"/>
              <a:t>‹#›</a:t>
            </a:fld>
            <a:endParaRPr lang="en-IN"/>
          </a:p>
        </p:txBody>
      </p:sp>
    </p:spTree>
    <p:extLst>
      <p:ext uri="{BB962C8B-B14F-4D97-AF65-F5344CB8AC3E}">
        <p14:creationId xmlns:p14="http://schemas.microsoft.com/office/powerpoint/2010/main" val="2972151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delivers concise description about John Deere. It has mainly focused upon the challenges and findings within John Deere case study. The presentation has focused upon the data driven capabilities of John Deere.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32F947A-F343-4FDE-BD01-1DB5C31F8E6D}" type="slidenum">
              <a:rPr lang="en-IN" smtClean="0"/>
              <a:t>3</a:t>
            </a:fld>
            <a:endParaRPr lang="en-IN"/>
          </a:p>
        </p:txBody>
      </p:sp>
    </p:spTree>
    <p:extLst>
      <p:ext uri="{BB962C8B-B14F-4D97-AF65-F5344CB8AC3E}">
        <p14:creationId xmlns:p14="http://schemas.microsoft.com/office/powerpoint/2010/main" val="1433337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has demonstrated usually covers key points within John Deere case study. The results indicate that John Deere has occupied dominant position in global agricultural industry. The company has mainly produced diverse product portfolio for customers including dump truckers, corn pickers, construction </a:t>
            </a:r>
            <a:r>
              <a:rPr lang="en-US" sz="1200" kern="1200" dirty="0" err="1">
                <a:solidFill>
                  <a:schemeClr val="tx1"/>
                </a:solidFill>
                <a:effectLst/>
                <a:latin typeface="+mn-lt"/>
                <a:ea typeface="+mn-ea"/>
                <a:cs typeface="+mn-cs"/>
              </a:rPr>
              <a:t>equipments</a:t>
            </a:r>
            <a:r>
              <a:rPr lang="en-US" sz="1200" kern="1200" dirty="0">
                <a:solidFill>
                  <a:schemeClr val="tx1"/>
                </a:solidFill>
                <a:effectLst/>
                <a:latin typeface="+mn-lt"/>
                <a:ea typeface="+mn-ea"/>
                <a:cs typeface="+mn-cs"/>
              </a:rPr>
              <a:t> and financial services. The findings indicate that John Deere’s competitive advantage mainly lies within its outstanding operations (</a:t>
            </a:r>
            <a:r>
              <a:rPr lang="en-US" sz="1200" kern="1200" dirty="0" err="1">
                <a:solidFill>
                  <a:schemeClr val="tx1"/>
                </a:solidFill>
                <a:effectLst/>
                <a:latin typeface="+mn-lt"/>
                <a:ea typeface="+mn-ea"/>
                <a:cs typeface="+mn-cs"/>
              </a:rPr>
              <a:t>Eroknin</a:t>
            </a:r>
            <a:r>
              <a:rPr lang="en-US" sz="1200" kern="1200" dirty="0">
                <a:solidFill>
                  <a:schemeClr val="tx1"/>
                </a:solidFill>
                <a:effectLst/>
                <a:latin typeface="+mn-lt"/>
                <a:ea typeface="+mn-ea"/>
                <a:cs typeface="+mn-cs"/>
              </a:rPr>
              <a:t> et al., 2017). Over the past few years, The company is constantly investing upon new technologies to bring positive change in agricultural sector. The company is entirely dependent upon 5 technologies which are remote sensing displays, Internet of Things and GPS to serve itself as innovator in marketplace.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company is usually coming up with new smart and self driving vehicles to improve farming practices. The engineers of John Deere have created special GPS system to track field location. The company also uses satellite imagery to examine different grasslands, lawns, crop fields and temperature conditions (Pham and Stack, 2018). The findings indicate that John Deere is constantly trying to create sustainable future for agricultural industry. The company is constantly focusing upon Data Analytics to offer high resolution data to farmers regarding soil variation and changing weather conditions. The company mainly conducts extensive research upon new farming practices to support local farmers. Apart from this, John Deere is constantly focusing upon remote sensing technology to gain crucial insights about satellite vegetation data, soil conditions and weather. The company is already coming up with new farming </a:t>
            </a:r>
            <a:r>
              <a:rPr lang="en-US" sz="1200" kern="1200" dirty="0" err="1">
                <a:solidFill>
                  <a:schemeClr val="tx1"/>
                </a:solidFill>
                <a:effectLst/>
                <a:latin typeface="+mn-lt"/>
                <a:ea typeface="+mn-ea"/>
                <a:cs typeface="+mn-cs"/>
              </a:rPr>
              <a:t>equipments</a:t>
            </a:r>
            <a:r>
              <a:rPr lang="en-US" sz="1200" kern="1200" dirty="0">
                <a:solidFill>
                  <a:schemeClr val="tx1"/>
                </a:solidFill>
                <a:effectLst/>
                <a:latin typeface="+mn-lt"/>
                <a:ea typeface="+mn-ea"/>
                <a:cs typeface="+mn-cs"/>
              </a:rPr>
              <a:t> to build sustainable competitive advantage and maximize profit. The company has mainly adopted efficient CRM system to optimize user experience and make suitable predictions regarding crop yields. The company also pays much attention towards Machine Vision Platform and efficient IT infrastructure to gain customer appreciation (</a:t>
            </a:r>
            <a:r>
              <a:rPr lang="en-US" sz="1200" kern="1200" dirty="0" err="1">
                <a:solidFill>
                  <a:schemeClr val="tx1"/>
                </a:solidFill>
                <a:effectLst/>
                <a:latin typeface="+mn-lt"/>
                <a:ea typeface="+mn-ea"/>
                <a:cs typeface="+mn-cs"/>
              </a:rPr>
              <a:t>Jahanbakhshi</a:t>
            </a:r>
            <a:r>
              <a:rPr lang="en-US" sz="1200" kern="1200" dirty="0">
                <a:solidFill>
                  <a:schemeClr val="tx1"/>
                </a:solidFill>
                <a:effectLst/>
                <a:latin typeface="+mn-lt"/>
                <a:ea typeface="+mn-ea"/>
                <a:cs typeface="+mn-cs"/>
              </a:rPr>
              <a:t> et al., 2017). The findings also indicate that John Deere face low risk from new entrants due to higher market restrictions. The company is constantly utilizing different IOT devices to build smart agricultural practices. The results indicate that John Deere is constantly upon IOT industrial network to create data driven culture for farmers. The company is constantly focusing upon new agricultural technologies to use hybrid seeds and optimize their field.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32F947A-F343-4FDE-BD01-1DB5C31F8E6D}" type="slidenum">
              <a:rPr lang="en-IN" smtClean="0"/>
              <a:t>4</a:t>
            </a:fld>
            <a:endParaRPr lang="en-IN"/>
          </a:p>
        </p:txBody>
      </p:sp>
    </p:spTree>
    <p:extLst>
      <p:ext uri="{BB962C8B-B14F-4D97-AF65-F5344CB8AC3E}">
        <p14:creationId xmlns:p14="http://schemas.microsoft.com/office/powerpoint/2010/main" val="3518697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mainly demonstrates certain limitations for John Deere. In this pandemic, The Company is struggling to adapt itself with changing agricultural trends due to fewer resources (</a:t>
            </a:r>
            <a:r>
              <a:rPr lang="en-US" sz="1200" kern="1200" dirty="0" err="1">
                <a:solidFill>
                  <a:schemeClr val="tx1"/>
                </a:solidFill>
                <a:effectLst/>
                <a:latin typeface="+mn-lt"/>
                <a:ea typeface="+mn-ea"/>
                <a:cs typeface="+mn-cs"/>
              </a:rPr>
              <a:t>Eroknin</a:t>
            </a:r>
            <a:r>
              <a:rPr lang="en-US" sz="1200" kern="1200" dirty="0">
                <a:solidFill>
                  <a:schemeClr val="tx1"/>
                </a:solidFill>
                <a:effectLst/>
                <a:latin typeface="+mn-lt"/>
                <a:ea typeface="+mn-ea"/>
                <a:cs typeface="+mn-cs"/>
              </a:rPr>
              <a:t> et al., 2017). The company often faces several difficulties in optimizing their algorithm. During COVID 19, John Deere has faced several challenges related to data privacy. The company often stores majority of their confidential data in cloud systems. On the other side, Hackers are already coming up with new software to steal business information from cloud computing. </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slide mainly demonstrates certain limitations for John Deere. In this pandemic, The Company is struggling to adapt itself with changing agricultural trends due to fewer resources (</a:t>
            </a:r>
            <a:r>
              <a:rPr lang="en-US" sz="1200" kern="1200" dirty="0" err="1">
                <a:solidFill>
                  <a:schemeClr val="tx1"/>
                </a:solidFill>
                <a:effectLst/>
                <a:latin typeface="+mn-lt"/>
                <a:ea typeface="+mn-ea"/>
                <a:cs typeface="+mn-cs"/>
              </a:rPr>
              <a:t>Eroknin</a:t>
            </a:r>
            <a:r>
              <a:rPr lang="en-US" sz="1200" kern="1200" dirty="0">
                <a:solidFill>
                  <a:schemeClr val="tx1"/>
                </a:solidFill>
                <a:effectLst/>
                <a:latin typeface="+mn-lt"/>
                <a:ea typeface="+mn-ea"/>
                <a:cs typeface="+mn-cs"/>
              </a:rPr>
              <a:t> et al., 2017). The company often faces several difficulties in optimizing their algorithm. During COVID 19, John Deere has faced several challenges related to data privacy. The company often stores majority of their confidential data in cloud systems. On the other side, Hackers are already coming up with new software to steal business information from cloud computing. </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32F947A-F343-4FDE-BD01-1DB5C31F8E6D}" type="slidenum">
              <a:rPr lang="en-IN" smtClean="0"/>
              <a:t>5</a:t>
            </a:fld>
            <a:endParaRPr lang="en-IN"/>
          </a:p>
        </p:txBody>
      </p:sp>
    </p:spTree>
    <p:extLst>
      <p:ext uri="{BB962C8B-B14F-4D97-AF65-F5344CB8AC3E}">
        <p14:creationId xmlns:p14="http://schemas.microsoft.com/office/powerpoint/2010/main" val="1951310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mainly offers suitable recommendation for John Deere to improve product innovation. The company must adopt different security measures to manage customer information. This may help organization to maintain huge trust and commitment among customers. On the other side, John Deere must collaborate with agricultural startups to boost sales collections (Marr, 2016). The company must upgrade their storage infrastructure to improve value chain activities.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32F947A-F343-4FDE-BD01-1DB5C31F8E6D}" type="slidenum">
              <a:rPr lang="en-IN" smtClean="0"/>
              <a:t>6</a:t>
            </a:fld>
            <a:endParaRPr lang="en-IN"/>
          </a:p>
        </p:txBody>
      </p:sp>
    </p:spTree>
    <p:extLst>
      <p:ext uri="{BB962C8B-B14F-4D97-AF65-F5344CB8AC3E}">
        <p14:creationId xmlns:p14="http://schemas.microsoft.com/office/powerpoint/2010/main" val="498475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has illustrated that John Deere mainly relied upon new technologies such as Google Analytics, CRM and remote sensing technology to gain competitive advantage. The presentation offers suitable solutions to John Deere to improve business performance.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32F947A-F343-4FDE-BD01-1DB5C31F8E6D}" type="slidenum">
              <a:rPr lang="en-IN" smtClean="0"/>
              <a:t>7</a:t>
            </a:fld>
            <a:endParaRPr lang="en-IN"/>
          </a:p>
        </p:txBody>
      </p:sp>
    </p:spTree>
    <p:extLst>
      <p:ext uri="{BB962C8B-B14F-4D97-AF65-F5344CB8AC3E}">
        <p14:creationId xmlns:p14="http://schemas.microsoft.com/office/powerpoint/2010/main" val="1606608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7927" y="2566221"/>
            <a:ext cx="8096860" cy="1376516"/>
          </a:xfrm>
          <a:noFill/>
          <a:effectLst>
            <a:outerShdw blurRad="50800" dist="38100" dir="2700000" algn="tl" rotWithShape="0">
              <a:prstClr val="black">
                <a:alpha val="40000"/>
              </a:prstClr>
            </a:outerShdw>
          </a:effectLst>
        </p:spPr>
        <p:txBody>
          <a:bodyPr>
            <a:normAutofit/>
          </a:bodyPr>
          <a:lstStyle>
            <a:lvl1pPr algn="r">
              <a:defRPr sz="3600">
                <a:solidFill>
                  <a:srgbClr val="002060"/>
                </a:solidFill>
              </a:defRPr>
            </a:lvl1pPr>
          </a:lstStyle>
          <a:p>
            <a:r>
              <a:rPr lang="en-US"/>
              <a:t>Click to edit Master title style</a:t>
            </a:r>
            <a:endParaRPr lang="en-US" dirty="0"/>
          </a:p>
        </p:txBody>
      </p:sp>
      <p:sp>
        <p:nvSpPr>
          <p:cNvPr id="3" name="Subtitle 2"/>
          <p:cNvSpPr>
            <a:spLocks noGrp="1"/>
          </p:cNvSpPr>
          <p:nvPr>
            <p:ph type="subTitle" idx="1"/>
          </p:nvPr>
        </p:nvSpPr>
        <p:spPr>
          <a:xfrm>
            <a:off x="1047135" y="4095137"/>
            <a:ext cx="7766107" cy="904568"/>
          </a:xfrm>
        </p:spPr>
        <p:txBody>
          <a:bodyPr>
            <a:normAutofit/>
          </a:bodyPr>
          <a:lstStyle>
            <a:lvl1pPr marL="0" indent="0" algn="r">
              <a:buNone/>
              <a:defRPr sz="2800" b="0" i="0">
                <a:solidFill>
                  <a:schemeClr val="accent6">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1F0635-5F4C-4B4D-9EC3-E33E672D72DE}" type="datetimeFigureOut">
              <a:rPr lang="en-IN" smtClean="0"/>
              <a:t>21-07-2021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197" y="328615"/>
            <a:ext cx="8259098" cy="1018035"/>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501446" y="1573162"/>
            <a:ext cx="8229600" cy="4758813"/>
          </a:xfrm>
        </p:spPr>
        <p:txBody>
          <a:bodyPr/>
          <a:lstStyle>
            <a:lvl1pPr algn="l">
              <a:defRPr sz="2800">
                <a:solidFill>
                  <a:schemeClr val="bg2">
                    <a:lumMod val="10000"/>
                  </a:schemeClr>
                </a:solidFill>
              </a:defRPr>
            </a:lvl1pPr>
            <a:lvl2pPr algn="l">
              <a:defRPr>
                <a:solidFill>
                  <a:schemeClr val="bg2">
                    <a:lumMod val="10000"/>
                  </a:schemeClr>
                </a:solidFill>
              </a:defRPr>
            </a:lvl2pPr>
            <a:lvl3pPr algn="l">
              <a:defRPr>
                <a:solidFill>
                  <a:schemeClr val="bg2">
                    <a:lumMod val="10000"/>
                  </a:schemeClr>
                </a:solidFill>
              </a:defRPr>
            </a:lvl3pPr>
            <a:lvl4pPr algn="l">
              <a:defRPr>
                <a:solidFill>
                  <a:schemeClr val="bg2">
                    <a:lumMod val="10000"/>
                  </a:schemeClr>
                </a:solidFill>
              </a:defRPr>
            </a:lvl4pPr>
            <a:lvl5pPr algn="l">
              <a:defRPr>
                <a:solidFill>
                  <a:schemeClr val="bg2">
                    <a:lumMod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1F0635-5F4C-4B4D-9EC3-E33E672D72DE}" type="datetimeFigureOut">
              <a:rPr lang="en-IN" smtClean="0"/>
              <a:t>21-07-2021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60363" y="581378"/>
            <a:ext cx="6555934" cy="967132"/>
          </a:xfrm>
        </p:spPr>
        <p:txBody>
          <a:bodyPr>
            <a:normAutofit/>
          </a:bodyPr>
          <a:lstStyle>
            <a:lvl1pPr algn="l">
              <a:defRPr sz="3600">
                <a:solidFill>
                  <a:schemeClr val="accent6">
                    <a:lumMod val="40000"/>
                    <a:lumOff val="60000"/>
                  </a:schemeClr>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2168013" y="1612488"/>
            <a:ext cx="6526162" cy="4678168"/>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1F0635-5F4C-4B4D-9EC3-E33E672D72DE}" type="datetimeFigureOut">
              <a:rPr lang="en-IN" smtClean="0"/>
              <a:t>21-07-2021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1F0635-5F4C-4B4D-9EC3-E33E672D72DE}" type="datetimeFigureOut">
              <a:rPr lang="en-IN" smtClean="0"/>
              <a:t>21-07-2021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F1F0635-5F4C-4B4D-9EC3-E33E672D72DE}" type="datetimeFigureOut">
              <a:rPr lang="en-IN" smtClean="0"/>
              <a:t>21-07-2021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2694" y="342526"/>
            <a:ext cx="8093365" cy="1018033"/>
          </a:xfrm>
        </p:spPr>
        <p:txBody>
          <a:bodyPr>
            <a:normAutofit/>
          </a:bodyPr>
          <a:lstStyle>
            <a:lvl1pPr algn="r">
              <a:defRPr sz="3600" baseline="0">
                <a:solidFill>
                  <a:srgbClr val="002060"/>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Text Placeholder 2"/>
          <p:cNvSpPr>
            <a:spLocks noGrp="1"/>
          </p:cNvSpPr>
          <p:nvPr>
            <p:ph type="body" idx="1"/>
          </p:nvPr>
        </p:nvSpPr>
        <p:spPr>
          <a:xfrm>
            <a:off x="536879" y="2010709"/>
            <a:ext cx="4040188" cy="639763"/>
          </a:xfrm>
        </p:spPr>
        <p:txBody>
          <a:bodyPr anchor="b"/>
          <a:lstStyle>
            <a:lvl1pPr marL="0" indent="0" algn="ctr">
              <a:buNone/>
              <a:defRPr sz="2400" b="1">
                <a:solidFill>
                  <a:schemeClr val="bg2">
                    <a:lumMod val="1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6879" y="2640572"/>
            <a:ext cx="4040188" cy="3035059"/>
          </a:xfrm>
        </p:spPr>
        <p:txBody>
          <a:bodyPr/>
          <a:lstStyle>
            <a:lvl1pPr algn="ctr">
              <a:defRPr sz="2400">
                <a:solidFill>
                  <a:schemeClr val="bg2">
                    <a:lumMod val="10000"/>
                  </a:schemeClr>
                </a:solidFill>
              </a:defRPr>
            </a:lvl1pPr>
            <a:lvl2pPr algn="ctr">
              <a:defRPr sz="2000">
                <a:solidFill>
                  <a:schemeClr val="bg2">
                    <a:lumMod val="10000"/>
                  </a:schemeClr>
                </a:solidFill>
              </a:defRPr>
            </a:lvl2pPr>
            <a:lvl3pPr algn="ctr">
              <a:defRPr sz="1800">
                <a:solidFill>
                  <a:schemeClr val="bg2">
                    <a:lumMod val="10000"/>
                  </a:schemeClr>
                </a:solidFill>
              </a:defRPr>
            </a:lvl3pPr>
            <a:lvl4pPr algn="ctr">
              <a:defRPr sz="1600">
                <a:solidFill>
                  <a:schemeClr val="bg2">
                    <a:lumMod val="10000"/>
                  </a:schemeClr>
                </a:solidFill>
              </a:defRPr>
            </a:lvl4pPr>
            <a:lvl5pPr algn="ctr">
              <a:defRPr sz="1600">
                <a:solidFill>
                  <a:schemeClr val="bg2">
                    <a:lumMod val="10000"/>
                  </a:schemeClr>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1" y="2010709"/>
            <a:ext cx="4041775" cy="639763"/>
          </a:xfrm>
        </p:spPr>
        <p:txBody>
          <a:bodyPr anchor="b"/>
          <a:lstStyle>
            <a:lvl1pPr marL="0" indent="0" algn="ctr">
              <a:buNone/>
              <a:defRPr sz="2400" b="1">
                <a:solidFill>
                  <a:schemeClr val="bg2">
                    <a:lumMod val="1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1" y="2640572"/>
            <a:ext cx="4041775" cy="3035059"/>
          </a:xfrm>
        </p:spPr>
        <p:txBody>
          <a:bodyPr/>
          <a:lstStyle>
            <a:lvl1pPr algn="ctr">
              <a:defRPr sz="2400">
                <a:solidFill>
                  <a:schemeClr val="bg2">
                    <a:lumMod val="10000"/>
                  </a:schemeClr>
                </a:solidFill>
              </a:defRPr>
            </a:lvl1pPr>
            <a:lvl2pPr algn="ctr">
              <a:defRPr sz="2000">
                <a:solidFill>
                  <a:schemeClr val="bg2">
                    <a:lumMod val="10000"/>
                  </a:schemeClr>
                </a:solidFill>
              </a:defRPr>
            </a:lvl2pPr>
            <a:lvl3pPr algn="ctr">
              <a:defRPr sz="1800">
                <a:solidFill>
                  <a:schemeClr val="bg2">
                    <a:lumMod val="10000"/>
                  </a:schemeClr>
                </a:solidFill>
              </a:defRPr>
            </a:lvl3pPr>
            <a:lvl4pPr algn="ctr">
              <a:defRPr sz="1600">
                <a:solidFill>
                  <a:schemeClr val="bg2">
                    <a:lumMod val="10000"/>
                  </a:schemeClr>
                </a:solidFill>
              </a:defRPr>
            </a:lvl4pPr>
            <a:lvl5pPr algn="ctr">
              <a:defRPr sz="1600">
                <a:solidFill>
                  <a:schemeClr val="bg2">
                    <a:lumMod val="10000"/>
                  </a:schemeClr>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1F0635-5F4C-4B4D-9EC3-E33E672D72DE}" type="datetimeFigureOut">
              <a:rPr lang="en-IN" smtClean="0"/>
              <a:t>21-07-2021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F1F0635-5F4C-4B4D-9EC3-E33E672D72DE}" type="datetimeFigureOut">
              <a:rPr lang="en-IN" smtClean="0"/>
              <a:t>21-07-2021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1F0635-5F4C-4B4D-9EC3-E33E672D72DE}" type="datetimeFigureOut">
              <a:rPr lang="en-IN" smtClean="0"/>
              <a:t>21-07-2021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49"/>
            <a:ext cx="3008313"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1F0635-5F4C-4B4D-9EC3-E33E672D72DE}" type="datetimeFigureOut">
              <a:rPr lang="en-IN" smtClean="0"/>
              <a:t>21-07-2021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1F0635-5F4C-4B4D-9EC3-E33E672D72DE}" type="datetimeFigureOut">
              <a:rPr lang="en-IN" smtClean="0"/>
              <a:t>21-07-2021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1F0635-5F4C-4B4D-9EC3-E33E672D72DE}" type="datetimeFigureOut">
              <a:rPr lang="en-IN" smtClean="0"/>
              <a:t>21-07-2021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3AA1FF-9D30-4A6F-BC97-B108DF1C339E}" type="slidenum">
              <a:rPr lang="en-IN" smtClean="0"/>
              <a:t>‹#›</a:t>
            </a:fld>
            <a:endParaRPr lang="en-IN"/>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1F0635-5F4C-4B4D-9EC3-E33E672D72DE}" type="datetimeFigureOut">
              <a:rPr lang="en-IN" smtClean="0"/>
              <a:t>21-07-2021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3AA1FF-9D30-4A6F-BC97-B108DF1C339E}" type="slidenum">
              <a:rPr lang="en-IN" smtClean="0"/>
              <a:t>‹#›</a:t>
            </a:fld>
            <a:endParaRPr lang="en-IN"/>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08475" y="3101618"/>
            <a:ext cx="1463784"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1F0635-5F4C-4B4D-9EC3-E33E672D72DE}" type="datetimeFigureOut">
              <a:rPr lang="en-IN" smtClean="0"/>
              <a:t>21-07-2021</a:t>
            </a:fld>
            <a:endParaRPr lang="en-IN"/>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AA1FF-9D30-4A6F-BC97-B108DF1C339E}" type="slidenum">
              <a:rPr lang="en-IN" smtClean="0"/>
              <a:t>‹#›</a:t>
            </a:fld>
            <a:endParaRPr lang="en-IN"/>
          </a:p>
        </p:txBody>
      </p:sp>
      <p:sp>
        <p:nvSpPr>
          <p:cNvPr id="7" name="TextBox 6">
            <a:extLst>
              <a:ext uri="{FF2B5EF4-FFF2-40B4-BE49-F238E27FC236}">
                <a16:creationId xmlns:a16="http://schemas.microsoft.com/office/drawing/2014/main" id="{11E867DF-3DCA-4725-94F0-F2B6BD747A82}"/>
              </a:ext>
            </a:extLst>
          </p:cNvPr>
          <p:cNvSpPr txBox="1"/>
          <p:nvPr/>
        </p:nvSpPr>
        <p:spPr>
          <a:xfrm>
            <a:off x="-9150" y="6951663"/>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F321-B53E-4558-8C87-5B29625506F7}"/>
              </a:ext>
            </a:extLst>
          </p:cNvPr>
          <p:cNvSpPr>
            <a:spLocks noGrp="1"/>
          </p:cNvSpPr>
          <p:nvPr>
            <p:ph type="ctrTitle"/>
          </p:nvPr>
        </p:nvSpPr>
        <p:spPr>
          <a:xfrm>
            <a:off x="523570" y="1264100"/>
            <a:ext cx="8096860" cy="1885232"/>
          </a:xfrm>
        </p:spPr>
        <p:txBody>
          <a:bodyPr>
            <a:normAutofit fontScale="90000"/>
          </a:bodyPr>
          <a:lstStyle/>
          <a:p>
            <a:pPr algn="l"/>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Knowledge and Information Management Skills for the Workplace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8BE4339B-1570-4B46-BBB2-607E90064441}"/>
              </a:ext>
            </a:extLst>
          </p:cNvPr>
          <p:cNvSpPr>
            <a:spLocks noGrp="1"/>
          </p:cNvSpPr>
          <p:nvPr>
            <p:ph type="subTitle" idx="1"/>
          </p:nvPr>
        </p:nvSpPr>
        <p:spPr>
          <a:xfrm>
            <a:off x="523570" y="3149332"/>
            <a:ext cx="7766107" cy="2956987"/>
          </a:xfrm>
        </p:spPr>
        <p:txBody>
          <a:bodyPr>
            <a:normAutofit/>
          </a:bodyPr>
          <a:lstStyle/>
          <a:p>
            <a:pPr algn="just">
              <a:lnSpc>
                <a:spcPct val="115000"/>
              </a:lnSpc>
              <a:spcAft>
                <a:spcPts val="1000"/>
              </a:spcAft>
            </a:pPr>
            <a:endParaRPr lang="en-IN"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IN" b="1" dirty="0">
                <a:effectLst/>
                <a:latin typeface="Times New Roman" panose="02020603050405020304" pitchFamily="18" charset="0"/>
                <a:ea typeface="Calibri" panose="020F0502020204030204" pitchFamily="34" charset="0"/>
                <a:cs typeface="Times New Roman" panose="02020603050405020304" pitchFamily="18" charset="0"/>
              </a:rPr>
              <a:t>Razvan Aurelian Huminic:  1915413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Module code: BMSW5106</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10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Lecturer: </a:t>
            </a:r>
            <a:r>
              <a:rPr lang="en-GB"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b="1" dirty="0" err="1">
                <a:effectLst/>
                <a:latin typeface="Times New Roman" panose="02020603050405020304" pitchFamily="18" charset="0"/>
                <a:ea typeface="Calibri" panose="020F0502020204030204" pitchFamily="34" charset="0"/>
                <a:cs typeface="Times New Roman" panose="02020603050405020304" pitchFamily="18" charset="0"/>
              </a:rPr>
              <a:t>Seyed</a:t>
            </a:r>
            <a:r>
              <a:rPr lang="en-GB"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b="1" dirty="0" err="1">
                <a:effectLst/>
                <a:latin typeface="Times New Roman" panose="02020603050405020304" pitchFamily="18" charset="0"/>
                <a:ea typeface="Calibri" panose="020F0502020204030204" pitchFamily="34" charset="0"/>
                <a:cs typeface="Times New Roman" panose="02020603050405020304" pitchFamily="18" charset="0"/>
              </a:rPr>
              <a:t>Nasirpourosgoei</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GB" dirty="0"/>
          </a:p>
        </p:txBody>
      </p:sp>
    </p:spTree>
    <p:extLst>
      <p:ext uri="{BB962C8B-B14F-4D97-AF65-F5344CB8AC3E}">
        <p14:creationId xmlns:p14="http://schemas.microsoft.com/office/powerpoint/2010/main" val="1864105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7140" y="2564904"/>
            <a:ext cx="8096860" cy="1376516"/>
          </a:xfrm>
        </p:spPr>
        <p:txBody>
          <a:bodyPr>
            <a:normAutofit/>
          </a:bodyPr>
          <a:lstStyle/>
          <a:p>
            <a:r>
              <a:rPr lang="en-IN" b="1" dirty="0">
                <a:latin typeface="Times New Roman" pitchFamily="18" charset="0"/>
                <a:cs typeface="Times New Roman" pitchFamily="18" charset="0"/>
              </a:rPr>
              <a:t>Knowledge and Information Management Skills for the Workplace</a:t>
            </a:r>
            <a:endParaRPr lang="en-IN" dirty="0"/>
          </a:p>
        </p:txBody>
      </p:sp>
      <p:sp>
        <p:nvSpPr>
          <p:cNvPr id="3" name="TextBox 2">
            <a:extLst>
              <a:ext uri="{FF2B5EF4-FFF2-40B4-BE49-F238E27FC236}">
                <a16:creationId xmlns:a16="http://schemas.microsoft.com/office/drawing/2014/main" id="{B14DD538-4676-4CE7-80E9-818BE8A39AD3}"/>
              </a:ext>
            </a:extLst>
          </p:cNvPr>
          <p:cNvSpPr txBox="1"/>
          <p:nvPr/>
        </p:nvSpPr>
        <p:spPr>
          <a:xfrm>
            <a:off x="395537" y="4653136"/>
            <a:ext cx="8280920" cy="708912"/>
          </a:xfrm>
          <a:prstGeom prst="rect">
            <a:avLst/>
          </a:prstGeom>
          <a:noFill/>
        </p:spPr>
        <p:txBody>
          <a:bodyPr wrap="square" rtlCol="0">
            <a:spAutoFit/>
          </a:bodyPr>
          <a:lstStyle/>
          <a:p>
            <a:pPr algn="ctr">
              <a:lnSpc>
                <a:spcPct val="115000"/>
              </a:lnSpc>
              <a:spcAft>
                <a:spcPts val="1000"/>
              </a:spcAft>
            </a:pPr>
            <a:r>
              <a:rPr lang="en-US" b="1">
                <a:latin typeface="Arial" panose="020B0604020202020204" pitchFamily="34" charset="0"/>
                <a:ea typeface="Calibri" panose="020F0502020204030204" pitchFamily="34" charset="0"/>
                <a:cs typeface="Times New Roman" panose="02020603050405020304" pitchFamily="18" charset="0"/>
              </a:rPr>
              <a:t>Link: </a:t>
            </a:r>
            <a:r>
              <a:rPr lang="en-US" sz="1800" b="1">
                <a:effectLst/>
                <a:latin typeface="Arial" panose="020B0604020202020204" pitchFamily="34" charset="0"/>
                <a:ea typeface="Calibri" panose="020F0502020204030204" pitchFamily="34" charset="0"/>
                <a:cs typeface="Times New Roman" panose="02020603050405020304" pitchFamily="18" charset="0"/>
              </a:rPr>
              <a:t> https://web.microsoftstream.com/video/5a9c985c-3658-4a49-ae6f-a1e90ae30216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5162032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latin typeface="Times New Roman" pitchFamily="18" charset="0"/>
                <a:cs typeface="Times New Roman" pitchFamily="18" charset="0"/>
              </a:rPr>
              <a:t>Introduction</a:t>
            </a:r>
            <a:endParaRPr lang="en-IN" dirty="0"/>
          </a:p>
        </p:txBody>
      </p:sp>
      <p:sp>
        <p:nvSpPr>
          <p:cNvPr id="3" name="Content Placeholder 2"/>
          <p:cNvSpPr>
            <a:spLocks noGrp="1"/>
          </p:cNvSpPr>
          <p:nvPr>
            <p:ph idx="1"/>
          </p:nvPr>
        </p:nvSpPr>
        <p:spPr>
          <a:xfrm>
            <a:off x="3563888" y="1573162"/>
            <a:ext cx="5167158" cy="4758813"/>
          </a:xfrm>
        </p:spPr>
        <p:txBody>
          <a:bodyPr>
            <a:normAutofit fontScale="92500" lnSpcReduction="10000"/>
          </a:bodyPr>
          <a:lstStyle/>
          <a:p>
            <a:pPr lvl="0" algn="just">
              <a:lnSpc>
                <a:spcPct val="150000"/>
              </a:lnSpc>
              <a:spcBef>
                <a:spcPts val="0"/>
              </a:spcBef>
            </a:pPr>
            <a:r>
              <a:rPr lang="en-US" sz="3200" dirty="0">
                <a:latin typeface="Times New Roman" pitchFamily="18" charset="0"/>
                <a:cs typeface="Times New Roman" pitchFamily="18" charset="0"/>
              </a:rPr>
              <a:t>This presentation outlines suitable findings within John Deere. </a:t>
            </a:r>
            <a:endParaRPr lang="en-IN" sz="3200" dirty="0">
              <a:latin typeface="Times New Roman" pitchFamily="18" charset="0"/>
              <a:cs typeface="Times New Roman" pitchFamily="18" charset="0"/>
            </a:endParaRPr>
          </a:p>
          <a:p>
            <a:pPr lvl="0" algn="just">
              <a:lnSpc>
                <a:spcPct val="150000"/>
              </a:lnSpc>
              <a:spcBef>
                <a:spcPts val="0"/>
              </a:spcBef>
            </a:pPr>
            <a:r>
              <a:rPr lang="en-US" sz="3200" dirty="0">
                <a:latin typeface="Times New Roman" pitchFamily="18" charset="0"/>
                <a:cs typeface="Times New Roman" pitchFamily="18" charset="0"/>
              </a:rPr>
              <a:t>It focuses upon the information management capabilities within John Deere. </a:t>
            </a:r>
            <a:endParaRPr lang="en-IN" sz="3200" dirty="0">
              <a:latin typeface="Times New Roman" pitchFamily="18" charset="0"/>
              <a:cs typeface="Times New Roman" pitchFamily="18" charset="0"/>
            </a:endParaRPr>
          </a:p>
          <a:p>
            <a:endParaRPr lang="en-IN" dirty="0"/>
          </a:p>
        </p:txBody>
      </p:sp>
      <p:pic>
        <p:nvPicPr>
          <p:cNvPr id="1026" name="Picture 2" descr="Used John Deere 5050 D Tractor, 2016 Model (TJN11652) for Sale in Bikaner,  Rajasthan - TractorJun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7" y="2204864"/>
            <a:ext cx="3096344" cy="324036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917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animEffect transition="in" filter="wipe(down)">
                                      <p:cBhvr>
                                        <p:cTn id="15" dur="500"/>
                                        <p:tgtEl>
                                          <p:spTgt spid="1026"/>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anim calcmode="lin" valueType="num">
                                      <p:cBhvr>
                                        <p:cTn id="21" dur="1000" fill="hold"/>
                                        <p:tgtEl>
                                          <p:spTgt spid="2"/>
                                        </p:tgtEl>
                                        <p:attrNameLst>
                                          <p:attrName>ppt_x</p:attrName>
                                        </p:attrNameLst>
                                      </p:cBhvr>
                                      <p:tavLst>
                                        <p:tav tm="0">
                                          <p:val>
                                            <p:strVal val="#ppt_x"/>
                                          </p:val>
                                        </p:tav>
                                        <p:tav tm="100000">
                                          <p:val>
                                            <p:strVal val="#ppt_x"/>
                                          </p:val>
                                        </p:tav>
                                      </p:tavLst>
                                    </p:anim>
                                    <p:anim calcmode="lin" valueType="num">
                                      <p:cBhvr>
                                        <p:cTn id="22"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latin typeface="Times New Roman" pitchFamily="18" charset="0"/>
                <a:cs typeface="Times New Roman" pitchFamily="18" charset="0"/>
              </a:rPr>
              <a:t>Finding</a:t>
            </a:r>
            <a:endParaRPr lang="en-IN" dirty="0"/>
          </a:p>
        </p:txBody>
      </p:sp>
      <p:sp>
        <p:nvSpPr>
          <p:cNvPr id="3" name="Content Placeholder 2"/>
          <p:cNvSpPr>
            <a:spLocks noGrp="1"/>
          </p:cNvSpPr>
          <p:nvPr>
            <p:ph idx="1"/>
          </p:nvPr>
        </p:nvSpPr>
        <p:spPr>
          <a:xfrm>
            <a:off x="501446" y="1573162"/>
            <a:ext cx="5006658" cy="4758813"/>
          </a:xfrm>
        </p:spPr>
        <p:txBody>
          <a:bodyPr/>
          <a:lstStyle/>
          <a:p>
            <a:pPr lvl="0" algn="just">
              <a:lnSpc>
                <a:spcPct val="150000"/>
              </a:lnSpc>
              <a:spcBef>
                <a:spcPts val="0"/>
              </a:spcBef>
            </a:pPr>
            <a:r>
              <a:rPr lang="en-US" dirty="0">
                <a:latin typeface="Times New Roman" pitchFamily="18" charset="0"/>
                <a:cs typeface="Times New Roman" pitchFamily="18" charset="0"/>
              </a:rPr>
              <a:t>John Deere is the largest independent dealer within global agricultural industry. </a:t>
            </a:r>
            <a:endParaRPr lang="en-IN" dirty="0">
              <a:latin typeface="Times New Roman" pitchFamily="18" charset="0"/>
              <a:cs typeface="Times New Roman" pitchFamily="18" charset="0"/>
            </a:endParaRPr>
          </a:p>
          <a:p>
            <a:pPr lvl="0" algn="just">
              <a:lnSpc>
                <a:spcPct val="150000"/>
              </a:lnSpc>
              <a:spcBef>
                <a:spcPts val="0"/>
              </a:spcBef>
            </a:pPr>
            <a:r>
              <a:rPr lang="en-US" dirty="0">
                <a:latin typeface="Times New Roman" pitchFamily="18" charset="0"/>
                <a:cs typeface="Times New Roman" pitchFamily="18" charset="0"/>
              </a:rPr>
              <a:t>The company mainly relies upon new technologies to transform farming practices (</a:t>
            </a:r>
            <a:r>
              <a:rPr lang="en-US" dirty="0" err="1">
                <a:latin typeface="Times New Roman" pitchFamily="18" charset="0"/>
                <a:cs typeface="Times New Roman" pitchFamily="18" charset="0"/>
              </a:rPr>
              <a:t>Jahanbakhshi</a:t>
            </a:r>
            <a:r>
              <a:rPr lang="en-US" dirty="0">
                <a:latin typeface="Times New Roman" pitchFamily="18" charset="0"/>
                <a:cs typeface="Times New Roman" pitchFamily="18" charset="0"/>
              </a:rPr>
              <a:t> et al., 2017) </a:t>
            </a:r>
            <a:endParaRPr lang="en-IN" dirty="0">
              <a:latin typeface="Times New Roman" pitchFamily="18" charset="0"/>
              <a:cs typeface="Times New Roman" pitchFamily="18" charset="0"/>
            </a:endParaRPr>
          </a:p>
          <a:p>
            <a:endParaRPr lang="en-IN" dirty="0"/>
          </a:p>
        </p:txBody>
      </p:sp>
      <p:pic>
        <p:nvPicPr>
          <p:cNvPr id="2050" name="Picture 2" descr="John Deere&amp;#39;s Partnership Level Award - PG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1844824"/>
            <a:ext cx="3373134" cy="432048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6544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2050"/>
                                        </p:tgtEl>
                                        <p:attrNameLst>
                                          <p:attrName>style.visibility</p:attrName>
                                        </p:attrNameLst>
                                      </p:cBhvr>
                                      <p:to>
                                        <p:strVal val="visible"/>
                                      </p:to>
                                    </p:set>
                                    <p:animEffect transition="in" filter="circle(in)">
                                      <p:cBhvr>
                                        <p:cTn id="20"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Limitation</a:t>
            </a:r>
            <a:br>
              <a:rPr lang="en-IN" dirty="0">
                <a:effectLst/>
                <a:latin typeface="Times New Roman" pitchFamily="18" charset="0"/>
                <a:cs typeface="Times New Roman" pitchFamily="18" charset="0"/>
              </a:rPr>
            </a:br>
            <a:endParaRPr lang="en-IN" dirty="0"/>
          </a:p>
        </p:txBody>
      </p:sp>
      <p:sp>
        <p:nvSpPr>
          <p:cNvPr id="3" name="Content Placeholder 2"/>
          <p:cNvSpPr>
            <a:spLocks noGrp="1"/>
          </p:cNvSpPr>
          <p:nvPr>
            <p:ph idx="1"/>
          </p:nvPr>
        </p:nvSpPr>
        <p:spPr>
          <a:xfrm>
            <a:off x="4427984" y="1573162"/>
            <a:ext cx="4303062" cy="4758813"/>
          </a:xfrm>
        </p:spPr>
        <p:txBody>
          <a:bodyPr>
            <a:normAutofit fontScale="92500" lnSpcReduction="10000"/>
          </a:bodyPr>
          <a:lstStyle/>
          <a:p>
            <a:pPr lvl="0" algn="just">
              <a:lnSpc>
                <a:spcPct val="150000"/>
              </a:lnSpc>
              <a:spcBef>
                <a:spcPts val="0"/>
              </a:spcBef>
            </a:pPr>
            <a:r>
              <a:rPr lang="en-US" dirty="0">
                <a:latin typeface="Times New Roman" pitchFamily="18" charset="0"/>
                <a:cs typeface="Times New Roman" pitchFamily="18" charset="0"/>
              </a:rPr>
              <a:t>During COVID 19, John Deere finds difficult to meet with changing agricultural trends (</a:t>
            </a:r>
            <a:r>
              <a:rPr lang="en-US" dirty="0" err="1">
                <a:latin typeface="Times New Roman" pitchFamily="18" charset="0"/>
                <a:cs typeface="Times New Roman" pitchFamily="18" charset="0"/>
              </a:rPr>
              <a:t>Eroknin</a:t>
            </a:r>
            <a:r>
              <a:rPr lang="en-US" dirty="0">
                <a:latin typeface="Times New Roman" pitchFamily="18" charset="0"/>
                <a:cs typeface="Times New Roman" pitchFamily="18" charset="0"/>
              </a:rPr>
              <a:t> et al., 2017). </a:t>
            </a:r>
            <a:endParaRPr lang="en-IN" dirty="0">
              <a:latin typeface="Times New Roman" pitchFamily="18" charset="0"/>
              <a:cs typeface="Times New Roman" pitchFamily="18" charset="0"/>
            </a:endParaRPr>
          </a:p>
          <a:p>
            <a:pPr lvl="0" algn="just">
              <a:lnSpc>
                <a:spcPct val="150000"/>
              </a:lnSpc>
              <a:spcBef>
                <a:spcPts val="0"/>
              </a:spcBef>
            </a:pPr>
            <a:r>
              <a:rPr lang="en-US" dirty="0">
                <a:latin typeface="Times New Roman" pitchFamily="18" charset="0"/>
                <a:cs typeface="Times New Roman" pitchFamily="18" charset="0"/>
              </a:rPr>
              <a:t>In this pandemic, Data privacy was the biggest issue for John Deere. </a:t>
            </a:r>
            <a:endParaRPr lang="en-IN" dirty="0">
              <a:latin typeface="Times New Roman" pitchFamily="18" charset="0"/>
              <a:cs typeface="Times New Roman" pitchFamily="18" charset="0"/>
            </a:endParaRPr>
          </a:p>
          <a:p>
            <a:pPr algn="just">
              <a:lnSpc>
                <a:spcPct val="150000"/>
              </a:lnSpc>
              <a:spcBef>
                <a:spcPts val="0"/>
              </a:spcBef>
            </a:pPr>
            <a:endParaRPr lang="en-IN" dirty="0">
              <a:latin typeface="Times New Roman" pitchFamily="18" charset="0"/>
              <a:cs typeface="Times New Roman" pitchFamily="18" charset="0"/>
            </a:endParaRPr>
          </a:p>
        </p:txBody>
      </p:sp>
      <p:pic>
        <p:nvPicPr>
          <p:cNvPr id="3074" name="Picture 2" descr="John Deere Keeps Running Together During Covid-19 Crisis | LBBOn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1772816"/>
            <a:ext cx="4272409" cy="43924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133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074"/>
                                        </p:tgtEl>
                                        <p:attrNameLst>
                                          <p:attrName>style.visibility</p:attrName>
                                        </p:attrNameLst>
                                      </p:cBhvr>
                                      <p:to>
                                        <p:strVal val="visible"/>
                                      </p:to>
                                    </p:set>
                                    <p:animEffect transition="in" filter="wipe(down)">
                                      <p:cBhvr>
                                        <p:cTn id="20"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latin typeface="Times New Roman" pitchFamily="18" charset="0"/>
                <a:cs typeface="Times New Roman" pitchFamily="18" charset="0"/>
              </a:rPr>
              <a:t>Recommendation</a:t>
            </a:r>
            <a:endParaRPr lang="en-IN" dirty="0"/>
          </a:p>
        </p:txBody>
      </p:sp>
      <p:sp>
        <p:nvSpPr>
          <p:cNvPr id="3" name="Content Placeholder 2"/>
          <p:cNvSpPr>
            <a:spLocks noGrp="1"/>
          </p:cNvSpPr>
          <p:nvPr>
            <p:ph idx="1"/>
          </p:nvPr>
        </p:nvSpPr>
        <p:spPr/>
        <p:txBody>
          <a:bodyPr/>
          <a:lstStyle/>
          <a:p>
            <a:pPr lvl="0" algn="just">
              <a:lnSpc>
                <a:spcPct val="150000"/>
              </a:lnSpc>
              <a:spcBef>
                <a:spcPts val="0"/>
              </a:spcBef>
            </a:pPr>
            <a:r>
              <a:rPr lang="en-US" sz="3200" dirty="0">
                <a:latin typeface="Times New Roman" pitchFamily="18" charset="0"/>
                <a:cs typeface="Times New Roman" pitchFamily="18" charset="0"/>
              </a:rPr>
              <a:t>John Deere must adopt latest security measures to protect customer data (Marr, 2016). </a:t>
            </a:r>
            <a:endParaRPr lang="en-IN" sz="3200" dirty="0">
              <a:latin typeface="Times New Roman" pitchFamily="18" charset="0"/>
              <a:cs typeface="Times New Roman" pitchFamily="18" charset="0"/>
            </a:endParaRPr>
          </a:p>
          <a:p>
            <a:pPr lvl="0" algn="just">
              <a:lnSpc>
                <a:spcPct val="150000"/>
              </a:lnSpc>
              <a:spcBef>
                <a:spcPts val="0"/>
              </a:spcBef>
            </a:pPr>
            <a:r>
              <a:rPr lang="en-US" sz="3200" dirty="0">
                <a:latin typeface="Times New Roman" pitchFamily="18" charset="0"/>
                <a:cs typeface="Times New Roman" pitchFamily="18" charset="0"/>
              </a:rPr>
              <a:t>The company must collaborate with other agriculture startup to foster innovation. </a:t>
            </a:r>
            <a:endParaRPr lang="en-IN" sz="3200" dirty="0">
              <a:latin typeface="Times New Roman" pitchFamily="18" charset="0"/>
              <a:cs typeface="Times New Roman" pitchFamily="18" charset="0"/>
            </a:endParaRPr>
          </a:p>
          <a:p>
            <a:endParaRPr lang="en-IN" dirty="0"/>
          </a:p>
        </p:txBody>
      </p:sp>
    </p:spTree>
    <p:extLst>
      <p:ext uri="{BB962C8B-B14F-4D97-AF65-F5344CB8AC3E}">
        <p14:creationId xmlns:p14="http://schemas.microsoft.com/office/powerpoint/2010/main" val="268470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Conclusion</a:t>
            </a:r>
            <a:br>
              <a:rPr lang="en-IN" dirty="0">
                <a:effectLst/>
                <a:latin typeface="Times New Roman" pitchFamily="18" charset="0"/>
                <a:cs typeface="Times New Roman" pitchFamily="18" charset="0"/>
              </a:rPr>
            </a:br>
            <a:endParaRPr lang="en-IN" dirty="0"/>
          </a:p>
        </p:txBody>
      </p:sp>
      <p:sp>
        <p:nvSpPr>
          <p:cNvPr id="3" name="Content Placeholder 2"/>
          <p:cNvSpPr>
            <a:spLocks noGrp="1"/>
          </p:cNvSpPr>
          <p:nvPr>
            <p:ph idx="1"/>
          </p:nvPr>
        </p:nvSpPr>
        <p:spPr/>
        <p:txBody>
          <a:bodyPr>
            <a:normAutofit/>
          </a:bodyPr>
          <a:lstStyle/>
          <a:p>
            <a:pPr lvl="0" algn="just">
              <a:lnSpc>
                <a:spcPct val="150000"/>
              </a:lnSpc>
              <a:spcBef>
                <a:spcPts val="0"/>
              </a:spcBef>
            </a:pPr>
            <a:r>
              <a:rPr lang="en-US" sz="3600" dirty="0">
                <a:latin typeface="Times New Roman" pitchFamily="18" charset="0"/>
                <a:cs typeface="Times New Roman" pitchFamily="18" charset="0"/>
              </a:rPr>
              <a:t>This presentation has concluded that John Deere has adopted new technologies to gain customer satisfaction. </a:t>
            </a:r>
            <a:endParaRPr lang="en-IN" sz="3600" dirty="0">
              <a:latin typeface="Times New Roman" pitchFamily="18" charset="0"/>
              <a:cs typeface="Times New Roman" pitchFamily="18" charset="0"/>
            </a:endParaRPr>
          </a:p>
          <a:p>
            <a:pPr lvl="0" algn="just">
              <a:lnSpc>
                <a:spcPct val="150000"/>
              </a:lnSpc>
              <a:spcBef>
                <a:spcPts val="0"/>
              </a:spcBef>
            </a:pPr>
            <a:r>
              <a:rPr lang="en-US" sz="3600" dirty="0">
                <a:latin typeface="Times New Roman" pitchFamily="18" charset="0"/>
                <a:cs typeface="Times New Roman" pitchFamily="18" charset="0"/>
              </a:rPr>
              <a:t>It has also illustrated new solutions for John Deere. </a:t>
            </a:r>
            <a:endParaRPr lang="en-IN" sz="3600" dirty="0">
              <a:latin typeface="Times New Roman" pitchFamily="18" charset="0"/>
              <a:cs typeface="Times New Roman" pitchFamily="18" charset="0"/>
            </a:endParaRPr>
          </a:p>
          <a:p>
            <a:pPr algn="just">
              <a:lnSpc>
                <a:spcPct val="150000"/>
              </a:lnSpc>
              <a:spcBef>
                <a:spcPts val="0"/>
              </a:spcBef>
            </a:pPr>
            <a:endParaRPr lang="en-IN" sz="3600" dirty="0">
              <a:latin typeface="Times New Roman" pitchFamily="18" charset="0"/>
              <a:cs typeface="Times New Roman" pitchFamily="18" charset="0"/>
            </a:endParaRPr>
          </a:p>
        </p:txBody>
      </p:sp>
    </p:spTree>
    <p:extLst>
      <p:ext uri="{BB962C8B-B14F-4D97-AF65-F5344CB8AC3E}">
        <p14:creationId xmlns:p14="http://schemas.microsoft.com/office/powerpoint/2010/main" val="75633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effectLst/>
                <a:latin typeface="Times New Roman" pitchFamily="18" charset="0"/>
                <a:cs typeface="Times New Roman" pitchFamily="18" charset="0"/>
              </a:rPr>
              <a:t>Reference List </a:t>
            </a:r>
            <a:br>
              <a:rPr lang="en-IN" dirty="0">
                <a:effectLst/>
              </a:rPr>
            </a:br>
            <a:endParaRPr lang="en-IN" dirty="0"/>
          </a:p>
        </p:txBody>
      </p:sp>
      <p:sp>
        <p:nvSpPr>
          <p:cNvPr id="3" name="Content Placeholder 2"/>
          <p:cNvSpPr>
            <a:spLocks noGrp="1"/>
          </p:cNvSpPr>
          <p:nvPr>
            <p:ph idx="1"/>
          </p:nvPr>
        </p:nvSpPr>
        <p:spPr/>
        <p:txBody>
          <a:bodyPr>
            <a:normAutofit fontScale="25000" lnSpcReduction="20000"/>
          </a:bodyPr>
          <a:lstStyle/>
          <a:p>
            <a:pPr marL="0" indent="0" algn="just">
              <a:lnSpc>
                <a:spcPct val="170000"/>
              </a:lnSpc>
              <a:spcBef>
                <a:spcPts val="0"/>
              </a:spcBef>
              <a:buNone/>
            </a:pPr>
            <a:r>
              <a:rPr lang="en-US" sz="7200" dirty="0">
                <a:latin typeface="Times New Roman" pitchFamily="18" charset="0"/>
                <a:cs typeface="Times New Roman" pitchFamily="18" charset="0"/>
              </a:rPr>
              <a:t>Erokhin, M.N., </a:t>
            </a:r>
            <a:r>
              <a:rPr lang="en-US" sz="7200" dirty="0" err="1">
                <a:latin typeface="Times New Roman" pitchFamily="18" charset="0"/>
                <a:cs typeface="Times New Roman" pitchFamily="18" charset="0"/>
              </a:rPr>
              <a:t>Pastukhov</a:t>
            </a:r>
            <a:r>
              <a:rPr lang="en-US" sz="7200" dirty="0">
                <a:latin typeface="Times New Roman" pitchFamily="18" charset="0"/>
                <a:cs typeface="Times New Roman" pitchFamily="18" charset="0"/>
              </a:rPr>
              <a:t>, A.G. and </a:t>
            </a:r>
            <a:r>
              <a:rPr lang="en-US" sz="7200" dirty="0" err="1">
                <a:latin typeface="Times New Roman" pitchFamily="18" charset="0"/>
                <a:cs typeface="Times New Roman" pitchFamily="18" charset="0"/>
              </a:rPr>
              <a:t>Timashov</a:t>
            </a:r>
            <a:r>
              <a:rPr lang="en-US" sz="7200" dirty="0">
                <a:latin typeface="Times New Roman" pitchFamily="18" charset="0"/>
                <a:cs typeface="Times New Roman" pitchFamily="18" charset="0"/>
              </a:rPr>
              <a:t>, E.P., 2017. Evaluation of cross-piece hinges type CR115, used in JOHN DEERE tractors. </a:t>
            </a:r>
            <a:r>
              <a:rPr lang="en-US" sz="7200" i="1" dirty="0">
                <a:latin typeface="Times New Roman" pitchFamily="18" charset="0"/>
                <a:cs typeface="Times New Roman" pitchFamily="18" charset="0"/>
              </a:rPr>
              <a:t>Writings of All-Russia Research and Development and Technology Inst. of Machine and Tractor Fleet Operation and Repair</a:t>
            </a:r>
            <a:r>
              <a:rPr lang="en-US" sz="7200" dirty="0">
                <a:latin typeface="Times New Roman" pitchFamily="18" charset="0"/>
                <a:cs typeface="Times New Roman" pitchFamily="18" charset="0"/>
              </a:rPr>
              <a:t>.  </a:t>
            </a:r>
            <a:endParaRPr lang="en-IN" sz="7200" dirty="0">
              <a:latin typeface="Times New Roman" pitchFamily="18" charset="0"/>
              <a:cs typeface="Times New Roman" pitchFamily="18" charset="0"/>
            </a:endParaRPr>
          </a:p>
          <a:p>
            <a:pPr marL="0" indent="0" algn="just">
              <a:lnSpc>
                <a:spcPct val="170000"/>
              </a:lnSpc>
              <a:spcBef>
                <a:spcPts val="0"/>
              </a:spcBef>
              <a:buNone/>
            </a:pPr>
            <a:r>
              <a:rPr lang="en-US" sz="7200" dirty="0" err="1">
                <a:latin typeface="Times New Roman" pitchFamily="18" charset="0"/>
                <a:cs typeface="Times New Roman" pitchFamily="18" charset="0"/>
              </a:rPr>
              <a:t>Jahanbakhshi</a:t>
            </a:r>
            <a:r>
              <a:rPr lang="en-US" sz="7200" dirty="0">
                <a:latin typeface="Times New Roman" pitchFamily="18" charset="0"/>
                <a:cs typeface="Times New Roman" pitchFamily="18" charset="0"/>
              </a:rPr>
              <a:t>, A., </a:t>
            </a:r>
            <a:r>
              <a:rPr lang="en-US" sz="7200" dirty="0" err="1">
                <a:latin typeface="Times New Roman" pitchFamily="18" charset="0"/>
                <a:cs typeface="Times New Roman" pitchFamily="18" charset="0"/>
              </a:rPr>
              <a:t>Ghamari</a:t>
            </a:r>
            <a:r>
              <a:rPr lang="en-US" sz="7200" dirty="0">
                <a:latin typeface="Times New Roman" pitchFamily="18" charset="0"/>
                <a:cs typeface="Times New Roman" pitchFamily="18" charset="0"/>
              </a:rPr>
              <a:t>, B. and </a:t>
            </a:r>
            <a:r>
              <a:rPr lang="en-US" sz="7200" dirty="0" err="1">
                <a:latin typeface="Times New Roman" pitchFamily="18" charset="0"/>
                <a:cs typeface="Times New Roman" pitchFamily="18" charset="0"/>
              </a:rPr>
              <a:t>Heidarbeigi</a:t>
            </a:r>
            <a:r>
              <a:rPr lang="en-US" sz="7200" dirty="0">
                <a:latin typeface="Times New Roman" pitchFamily="18" charset="0"/>
                <a:cs typeface="Times New Roman" pitchFamily="18" charset="0"/>
              </a:rPr>
              <a:t>, K., 2017. Assessing acoustic emission in 1055I John Deere combine harvester using statistical and artificial intelligence methods. </a:t>
            </a:r>
            <a:r>
              <a:rPr lang="en-US" sz="7200" i="1" dirty="0">
                <a:latin typeface="Times New Roman" pitchFamily="18" charset="0"/>
                <a:cs typeface="Times New Roman" pitchFamily="18" charset="0"/>
              </a:rPr>
              <a:t>International Journal of Vehicle Noise and Vibration</a:t>
            </a:r>
            <a:r>
              <a:rPr lang="en-US" sz="7200" dirty="0">
                <a:latin typeface="Times New Roman" pitchFamily="18" charset="0"/>
                <a:cs typeface="Times New Roman" pitchFamily="18" charset="0"/>
              </a:rPr>
              <a:t>, </a:t>
            </a:r>
            <a:r>
              <a:rPr lang="en-US" sz="7200" i="1" dirty="0">
                <a:latin typeface="Times New Roman" pitchFamily="18" charset="0"/>
                <a:cs typeface="Times New Roman" pitchFamily="18" charset="0"/>
              </a:rPr>
              <a:t>13</a:t>
            </a:r>
            <a:r>
              <a:rPr lang="en-US" sz="7200" dirty="0">
                <a:latin typeface="Times New Roman" pitchFamily="18" charset="0"/>
                <a:cs typeface="Times New Roman" pitchFamily="18" charset="0"/>
              </a:rPr>
              <a:t>(2), pp.105-117. </a:t>
            </a:r>
            <a:endParaRPr lang="en-IN" sz="7200" dirty="0">
              <a:latin typeface="Times New Roman" pitchFamily="18" charset="0"/>
              <a:cs typeface="Times New Roman" pitchFamily="18" charset="0"/>
            </a:endParaRPr>
          </a:p>
          <a:p>
            <a:pPr marL="0" indent="0" algn="just">
              <a:lnSpc>
                <a:spcPct val="170000"/>
              </a:lnSpc>
              <a:spcBef>
                <a:spcPts val="0"/>
              </a:spcBef>
              <a:buNone/>
            </a:pPr>
            <a:r>
              <a:rPr lang="en-US" sz="7200" dirty="0">
                <a:latin typeface="Times New Roman" pitchFamily="18" charset="0"/>
                <a:cs typeface="Times New Roman" pitchFamily="18" charset="0"/>
              </a:rPr>
              <a:t>Pham, X. and Stack, M., 2018. How data analytics is transforming agriculture. </a:t>
            </a:r>
            <a:r>
              <a:rPr lang="en-US" sz="7200" i="1" dirty="0">
                <a:latin typeface="Times New Roman" pitchFamily="18" charset="0"/>
                <a:cs typeface="Times New Roman" pitchFamily="18" charset="0"/>
              </a:rPr>
              <a:t>Business horizons</a:t>
            </a:r>
            <a:r>
              <a:rPr lang="en-US" sz="7200" dirty="0">
                <a:latin typeface="Times New Roman" pitchFamily="18" charset="0"/>
                <a:cs typeface="Times New Roman" pitchFamily="18" charset="0"/>
              </a:rPr>
              <a:t>, </a:t>
            </a:r>
            <a:r>
              <a:rPr lang="en-US" sz="7200" i="1" dirty="0">
                <a:latin typeface="Times New Roman" pitchFamily="18" charset="0"/>
                <a:cs typeface="Times New Roman" pitchFamily="18" charset="0"/>
              </a:rPr>
              <a:t>61</a:t>
            </a:r>
            <a:r>
              <a:rPr lang="en-US" sz="7200" dirty="0">
                <a:latin typeface="Times New Roman" pitchFamily="18" charset="0"/>
                <a:cs typeface="Times New Roman" pitchFamily="18" charset="0"/>
              </a:rPr>
              <a:t>(1), pp.125-133.  </a:t>
            </a:r>
            <a:endParaRPr lang="en-IN" sz="7200" dirty="0">
              <a:latin typeface="Times New Roman" pitchFamily="18" charset="0"/>
              <a:cs typeface="Times New Roman" pitchFamily="18" charset="0"/>
            </a:endParaRPr>
          </a:p>
          <a:p>
            <a:pPr marL="0" indent="0" algn="just">
              <a:lnSpc>
                <a:spcPct val="170000"/>
              </a:lnSpc>
              <a:spcBef>
                <a:spcPts val="0"/>
              </a:spcBef>
              <a:buNone/>
            </a:pPr>
            <a:r>
              <a:rPr lang="en-US" sz="7200" dirty="0">
                <a:latin typeface="Times New Roman" pitchFamily="18" charset="0"/>
                <a:cs typeface="Times New Roman" pitchFamily="18" charset="0"/>
              </a:rPr>
              <a:t>Marr, B., 2016. </a:t>
            </a:r>
            <a:r>
              <a:rPr lang="en-US" sz="7200" i="1" dirty="0">
                <a:latin typeface="Times New Roman" pitchFamily="18" charset="0"/>
                <a:cs typeface="Times New Roman" pitchFamily="18" charset="0"/>
              </a:rPr>
              <a:t>Big data in practice: how 45 successful companies used big data analytics to deliver extraordinary results</a:t>
            </a:r>
            <a:r>
              <a:rPr lang="en-US" sz="7200" dirty="0">
                <a:latin typeface="Times New Roman" pitchFamily="18" charset="0"/>
                <a:cs typeface="Times New Roman" pitchFamily="18" charset="0"/>
              </a:rPr>
              <a:t>. John Wiley &amp; Sons.  </a:t>
            </a:r>
            <a:endParaRPr lang="en-IN" sz="7200" dirty="0">
              <a:latin typeface="Times New Roman" pitchFamily="18" charset="0"/>
              <a:cs typeface="Times New Roman" pitchFamily="18" charset="0"/>
            </a:endParaRPr>
          </a:p>
          <a:p>
            <a:pPr marL="0" indent="0" algn="just">
              <a:lnSpc>
                <a:spcPct val="170000"/>
              </a:lnSpc>
              <a:spcBef>
                <a:spcPts val="0"/>
              </a:spcBef>
              <a:buNone/>
            </a:pPr>
            <a:r>
              <a:rPr lang="en-US" sz="7200" dirty="0">
                <a:latin typeface="Times New Roman" pitchFamily="18" charset="0"/>
                <a:cs typeface="Times New Roman" pitchFamily="18" charset="0"/>
              </a:rPr>
              <a:t> </a:t>
            </a:r>
            <a:endParaRPr lang="en-IN" sz="7200" dirty="0">
              <a:latin typeface="Times New Roman" pitchFamily="18" charset="0"/>
              <a:cs typeface="Times New Roman" pitchFamily="18" charset="0"/>
            </a:endParaRPr>
          </a:p>
          <a:p>
            <a:endParaRPr lang="en-IN" dirty="0"/>
          </a:p>
        </p:txBody>
      </p:sp>
    </p:spTree>
    <p:extLst>
      <p:ext uri="{BB962C8B-B14F-4D97-AF65-F5344CB8AC3E}">
        <p14:creationId xmlns:p14="http://schemas.microsoft.com/office/powerpoint/2010/main" val="190286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IN" sz="6600" b="1" dirty="0">
                <a:latin typeface="Times New Roman" pitchFamily="18" charset="0"/>
                <a:cs typeface="Times New Roman" pitchFamily="18" charset="0"/>
              </a:rPr>
              <a:t>Thank You </a:t>
            </a:r>
          </a:p>
        </p:txBody>
      </p:sp>
    </p:spTree>
    <p:extLst>
      <p:ext uri="{BB962C8B-B14F-4D97-AF65-F5344CB8AC3E}">
        <p14:creationId xmlns:p14="http://schemas.microsoft.com/office/powerpoint/2010/main" val="390929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161094-economy-template-16x9 (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161094-economy-template-16x9 (3)</Template>
  <TotalTime>322</TotalTime>
  <Words>1095</Words>
  <Application>Microsoft Office PowerPoint</Application>
  <PresentationFormat>On-screen Show (4:3)</PresentationFormat>
  <Paragraphs>43</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Times New Roman</vt:lpstr>
      <vt:lpstr>161094-economy-template-16x9 (3)</vt:lpstr>
      <vt:lpstr>Knowledge and Information Management Skills for the Workplace  </vt:lpstr>
      <vt:lpstr>Knowledge and Information Management Skills for the Workplace</vt:lpstr>
      <vt:lpstr>Introduction</vt:lpstr>
      <vt:lpstr>Finding</vt:lpstr>
      <vt:lpstr>Limitation </vt:lpstr>
      <vt:lpstr>Recommendation</vt:lpstr>
      <vt:lpstr>Conclusion </vt:lpstr>
      <vt:lpstr>Reference List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SONY</dc:creator>
  <cp:lastModifiedBy>razvan huminic</cp:lastModifiedBy>
  <cp:revision>25</cp:revision>
  <dcterms:created xsi:type="dcterms:W3CDTF">2021-06-18T01:03:16Z</dcterms:created>
  <dcterms:modified xsi:type="dcterms:W3CDTF">2021-07-21T14:29:38Z</dcterms:modified>
</cp:coreProperties>
</file>