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Shape 38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86" name="Shape 38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Body Level One…"/>
          <p:cNvSpPr txBox="1"/>
          <p:nvPr>
            <p:ph type="body" sz="half" idx="1"/>
          </p:nvPr>
        </p:nvSpPr>
        <p:spPr>
          <a:xfrm>
            <a:off x="630808" y="1470582"/>
            <a:ext cx="5213812" cy="3751868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0" name="Body Level One…"/>
          <p:cNvSpPr txBox="1"/>
          <p:nvPr>
            <p:ph type="body" sz="half" idx="1"/>
          </p:nvPr>
        </p:nvSpPr>
        <p:spPr>
          <a:xfrm>
            <a:off x="7192650" y="1470580"/>
            <a:ext cx="4242064" cy="4166650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Body Level One…"/>
          <p:cNvSpPr txBox="1"/>
          <p:nvPr>
            <p:ph type="body" idx="1"/>
          </p:nvPr>
        </p:nvSpPr>
        <p:spPr>
          <a:xfrm>
            <a:off x="630808" y="1470580"/>
            <a:ext cx="10803906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5989011"/>
            <a:ext cx="1641611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1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315797"/>
            <a:ext cx="1641611" cy="596517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01656" y="1420924"/>
            <a:ext cx="11594970" cy="1325566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62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1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71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4" y="6122994"/>
            <a:ext cx="3694603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4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7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ule LineStraight Connector 8"/>
          <p:cNvSpPr/>
          <p:nvPr/>
        </p:nvSpPr>
        <p:spPr>
          <a:xfrm>
            <a:off x="1920239" y="2176009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3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3" cy="596522"/>
          </a:xfrm>
          <a:prstGeom prst="rect">
            <a:avLst/>
          </a:prstGeom>
          <a:ln w="12700">
            <a:miter lim="400000"/>
          </a:ln>
        </p:spPr>
      </p:pic>
      <p:sp>
        <p:nvSpPr>
          <p:cNvPr id="233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34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4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2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9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260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0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1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30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5183187" y="987427"/>
            <a:ext cx="6172204" cy="4873627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Text Placeholder 3"/>
          <p:cNvSpPr/>
          <p:nvPr>
            <p:ph type="body" sz="quarter" idx="21"/>
          </p:nvPr>
        </p:nvSpPr>
        <p:spPr>
          <a:xfrm>
            <a:off x="839786" y="2057400"/>
            <a:ext cx="3932242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06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4" name="Title Text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b="1"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1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SzTx/>
              <a:buFontTx/>
              <a:buNone/>
              <a:defRPr sz="2400">
                <a:latin typeface="Arial"/>
                <a:ea typeface="Arial"/>
                <a:cs typeface="Arial"/>
                <a:sym typeface="Arial"/>
              </a:defRPr>
            </a:lvl1pPr>
            <a:lvl2pPr marL="6858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2pPr>
            <a:lvl3pPr marL="11430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3pPr>
            <a:lvl4pPr marL="16002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4pPr>
            <a:lvl5pPr marL="20574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6" name="Slide Number"/>
          <p:cNvSpPr txBox="1"/>
          <p:nvPr>
            <p:ph type="sldNum" sz="quarter" idx="2"/>
          </p:nvPr>
        </p:nvSpPr>
        <p:spPr>
          <a:xfrm>
            <a:off x="8610600" y="6356351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26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7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35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36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74" name="Group 79"/>
          <p:cNvGrpSpPr/>
          <p:nvPr/>
        </p:nvGrpSpPr>
        <p:grpSpPr>
          <a:xfrm>
            <a:off x="-6221" y="-3"/>
            <a:ext cx="12214843" cy="6858006"/>
            <a:chOff x="-1" y="0"/>
            <a:chExt cx="12214842" cy="6858005"/>
          </a:xfrm>
        </p:grpSpPr>
        <p:sp>
          <p:nvSpPr>
            <p:cNvPr id="345" name="Straight Connector 80"/>
            <p:cNvSpPr/>
            <p:nvPr/>
          </p:nvSpPr>
          <p:spPr>
            <a:xfrm>
              <a:off x="-2" y="6686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81"/>
            <p:cNvSpPr/>
            <p:nvPr/>
          </p:nvSpPr>
          <p:spPr>
            <a:xfrm flipH="1">
              <a:off x="6213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82"/>
            <p:cNvSpPr/>
            <p:nvPr/>
          </p:nvSpPr>
          <p:spPr>
            <a:xfrm flipH="1">
              <a:off x="11999482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83"/>
            <p:cNvSpPr/>
            <p:nvPr/>
          </p:nvSpPr>
          <p:spPr>
            <a:xfrm flipH="1">
              <a:off x="19874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84"/>
            <p:cNvSpPr/>
            <p:nvPr/>
          </p:nvSpPr>
          <p:spPr>
            <a:xfrm flipH="1">
              <a:off x="1198180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85"/>
            <p:cNvSpPr/>
            <p:nvPr/>
          </p:nvSpPr>
          <p:spPr>
            <a:xfrm flipH="1">
              <a:off x="219761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86"/>
            <p:cNvSpPr/>
            <p:nvPr/>
          </p:nvSpPr>
          <p:spPr>
            <a:xfrm flipH="1">
              <a:off x="319705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88"/>
            <p:cNvSpPr/>
            <p:nvPr/>
          </p:nvSpPr>
          <p:spPr>
            <a:xfrm flipH="1">
              <a:off x="4196497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89"/>
            <p:cNvSpPr/>
            <p:nvPr/>
          </p:nvSpPr>
          <p:spPr>
            <a:xfrm flipH="1">
              <a:off x="5195936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90"/>
            <p:cNvSpPr/>
            <p:nvPr/>
          </p:nvSpPr>
          <p:spPr>
            <a:xfrm flipH="1">
              <a:off x="6195375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91"/>
            <p:cNvSpPr/>
            <p:nvPr/>
          </p:nvSpPr>
          <p:spPr>
            <a:xfrm flipH="1">
              <a:off x="7194814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92"/>
            <p:cNvSpPr/>
            <p:nvPr/>
          </p:nvSpPr>
          <p:spPr>
            <a:xfrm flipH="1">
              <a:off x="819425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93"/>
            <p:cNvSpPr/>
            <p:nvPr/>
          </p:nvSpPr>
          <p:spPr>
            <a:xfrm flipH="1">
              <a:off x="919369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94"/>
            <p:cNvSpPr/>
            <p:nvPr/>
          </p:nvSpPr>
          <p:spPr>
            <a:xfrm flipH="1">
              <a:off x="1019312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95"/>
            <p:cNvSpPr/>
            <p:nvPr/>
          </p:nvSpPr>
          <p:spPr>
            <a:xfrm flipH="1">
              <a:off x="1119256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96"/>
            <p:cNvSpPr/>
            <p:nvPr/>
          </p:nvSpPr>
          <p:spPr>
            <a:xfrm flipH="1">
              <a:off x="1219200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97"/>
            <p:cNvSpPr/>
            <p:nvPr/>
          </p:nvSpPr>
          <p:spPr>
            <a:xfrm>
              <a:off x="6212" y="171715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98"/>
            <p:cNvSpPr/>
            <p:nvPr/>
          </p:nvSpPr>
          <p:spPr>
            <a:xfrm>
              <a:off x="6212" y="72890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99"/>
            <p:cNvSpPr/>
            <p:nvPr/>
          </p:nvSpPr>
          <p:spPr>
            <a:xfrm>
              <a:off x="6212" y="128609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00"/>
            <p:cNvSpPr/>
            <p:nvPr/>
          </p:nvSpPr>
          <p:spPr>
            <a:xfrm>
              <a:off x="6212" y="1843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01"/>
            <p:cNvSpPr/>
            <p:nvPr/>
          </p:nvSpPr>
          <p:spPr>
            <a:xfrm>
              <a:off x="6212" y="240047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102"/>
            <p:cNvSpPr/>
            <p:nvPr/>
          </p:nvSpPr>
          <p:spPr>
            <a:xfrm>
              <a:off x="6212" y="295766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103"/>
            <p:cNvSpPr/>
            <p:nvPr/>
          </p:nvSpPr>
          <p:spPr>
            <a:xfrm>
              <a:off x="6212" y="351485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104"/>
            <p:cNvSpPr/>
            <p:nvPr/>
          </p:nvSpPr>
          <p:spPr>
            <a:xfrm>
              <a:off x="6212" y="407204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105"/>
            <p:cNvSpPr/>
            <p:nvPr/>
          </p:nvSpPr>
          <p:spPr>
            <a:xfrm>
              <a:off x="6212" y="462923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106"/>
            <p:cNvSpPr/>
            <p:nvPr/>
          </p:nvSpPr>
          <p:spPr>
            <a:xfrm>
              <a:off x="6212" y="518642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107"/>
            <p:cNvSpPr/>
            <p:nvPr/>
          </p:nvSpPr>
          <p:spPr>
            <a:xfrm>
              <a:off x="6212" y="574361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108"/>
            <p:cNvSpPr/>
            <p:nvPr/>
          </p:nvSpPr>
          <p:spPr>
            <a:xfrm>
              <a:off x="6212" y="6858003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109"/>
            <p:cNvSpPr/>
            <p:nvPr/>
          </p:nvSpPr>
          <p:spPr>
            <a:xfrm>
              <a:off x="22825" y="6248404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75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6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7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78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9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image" Target="../media/image19.png"/><Relationship Id="rId3" Type="http://schemas.openxmlformats.org/officeDocument/2006/relationships/image" Target="../media/image2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0.png"/><Relationship Id="rId3" Type="http://schemas.openxmlformats.org/officeDocument/2006/relationships/hyperlink" Target="https://hwb.gov.wales/api/storage/2f34d783-b4b3-4d47-8fe9-49fdb993dfce/numeracy-framework.pdf" TargetMode="External"/><Relationship Id="rId4" Type="http://schemas.openxmlformats.org/officeDocument/2006/relationships/hyperlink" Target="https://hwb.gov.wales/api/storage/8c30f966-85f4-4592-8eea-e24b1a02f826/numeracy-framework-routes-for-learning-220110.pdf" TargetMode="Externa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hyperlink" Target="https://www.estyn.gov.wales/thematic-report/active-and-experiential-learning-effective-foundation-phase-practice-delivering" TargetMode="External"/><Relationship Id="rId3" Type="http://schemas.openxmlformats.org/officeDocument/2006/relationships/image" Target="../media/image23.png"/><Relationship Id="rId4" Type="http://schemas.openxmlformats.org/officeDocument/2006/relationships/image" Target="../media/image24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1.png"/><Relationship Id="rId3" Type="http://schemas.openxmlformats.org/officeDocument/2006/relationships/image" Target="../media/image1.tif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Relationship Id="rId4" Type="http://schemas.openxmlformats.org/officeDocument/2006/relationships/image" Target="../media/image37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38.png"/><Relationship Id="rId3" Type="http://schemas.openxmlformats.org/officeDocument/2006/relationships/image" Target="../media/image39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40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19" name="Group 44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390" name="Straight Connector 45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46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47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48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49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50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51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52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53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54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55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56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57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58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59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60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61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62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63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64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65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66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67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68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69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70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71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72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73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20" name="Freeform: Shape 75"/>
          <p:cNvSpPr/>
          <p:nvPr/>
        </p:nvSpPr>
        <p:spPr>
          <a:xfrm>
            <a:off x="-6216" y="5014716"/>
            <a:ext cx="2800134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1" name="Freeform: Shape 7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2" name="Freeform: Shape 79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52" name="Group 81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423" name="Straight Connector 82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83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84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85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86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87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88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89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90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91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92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93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94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95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96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97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98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99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100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101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102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103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104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105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106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107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108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109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110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3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5" name="Right Triangle 116"/>
          <p:cNvSpPr/>
          <p:nvPr/>
        </p:nvSpPr>
        <p:spPr>
          <a:xfrm rot="13500000">
            <a:off x="-284147" y="1559143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5" name="Group 118"/>
          <p:cNvGrpSpPr/>
          <p:nvPr/>
        </p:nvGrpSpPr>
        <p:grpSpPr>
          <a:xfrm>
            <a:off x="-190" y="-103"/>
            <a:ext cx="12214853" cy="6858014"/>
            <a:chOff x="-95" y="-51"/>
            <a:chExt cx="12214851" cy="6858013"/>
          </a:xfrm>
        </p:grpSpPr>
        <p:sp>
          <p:nvSpPr>
            <p:cNvPr id="456" name="Straight Connector 119"/>
            <p:cNvSpPr/>
            <p:nvPr/>
          </p:nvSpPr>
          <p:spPr>
            <a:xfrm>
              <a:off x="-96" y="6686242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120"/>
            <p:cNvSpPr/>
            <p:nvPr/>
          </p:nvSpPr>
          <p:spPr>
            <a:xfrm flipH="1">
              <a:off x="6117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121"/>
            <p:cNvSpPr/>
            <p:nvPr/>
          </p:nvSpPr>
          <p:spPr>
            <a:xfrm flipH="1">
              <a:off x="11999393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122"/>
            <p:cNvSpPr/>
            <p:nvPr/>
          </p:nvSpPr>
          <p:spPr>
            <a:xfrm flipH="1">
              <a:off x="198645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123"/>
            <p:cNvSpPr/>
            <p:nvPr/>
          </p:nvSpPr>
          <p:spPr>
            <a:xfrm flipH="1">
              <a:off x="1198087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124"/>
            <p:cNvSpPr/>
            <p:nvPr/>
          </p:nvSpPr>
          <p:spPr>
            <a:xfrm flipH="1">
              <a:off x="2197526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125"/>
            <p:cNvSpPr/>
            <p:nvPr/>
          </p:nvSpPr>
          <p:spPr>
            <a:xfrm flipH="1">
              <a:off x="3196966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126"/>
            <p:cNvSpPr/>
            <p:nvPr/>
          </p:nvSpPr>
          <p:spPr>
            <a:xfrm flipH="1">
              <a:off x="4196405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127"/>
            <p:cNvSpPr/>
            <p:nvPr/>
          </p:nvSpPr>
          <p:spPr>
            <a:xfrm flipH="1">
              <a:off x="5195843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128"/>
            <p:cNvSpPr/>
            <p:nvPr/>
          </p:nvSpPr>
          <p:spPr>
            <a:xfrm flipH="1">
              <a:off x="6195284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129"/>
            <p:cNvSpPr/>
            <p:nvPr/>
          </p:nvSpPr>
          <p:spPr>
            <a:xfrm flipH="1">
              <a:off x="7194723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130"/>
            <p:cNvSpPr/>
            <p:nvPr/>
          </p:nvSpPr>
          <p:spPr>
            <a:xfrm flipH="1">
              <a:off x="8194160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131"/>
            <p:cNvSpPr/>
            <p:nvPr/>
          </p:nvSpPr>
          <p:spPr>
            <a:xfrm flipH="1">
              <a:off x="9193599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132"/>
            <p:cNvSpPr/>
            <p:nvPr/>
          </p:nvSpPr>
          <p:spPr>
            <a:xfrm flipH="1">
              <a:off x="10193037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133"/>
            <p:cNvSpPr/>
            <p:nvPr/>
          </p:nvSpPr>
          <p:spPr>
            <a:xfrm flipH="1">
              <a:off x="11192479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134"/>
            <p:cNvSpPr/>
            <p:nvPr/>
          </p:nvSpPr>
          <p:spPr>
            <a:xfrm flipH="1">
              <a:off x="12191921" y="-52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135"/>
            <p:cNvSpPr/>
            <p:nvPr/>
          </p:nvSpPr>
          <p:spPr>
            <a:xfrm>
              <a:off x="6118" y="17166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136"/>
            <p:cNvSpPr/>
            <p:nvPr/>
          </p:nvSpPr>
          <p:spPr>
            <a:xfrm>
              <a:off x="6118" y="72885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137"/>
            <p:cNvSpPr/>
            <p:nvPr/>
          </p:nvSpPr>
          <p:spPr>
            <a:xfrm>
              <a:off x="6118" y="128604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138"/>
            <p:cNvSpPr/>
            <p:nvPr/>
          </p:nvSpPr>
          <p:spPr>
            <a:xfrm>
              <a:off x="6118" y="184323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139"/>
            <p:cNvSpPr/>
            <p:nvPr/>
          </p:nvSpPr>
          <p:spPr>
            <a:xfrm>
              <a:off x="6118" y="240042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140"/>
            <p:cNvSpPr/>
            <p:nvPr/>
          </p:nvSpPr>
          <p:spPr>
            <a:xfrm>
              <a:off x="6118" y="295762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141"/>
            <p:cNvSpPr/>
            <p:nvPr/>
          </p:nvSpPr>
          <p:spPr>
            <a:xfrm>
              <a:off x="6118" y="351481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142"/>
            <p:cNvSpPr/>
            <p:nvPr/>
          </p:nvSpPr>
          <p:spPr>
            <a:xfrm>
              <a:off x="6118" y="407200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143"/>
            <p:cNvSpPr/>
            <p:nvPr/>
          </p:nvSpPr>
          <p:spPr>
            <a:xfrm>
              <a:off x="6118" y="462919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144"/>
            <p:cNvSpPr/>
            <p:nvPr/>
          </p:nvSpPr>
          <p:spPr>
            <a:xfrm>
              <a:off x="6118" y="518638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145"/>
            <p:cNvSpPr/>
            <p:nvPr/>
          </p:nvSpPr>
          <p:spPr>
            <a:xfrm>
              <a:off x="6118" y="574357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146"/>
            <p:cNvSpPr/>
            <p:nvPr/>
          </p:nvSpPr>
          <p:spPr>
            <a:xfrm>
              <a:off x="6118" y="685795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47"/>
            <p:cNvSpPr/>
            <p:nvPr/>
          </p:nvSpPr>
          <p:spPr>
            <a:xfrm>
              <a:off x="22731" y="624835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6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487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502"/>
          </a:xfrm>
          <a:prstGeom prst="rect">
            <a:avLst/>
          </a:prstGeom>
        </p:spPr>
        <p:txBody>
          <a:bodyPr/>
          <a:lstStyle/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ECAD6051C/P 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3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Lecture 3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TAR/PGCE</a:t>
            </a:r>
            <a:r>
              <a:rPr sz="2300"/>
              <a:t> 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4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3" b="0"/>
          <a:stretch>
            <a:fillRect/>
          </a:stretch>
        </p:blipFill>
        <p:spPr>
          <a:xfrm>
            <a:off x="6010164" y="-1588"/>
            <a:ext cx="6129245" cy="6861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1" name="Freeform: Shape 11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2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3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4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5" name="Freeform: Shape 19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6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7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8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9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0" name="Freeform: Shape 29"/>
          <p:cNvSpPr/>
          <p:nvPr/>
        </p:nvSpPr>
        <p:spPr>
          <a:xfrm flipH="1">
            <a:off x="642944" y="0"/>
            <a:ext cx="226554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1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2" name="Freeform: Shape 33"/>
          <p:cNvSpPr/>
          <p:nvPr/>
        </p:nvSpPr>
        <p:spPr>
          <a:xfrm>
            <a:off x="8696194" y="0"/>
            <a:ext cx="253011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3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4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Aims today</a:t>
            </a:r>
          </a:p>
        </p:txBody>
      </p:sp>
      <p:pic>
        <p:nvPicPr>
          <p:cNvPr id="50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30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506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94851" y="2045497"/>
            <a:ext cx="2743207" cy="1544770"/>
          </a:xfrm>
          <a:prstGeom prst="rect">
            <a:avLst/>
          </a:prstGeom>
          <a:ln w="12700">
            <a:miter lim="400000"/>
          </a:ln>
        </p:spPr>
      </p:pic>
      <p:sp>
        <p:nvSpPr>
          <p:cNvPr id="507" name="To look at progression in Maths and Numeracy in the CfW framework and the LNF.…"/>
          <p:cNvSpPr txBox="1"/>
          <p:nvPr/>
        </p:nvSpPr>
        <p:spPr>
          <a:xfrm>
            <a:off x="1362922" y="1547841"/>
            <a:ext cx="4873712" cy="4320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To look at progression in Maths and Numeracy in the CfW framework and the LNF.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Create authentic contexts for learning.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Look at effective practice across Wales for numeracy.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Planning a Maths session.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9" name="Picture 11" descr="Picture 1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750" y="129603"/>
            <a:ext cx="9597202" cy="1803857"/>
          </a:xfrm>
          <a:prstGeom prst="rect">
            <a:avLst/>
          </a:prstGeom>
          <a:ln w="12700">
            <a:miter lim="400000"/>
          </a:ln>
        </p:spPr>
      </p:pic>
      <p:sp>
        <p:nvSpPr>
          <p:cNvPr id="510" name="TextBox 18"/>
          <p:cNvSpPr txBox="1"/>
          <p:nvPr/>
        </p:nvSpPr>
        <p:spPr>
          <a:xfrm>
            <a:off x="293327" y="3677203"/>
            <a:ext cx="6152109" cy="11081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Link to LNF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Numeracy Framework </a:t>
            </a:r>
          </a:p>
        </p:txBody>
      </p:sp>
      <p:sp>
        <p:nvSpPr>
          <p:cNvPr id="511" name="TextBox 18"/>
          <p:cNvSpPr txBox="1"/>
          <p:nvPr/>
        </p:nvSpPr>
        <p:spPr>
          <a:xfrm>
            <a:off x="5518471" y="2216518"/>
            <a:ext cx="6152108" cy="44609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Routes for Learning and ABC steps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4" invalidUrl="" action="" tgtFrame="" tooltip="" history="1" highlightClick="0" endSnd="0"/>
              </a:rPr>
              <a:t>https://hwb.gov.wales/api/storage/8c30f966-85f4-4592-8eea-e24b1a02f826/numeracy-framework-routes-for-learning-220110.pdf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70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51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6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17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66855" y="1166650"/>
            <a:ext cx="4830046" cy="2700067"/>
          </a:xfrm>
          <a:prstGeom prst="rect">
            <a:avLst/>
          </a:prstGeom>
          <a:ln w="12700">
            <a:miter lim="400000"/>
          </a:ln>
        </p:spPr>
      </p:pic>
      <p:pic>
        <p:nvPicPr>
          <p:cNvPr id="518" name="Screenshot 2022-02-03 at 08.16.25.png" descr="Screenshot 2022-02-03 at 08.16.25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17573" y="589503"/>
            <a:ext cx="5202143" cy="40847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0" name="Screenshot 2022-02-03 at 08.24.23.png" descr="Screenshot 2022-02-03 at 08.24.2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41860" y="1066590"/>
            <a:ext cx="3832817" cy="2758197"/>
          </a:xfrm>
          <a:prstGeom prst="rect">
            <a:avLst/>
          </a:prstGeom>
          <a:ln w="12700">
            <a:miter lim="400000"/>
          </a:ln>
        </p:spPr>
      </p:pic>
      <p:pic>
        <p:nvPicPr>
          <p:cNvPr id="521" name="Screenshot 2022-02-03 at 16.17.47.png" descr="Screenshot 2022-02-03 at 16.17.4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900" y="82550"/>
            <a:ext cx="7277101" cy="66929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Screenshot 2022-02-03 at 08.44.53.png" descr="Screenshot 2022-02-03 at 08.4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03152" y="1655179"/>
            <a:ext cx="5846453" cy="1948821"/>
          </a:xfrm>
          <a:prstGeom prst="rect">
            <a:avLst/>
          </a:prstGeom>
          <a:ln w="12700">
            <a:miter lim="400000"/>
          </a:ln>
        </p:spPr>
      </p:pic>
      <p:pic>
        <p:nvPicPr>
          <p:cNvPr id="524" name="Screenshot 2022-02-03 at 08.45.34.png" descr="Screenshot 2022-02-03 at 08.45.3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9588" y="267422"/>
            <a:ext cx="5525393" cy="59984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Screenshot 2022-02-03 at 08.25.54.png" descr="Screenshot 2022-02-03 at 08.25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5715" y="115434"/>
            <a:ext cx="5445100" cy="6627132"/>
          </a:xfrm>
          <a:prstGeom prst="rect">
            <a:avLst/>
          </a:prstGeom>
          <a:ln w="12700">
            <a:miter lim="400000"/>
          </a:ln>
        </p:spPr>
      </p:pic>
      <p:pic>
        <p:nvPicPr>
          <p:cNvPr id="527" name="Screenshot 2022-02-03 at 08.27.07.png" descr="Screenshot 2022-02-03 at 08.27.0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00710" y="282482"/>
            <a:ext cx="3374246" cy="60086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9" name="Screenshot 2022-02-03 at 08.50.31.png" descr="Screenshot 2022-02-03 at 08.50.3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31749" y="243401"/>
            <a:ext cx="5488736" cy="6371198"/>
          </a:xfrm>
          <a:prstGeom prst="rect">
            <a:avLst/>
          </a:prstGeom>
          <a:ln w="12700">
            <a:miter lim="400000"/>
          </a:ln>
        </p:spPr>
      </p:pic>
      <p:pic>
        <p:nvPicPr>
          <p:cNvPr id="530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856119" y="3369876"/>
            <a:ext cx="2800130" cy="28001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Double-click to edit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533" name="Screenshot 2022-02-03 at 08.48.53.png" descr="Screenshot 2022-02-03 at 08.48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521" y="575411"/>
            <a:ext cx="8223017" cy="41490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Real Life Problems - Solving Problems"/>
          <p:cNvSpPr txBox="1"/>
          <p:nvPr>
            <p:ph type="title"/>
          </p:nvPr>
        </p:nvSpPr>
        <p:spPr>
          <a:xfrm>
            <a:off x="-623319" y="-368526"/>
            <a:ext cx="9144001" cy="2387601"/>
          </a:xfrm>
          <a:prstGeom prst="rect">
            <a:avLst/>
          </a:prstGeom>
        </p:spPr>
        <p:txBody>
          <a:bodyPr/>
          <a:lstStyle/>
          <a:p>
            <a:pPr/>
            <a:r>
              <a:t>Real Life Problems - Solving Problems</a:t>
            </a:r>
          </a:p>
        </p:txBody>
      </p:sp>
      <p:pic>
        <p:nvPicPr>
          <p:cNvPr id="536" name="Screenshot 2022-02-04 at 08.50.16.png" descr="Screenshot 2022-02-04 at 08.50.1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5174" y="2349524"/>
            <a:ext cx="5007263" cy="2387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37" name="Screenshot 2022-02-04 at 08.51.23.png" descr="Screenshot 2022-02-04 at 08.51.2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136511" y="3824185"/>
            <a:ext cx="5526026" cy="246607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9" name="Screenshot 2022-02-04 at 08.52.01.png" descr="Screenshot 2022-02-04 at 08.52.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49351" y="3673961"/>
            <a:ext cx="5134232" cy="2171770"/>
          </a:xfrm>
          <a:prstGeom prst="rect">
            <a:avLst/>
          </a:prstGeom>
          <a:ln w="12700">
            <a:miter lim="400000"/>
          </a:ln>
        </p:spPr>
      </p:pic>
      <p:pic>
        <p:nvPicPr>
          <p:cNvPr id="540" name="Screenshot 2022-02-04 at 08.52.16.png" descr="Screenshot 2022-02-04 at 08.52.1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38870" y="503075"/>
            <a:ext cx="4523079" cy="23057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41" name="Screenshot 2022-02-04 at 08.53.04.png" descr="Screenshot 2022-02-04 at 08.53.0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232266" y="3457680"/>
            <a:ext cx="3939621" cy="26043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Content Placeholder 2"/>
          <p:cNvSpPr txBox="1"/>
          <p:nvPr>
            <p:ph type="body" idx="1"/>
          </p:nvPr>
        </p:nvSpPr>
        <p:spPr>
          <a:xfrm>
            <a:off x="3339548" y="754564"/>
            <a:ext cx="8015842" cy="4873632"/>
          </a:xfrm>
          <a:prstGeom prst="rect">
            <a:avLst/>
          </a:prstGeom>
        </p:spPr>
        <p:txBody>
          <a:bodyPr/>
          <a:lstStyle>
            <a:lvl1pPr marL="0" indent="0">
              <a:buSzTx/>
              <a:buNone/>
            </a:lvl1pPr>
          </a:lstStyle>
          <a:p>
            <a:pPr/>
            <a:r>
              <a:t> The lesson plan template </a:t>
            </a:r>
          </a:p>
        </p:txBody>
      </p:sp>
      <p:graphicFrame>
        <p:nvGraphicFramePr>
          <p:cNvPr id="544" name="Table 5"/>
          <p:cNvGraphicFramePr/>
          <p:nvPr/>
        </p:nvGraphicFramePr>
        <p:xfrm>
          <a:off x="3369193" y="2067168"/>
          <a:ext cx="8197955" cy="4316727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0" rtl="0">
                <a:tableStyleId>{4C3C2611-4C71-4FC5-86AE-919BDF0F9419}</a:tableStyleId>
              </a:tblPr>
              <a:tblGrid>
                <a:gridCol w="681514"/>
                <a:gridCol w="2091048"/>
                <a:gridCol w="2575859"/>
                <a:gridCol w="1365168"/>
                <a:gridCol w="1484366"/>
              </a:tblGrid>
              <a:tr h="659389">
                <a:tc gridSpan="5">
                  <a:txBody>
                    <a:bodyPr/>
                    <a:lstStyle/>
                    <a:p>
                      <a:pPr/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1771530">
                <a:tc>
                  <a:txBody>
                    <a:bodyPr/>
                    <a:lstStyle/>
                    <a:p>
                      <a:pPr algn="ctr">
                        <a:defRPr b="1" sz="900"/>
                      </a:pPr>
                      <a:r>
                        <a:t> </a:t>
                      </a:r>
                      <a:endParaRPr sz="1000"/>
                    </a:p>
                    <a:p>
                      <a:pPr algn="ctr">
                        <a:defRPr b="1" sz="900"/>
                      </a:pPr>
                      <a:r>
                        <a:t>Timing:</a:t>
                      </a:r>
                      <a:endParaRPr sz="1000"/>
                    </a:p>
                    <a:p>
                      <a:pPr algn="ctr">
                        <a:defRPr i="1" sz="700"/>
                      </a:pPr>
                      <a:r>
                        <a:t>Break down timings into groups if appropriate. ensure pupils are ‘doing’ quickly and that transitions are taken into account</a:t>
                      </a:r>
                      <a:endParaRPr sz="1000"/>
                    </a:p>
                    <a:p>
                      <a:pPr algn="ctr">
                        <a:defRPr sz="1000"/>
                      </a:pPr>
                      <a: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b="1" sz="900"/>
                      </a:pPr>
                      <a:r>
                        <a:t> </a:t>
                      </a:r>
                      <a:endParaRPr sz="1000"/>
                    </a:p>
                    <a:p>
                      <a:pPr algn="ctr">
                        <a:defRPr b="1" sz="900"/>
                      </a:pPr>
                      <a:r>
                        <a:t>Role of the teacher &amp; support staff:</a:t>
                      </a:r>
                      <a:endParaRPr sz="1000"/>
                    </a:p>
                    <a:p>
                      <a:pPr algn="ctr">
                        <a:defRPr i="1" sz="700"/>
                      </a:pPr>
                      <a:r>
                        <a:t>e.g., key questions, retrieval of prior learning, modelling and explanations, checking understanding, planned use of additional adults. </a:t>
                      </a:r>
                      <a:endParaRPr sz="1000"/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  <a:endParaRPr sz="1000"/>
                    </a:p>
                    <a:p>
                      <a:pPr algn="ctr">
                        <a:defRPr i="1" sz="700"/>
                      </a:pPr>
                      <a:r>
                        <a:t>Choice of pedagogical model or of the 12 pedagogical principles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b="1" sz="9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b="1" sz="900"/>
                      </a:pPr>
                      <a:r>
                        <a:t>Pupils’ learning and activities: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What will the pupils be learning to do and what activities / resources will facilitate this?</a:t>
                      </a:r>
                      <a:endParaRPr sz="100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  <a:endParaRPr sz="100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ctr">
                        <a:defRPr i="1" sz="700"/>
                      </a:pPr>
                      <a:r>
                        <a:t>Please refer to Foundation Learning document for details of provision.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b="1" sz="9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b="1" sz="900"/>
                      </a:pPr>
                      <a:r>
                        <a:t>Inclusive Strategies (including differentiation):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Reasons for and details of scaffolding.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Types of representation in tasks.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defRPr b="1" sz="9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b="1" sz="900"/>
                      </a:pPr>
                      <a:r>
                        <a:t>Check what pupils know, understand, and can do: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Key questions, types of retrieval practices, self, and peer assessment opportunities, purposeful AfL strategies, live marking opportunities, planned feedback.</a:t>
                      </a:r>
                      <a:endParaRPr sz="100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  <a:endParaRPr sz="100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algn="ctr">
                        <a:defRPr i="1" sz="700"/>
                      </a:pPr>
                      <a: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608532">
                <a:tc>
                  <a:txBody>
                    <a:bodyPr/>
                    <a:lstStyle/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603856">
                <a:tc>
                  <a:txBody>
                    <a:bodyPr/>
                    <a:lstStyle/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/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673419">
                <a:tc>
                  <a:txBody>
                    <a:bodyPr/>
                    <a:lstStyle/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  <a:p>
                      <a:pPr algn="l">
                        <a:defRPr sz="1000">
                          <a:latin typeface="Arial"/>
                          <a:ea typeface="Arial"/>
                          <a:cs typeface="Arial"/>
                          <a:sym typeface="Arial"/>
                        </a:defRPr>
                      </a:pPr>
                      <a: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rPr sz="1000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</a:p>
                  </a:txBody>
                  <a:tcPr marL="0" marR="0" marT="0" marB="0" anchor="t" anchorCtr="0" horzOverflow="overflow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20976" t="21541" r="24486" b="7862"/>
          <a:stretch>
            <a:fillRect/>
          </a:stretch>
        </p:blipFill>
        <p:spPr>
          <a:xfrm>
            <a:off x="3208918" y="457196"/>
            <a:ext cx="3603967" cy="2524545"/>
          </a:xfrm>
          <a:prstGeom prst="rect">
            <a:avLst/>
          </a:prstGeom>
          <a:ln w="12700">
            <a:miter lim="400000"/>
          </a:ln>
        </p:spPr>
      </p:pic>
      <p:pic>
        <p:nvPicPr>
          <p:cNvPr id="547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rcRect l="17330" t="21844" r="14421" b="4008"/>
          <a:stretch>
            <a:fillRect/>
          </a:stretch>
        </p:blipFill>
        <p:spPr>
          <a:xfrm>
            <a:off x="7354957" y="593968"/>
            <a:ext cx="4348610" cy="2387772"/>
          </a:xfrm>
          <a:prstGeom prst="rect">
            <a:avLst/>
          </a:prstGeom>
          <a:ln w="12700">
            <a:miter lim="400000"/>
          </a:ln>
        </p:spPr>
      </p:pic>
      <p:sp>
        <p:nvSpPr>
          <p:cNvPr id="548" name="Text Placeholder 6"/>
          <p:cNvSpPr txBox="1"/>
          <p:nvPr>
            <p:ph type="body" sz="quarter" idx="1"/>
          </p:nvPr>
        </p:nvSpPr>
        <p:spPr>
          <a:xfrm>
            <a:off x="3119631" y="3313238"/>
            <a:ext cx="3782541" cy="2974730"/>
          </a:xfrm>
          <a:prstGeom prst="rect">
            <a:avLst/>
          </a:prstGeom>
          <a:solidFill>
            <a:srgbClr val="FFF2CC"/>
          </a:solidFill>
          <a:ln w="57150">
            <a:solidFill>
              <a:srgbClr val="00B050"/>
            </a:solidFill>
            <a:round/>
          </a:ln>
        </p:spPr>
        <p:txBody>
          <a:bodyPr/>
          <a:lstStyle/>
          <a:p>
            <a:pPr marL="0" indent="0" defTabSz="886966">
              <a:spcBef>
                <a:spcPts val="900"/>
              </a:spcBef>
              <a:buSzTx/>
              <a:buNone/>
              <a:defRPr b="1" sz="2700" u="sng">
                <a:solidFill>
                  <a:srgbClr val="00B050"/>
                </a:solidFill>
              </a:defRPr>
            </a:pPr>
            <a:r>
              <a:t>Part 1 </a:t>
            </a:r>
            <a:endParaRPr sz="1500"/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Curriculum links</a:t>
            </a:r>
            <a:endParaRPr sz="1500"/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Learning intentions</a:t>
            </a:r>
            <a:endParaRPr sz="1500"/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Success Criteria</a:t>
            </a:r>
            <a:endParaRPr sz="1500"/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Planning for misconceptions</a:t>
            </a:r>
          </a:p>
        </p:txBody>
      </p:sp>
      <p:sp>
        <p:nvSpPr>
          <p:cNvPr id="549" name="TextBox 7"/>
          <p:cNvSpPr txBox="1"/>
          <p:nvPr/>
        </p:nvSpPr>
        <p:spPr>
          <a:xfrm>
            <a:off x="7805108" y="3510748"/>
            <a:ext cx="3734528" cy="2660905"/>
          </a:xfrm>
          <a:prstGeom prst="rect">
            <a:avLst/>
          </a:prstGeom>
          <a:solidFill>
            <a:srgbClr val="FFF2CC"/>
          </a:solidFill>
          <a:ln w="57150">
            <a:solidFill>
              <a:srgbClr val="00B05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 u="sng">
                <a:solidFill>
                  <a:srgbClr val="00B050"/>
                </a:solidFill>
              </a:defRPr>
            </a:pPr>
            <a:r>
              <a:t>Part 2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</a:defRPr>
            </a:pPr>
            <a:r>
              <a:t>Main activities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</a:defRPr>
            </a:pPr>
            <a:r>
              <a:t>Opportunity for AfL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</a:defRPr>
            </a:pPr>
            <a:r>
              <a:t>Opportunity for questioning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</a:defRPr>
            </a:pPr>
            <a:r>
              <a:t>Examples of work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548" grpId="3"/>
      <p:bldP build="whole" bldLvl="1" animBg="1" rev="0" advAuto="0" spid="549" grpId="4"/>
      <p:bldP build="whole" bldLvl="1" animBg="1" rev="0" advAuto="0" spid="546" grpId="1"/>
      <p:bldP build="whole" bldLvl="1" animBg="1" rev="0" advAuto="0" spid="547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TextBox 2"/>
          <p:cNvSpPr txBox="1"/>
          <p:nvPr/>
        </p:nvSpPr>
        <p:spPr>
          <a:xfrm>
            <a:off x="302555" y="336160"/>
            <a:ext cx="2063053" cy="1308355"/>
          </a:xfrm>
          <a:prstGeom prst="rect">
            <a:avLst/>
          </a:prstGeom>
          <a:solidFill>
            <a:srgbClr val="2E75B6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indent="9525">
              <a:spcBef>
                <a:spcPts val="1500"/>
              </a:spcBef>
              <a:defRPr b="1" spc="-15" sz="2800">
                <a:solidFill>
                  <a:srgbClr val="FFFFFF"/>
                </a:solidFill>
              </a:defRPr>
            </a:lvl1pPr>
          </a:lstStyle>
          <a:p>
            <a:pPr/>
            <a:r>
              <a:t>The main section of your lesson </a:t>
            </a:r>
          </a:p>
        </p:txBody>
      </p:sp>
      <p:grpSp>
        <p:nvGrpSpPr>
          <p:cNvPr id="599" name="Diagram 17"/>
          <p:cNvGrpSpPr/>
          <p:nvPr/>
        </p:nvGrpSpPr>
        <p:grpSpPr>
          <a:xfrm>
            <a:off x="3463511" y="159088"/>
            <a:ext cx="8433056" cy="6566729"/>
            <a:chOff x="0" y="0"/>
            <a:chExt cx="8433054" cy="6566726"/>
          </a:xfrm>
        </p:grpSpPr>
        <p:sp>
          <p:nvSpPr>
            <p:cNvPr id="552" name="Rectangle"/>
            <p:cNvSpPr/>
            <p:nvPr/>
          </p:nvSpPr>
          <p:spPr>
            <a:xfrm rot="5400000">
              <a:off x="-397718" y="1097202"/>
              <a:ext cx="1722586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55" name="Group"/>
            <p:cNvGrpSpPr/>
            <p:nvPr/>
          </p:nvGrpSpPr>
          <p:grpSpPr>
            <a:xfrm>
              <a:off x="-1" y="-1"/>
              <a:ext cx="2304118" cy="1382474"/>
              <a:chOff x="0" y="0"/>
              <a:chExt cx="2304117" cy="1382473"/>
            </a:xfrm>
          </p:grpSpPr>
          <p:sp>
            <p:nvSpPr>
              <p:cNvPr id="553" name="Rounded Rectangle"/>
              <p:cNvSpPr/>
              <p:nvPr/>
            </p:nvSpPr>
            <p:spPr>
              <a:xfrm>
                <a:off x="0" y="-1"/>
                <a:ext cx="2304118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 sz="2000"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54" name="What tasks will you plan for your pupils?"/>
              <p:cNvSpPr txBox="1"/>
              <p:nvPr/>
            </p:nvSpPr>
            <p:spPr>
              <a:xfrm>
                <a:off x="40489" y="210736"/>
                <a:ext cx="2223137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What tasks will you plan for your pupils?</a:t>
                </a:r>
              </a:p>
            </p:txBody>
          </p:sp>
        </p:grpSp>
        <p:sp>
          <p:nvSpPr>
            <p:cNvPr id="556" name="Rectangle"/>
            <p:cNvSpPr/>
            <p:nvPr/>
          </p:nvSpPr>
          <p:spPr>
            <a:xfrm rot="5400000">
              <a:off x="-397718" y="2825287"/>
              <a:ext cx="1722586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59" name="Group"/>
            <p:cNvGrpSpPr/>
            <p:nvPr/>
          </p:nvGrpSpPr>
          <p:grpSpPr>
            <a:xfrm>
              <a:off x="-1" y="1728082"/>
              <a:ext cx="2304118" cy="1382475"/>
              <a:chOff x="0" y="-1"/>
              <a:chExt cx="2304117" cy="1382474"/>
            </a:xfrm>
          </p:grpSpPr>
          <p:sp>
            <p:nvSpPr>
              <p:cNvPr id="557" name="Rounded Rectangle"/>
              <p:cNvSpPr/>
              <p:nvPr/>
            </p:nvSpPr>
            <p:spPr>
              <a:xfrm>
                <a:off x="0" y="-2"/>
                <a:ext cx="2304118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 sz="2000"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58" name="How long will the tasks take?"/>
              <p:cNvSpPr txBox="1"/>
              <p:nvPr/>
            </p:nvSpPr>
            <p:spPr>
              <a:xfrm>
                <a:off x="40489" y="350699"/>
                <a:ext cx="2223137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long will the tasks take?</a:t>
                </a:r>
              </a:p>
            </p:txBody>
          </p:sp>
        </p:grpSp>
        <p:sp>
          <p:nvSpPr>
            <p:cNvPr id="560" name="Rectangle"/>
            <p:cNvSpPr/>
            <p:nvPr/>
          </p:nvSpPr>
          <p:spPr>
            <a:xfrm rot="5400000">
              <a:off x="-397718" y="4553372"/>
              <a:ext cx="1722586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63" name="Group"/>
            <p:cNvGrpSpPr/>
            <p:nvPr/>
          </p:nvGrpSpPr>
          <p:grpSpPr>
            <a:xfrm>
              <a:off x="-1" y="3456168"/>
              <a:ext cx="2304118" cy="1382475"/>
              <a:chOff x="0" y="-1"/>
              <a:chExt cx="2304117" cy="1382474"/>
            </a:xfrm>
          </p:grpSpPr>
          <p:sp>
            <p:nvSpPr>
              <p:cNvPr id="561" name="Rounded Rectangle"/>
              <p:cNvSpPr/>
              <p:nvPr/>
            </p:nvSpPr>
            <p:spPr>
              <a:xfrm>
                <a:off x="0" y="-2"/>
                <a:ext cx="2304118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62" name="How will you organise the groups?"/>
              <p:cNvSpPr txBox="1"/>
              <p:nvPr/>
            </p:nvSpPr>
            <p:spPr>
              <a:xfrm>
                <a:off x="40489" y="210736"/>
                <a:ext cx="2223137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organise the groups?</a:t>
                </a:r>
              </a:p>
            </p:txBody>
          </p:sp>
        </p:grpSp>
        <p:sp>
          <p:nvSpPr>
            <p:cNvPr id="564" name="Rectangle"/>
            <p:cNvSpPr/>
            <p:nvPr/>
          </p:nvSpPr>
          <p:spPr>
            <a:xfrm>
              <a:off x="466326" y="5417415"/>
              <a:ext cx="3058967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67" name="Group"/>
            <p:cNvGrpSpPr/>
            <p:nvPr/>
          </p:nvGrpSpPr>
          <p:grpSpPr>
            <a:xfrm>
              <a:off x="-1" y="5184252"/>
              <a:ext cx="2304118" cy="1382474"/>
              <a:chOff x="0" y="0"/>
              <a:chExt cx="2304117" cy="1382473"/>
            </a:xfrm>
          </p:grpSpPr>
          <p:sp>
            <p:nvSpPr>
              <p:cNvPr id="565" name="Rounded Rectangle"/>
              <p:cNvSpPr/>
              <p:nvPr/>
            </p:nvSpPr>
            <p:spPr>
              <a:xfrm>
                <a:off x="0" y="-1"/>
                <a:ext cx="2304118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66" name="Do you need any resources?"/>
              <p:cNvSpPr txBox="1"/>
              <p:nvPr/>
            </p:nvSpPr>
            <p:spPr>
              <a:xfrm>
                <a:off x="40489" y="350699"/>
                <a:ext cx="2223137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Do you need any resources?</a:t>
                </a:r>
              </a:p>
            </p:txBody>
          </p:sp>
        </p:grpSp>
        <p:sp>
          <p:nvSpPr>
            <p:cNvPr id="568" name="Rectangle"/>
            <p:cNvSpPr/>
            <p:nvPr/>
          </p:nvSpPr>
          <p:spPr>
            <a:xfrm rot="16200000">
              <a:off x="2666752" y="4553375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71" name="Group"/>
            <p:cNvGrpSpPr/>
            <p:nvPr/>
          </p:nvGrpSpPr>
          <p:grpSpPr>
            <a:xfrm>
              <a:off x="3064466" y="5184252"/>
              <a:ext cx="2304120" cy="1382474"/>
              <a:chOff x="0" y="0"/>
              <a:chExt cx="2304118" cy="1382473"/>
            </a:xfrm>
          </p:grpSpPr>
          <p:sp>
            <p:nvSpPr>
              <p:cNvPr id="569" name="Rounded Rectangle"/>
              <p:cNvSpPr/>
              <p:nvPr/>
            </p:nvSpPr>
            <p:spPr>
              <a:xfrm>
                <a:off x="-1" y="-1"/>
                <a:ext cx="2304119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70" name="Do the resources need differentiated versions?"/>
              <p:cNvSpPr txBox="1"/>
              <p:nvPr/>
            </p:nvSpPr>
            <p:spPr>
              <a:xfrm>
                <a:off x="40490" y="210736"/>
                <a:ext cx="222313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Do the resources need differentiated versions?</a:t>
                </a:r>
              </a:p>
            </p:txBody>
          </p:sp>
        </p:grpSp>
        <p:sp>
          <p:nvSpPr>
            <p:cNvPr id="572" name="Rectangle"/>
            <p:cNvSpPr/>
            <p:nvPr/>
          </p:nvSpPr>
          <p:spPr>
            <a:xfrm rot="16200000">
              <a:off x="2666752" y="2825289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75" name="Group"/>
            <p:cNvGrpSpPr/>
            <p:nvPr/>
          </p:nvGrpSpPr>
          <p:grpSpPr>
            <a:xfrm>
              <a:off x="3064466" y="3456168"/>
              <a:ext cx="2304120" cy="1382475"/>
              <a:chOff x="0" y="-1"/>
              <a:chExt cx="2304118" cy="1382474"/>
            </a:xfrm>
          </p:grpSpPr>
          <p:sp>
            <p:nvSpPr>
              <p:cNvPr id="573" name="Rounded Rectangle"/>
              <p:cNvSpPr/>
              <p:nvPr/>
            </p:nvSpPr>
            <p:spPr>
              <a:xfrm>
                <a:off x="-1" y="-2"/>
                <a:ext cx="2304119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74" name="Have you provided a challenging option?"/>
              <p:cNvSpPr txBox="1"/>
              <p:nvPr/>
            </p:nvSpPr>
            <p:spPr>
              <a:xfrm>
                <a:off x="40490" y="210736"/>
                <a:ext cx="222313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Have you provided a challenging option?</a:t>
                </a:r>
              </a:p>
            </p:txBody>
          </p:sp>
        </p:grpSp>
        <p:sp>
          <p:nvSpPr>
            <p:cNvPr id="576" name="Rectangle"/>
            <p:cNvSpPr/>
            <p:nvPr/>
          </p:nvSpPr>
          <p:spPr>
            <a:xfrm rot="16200000">
              <a:off x="2666752" y="1097204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79" name="Group"/>
            <p:cNvGrpSpPr/>
            <p:nvPr/>
          </p:nvGrpSpPr>
          <p:grpSpPr>
            <a:xfrm>
              <a:off x="3064466" y="1728082"/>
              <a:ext cx="2304120" cy="1382475"/>
              <a:chOff x="0" y="-1"/>
              <a:chExt cx="2304118" cy="1382474"/>
            </a:xfrm>
          </p:grpSpPr>
          <p:sp>
            <p:nvSpPr>
              <p:cNvPr id="577" name="Rounded Rectangle"/>
              <p:cNvSpPr/>
              <p:nvPr/>
            </p:nvSpPr>
            <p:spPr>
              <a:xfrm>
                <a:off x="-1" y="-2"/>
                <a:ext cx="2304119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78" name="How will you check progress?"/>
              <p:cNvSpPr txBox="1"/>
              <p:nvPr/>
            </p:nvSpPr>
            <p:spPr>
              <a:xfrm>
                <a:off x="40490" y="350699"/>
                <a:ext cx="2223136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check progress?</a:t>
                </a:r>
              </a:p>
            </p:txBody>
          </p:sp>
        </p:grpSp>
        <p:sp>
          <p:nvSpPr>
            <p:cNvPr id="580" name="Rectangle"/>
            <p:cNvSpPr/>
            <p:nvPr/>
          </p:nvSpPr>
          <p:spPr>
            <a:xfrm>
              <a:off x="3530793" y="233160"/>
              <a:ext cx="3058969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83" name="Group"/>
            <p:cNvGrpSpPr/>
            <p:nvPr/>
          </p:nvGrpSpPr>
          <p:grpSpPr>
            <a:xfrm>
              <a:off x="3064466" y="-1"/>
              <a:ext cx="2304120" cy="1382474"/>
              <a:chOff x="0" y="0"/>
              <a:chExt cx="2304118" cy="1382473"/>
            </a:xfrm>
          </p:grpSpPr>
          <p:sp>
            <p:nvSpPr>
              <p:cNvPr id="581" name="Rounded Rectangle"/>
              <p:cNvSpPr/>
              <p:nvPr/>
            </p:nvSpPr>
            <p:spPr>
              <a:xfrm>
                <a:off x="-1" y="-1"/>
                <a:ext cx="2304119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82" name="What questions will you ask?"/>
              <p:cNvSpPr txBox="1"/>
              <p:nvPr/>
            </p:nvSpPr>
            <p:spPr>
              <a:xfrm>
                <a:off x="40490" y="350699"/>
                <a:ext cx="2223136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What questions will you ask?</a:t>
                </a:r>
              </a:p>
            </p:txBody>
          </p:sp>
        </p:grpSp>
        <p:sp>
          <p:nvSpPr>
            <p:cNvPr id="584" name="Rectangle"/>
            <p:cNvSpPr/>
            <p:nvPr/>
          </p:nvSpPr>
          <p:spPr>
            <a:xfrm rot="5400000">
              <a:off x="5731220" y="1097202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87" name="Group"/>
            <p:cNvGrpSpPr/>
            <p:nvPr/>
          </p:nvGrpSpPr>
          <p:grpSpPr>
            <a:xfrm>
              <a:off x="6128935" y="-1"/>
              <a:ext cx="2304119" cy="1382474"/>
              <a:chOff x="0" y="0"/>
              <a:chExt cx="2304118" cy="1382473"/>
            </a:xfrm>
          </p:grpSpPr>
          <p:sp>
            <p:nvSpPr>
              <p:cNvPr id="585" name="Rounded Rectangle"/>
              <p:cNvSpPr/>
              <p:nvPr/>
            </p:nvSpPr>
            <p:spPr>
              <a:xfrm>
                <a:off x="-1" y="-1"/>
                <a:ext cx="2304119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86" name="How will you keep your pupils interested?"/>
              <p:cNvSpPr txBox="1"/>
              <p:nvPr/>
            </p:nvSpPr>
            <p:spPr>
              <a:xfrm>
                <a:off x="40490" y="210736"/>
                <a:ext cx="222313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keep your pupils interested?</a:t>
                </a:r>
              </a:p>
            </p:txBody>
          </p:sp>
        </p:grpSp>
        <p:sp>
          <p:nvSpPr>
            <p:cNvPr id="588" name="Rectangle"/>
            <p:cNvSpPr/>
            <p:nvPr/>
          </p:nvSpPr>
          <p:spPr>
            <a:xfrm rot="5400000">
              <a:off x="5731220" y="2825286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91" name="Group"/>
            <p:cNvGrpSpPr/>
            <p:nvPr/>
          </p:nvGrpSpPr>
          <p:grpSpPr>
            <a:xfrm>
              <a:off x="6128935" y="1728082"/>
              <a:ext cx="2304119" cy="1382475"/>
              <a:chOff x="0" y="-1"/>
              <a:chExt cx="2304118" cy="1382474"/>
            </a:xfrm>
          </p:grpSpPr>
          <p:sp>
            <p:nvSpPr>
              <p:cNvPr id="589" name="Rounded Rectangle"/>
              <p:cNvSpPr/>
              <p:nvPr/>
            </p:nvSpPr>
            <p:spPr>
              <a:xfrm>
                <a:off x="-1" y="-2"/>
                <a:ext cx="2304119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90" name="How will you assess each pupil's progress?"/>
              <p:cNvSpPr txBox="1"/>
              <p:nvPr/>
            </p:nvSpPr>
            <p:spPr>
              <a:xfrm>
                <a:off x="40490" y="210736"/>
                <a:ext cx="222313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assess each pupil's progress?</a:t>
                </a:r>
              </a:p>
            </p:txBody>
          </p:sp>
        </p:grpSp>
        <p:sp>
          <p:nvSpPr>
            <p:cNvPr id="592" name="Rectangle"/>
            <p:cNvSpPr/>
            <p:nvPr/>
          </p:nvSpPr>
          <p:spPr>
            <a:xfrm rot="5400000">
              <a:off x="5731220" y="4553372"/>
              <a:ext cx="1722585" cy="207373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grpSp>
          <p:nvGrpSpPr>
            <p:cNvPr id="595" name="Group"/>
            <p:cNvGrpSpPr/>
            <p:nvPr/>
          </p:nvGrpSpPr>
          <p:grpSpPr>
            <a:xfrm>
              <a:off x="6128935" y="3456168"/>
              <a:ext cx="2304119" cy="1382475"/>
              <a:chOff x="0" y="-1"/>
              <a:chExt cx="2304118" cy="1382474"/>
            </a:xfrm>
          </p:grpSpPr>
          <p:sp>
            <p:nvSpPr>
              <p:cNvPr id="593" name="Rounded Rectangle"/>
              <p:cNvSpPr/>
              <p:nvPr/>
            </p:nvSpPr>
            <p:spPr>
              <a:xfrm>
                <a:off x="-1" y="-2"/>
                <a:ext cx="2304119" cy="1382476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94" name="How will you finish your session?"/>
              <p:cNvSpPr txBox="1"/>
              <p:nvPr/>
            </p:nvSpPr>
            <p:spPr>
              <a:xfrm>
                <a:off x="40490" y="350699"/>
                <a:ext cx="2223136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finish your session? </a:t>
                </a:r>
              </a:p>
            </p:txBody>
          </p:sp>
        </p:grpSp>
        <p:grpSp>
          <p:nvGrpSpPr>
            <p:cNvPr id="598" name="Group"/>
            <p:cNvGrpSpPr/>
            <p:nvPr/>
          </p:nvGrpSpPr>
          <p:grpSpPr>
            <a:xfrm>
              <a:off x="6128935" y="5184252"/>
              <a:ext cx="2304119" cy="1382474"/>
              <a:chOff x="0" y="0"/>
              <a:chExt cx="2304118" cy="1382473"/>
            </a:xfrm>
          </p:grpSpPr>
          <p:sp>
            <p:nvSpPr>
              <p:cNvPr id="596" name="Rounded Rectangle"/>
              <p:cNvSpPr/>
              <p:nvPr/>
            </p:nvSpPr>
            <p:spPr>
              <a:xfrm>
                <a:off x="-1" y="-1"/>
                <a:ext cx="2304119" cy="1382475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597" name="How will you manage the transition to the next session?"/>
              <p:cNvSpPr txBox="1"/>
              <p:nvPr/>
            </p:nvSpPr>
            <p:spPr>
              <a:xfrm>
                <a:off x="40490" y="70773"/>
                <a:ext cx="2223136" cy="124092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How will you manage the transition to the next session?</a:t>
                </a:r>
              </a:p>
            </p:txBody>
          </p:sp>
        </p:grpSp>
      </p:grpSp>
      <p:pic>
        <p:nvPicPr>
          <p:cNvPr id="60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5237" y="1951487"/>
            <a:ext cx="1504256" cy="2109688"/>
          </a:xfrm>
          <a:prstGeom prst="rect">
            <a:avLst/>
          </a:prstGeom>
          <a:ln w="12700">
            <a:miter lim="400000"/>
          </a:ln>
        </p:spPr>
      </p:pic>
      <p:sp>
        <p:nvSpPr>
          <p:cNvPr id="601" name="TextBox 6207"/>
          <p:cNvSpPr txBox="1"/>
          <p:nvPr/>
        </p:nvSpPr>
        <p:spPr>
          <a:xfrm>
            <a:off x="287337" y="4283785"/>
            <a:ext cx="2092545" cy="1922816"/>
          </a:xfrm>
          <a:prstGeom prst="rect">
            <a:avLst/>
          </a:prstGeom>
          <a:solidFill>
            <a:srgbClr val="BDD7EE"/>
          </a:solidFill>
          <a:ln w="57150">
            <a:solidFill>
              <a:srgbClr val="00206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b="1" sz="2400"/>
            </a:lvl1pPr>
          </a:lstStyle>
          <a:p>
            <a:pPr/>
            <a:r>
              <a:t>You will plan collaboratively with your class mentor at the beginning.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Double-click to edit"/>
          <p:cNvSpPr txBox="1"/>
          <p:nvPr>
            <p:ph type="title"/>
          </p:nvPr>
        </p:nvSpPr>
        <p:spPr>
          <a:xfrm>
            <a:off x="2429778" y="300513"/>
            <a:ext cx="7770170" cy="1325567"/>
          </a:xfrm>
          <a:prstGeom prst="rect">
            <a:avLst/>
          </a:prstGeom>
          <a:solidFill>
            <a:schemeClr val="accent2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 defTabSz="859536">
              <a:lnSpc>
                <a:spcPct val="100000"/>
              </a:lnSpc>
              <a:defRPr sz="56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The most important bit…..</a:t>
            </a:r>
          </a:p>
        </p:txBody>
      </p:sp>
      <p:pic>
        <p:nvPicPr>
          <p:cNvPr id="60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0" y="3190687"/>
            <a:ext cx="1993854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605" name="We want our pupils to develop a love of Maths."/>
          <p:cNvSpPr txBox="1"/>
          <p:nvPr/>
        </p:nvSpPr>
        <p:spPr>
          <a:xfrm>
            <a:off x="39136" y="2220253"/>
            <a:ext cx="11490196" cy="14613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/>
            </a:lvl1pPr>
          </a:lstStyle>
          <a:p>
            <a:pPr/>
            <a:r>
              <a:t>We want the children to love Maths and to enjoy their experiences.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