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48"/>
  </p:notesMasterIdLst>
  <p:handoutMasterIdLst>
    <p:handoutMasterId r:id="rId49"/>
  </p:handoutMasterIdLst>
  <p:sldIdLst>
    <p:sldId id="458" r:id="rId2"/>
    <p:sldId id="415" r:id="rId3"/>
    <p:sldId id="416" r:id="rId4"/>
    <p:sldId id="417" r:id="rId5"/>
    <p:sldId id="418" r:id="rId6"/>
    <p:sldId id="419" r:id="rId7"/>
    <p:sldId id="420" r:id="rId8"/>
    <p:sldId id="421" r:id="rId9"/>
    <p:sldId id="422" r:id="rId10"/>
    <p:sldId id="423" r:id="rId11"/>
    <p:sldId id="424" r:id="rId12"/>
    <p:sldId id="425" r:id="rId13"/>
    <p:sldId id="426" r:id="rId14"/>
    <p:sldId id="427" r:id="rId15"/>
    <p:sldId id="428" r:id="rId16"/>
    <p:sldId id="429" r:id="rId17"/>
    <p:sldId id="430" r:id="rId18"/>
    <p:sldId id="431" r:id="rId19"/>
    <p:sldId id="432" r:id="rId20"/>
    <p:sldId id="433" r:id="rId21"/>
    <p:sldId id="434" r:id="rId22"/>
    <p:sldId id="435" r:id="rId23"/>
    <p:sldId id="436" r:id="rId24"/>
    <p:sldId id="437" r:id="rId25"/>
    <p:sldId id="438" r:id="rId26"/>
    <p:sldId id="439" r:id="rId27"/>
    <p:sldId id="440" r:id="rId28"/>
    <p:sldId id="441" r:id="rId29"/>
    <p:sldId id="442" r:id="rId30"/>
    <p:sldId id="443" r:id="rId31"/>
    <p:sldId id="444" r:id="rId32"/>
    <p:sldId id="445" r:id="rId33"/>
    <p:sldId id="446" r:id="rId34"/>
    <p:sldId id="447" r:id="rId35"/>
    <p:sldId id="448" r:id="rId36"/>
    <p:sldId id="449" r:id="rId37"/>
    <p:sldId id="450" r:id="rId38"/>
    <p:sldId id="451" r:id="rId39"/>
    <p:sldId id="452" r:id="rId40"/>
    <p:sldId id="453" r:id="rId41"/>
    <p:sldId id="454" r:id="rId42"/>
    <p:sldId id="455" r:id="rId43"/>
    <p:sldId id="456" r:id="rId44"/>
    <p:sldId id="457" r:id="rId45"/>
    <p:sldId id="412" r:id="rId46"/>
    <p:sldId id="414" r:id="rId47"/>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5E08"/>
    <a:srgbClr val="0000CC"/>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438" autoAdjust="0"/>
    <p:restoredTop sz="90558" autoAdjust="0"/>
  </p:normalViewPr>
  <p:slideViewPr>
    <p:cSldViewPr>
      <p:cViewPr varScale="1">
        <p:scale>
          <a:sx n="69" d="100"/>
          <a:sy n="69" d="100"/>
        </p:scale>
        <p:origin x="1902" y="72"/>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6</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8</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9</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FE3F11-6D4C-423A-B4B6-69228312BD96}" type="slidenum">
              <a:rPr lang="en-US"/>
              <a:pPr/>
              <a:t>10</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71462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45</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41521A-2C4A-4B2C-B7BD-3889C73180C4}" type="slidenum">
              <a:rPr lang="en-US" altLang="en-US" smtClean="0"/>
              <a:pPr eaLnBrk="1" hangingPunct="1"/>
              <a:t>46</a:t>
            </a:fld>
            <a:endParaRPr lang="en-US" altLang="en-US" dirty="0"/>
          </a:p>
        </p:txBody>
      </p:sp>
      <p:sp>
        <p:nvSpPr>
          <p:cNvPr id="4099" name="Rectangle 2"/>
          <p:cNvSpPr>
            <a:spLocks noGrp="1" noRot="1" noChangeAspect="1" noChangeArrowheads="1" noTextEdit="1"/>
          </p:cNvSpPr>
          <p:nvPr>
            <p:ph type="sldImg"/>
          </p:nvPr>
        </p:nvSpPr>
        <p:spPr>
          <a:ln/>
        </p:spPr>
      </p:sp>
      <p:sp>
        <p:nvSpPr>
          <p:cNvPr id="410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a:t>Chapter 1</a:t>
            </a:r>
          </a:p>
          <a:p>
            <a:r>
              <a:rPr lang="en-US" dirty="0"/>
              <a:t>Some Title ….</a:t>
            </a:r>
          </a:p>
        </p:txBody>
      </p:sp>
      <p:sp>
        <p:nvSpPr>
          <p:cNvPr id="14" name="Rectangle 13"/>
          <p:cNvSpPr>
            <a:spLocks noGrp="1" noChangeArrowheads="1"/>
          </p:cNvSpPr>
          <p:nvPr userDrawn="1"/>
        </p:nvSpPr>
        <p:spPr bwMode="auto">
          <a:xfrm>
            <a:off x="0" y="3048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br>
              <a:rPr lang="en-US" dirty="0">
                <a:solidFill>
                  <a:srgbClr val="F85E08"/>
                </a:solidFill>
              </a:rPr>
            </a:br>
            <a:br>
              <a:rPr lang="en-US" dirty="0">
                <a:solidFill>
                  <a:srgbClr val="F85E08"/>
                </a:solidFill>
              </a:rPr>
            </a:br>
            <a:br>
              <a:rPr lang="en-US" dirty="0">
                <a:solidFill>
                  <a:srgbClr val="F85E08"/>
                </a:solidFill>
              </a:rPr>
            </a:br>
            <a:r>
              <a:rPr lang="en-US" sz="4000" b="0" dirty="0">
                <a:solidFill>
                  <a:srgbClr val="F85E08"/>
                </a:solidFill>
              </a:rPr>
              <a:t>Business Intelligence and Analytics: Systems for Decision Support </a:t>
            </a:r>
          </a:p>
          <a:p>
            <a:pPr>
              <a:spcBef>
                <a:spcPts val="1200"/>
              </a:spcBef>
              <a:defRPr/>
            </a:pPr>
            <a:r>
              <a:rPr lang="en-US" sz="4000" b="0" dirty="0">
                <a:solidFill>
                  <a:srgbClr val="F85E08"/>
                </a:solidFill>
              </a:rPr>
              <a:t>(10</a:t>
            </a:r>
            <a:r>
              <a:rPr lang="en-US" sz="4000" b="0" baseline="30000" dirty="0">
                <a:solidFill>
                  <a:srgbClr val="F85E08"/>
                </a:solidFill>
              </a:rPr>
              <a:t>th</a:t>
            </a:r>
            <a:r>
              <a:rPr lang="en-US" sz="4000" b="0" dirty="0">
                <a:solidFill>
                  <a:srgbClr val="F85E08"/>
                </a:solidFill>
              </a:rPr>
              <a:t> Edition)</a:t>
            </a:r>
          </a:p>
        </p:txBody>
      </p:sp>
      <p:pic>
        <p:nvPicPr>
          <p:cNvPr id="15" name="Picture 2" descr="http://ecx.images-amazon.com/images/I/51L11n8dpnL._SX258_BO1,204,203,200_.jp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890857" y="2141538"/>
            <a:ext cx="1889222" cy="2354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762000" y="1524000"/>
            <a:ext cx="8193088" cy="48006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9402A8D-DDAC-497C-93D6-0F6E7DA747E5}" type="slidenum">
              <a:rPr lang="en-US"/>
              <a:pPr>
                <a:defRPr/>
              </a:pPr>
              <a:t>‹#›</a:t>
            </a:fld>
            <a:endParaRPr lang="en-US" dirty="0"/>
          </a:p>
        </p:txBody>
      </p:sp>
    </p:spTree>
    <p:extLst>
      <p:ext uri="{BB962C8B-B14F-4D97-AF65-F5344CB8AC3E}">
        <p14:creationId xmlns:p14="http://schemas.microsoft.com/office/powerpoint/2010/main" val="2938159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276999"/>
          </a:xfrm>
          <a:prstGeom prst="rect">
            <a:avLst/>
          </a:prstGeom>
          <a:noFill/>
          <a:ln w="9525">
            <a:noFill/>
            <a:miter lim="800000"/>
            <a:headEnd/>
            <a:tailEnd/>
          </a:ln>
          <a:effectLst/>
        </p:spPr>
        <p:txBody>
          <a:bodyPr wrap="square" anchor="b">
            <a:spAutoFit/>
          </a:bodyPr>
          <a:lstStyle/>
          <a:p>
            <a:pPr algn="ctr">
              <a:spcBef>
                <a:spcPts val="600"/>
              </a:spcBef>
              <a:buClr>
                <a:schemeClr val="hlink"/>
              </a:buClr>
              <a:buSzPct val="110000"/>
              <a:buFont typeface="Wingdings" pitchFamily="2" charset="2"/>
              <a:buNone/>
              <a:defRPr/>
            </a:pPr>
            <a:r>
              <a:rPr lang="en-US" sz="1200" b="0" i="1" dirty="0">
                <a:solidFill>
                  <a:schemeClr val="tx1"/>
                </a:solidFill>
                <a:latin typeface="Arial" charset="0"/>
                <a:cs typeface="+mn-cs"/>
              </a:rPr>
              <a:t>     </a:t>
            </a:r>
            <a:r>
              <a:rPr lang="en-US" sz="1200" b="0" i="1" dirty="0">
                <a:solidFill>
                  <a:srgbClr val="0000CC"/>
                </a:solidFill>
                <a:latin typeface="Arial" charset="0"/>
                <a:cs typeface="+mn-cs"/>
              </a:rPr>
              <a:t>Copyright © 2014 Pearson Education, Inc. </a:t>
            </a:r>
            <a:endParaRPr lang="en-US" sz="1200" b="0" dirty="0">
              <a:solidFill>
                <a:srgbClr val="0000CC"/>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a:t>Click to edit Master title style</a:t>
            </a:r>
          </a:p>
        </p:txBody>
      </p:sp>
      <p:sp>
        <p:nvSpPr>
          <p:cNvPr id="1034" name="Rectangle 10"/>
          <p:cNvSpPr>
            <a:spLocks noGrp="1" noChangeArrowheads="1"/>
          </p:cNvSpPr>
          <p:nvPr>
            <p:ph type="body" idx="1"/>
          </p:nvPr>
        </p:nvSpPr>
        <p:spPr bwMode="auto">
          <a:xfrm>
            <a:off x="777875" y="1524000"/>
            <a:ext cx="8177213"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2180" name="Text Box 20"/>
          <p:cNvSpPr txBox="1">
            <a:spLocks noChangeArrowheads="1"/>
          </p:cNvSpPr>
          <p:nvPr/>
        </p:nvSpPr>
        <p:spPr bwMode="auto">
          <a:xfrm>
            <a:off x="76200" y="6430962"/>
            <a:ext cx="704039" cy="276999"/>
          </a:xfrm>
          <a:prstGeom prst="rect">
            <a:avLst/>
          </a:prstGeom>
          <a:noFill/>
          <a:ln w="9525">
            <a:noFill/>
            <a:miter lim="800000"/>
            <a:headEnd/>
            <a:tailEnd/>
          </a:ln>
          <a:effectLst/>
        </p:spPr>
        <p:txBody>
          <a:bodyPr wrap="none">
            <a:spAutoFit/>
          </a:bodyPr>
          <a:lstStyle/>
          <a:p>
            <a:pPr>
              <a:defRPr/>
            </a:pPr>
            <a:r>
              <a:rPr lang="en-US" sz="1200" dirty="0">
                <a:solidFill>
                  <a:srgbClr val="EE8411"/>
                </a:solidFill>
                <a:cs typeface="+mn-cs"/>
              </a:rPr>
              <a:t>14-</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 id="2147483665" r:id="rId12"/>
  </p:sldLayoutIdLst>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slideshare.net/teradata/bsi-teradata-the-case-of-the-dropped-mobile-calls" TargetMode="External"/><Relationship Id="rId2" Type="http://schemas.openxmlformats.org/officeDocument/2006/relationships/hyperlink" Target="http://www.youtube.com/watch?v=4WJR_Z3exw4"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a:bodyPr>
          <a:lstStyle/>
          <a:p>
            <a:endParaRPr lang="en-US" sz="3200" b="1" dirty="0">
              <a:solidFill>
                <a:srgbClr val="F85E08"/>
              </a:solidFill>
            </a:endParaRPr>
          </a:p>
          <a:p>
            <a:pPr eaLnBrk="1" hangingPunct="1">
              <a:defRPr/>
            </a:pPr>
            <a:r>
              <a:rPr lang="en-US" sz="4000" b="1" dirty="0">
                <a:solidFill>
                  <a:srgbClr val="F85E08"/>
                </a:solidFill>
              </a:rPr>
              <a:t>Lecture 10:</a:t>
            </a:r>
          </a:p>
          <a:p>
            <a:pPr eaLnBrk="1" hangingPunct="1">
              <a:defRPr/>
            </a:pPr>
            <a:r>
              <a:rPr lang="en-US" sz="4000" dirty="0"/>
              <a:t>Business Analytics: Emerging Trends and Future Impacts</a:t>
            </a:r>
          </a:p>
          <a:p>
            <a:pPr eaLnBrk="1" hangingPunct="1">
              <a:defRPr/>
            </a:pPr>
            <a:endParaRPr lang="en-US" sz="4000" dirty="0"/>
          </a:p>
          <a:p>
            <a:endParaRPr lang="en-US" sz="4000" b="1" dirty="0">
              <a:solidFill>
                <a:srgbClr val="F85E08"/>
              </a:solidFill>
              <a:effectLst>
                <a:outerShdw blurRad="38100" dist="38100" dir="2700000" algn="tl">
                  <a:srgbClr val="000000">
                    <a:alpha val="43137"/>
                  </a:srgbClr>
                </a:outerShdw>
              </a:effectLst>
            </a:endParaRPr>
          </a:p>
        </p:txBody>
      </p:sp>
      <p:sp>
        <p:nvSpPr>
          <p:cNvPr id="5" name="Rectangle 4"/>
          <p:cNvSpPr>
            <a:spLocks noGrp="1" noChangeArrowheads="1"/>
          </p:cNvSpPr>
          <p:nvPr/>
        </p:nvSpPr>
        <p:spPr bwMode="auto">
          <a:xfrm>
            <a:off x="381000" y="16002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br>
              <a:rPr lang="en-US" sz="5400" b="1" dirty="0">
                <a:solidFill>
                  <a:srgbClr val="F85E08"/>
                </a:solidFill>
              </a:rPr>
            </a:br>
            <a:br>
              <a:rPr lang="en-US" sz="5400" b="1" dirty="0">
                <a:solidFill>
                  <a:srgbClr val="F85E08"/>
                </a:solidFill>
              </a:rPr>
            </a:br>
            <a:br>
              <a:rPr lang="en-US" sz="5400" b="1" dirty="0">
                <a:solidFill>
                  <a:srgbClr val="F85E08"/>
                </a:solidFill>
              </a:rPr>
            </a:br>
            <a:r>
              <a:rPr lang="en-US" sz="5400" b="1" dirty="0">
                <a:solidFill>
                  <a:srgbClr val="F85E08"/>
                </a:solidFill>
              </a:rPr>
              <a:t>Data Handling &amp; Business Intelligence: </a:t>
            </a:r>
            <a:br>
              <a:rPr lang="en-US" sz="5400" b="1" dirty="0">
                <a:solidFill>
                  <a:srgbClr val="F85E08"/>
                </a:solidFill>
              </a:rPr>
            </a:br>
            <a:endParaRPr lang="en-US" sz="4400" dirty="0">
              <a:solidFill>
                <a:srgbClr val="F85E08"/>
              </a:solidFill>
            </a:endParaRPr>
          </a:p>
        </p:txBody>
      </p:sp>
    </p:spTree>
    <p:extLst>
      <p:ext uri="{BB962C8B-B14F-4D97-AF65-F5344CB8AC3E}">
        <p14:creationId xmlns:p14="http://schemas.microsoft.com/office/powerpoint/2010/main" val="972780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a:xfrm>
            <a:off x="762000" y="1524000"/>
            <a:ext cx="8229600" cy="4876800"/>
          </a:xfrm>
        </p:spPr>
        <p:txBody>
          <a:bodyPr>
            <a:noAutofit/>
          </a:bodyPr>
          <a:lstStyle/>
          <a:p>
            <a:r>
              <a:rPr lang="en-US" sz="3000" dirty="0"/>
              <a:t>Explore some of the emerging technologies that may impact analytics, BI, and decision support</a:t>
            </a:r>
          </a:p>
          <a:p>
            <a:r>
              <a:rPr lang="en-US" sz="3000" dirty="0"/>
              <a:t>Describe how geospatial and location-based analytics are assisting organizations</a:t>
            </a:r>
          </a:p>
          <a:p>
            <a:r>
              <a:rPr lang="en-US" sz="3000" dirty="0"/>
              <a:t>Describe how analytics are powering consumer applications and creating a new opportunity for entrepreneurship for analytics</a:t>
            </a:r>
          </a:p>
          <a:p>
            <a:r>
              <a:rPr lang="en-US" sz="3000" dirty="0"/>
              <a:t>Describe the potential of cloud computing in business intelligence</a:t>
            </a:r>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a:solidFill>
                  <a:srgbClr val="F85E08"/>
                </a:solidFill>
              </a:rPr>
              <a:t>(Continued…)</a:t>
            </a:r>
          </a:p>
        </p:txBody>
      </p:sp>
    </p:spTree>
    <p:extLst>
      <p:ext uri="{BB962C8B-B14F-4D97-AF65-F5344CB8AC3E}">
        <p14:creationId xmlns:p14="http://schemas.microsoft.com/office/powerpoint/2010/main" val="887388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fontScale="92500" lnSpcReduction="10000"/>
          </a:bodyPr>
          <a:lstStyle/>
          <a:p>
            <a:r>
              <a:rPr lang="en-US" sz="3200" dirty="0"/>
              <a:t>Understand Web 2.0 and its characteristics as related to analytics</a:t>
            </a:r>
          </a:p>
          <a:p>
            <a:r>
              <a:rPr lang="en-US" sz="3200" dirty="0"/>
              <a:t>Describe the organizational impacts of analytics applications</a:t>
            </a:r>
          </a:p>
          <a:p>
            <a:r>
              <a:rPr lang="en-US" sz="3200" dirty="0"/>
              <a:t>List and describe the major ethical and legal issues of analytics implementation</a:t>
            </a:r>
          </a:p>
          <a:p>
            <a:r>
              <a:rPr lang="en-US" sz="3200" dirty="0"/>
              <a:t>Understand the analytics ecosystem to get a sense of the various types of players in the analytics industry and how one can work in a variety of roles</a:t>
            </a:r>
          </a:p>
        </p:txBody>
      </p:sp>
    </p:spTree>
    <p:extLst>
      <p:ext uri="{BB962C8B-B14F-4D97-AF65-F5344CB8AC3E}">
        <p14:creationId xmlns:p14="http://schemas.microsoft.com/office/powerpoint/2010/main" val="2799047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Opening Vignette…</a:t>
            </a:r>
          </a:p>
        </p:txBody>
      </p:sp>
      <p:sp>
        <p:nvSpPr>
          <p:cNvPr id="3" name="Content Placeholder 2"/>
          <p:cNvSpPr>
            <a:spLocks noGrp="1"/>
          </p:cNvSpPr>
          <p:nvPr>
            <p:ph idx="1"/>
          </p:nvPr>
        </p:nvSpPr>
        <p:spPr>
          <a:xfrm>
            <a:off x="762000" y="1600200"/>
            <a:ext cx="8229600" cy="4876800"/>
          </a:xfrm>
        </p:spPr>
        <p:txBody>
          <a:bodyPr>
            <a:normAutofit/>
          </a:bodyPr>
          <a:lstStyle/>
          <a:p>
            <a:pPr marL="0" indent="0">
              <a:buNone/>
            </a:pPr>
            <a:r>
              <a:rPr lang="en-US" sz="3600" dirty="0">
                <a:solidFill>
                  <a:srgbClr val="F85E08"/>
                </a:solidFill>
                <a:effectLst>
                  <a:outerShdw blurRad="38100" dist="38100" dir="2700000" algn="tl">
                    <a:srgbClr val="000000">
                      <a:alpha val="43137"/>
                    </a:srgbClr>
                  </a:outerShdw>
                </a:effectLst>
              </a:rPr>
              <a:t>Oklahoma Gas and Electric Employs Analytics to Promote Smart Energy Use</a:t>
            </a:r>
          </a:p>
          <a:p>
            <a:pPr marL="0" indent="0">
              <a:buNone/>
            </a:pPr>
            <a:endParaRPr lang="en-US" sz="2000" dirty="0">
              <a:solidFill>
                <a:srgbClr val="0000FF"/>
              </a:solidFill>
              <a:effectLst>
                <a:outerShdw blurRad="38100" dist="38100" dir="2700000" algn="tl">
                  <a:srgbClr val="000000">
                    <a:alpha val="43137"/>
                  </a:srgbClr>
                </a:outerShdw>
              </a:effectLst>
            </a:endParaRPr>
          </a:p>
          <a:p>
            <a:r>
              <a:rPr lang="en-US" dirty="0"/>
              <a:t>Company background</a:t>
            </a:r>
          </a:p>
          <a:p>
            <a:r>
              <a:rPr lang="en-US" dirty="0"/>
              <a:t>Problem description</a:t>
            </a:r>
          </a:p>
          <a:p>
            <a:r>
              <a:rPr lang="en-US" dirty="0"/>
              <a:t>Proposed solution</a:t>
            </a:r>
          </a:p>
          <a:p>
            <a:r>
              <a:rPr lang="en-US" dirty="0"/>
              <a:t>Results</a:t>
            </a:r>
          </a:p>
          <a:p>
            <a:r>
              <a:rPr lang="en-US" dirty="0"/>
              <a:t>Answer &amp; discuss the case questions...</a:t>
            </a:r>
          </a:p>
        </p:txBody>
      </p:sp>
    </p:spTree>
    <p:extLst>
      <p:ext uri="{BB962C8B-B14F-4D97-AF65-F5344CB8AC3E}">
        <p14:creationId xmlns:p14="http://schemas.microsoft.com/office/powerpoint/2010/main" val="33810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 for </a:t>
            </a:r>
            <a:br>
              <a:rPr lang="en-US" dirty="0"/>
            </a:br>
            <a:r>
              <a:rPr lang="en-US" dirty="0"/>
              <a:t>the Opening Vignette</a:t>
            </a:r>
          </a:p>
        </p:txBody>
      </p:sp>
      <p:sp>
        <p:nvSpPr>
          <p:cNvPr id="3" name="Content Placeholder 2"/>
          <p:cNvSpPr>
            <a:spLocks noGrp="1"/>
          </p:cNvSpPr>
          <p:nvPr>
            <p:ph idx="1"/>
          </p:nvPr>
        </p:nvSpPr>
        <p:spPr>
          <a:xfrm>
            <a:off x="762000" y="1600200"/>
            <a:ext cx="8229600" cy="4648200"/>
          </a:xfrm>
        </p:spPr>
        <p:txBody>
          <a:bodyPr>
            <a:noAutofit/>
          </a:bodyPr>
          <a:lstStyle/>
          <a:p>
            <a:pPr marL="463550" indent="-463550">
              <a:buClr>
                <a:srgbClr val="F85E08"/>
              </a:buClr>
              <a:buFont typeface="+mj-lt"/>
              <a:buAutoNum type="arabicPeriod"/>
            </a:pPr>
            <a:r>
              <a:rPr lang="en-US" sz="3200" dirty="0"/>
              <a:t>Why perform consumer analytics?</a:t>
            </a:r>
          </a:p>
          <a:p>
            <a:pPr marL="463550" indent="-463550">
              <a:buClr>
                <a:srgbClr val="F85E08"/>
              </a:buClr>
              <a:buFont typeface="+mj-lt"/>
              <a:buAutoNum type="arabicPeriod"/>
            </a:pPr>
            <a:r>
              <a:rPr lang="en-US" sz="3200" dirty="0"/>
              <a:t>What is meant by dynamic segmentation?</a:t>
            </a:r>
          </a:p>
          <a:p>
            <a:pPr marL="463550" indent="-463550">
              <a:buClr>
                <a:srgbClr val="F85E08"/>
              </a:buClr>
              <a:buFont typeface="+mj-lt"/>
              <a:buAutoNum type="arabicPeriod"/>
            </a:pPr>
            <a:r>
              <a:rPr lang="en-US" sz="3200" dirty="0"/>
              <a:t>How does geospatial mapping help OG&amp;E?</a:t>
            </a:r>
          </a:p>
          <a:p>
            <a:pPr marL="463550" indent="-463550">
              <a:buClr>
                <a:srgbClr val="F85E08"/>
              </a:buClr>
              <a:buFont typeface="+mj-lt"/>
              <a:buAutoNum type="arabicPeriod"/>
            </a:pPr>
            <a:r>
              <a:rPr lang="en-US" sz="3200" dirty="0"/>
              <a:t>What types of incentives might the consumers respond to in changing their energy use?</a:t>
            </a:r>
          </a:p>
        </p:txBody>
      </p:sp>
    </p:spTree>
    <p:extLst>
      <p:ext uri="{BB962C8B-B14F-4D97-AF65-F5344CB8AC3E}">
        <p14:creationId xmlns:p14="http://schemas.microsoft.com/office/powerpoint/2010/main" val="2090937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p:txBody>
          <a:bodyPr/>
          <a:lstStyle/>
          <a:p>
            <a:pPr>
              <a:lnSpc>
                <a:spcPct val="90000"/>
              </a:lnSpc>
            </a:pPr>
            <a:r>
              <a:rPr lang="en-US" sz="3600" dirty="0"/>
              <a:t>Geospatial Analytics</a:t>
            </a:r>
          </a:p>
          <a:p>
            <a:pPr>
              <a:lnSpc>
                <a:spcPct val="90000"/>
              </a:lnSpc>
            </a:pPr>
            <a:r>
              <a:rPr lang="en-US" sz="3600" dirty="0"/>
              <a:t>Geocoding</a:t>
            </a:r>
          </a:p>
          <a:p>
            <a:pPr lvl="1">
              <a:lnSpc>
                <a:spcPct val="90000"/>
              </a:lnSpc>
            </a:pPr>
            <a:r>
              <a:rPr lang="en-US" sz="3200" dirty="0"/>
              <a:t>Visual maps</a:t>
            </a:r>
          </a:p>
          <a:p>
            <a:pPr lvl="1">
              <a:lnSpc>
                <a:spcPct val="90000"/>
              </a:lnSpc>
            </a:pPr>
            <a:r>
              <a:rPr lang="en-US" sz="3200" dirty="0"/>
              <a:t>Postal codes</a:t>
            </a:r>
          </a:p>
          <a:p>
            <a:pPr lvl="1">
              <a:lnSpc>
                <a:spcPct val="90000"/>
              </a:lnSpc>
            </a:pPr>
            <a:r>
              <a:rPr lang="en-US" sz="3200" dirty="0"/>
              <a:t>Latitude &amp; Longitude</a:t>
            </a:r>
          </a:p>
          <a:p>
            <a:r>
              <a:rPr lang="en-US" sz="3600" dirty="0"/>
              <a:t>Enables aggregate view of a large geographic area</a:t>
            </a:r>
          </a:p>
          <a:p>
            <a:r>
              <a:rPr lang="en-US" sz="3600" dirty="0"/>
              <a:t>Integrate “where” into customer view</a:t>
            </a:r>
          </a:p>
        </p:txBody>
      </p:sp>
      <p:sp>
        <p:nvSpPr>
          <p:cNvPr id="2" name="Title 1"/>
          <p:cNvSpPr>
            <a:spLocks noGrp="1"/>
          </p:cNvSpPr>
          <p:nvPr>
            <p:ph type="title"/>
          </p:nvPr>
        </p:nvSpPr>
        <p:spPr/>
        <p:txBody>
          <a:bodyPr/>
          <a:lstStyle/>
          <a:p>
            <a:r>
              <a:rPr lang="en-US" dirty="0"/>
              <a:t>Location-Based Analytics</a:t>
            </a:r>
          </a:p>
        </p:txBody>
      </p:sp>
    </p:spTree>
    <p:extLst>
      <p:ext uri="{BB962C8B-B14F-4D97-AF65-F5344CB8AC3E}">
        <p14:creationId xmlns:p14="http://schemas.microsoft.com/office/powerpoint/2010/main" val="276728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Location-Based Analytics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1905000"/>
            <a:ext cx="8916464" cy="3824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4812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a:xfrm>
            <a:off x="762000" y="1600200"/>
            <a:ext cx="8193088" cy="4800600"/>
          </a:xfrm>
        </p:spPr>
        <p:txBody>
          <a:bodyPr>
            <a:normAutofit lnSpcReduction="10000"/>
          </a:bodyPr>
          <a:lstStyle/>
          <a:p>
            <a:pPr>
              <a:lnSpc>
                <a:spcPct val="90000"/>
              </a:lnSpc>
            </a:pPr>
            <a:r>
              <a:rPr lang="en-US" dirty="0"/>
              <a:t>Location-based databases</a:t>
            </a:r>
          </a:p>
          <a:p>
            <a:pPr>
              <a:lnSpc>
                <a:spcPct val="90000"/>
              </a:lnSpc>
            </a:pPr>
            <a:r>
              <a:rPr lang="en-US" dirty="0"/>
              <a:t>Geographic Information System (GIS)</a:t>
            </a:r>
          </a:p>
          <a:p>
            <a:pPr lvl="1"/>
            <a:r>
              <a:rPr lang="en-US" sz="3000" dirty="0"/>
              <a:t>Used to capture, store, analyze, and manage the data linked to a location</a:t>
            </a:r>
          </a:p>
          <a:p>
            <a:pPr lvl="1"/>
            <a:r>
              <a:rPr lang="en-US" sz="3000" dirty="0"/>
              <a:t>Combined with integrated sensor technologies and global positioning systems (GPS)</a:t>
            </a:r>
          </a:p>
          <a:p>
            <a:pPr>
              <a:lnSpc>
                <a:spcPct val="90000"/>
              </a:lnSpc>
            </a:pPr>
            <a:r>
              <a:rPr lang="en-US" dirty="0"/>
              <a:t>Location Intelligence (LI)?</a:t>
            </a:r>
          </a:p>
          <a:p>
            <a:pPr lvl="1"/>
            <a:r>
              <a:rPr lang="en-US" dirty="0"/>
              <a:t>Interactive maps that further drill down to details about any location</a:t>
            </a:r>
          </a:p>
          <a:p>
            <a:pPr>
              <a:lnSpc>
                <a:spcPct val="90000"/>
              </a:lnSpc>
            </a:pPr>
            <a:endParaRPr lang="en-US" dirty="0"/>
          </a:p>
        </p:txBody>
      </p:sp>
      <p:sp>
        <p:nvSpPr>
          <p:cNvPr id="2" name="Title 1"/>
          <p:cNvSpPr>
            <a:spLocks noGrp="1"/>
          </p:cNvSpPr>
          <p:nvPr>
            <p:ph type="title"/>
          </p:nvPr>
        </p:nvSpPr>
        <p:spPr/>
        <p:txBody>
          <a:bodyPr/>
          <a:lstStyle/>
          <a:p>
            <a:r>
              <a:rPr lang="en-US" dirty="0"/>
              <a:t>Location-Based Analytics</a:t>
            </a:r>
          </a:p>
        </p:txBody>
      </p:sp>
    </p:spTree>
    <p:extLst>
      <p:ext uri="{BB962C8B-B14F-4D97-AF65-F5344CB8AC3E}">
        <p14:creationId xmlns:p14="http://schemas.microsoft.com/office/powerpoint/2010/main" val="2782599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a:xfrm>
            <a:off x="762000" y="1524000"/>
            <a:ext cx="8229600" cy="4876800"/>
          </a:xfrm>
        </p:spPr>
        <p:txBody>
          <a:bodyPr>
            <a:normAutofit fontScale="92500"/>
          </a:bodyPr>
          <a:lstStyle/>
          <a:p>
            <a:pPr>
              <a:lnSpc>
                <a:spcPct val="90000"/>
              </a:lnSpc>
            </a:pPr>
            <a:r>
              <a:rPr lang="en-US" sz="3500" dirty="0"/>
              <a:t>Retailers – location + demographic details combined with other transactional data can help …  </a:t>
            </a:r>
          </a:p>
          <a:p>
            <a:pPr lvl="1"/>
            <a:r>
              <a:rPr lang="en-US" sz="3000" dirty="0"/>
              <a:t>determine how sales vary by population level </a:t>
            </a:r>
          </a:p>
          <a:p>
            <a:pPr lvl="1"/>
            <a:r>
              <a:rPr lang="en-US" sz="3000" dirty="0"/>
              <a:t>assess locational proximity to other competitors and their offerings</a:t>
            </a:r>
          </a:p>
          <a:p>
            <a:pPr lvl="1"/>
            <a:r>
              <a:rPr lang="en-US" sz="3000" dirty="0"/>
              <a:t>assess the demand variations and efficiency of supply chain operations</a:t>
            </a:r>
          </a:p>
          <a:p>
            <a:pPr lvl="1"/>
            <a:r>
              <a:rPr lang="en-US" sz="3000" dirty="0"/>
              <a:t>analyze customer needs and complaints</a:t>
            </a:r>
          </a:p>
          <a:p>
            <a:pPr lvl="1"/>
            <a:r>
              <a:rPr lang="en-US" sz="3000" dirty="0"/>
              <a:t>better target different customer segments</a:t>
            </a:r>
            <a:endParaRPr lang="en-US" dirty="0"/>
          </a:p>
          <a:p>
            <a:pPr>
              <a:lnSpc>
                <a:spcPct val="90000"/>
              </a:lnSpc>
            </a:pPr>
            <a:endParaRPr lang="en-US" dirty="0"/>
          </a:p>
        </p:txBody>
      </p:sp>
      <p:sp>
        <p:nvSpPr>
          <p:cNvPr id="2" name="Title 1"/>
          <p:cNvSpPr>
            <a:spLocks noGrp="1"/>
          </p:cNvSpPr>
          <p:nvPr>
            <p:ph type="title"/>
          </p:nvPr>
        </p:nvSpPr>
        <p:spPr/>
        <p:txBody>
          <a:bodyPr/>
          <a:lstStyle/>
          <a:p>
            <a:r>
              <a:rPr lang="en-US" dirty="0"/>
              <a:t>Use of Location-Based Analytics</a:t>
            </a:r>
          </a:p>
        </p:txBody>
      </p:sp>
    </p:spTree>
    <p:extLst>
      <p:ext uri="{BB962C8B-B14F-4D97-AF65-F5344CB8AC3E}">
        <p14:creationId xmlns:p14="http://schemas.microsoft.com/office/powerpoint/2010/main" val="912520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body" idx="1"/>
          </p:nvPr>
        </p:nvSpPr>
        <p:spPr>
          <a:xfrm>
            <a:off x="762000" y="1600200"/>
            <a:ext cx="8305800" cy="4876800"/>
          </a:xfrm>
        </p:spPr>
        <p:txBody>
          <a:bodyPr>
            <a:normAutofit fontScale="92500"/>
          </a:bodyPr>
          <a:lstStyle/>
          <a:p>
            <a:pPr>
              <a:lnSpc>
                <a:spcPct val="90000"/>
              </a:lnSpc>
            </a:pPr>
            <a:r>
              <a:rPr lang="en-US" sz="3200" dirty="0"/>
              <a:t>Global Intelligence</a:t>
            </a:r>
          </a:p>
          <a:p>
            <a:pPr lvl="1">
              <a:lnSpc>
                <a:spcPct val="90000"/>
              </a:lnSpc>
            </a:pPr>
            <a:r>
              <a:rPr lang="en-US" sz="2800" dirty="0"/>
              <a:t>U.S. Transportation Command (USTRANSCOM)</a:t>
            </a:r>
            <a:endParaRPr lang="en-US" sz="3100" dirty="0"/>
          </a:p>
          <a:p>
            <a:pPr lvl="2"/>
            <a:r>
              <a:rPr lang="en-US" sz="2400" dirty="0"/>
              <a:t>track the information about the type of aircraft</a:t>
            </a:r>
          </a:p>
          <a:p>
            <a:pPr lvl="2"/>
            <a:r>
              <a:rPr lang="en-US" sz="2400" dirty="0"/>
              <a:t>maintenance history</a:t>
            </a:r>
          </a:p>
          <a:p>
            <a:pPr lvl="2"/>
            <a:r>
              <a:rPr lang="en-US" sz="2400" dirty="0"/>
              <a:t>complete list of crew</a:t>
            </a:r>
          </a:p>
          <a:p>
            <a:pPr lvl="2"/>
            <a:r>
              <a:rPr lang="en-US" sz="2400" dirty="0"/>
              <a:t>equipment and supplies on the aircraft</a:t>
            </a:r>
          </a:p>
          <a:p>
            <a:pPr lvl="2"/>
            <a:r>
              <a:rPr lang="en-US" sz="2400" dirty="0"/>
              <a:t>location of the aircraft</a:t>
            </a:r>
          </a:p>
          <a:p>
            <a:pPr lvl="1"/>
            <a:r>
              <a:rPr lang="en-US" sz="2800" dirty="0">
                <a:sym typeface="Wingdings" panose="05000000000000000000" pitchFamily="2" charset="2"/>
              </a:rPr>
              <a:t> well-informed decisions for global operations</a:t>
            </a:r>
          </a:p>
          <a:p>
            <a:pPr lvl="4"/>
            <a:endParaRPr lang="en-US" dirty="0"/>
          </a:p>
          <a:p>
            <a:pPr>
              <a:lnSpc>
                <a:spcPct val="90000"/>
              </a:lnSpc>
            </a:pPr>
            <a:r>
              <a:rPr lang="en-US" sz="3200" dirty="0"/>
              <a:t>Overlaying weather and environmental data</a:t>
            </a:r>
          </a:p>
          <a:p>
            <a:pPr>
              <a:lnSpc>
                <a:spcPct val="90000"/>
              </a:lnSpc>
            </a:pPr>
            <a:r>
              <a:rPr lang="en-US" sz="2800" dirty="0"/>
              <a:t>Teradata, NAVTEQ, Tele Atlas …</a:t>
            </a:r>
          </a:p>
        </p:txBody>
      </p:sp>
      <p:sp>
        <p:nvSpPr>
          <p:cNvPr id="2" name="Title 1"/>
          <p:cNvSpPr>
            <a:spLocks noGrp="1"/>
          </p:cNvSpPr>
          <p:nvPr>
            <p:ph type="title"/>
          </p:nvPr>
        </p:nvSpPr>
        <p:spPr/>
        <p:txBody>
          <a:bodyPr/>
          <a:lstStyle/>
          <a:p>
            <a:r>
              <a:rPr lang="en-US" dirty="0"/>
              <a:t>Use of Location-Based Analytics</a:t>
            </a:r>
          </a:p>
        </p:txBody>
      </p:sp>
    </p:spTree>
    <p:extLst>
      <p:ext uri="{BB962C8B-B14F-4D97-AF65-F5344CB8AC3E}">
        <p14:creationId xmlns:p14="http://schemas.microsoft.com/office/powerpoint/2010/main" val="2441874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14.1</a:t>
            </a:r>
          </a:p>
        </p:txBody>
      </p:sp>
      <p:sp>
        <p:nvSpPr>
          <p:cNvPr id="3" name="Content Placeholder 2"/>
          <p:cNvSpPr>
            <a:spLocks noGrp="1"/>
          </p:cNvSpPr>
          <p:nvPr>
            <p:ph idx="1"/>
          </p:nvPr>
        </p:nvSpPr>
        <p:spPr>
          <a:xfrm>
            <a:off x="762000" y="1600200"/>
            <a:ext cx="7924800" cy="4876800"/>
          </a:xfrm>
        </p:spPr>
        <p:txBody>
          <a:bodyPr>
            <a:normAutofit fontScale="92500" lnSpcReduction="10000"/>
          </a:bodyPr>
          <a:lstStyle/>
          <a:p>
            <a:pPr marL="0" indent="0">
              <a:buNone/>
            </a:pPr>
            <a:r>
              <a:rPr lang="en-US" sz="3900" dirty="0">
                <a:solidFill>
                  <a:srgbClr val="F85E08"/>
                </a:solidFill>
                <a:effectLst>
                  <a:outerShdw blurRad="38100" dist="38100" dir="2700000" algn="tl">
                    <a:srgbClr val="000000">
                      <a:alpha val="43137"/>
                    </a:srgbClr>
                  </a:outerShdw>
                </a:effectLst>
              </a:rPr>
              <a:t>Great Clips Employs Spatial Analytics to Shave Time in Location Decisions</a:t>
            </a:r>
          </a:p>
          <a:p>
            <a:pPr marL="0" indent="0">
              <a:buNone/>
            </a:pPr>
            <a:endParaRPr lang="en-US" sz="2600" dirty="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200" dirty="0"/>
              <a:t>How is geospatial analytics employed at Great Clips?</a:t>
            </a:r>
          </a:p>
          <a:p>
            <a:pPr marL="514350" indent="-514350">
              <a:buFont typeface="+mj-lt"/>
              <a:buAutoNum type="arabicPeriod"/>
            </a:pPr>
            <a:r>
              <a:rPr lang="en-US" sz="3200" dirty="0"/>
              <a:t>What criteria should a company consider in evaluating sites for future locations?</a:t>
            </a:r>
          </a:p>
          <a:p>
            <a:pPr marL="514350" indent="-514350">
              <a:buFont typeface="+mj-lt"/>
              <a:buAutoNum type="arabicPeriod"/>
            </a:pPr>
            <a:r>
              <a:rPr lang="en-US" sz="3200" dirty="0"/>
              <a:t>Can you think of other applications where such geospatial data might be useful?</a:t>
            </a:r>
          </a:p>
        </p:txBody>
      </p:sp>
    </p:spTree>
    <p:extLst>
      <p:ext uri="{BB962C8B-B14F-4D97-AF65-F5344CB8AC3E}">
        <p14:creationId xmlns:p14="http://schemas.microsoft.com/office/powerpoint/2010/main" val="3835051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Geospatial Analytics Examples</a:t>
            </a:r>
          </a:p>
        </p:txBody>
      </p:sp>
      <p:sp>
        <p:nvSpPr>
          <p:cNvPr id="3" name="Content Placeholder 2"/>
          <p:cNvSpPr>
            <a:spLocks noGrp="1"/>
          </p:cNvSpPr>
          <p:nvPr>
            <p:ph idx="1"/>
          </p:nvPr>
        </p:nvSpPr>
        <p:spPr/>
        <p:txBody>
          <a:bodyPr>
            <a:normAutofit fontScale="92500"/>
          </a:bodyPr>
          <a:lstStyle/>
          <a:p>
            <a:r>
              <a:rPr lang="en-US" dirty="0"/>
              <a:t>Sabre Airline Solutions’ application</a:t>
            </a:r>
          </a:p>
          <a:p>
            <a:pPr lvl="1"/>
            <a:r>
              <a:rPr lang="en-US" dirty="0"/>
              <a:t>Traveler Security</a:t>
            </a:r>
          </a:p>
          <a:p>
            <a:pPr lvl="1"/>
            <a:r>
              <a:rPr lang="en-US" dirty="0"/>
              <a:t>Geospatial-enabled dashboard</a:t>
            </a:r>
          </a:p>
          <a:p>
            <a:pPr lvl="1"/>
            <a:r>
              <a:rPr lang="en-US" dirty="0"/>
              <a:t>Assess risks across global hotspots</a:t>
            </a:r>
          </a:p>
          <a:p>
            <a:pPr lvl="1"/>
            <a:r>
              <a:rPr lang="en-US" dirty="0"/>
              <a:t>Interactive maps</a:t>
            </a:r>
          </a:p>
          <a:p>
            <a:pPr lvl="2"/>
            <a:r>
              <a:rPr lang="en-US" dirty="0"/>
              <a:t>Find current travelers</a:t>
            </a:r>
          </a:p>
          <a:p>
            <a:pPr lvl="2"/>
            <a:r>
              <a:rPr lang="en-US" dirty="0"/>
              <a:t>Respond quickly in the event of any travel disruption</a:t>
            </a:r>
          </a:p>
          <a:p>
            <a:r>
              <a:rPr lang="en-US" dirty="0"/>
              <a:t>Telecommunication companies</a:t>
            </a:r>
          </a:p>
          <a:p>
            <a:pPr lvl="1"/>
            <a:r>
              <a:rPr lang="en-US" dirty="0"/>
              <a:t>Analysis of failed connections</a:t>
            </a:r>
          </a:p>
          <a:p>
            <a:pPr lvl="1"/>
            <a:r>
              <a:rPr lang="en-US" dirty="0"/>
              <a:t>See the Multimedia Exercise, next</a:t>
            </a:r>
          </a:p>
        </p:txBody>
      </p:sp>
    </p:spTree>
    <p:extLst>
      <p:ext uri="{BB962C8B-B14F-4D97-AF65-F5344CB8AC3E}">
        <p14:creationId xmlns:p14="http://schemas.microsoft.com/office/powerpoint/2010/main" val="1511017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Multimedia Exercise in Analytics Employing Geospatial Analytics</a:t>
            </a:r>
          </a:p>
        </p:txBody>
      </p:sp>
      <p:sp>
        <p:nvSpPr>
          <p:cNvPr id="3" name="Content Placeholder 2"/>
          <p:cNvSpPr>
            <a:spLocks noGrp="1"/>
          </p:cNvSpPr>
          <p:nvPr>
            <p:ph idx="1"/>
          </p:nvPr>
        </p:nvSpPr>
        <p:spPr>
          <a:xfrm>
            <a:off x="762000" y="1600200"/>
            <a:ext cx="8229600" cy="4876800"/>
          </a:xfrm>
        </p:spPr>
        <p:txBody>
          <a:bodyPr>
            <a:normAutofit/>
          </a:bodyPr>
          <a:lstStyle/>
          <a:p>
            <a:r>
              <a:rPr lang="en-US" sz="2800" dirty="0"/>
              <a:t>Go To Teradata University Network (TUN)</a:t>
            </a:r>
          </a:p>
          <a:p>
            <a:r>
              <a:rPr lang="en-US" sz="2800" dirty="0"/>
              <a:t>Find the BSI Case video on “The Case of the Dropped Mobile Calls”</a:t>
            </a:r>
          </a:p>
          <a:p>
            <a:r>
              <a:rPr lang="en-US" sz="2800" dirty="0">
                <a:solidFill>
                  <a:srgbClr val="FF3300"/>
                </a:solidFill>
              </a:rPr>
              <a:t>Watch the video via TUN or at YouTube </a:t>
            </a:r>
            <a:r>
              <a:rPr lang="en-US" sz="2800" dirty="0">
                <a:hlinkClick r:id="rId2"/>
              </a:rPr>
              <a:t>youtube.com/watch?v=4WJR_Z3exw4</a:t>
            </a:r>
            <a:endParaRPr lang="en-US" sz="2800" dirty="0"/>
          </a:p>
          <a:p>
            <a:r>
              <a:rPr lang="en-US" sz="2800" dirty="0">
                <a:solidFill>
                  <a:srgbClr val="FF3300"/>
                </a:solidFill>
              </a:rPr>
              <a:t>Also, look at the slides at</a:t>
            </a:r>
          </a:p>
          <a:p>
            <a:pPr marL="287338" indent="0">
              <a:buNone/>
            </a:pPr>
            <a:r>
              <a:rPr lang="en-US" sz="2800" dirty="0">
                <a:hlinkClick r:id="rId3"/>
              </a:rPr>
              <a:t>slideshare.net/teradata/bsi-teradata-the-case-of-the-dropped-mobile-calls</a:t>
            </a:r>
            <a:r>
              <a:rPr lang="en-US" sz="2800" dirty="0"/>
              <a:t> </a:t>
            </a:r>
          </a:p>
          <a:p>
            <a:r>
              <a:rPr lang="en-US" sz="2800" dirty="0"/>
              <a:t>Discuss the case    </a:t>
            </a:r>
          </a:p>
        </p:txBody>
      </p:sp>
    </p:spTree>
    <p:extLst>
      <p:ext uri="{BB962C8B-B14F-4D97-AF65-F5344CB8AC3E}">
        <p14:creationId xmlns:p14="http://schemas.microsoft.com/office/powerpoint/2010/main" val="2016605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Real-Time Location Intelligence</a:t>
            </a:r>
          </a:p>
        </p:txBody>
      </p:sp>
      <p:sp>
        <p:nvSpPr>
          <p:cNvPr id="3" name="Content Placeholder 2"/>
          <p:cNvSpPr>
            <a:spLocks noGrp="1"/>
          </p:cNvSpPr>
          <p:nvPr>
            <p:ph idx="1"/>
          </p:nvPr>
        </p:nvSpPr>
        <p:spPr>
          <a:xfrm>
            <a:off x="762000" y="1524000"/>
            <a:ext cx="8382000" cy="4876800"/>
          </a:xfrm>
        </p:spPr>
        <p:txBody>
          <a:bodyPr>
            <a:noAutofit/>
          </a:bodyPr>
          <a:lstStyle/>
          <a:p>
            <a:r>
              <a:rPr lang="en-US" sz="3200" dirty="0"/>
              <a:t>Many devices are constantly sending out their location information</a:t>
            </a:r>
          </a:p>
          <a:p>
            <a:pPr lvl="1"/>
            <a:r>
              <a:rPr lang="en-US" sz="2800" dirty="0"/>
              <a:t>Cars, airplanes, ships, mobile phones, cameras, navigation systems, …</a:t>
            </a:r>
          </a:p>
          <a:p>
            <a:pPr lvl="2"/>
            <a:r>
              <a:rPr lang="en-US" sz="2400" dirty="0"/>
              <a:t>GPS, Wi-Fi, RFID, cell tower triangulation</a:t>
            </a:r>
          </a:p>
          <a:p>
            <a:r>
              <a:rPr lang="en-US" sz="3200" dirty="0"/>
              <a:t>Reality mining?</a:t>
            </a:r>
          </a:p>
          <a:p>
            <a:pPr lvl="1"/>
            <a:r>
              <a:rPr lang="en-US" sz="2700" dirty="0"/>
              <a:t>Real-time location information = real-time insight</a:t>
            </a:r>
          </a:p>
          <a:p>
            <a:pPr lvl="1"/>
            <a:r>
              <a:rPr lang="en-US" sz="2700" dirty="0"/>
              <a:t>Path Intelligence (pathintelligence.com)</a:t>
            </a:r>
          </a:p>
          <a:p>
            <a:pPr lvl="2"/>
            <a:r>
              <a:rPr lang="en-US" sz="2400" dirty="0"/>
              <a:t>Footpath – movement patterns within a city or store</a:t>
            </a:r>
          </a:p>
          <a:p>
            <a:pPr lvl="2"/>
            <a:r>
              <a:rPr lang="en-US" sz="2400" dirty="0"/>
              <a:t>How to use such movement information</a:t>
            </a:r>
          </a:p>
          <a:p>
            <a:pPr lvl="1"/>
            <a:endParaRPr lang="en-US" sz="2800" dirty="0"/>
          </a:p>
        </p:txBody>
      </p:sp>
    </p:spTree>
    <p:extLst>
      <p:ext uri="{BB962C8B-B14F-4D97-AF65-F5344CB8AC3E}">
        <p14:creationId xmlns:p14="http://schemas.microsoft.com/office/powerpoint/2010/main" val="2105689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14.2</a:t>
            </a:r>
          </a:p>
        </p:txBody>
      </p:sp>
      <p:sp>
        <p:nvSpPr>
          <p:cNvPr id="3" name="Content Placeholder 2"/>
          <p:cNvSpPr>
            <a:spLocks noGrp="1"/>
          </p:cNvSpPr>
          <p:nvPr>
            <p:ph idx="1"/>
          </p:nvPr>
        </p:nvSpPr>
        <p:spPr>
          <a:xfrm>
            <a:off x="762000" y="1600200"/>
            <a:ext cx="7924800" cy="4876800"/>
          </a:xfrm>
        </p:spPr>
        <p:txBody>
          <a:bodyPr>
            <a:normAutofit lnSpcReduction="10000"/>
          </a:bodyPr>
          <a:lstStyle/>
          <a:p>
            <a:pPr marL="0" indent="0">
              <a:buNone/>
            </a:pPr>
            <a:r>
              <a:rPr lang="en-US" sz="3900" dirty="0">
                <a:solidFill>
                  <a:srgbClr val="F85E08"/>
                </a:solidFill>
                <a:effectLst>
                  <a:outerShdw blurRad="38100" dist="38100" dir="2700000" algn="tl">
                    <a:srgbClr val="000000">
                      <a:alpha val="43137"/>
                    </a:srgbClr>
                  </a:outerShdw>
                </a:effectLst>
              </a:rPr>
              <a:t>Quiznos Targets Customers for Its Sandwiches</a:t>
            </a:r>
          </a:p>
          <a:p>
            <a:pPr marL="0" indent="0">
              <a:buNone/>
            </a:pPr>
            <a:endParaRPr lang="en-US" sz="2600" dirty="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200" dirty="0"/>
              <a:t>How can location-based analytics help retailers in targeting customers?</a:t>
            </a:r>
          </a:p>
          <a:p>
            <a:pPr marL="514350" indent="-514350">
              <a:buFont typeface="+mj-lt"/>
              <a:buAutoNum type="arabicPeriod"/>
            </a:pPr>
            <a:r>
              <a:rPr lang="en-US" sz="3200" dirty="0"/>
              <a:t>Research similar applications of location-based analytics in the retail domain.</a:t>
            </a:r>
          </a:p>
        </p:txBody>
      </p:sp>
    </p:spTree>
    <p:extLst>
      <p:ext uri="{BB962C8B-B14F-4D97-AF65-F5344CB8AC3E}">
        <p14:creationId xmlns:p14="http://schemas.microsoft.com/office/powerpoint/2010/main" val="2208582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Real-Time Location Intelligence</a:t>
            </a:r>
          </a:p>
        </p:txBody>
      </p:sp>
      <p:sp>
        <p:nvSpPr>
          <p:cNvPr id="3" name="Content Placeholder 2"/>
          <p:cNvSpPr>
            <a:spLocks noGrp="1"/>
          </p:cNvSpPr>
          <p:nvPr>
            <p:ph idx="1"/>
          </p:nvPr>
        </p:nvSpPr>
        <p:spPr>
          <a:xfrm>
            <a:off x="762000" y="1524000"/>
            <a:ext cx="8382000" cy="4876800"/>
          </a:xfrm>
        </p:spPr>
        <p:txBody>
          <a:bodyPr>
            <a:noAutofit/>
          </a:bodyPr>
          <a:lstStyle/>
          <a:p>
            <a:r>
              <a:rPr lang="en-US" sz="2800" dirty="0"/>
              <a:t>Targeting right customer based on their behavior over geographic locations</a:t>
            </a:r>
          </a:p>
          <a:p>
            <a:r>
              <a:rPr lang="en-US" sz="2800" dirty="0"/>
              <a:t>Example </a:t>
            </a:r>
            <a:r>
              <a:rPr lang="en-US" sz="2800" dirty="0">
                <a:solidFill>
                  <a:srgbClr val="F85E08"/>
                </a:solidFill>
              </a:rPr>
              <a:t>Radii app</a:t>
            </a:r>
          </a:p>
          <a:p>
            <a:pPr lvl="1"/>
            <a:r>
              <a:rPr lang="en-US" sz="2400" dirty="0"/>
              <a:t>Collects information about the user’s favorite locations, habits, interests, spending patterns, …</a:t>
            </a:r>
          </a:p>
          <a:p>
            <a:pPr lvl="1"/>
            <a:r>
              <a:rPr lang="en-US" sz="2400" dirty="0"/>
              <a:t>Radii uses the Gimbal Context Awareness SDK</a:t>
            </a:r>
          </a:p>
          <a:p>
            <a:pPr lvl="1"/>
            <a:r>
              <a:rPr lang="en-US" sz="2400" dirty="0"/>
              <a:t>Combines time + place + duration + action + …</a:t>
            </a:r>
          </a:p>
          <a:p>
            <a:pPr lvl="1"/>
            <a:r>
              <a:rPr lang="en-US" sz="2400" dirty="0">
                <a:sym typeface="Wingdings" panose="05000000000000000000" pitchFamily="2" charset="2"/>
              </a:rPr>
              <a:t>Assigns Location Personality  Recommendation</a:t>
            </a:r>
          </a:p>
          <a:p>
            <a:pPr lvl="1"/>
            <a:r>
              <a:rPr lang="en-US" sz="2400" dirty="0">
                <a:sym typeface="Wingdings" panose="05000000000000000000" pitchFamily="2" charset="2"/>
              </a:rPr>
              <a:t>New members receive 10 “Radii” to spend</a:t>
            </a:r>
          </a:p>
          <a:p>
            <a:pPr lvl="1"/>
            <a:r>
              <a:rPr lang="en-US" sz="2400" dirty="0">
                <a:sym typeface="Wingdings" panose="05000000000000000000" pitchFamily="2" charset="2"/>
              </a:rPr>
              <a:t>Radii can be earned and spent on those locations</a:t>
            </a:r>
          </a:p>
          <a:p>
            <a:pPr lvl="1"/>
            <a:r>
              <a:rPr lang="en-US" sz="2400" dirty="0">
                <a:sym typeface="Wingdings" panose="05000000000000000000" pitchFamily="2" charset="2"/>
              </a:rPr>
              <a:t>For more info, search for radii app on the Internet</a:t>
            </a:r>
            <a:endParaRPr lang="en-US" sz="2400" dirty="0"/>
          </a:p>
        </p:txBody>
      </p:sp>
    </p:spTree>
    <p:extLst>
      <p:ext uri="{BB962C8B-B14F-4D97-AF65-F5344CB8AC3E}">
        <p14:creationId xmlns:p14="http://schemas.microsoft.com/office/powerpoint/2010/main" val="1737585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Real-Time Location Intelligence</a:t>
            </a:r>
          </a:p>
        </p:txBody>
      </p:sp>
      <p:sp>
        <p:nvSpPr>
          <p:cNvPr id="3" name="Content Placeholder 2"/>
          <p:cNvSpPr>
            <a:spLocks noGrp="1"/>
          </p:cNvSpPr>
          <p:nvPr>
            <p:ph idx="1"/>
          </p:nvPr>
        </p:nvSpPr>
        <p:spPr>
          <a:xfrm>
            <a:off x="762000" y="1524000"/>
            <a:ext cx="8305800" cy="4876800"/>
          </a:xfrm>
        </p:spPr>
        <p:txBody>
          <a:bodyPr>
            <a:normAutofit lnSpcReduction="10000"/>
          </a:bodyPr>
          <a:lstStyle/>
          <a:p>
            <a:r>
              <a:rPr lang="en-US" sz="2800" dirty="0"/>
              <a:t>Augmented reality</a:t>
            </a:r>
          </a:p>
          <a:p>
            <a:r>
              <a:rPr lang="en-US" sz="2800" dirty="0">
                <a:solidFill>
                  <a:srgbClr val="F85E08"/>
                </a:solidFill>
              </a:rPr>
              <a:t>Cachetown </a:t>
            </a:r>
            <a:r>
              <a:rPr lang="en-US" sz="2800" dirty="0"/>
              <a:t>- augmented reality-based game</a:t>
            </a:r>
          </a:p>
          <a:p>
            <a:pPr lvl="1"/>
            <a:r>
              <a:rPr lang="en-US" sz="2400" dirty="0"/>
              <a:t>Encourage users to claim offers from select geographic locations</a:t>
            </a:r>
          </a:p>
          <a:p>
            <a:pPr lvl="1"/>
            <a:r>
              <a:rPr lang="en-US" sz="2400" dirty="0"/>
              <a:t>User can start anywhere in a city and follow markers on the Cachetown app to reach a coupon, discount, or offer from a business</a:t>
            </a:r>
          </a:p>
          <a:p>
            <a:pPr lvl="1"/>
            <a:r>
              <a:rPr lang="en-US" sz="2400" dirty="0"/>
              <a:t>User can point a phone’s camera toward the virtual item through the Cachetown app to claim it</a:t>
            </a:r>
          </a:p>
          <a:p>
            <a:pPr lvl="1"/>
            <a:r>
              <a:rPr lang="en-US" sz="2400" dirty="0"/>
              <a:t>Claims </a:t>
            </a:r>
            <a:r>
              <a:rPr lang="en-US" sz="2400" dirty="0">
                <a:sym typeface="Wingdings" panose="05000000000000000000" pitchFamily="2" charset="2"/>
              </a:rPr>
              <a:t> </a:t>
            </a:r>
            <a:r>
              <a:rPr lang="en-US" sz="2400" dirty="0"/>
              <a:t>free good/discount/offer from a nearby business</a:t>
            </a:r>
          </a:p>
          <a:p>
            <a:pPr lvl="1"/>
            <a:r>
              <a:rPr lang="en-US" sz="2400" dirty="0"/>
              <a:t>For more info, go to cachetown.com/press</a:t>
            </a:r>
          </a:p>
        </p:txBody>
      </p:sp>
    </p:spTree>
    <p:extLst>
      <p:ext uri="{BB962C8B-B14F-4D97-AF65-F5344CB8AC3E}">
        <p14:creationId xmlns:p14="http://schemas.microsoft.com/office/powerpoint/2010/main" val="1769484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600200"/>
            <a:ext cx="8382000" cy="4876800"/>
          </a:xfrm>
        </p:spPr>
        <p:txBody>
          <a:bodyPr>
            <a:normAutofit/>
          </a:bodyPr>
          <a:lstStyle/>
          <a:p>
            <a:r>
              <a:rPr lang="en-US" sz="3200" dirty="0"/>
              <a:t>Explosive growth of the apps industry</a:t>
            </a:r>
          </a:p>
          <a:p>
            <a:pPr lvl="1"/>
            <a:r>
              <a:rPr lang="en-US" sz="2800" dirty="0"/>
              <a:t>iOS, Android, Windows, Blackberry, Amazon, …</a:t>
            </a:r>
          </a:p>
          <a:p>
            <a:pPr lvl="1"/>
            <a:r>
              <a:rPr lang="en-US" sz="2800" dirty="0"/>
              <a:t>Directly used by consumers (not businesses)</a:t>
            </a:r>
          </a:p>
          <a:p>
            <a:pPr lvl="1"/>
            <a:r>
              <a:rPr lang="en-US" sz="2800" dirty="0"/>
              <a:t>Enabling consumers to become more efficient</a:t>
            </a:r>
          </a:p>
          <a:p>
            <a:pPr lvl="1"/>
            <a:r>
              <a:rPr lang="en-US" sz="2800" dirty="0"/>
              <a:t>Interesting Examples</a:t>
            </a:r>
          </a:p>
          <a:p>
            <a:pPr lvl="2"/>
            <a:r>
              <a:rPr lang="en-US" sz="2400" dirty="0"/>
              <a:t>CabSense – finding a taxi in New York City</a:t>
            </a:r>
          </a:p>
          <a:p>
            <a:pPr lvl="3"/>
            <a:r>
              <a:rPr lang="en-US" sz="2000" dirty="0"/>
              <a:t>Rating of street corners; interactive maps, …</a:t>
            </a:r>
          </a:p>
          <a:p>
            <a:pPr lvl="2"/>
            <a:r>
              <a:rPr lang="en-US" sz="2400" dirty="0"/>
              <a:t>ParkPGH – finding a parking spot</a:t>
            </a:r>
          </a:p>
          <a:p>
            <a:pPr lvl="3"/>
            <a:r>
              <a:rPr lang="en-US" sz="2000" dirty="0"/>
              <a:t>Downtown Pittsburgh, Pennsylvania</a:t>
            </a:r>
          </a:p>
          <a:p>
            <a:pPr lvl="3"/>
            <a:r>
              <a:rPr lang="en-US" sz="2000" dirty="0"/>
              <a:t>For a related example, see Application Case 14.3, next</a:t>
            </a:r>
          </a:p>
        </p:txBody>
      </p:sp>
      <p:sp>
        <p:nvSpPr>
          <p:cNvPr id="4" name="Title 3"/>
          <p:cNvSpPr>
            <a:spLocks noGrp="1"/>
          </p:cNvSpPr>
          <p:nvPr>
            <p:ph type="title"/>
          </p:nvPr>
        </p:nvSpPr>
        <p:spPr/>
        <p:txBody>
          <a:bodyPr/>
          <a:lstStyle/>
          <a:p>
            <a:r>
              <a:rPr lang="en-US" dirty="0"/>
              <a:t>Analytics Applications </a:t>
            </a:r>
            <a:br>
              <a:rPr lang="en-US" dirty="0"/>
            </a:br>
            <a:r>
              <a:rPr lang="en-US" dirty="0"/>
              <a:t>for Consumers</a:t>
            </a:r>
          </a:p>
        </p:txBody>
      </p:sp>
    </p:spTree>
    <p:extLst>
      <p:ext uri="{BB962C8B-B14F-4D97-AF65-F5344CB8AC3E}">
        <p14:creationId xmlns:p14="http://schemas.microsoft.com/office/powerpoint/2010/main" val="1806800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14.3</a:t>
            </a:r>
          </a:p>
        </p:txBody>
      </p:sp>
      <p:sp>
        <p:nvSpPr>
          <p:cNvPr id="3" name="Content Placeholder 2"/>
          <p:cNvSpPr>
            <a:spLocks noGrp="1"/>
          </p:cNvSpPr>
          <p:nvPr>
            <p:ph idx="1"/>
          </p:nvPr>
        </p:nvSpPr>
        <p:spPr>
          <a:xfrm>
            <a:off x="762000" y="1600200"/>
            <a:ext cx="7924800" cy="4724400"/>
          </a:xfrm>
        </p:spPr>
        <p:txBody>
          <a:bodyPr>
            <a:normAutofit fontScale="92500" lnSpcReduction="20000"/>
          </a:bodyPr>
          <a:lstStyle/>
          <a:p>
            <a:pPr marL="0" indent="0">
              <a:buNone/>
            </a:pPr>
            <a:r>
              <a:rPr lang="en-US" sz="3900" dirty="0">
                <a:solidFill>
                  <a:srgbClr val="F85E08"/>
                </a:solidFill>
                <a:effectLst>
                  <a:outerShdw blurRad="38100" dist="38100" dir="2700000" algn="tl">
                    <a:srgbClr val="000000">
                      <a:alpha val="43137"/>
                    </a:srgbClr>
                  </a:outerShdw>
                </a:effectLst>
              </a:rPr>
              <a:t>A Life Coach in Your Pocket</a:t>
            </a:r>
          </a:p>
          <a:p>
            <a:pPr marL="0" indent="0">
              <a:buNone/>
            </a:pPr>
            <a:endParaRPr lang="en-US" sz="2600" dirty="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200" dirty="0"/>
              <a:t>Search online for other applications of consumer-oriented analytical applications.</a:t>
            </a:r>
          </a:p>
          <a:p>
            <a:pPr marL="514350" indent="-514350">
              <a:buFont typeface="+mj-lt"/>
              <a:buAutoNum type="arabicPeriod"/>
            </a:pPr>
            <a:r>
              <a:rPr lang="en-US" sz="3200" dirty="0"/>
              <a:t>How can location-based analytics help individual consumers?</a:t>
            </a:r>
          </a:p>
          <a:p>
            <a:pPr marL="514350" indent="-514350">
              <a:buFont typeface="+mj-lt"/>
              <a:buAutoNum type="arabicPeriod"/>
            </a:pPr>
            <a:r>
              <a:rPr lang="en-US" sz="3200" dirty="0"/>
              <a:t>How can smartphone data be used to predict medical conditions?</a:t>
            </a:r>
          </a:p>
          <a:p>
            <a:pPr marL="514350" indent="-514350">
              <a:buFont typeface="+mj-lt"/>
              <a:buAutoNum type="arabicPeriod"/>
            </a:pPr>
            <a:r>
              <a:rPr lang="en-US" sz="3200" dirty="0"/>
              <a:t>How is ParkPGH different from a “parking space–reporting” app?</a:t>
            </a:r>
          </a:p>
        </p:txBody>
      </p:sp>
    </p:spTree>
    <p:extLst>
      <p:ext uri="{BB962C8B-B14F-4D97-AF65-F5344CB8AC3E}">
        <p14:creationId xmlns:p14="http://schemas.microsoft.com/office/powerpoint/2010/main" val="3806189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Analytics-Based Applications</a:t>
            </a:r>
          </a:p>
        </p:txBody>
      </p:sp>
      <p:sp>
        <p:nvSpPr>
          <p:cNvPr id="3" name="Content Placeholder 2"/>
          <p:cNvSpPr>
            <a:spLocks noGrp="1"/>
          </p:cNvSpPr>
          <p:nvPr>
            <p:ph idx="1"/>
          </p:nvPr>
        </p:nvSpPr>
        <p:spPr>
          <a:xfrm>
            <a:off x="762000" y="1600200"/>
            <a:ext cx="8305800" cy="4876800"/>
          </a:xfrm>
        </p:spPr>
        <p:txBody>
          <a:bodyPr>
            <a:noAutofit/>
          </a:bodyPr>
          <a:lstStyle/>
          <a:p>
            <a:r>
              <a:rPr lang="en-US" sz="3200" dirty="0"/>
              <a:t>In addition to fun and health...</a:t>
            </a:r>
          </a:p>
          <a:p>
            <a:r>
              <a:rPr lang="en-US" sz="3200" dirty="0"/>
              <a:t>Productivity</a:t>
            </a:r>
          </a:p>
          <a:p>
            <a:pPr lvl="1"/>
            <a:r>
              <a:rPr lang="en-US" sz="2800" dirty="0"/>
              <a:t>Cloze – email in-box management</a:t>
            </a:r>
          </a:p>
          <a:p>
            <a:pPr lvl="2"/>
            <a:r>
              <a:rPr lang="en-US" sz="2400" dirty="0"/>
              <a:t>Intelligently prioritizes and categorizes emails</a:t>
            </a:r>
          </a:p>
          <a:p>
            <a:pPr marL="288925" lvl="1" indent="-288925"/>
            <a:r>
              <a:rPr lang="en-US" sz="2800" dirty="0"/>
              <a:t>The demand and the supply for consumer-oriented analytic apps are increasing</a:t>
            </a:r>
          </a:p>
          <a:p>
            <a:pPr lvl="1"/>
            <a:r>
              <a:rPr lang="en-US" sz="2400" dirty="0"/>
              <a:t>The Wall Street Journal (wsj.com/apps) estimates that the app industry has already become a $25 billion industry</a:t>
            </a:r>
          </a:p>
          <a:p>
            <a:r>
              <a:rPr lang="en-US" sz="3200" dirty="0"/>
              <a:t>Privacy concerns? </a:t>
            </a:r>
          </a:p>
        </p:txBody>
      </p:sp>
    </p:spTree>
    <p:extLst>
      <p:ext uri="{BB962C8B-B14F-4D97-AF65-F5344CB8AC3E}">
        <p14:creationId xmlns:p14="http://schemas.microsoft.com/office/powerpoint/2010/main" val="160860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 Engines</a:t>
            </a:r>
          </a:p>
        </p:txBody>
      </p:sp>
      <p:sp>
        <p:nvSpPr>
          <p:cNvPr id="3" name="Content Placeholder 2"/>
          <p:cNvSpPr>
            <a:spLocks noGrp="1"/>
          </p:cNvSpPr>
          <p:nvPr>
            <p:ph idx="1"/>
          </p:nvPr>
        </p:nvSpPr>
        <p:spPr/>
        <p:txBody>
          <a:bodyPr>
            <a:normAutofit fontScale="92500"/>
          </a:bodyPr>
          <a:lstStyle/>
          <a:p>
            <a:r>
              <a:rPr lang="en-US" sz="3200" dirty="0"/>
              <a:t>People rely on recommendations by others</a:t>
            </a:r>
          </a:p>
          <a:p>
            <a:pPr lvl="1"/>
            <a:r>
              <a:rPr lang="en-US" sz="2800" dirty="0"/>
              <a:t>Success for retailer line Amazon.com</a:t>
            </a:r>
          </a:p>
          <a:p>
            <a:r>
              <a:rPr lang="en-US" sz="3200" dirty="0"/>
              <a:t>Recommender systems</a:t>
            </a:r>
          </a:p>
          <a:p>
            <a:pPr lvl="1"/>
            <a:r>
              <a:rPr lang="en-US" sz="2800" dirty="0"/>
              <a:t>Web-based information filtering system that takes the inputs from users and then aggregates the inputs to provide recommendations for other users in their product or service selection choices</a:t>
            </a:r>
          </a:p>
          <a:p>
            <a:r>
              <a:rPr lang="en-US" sz="3200" dirty="0"/>
              <a:t>Data </a:t>
            </a:r>
          </a:p>
          <a:p>
            <a:pPr lvl="1"/>
            <a:r>
              <a:rPr lang="en-US" sz="2800" dirty="0"/>
              <a:t>Structured </a:t>
            </a:r>
            <a:r>
              <a:rPr lang="en-US" sz="2800" dirty="0">
                <a:sym typeface="Wingdings" panose="05000000000000000000" pitchFamily="2" charset="2"/>
              </a:rPr>
              <a:t> </a:t>
            </a:r>
            <a:r>
              <a:rPr lang="en-US" sz="2800" dirty="0"/>
              <a:t>ratings/rankings</a:t>
            </a:r>
          </a:p>
          <a:p>
            <a:pPr lvl="1"/>
            <a:r>
              <a:rPr lang="en-US" sz="2800" dirty="0"/>
              <a:t>Unstructured </a:t>
            </a:r>
            <a:r>
              <a:rPr lang="en-US" sz="2800" dirty="0">
                <a:sym typeface="Wingdings" panose="05000000000000000000" pitchFamily="2" charset="2"/>
              </a:rPr>
              <a:t> </a:t>
            </a:r>
            <a:r>
              <a:rPr lang="en-US" sz="2800" dirty="0"/>
              <a:t>textual comments</a:t>
            </a:r>
          </a:p>
        </p:txBody>
      </p:sp>
    </p:spTree>
    <p:extLst>
      <p:ext uri="{BB962C8B-B14F-4D97-AF65-F5344CB8AC3E}">
        <p14:creationId xmlns:p14="http://schemas.microsoft.com/office/powerpoint/2010/main" val="3092034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 Engines</a:t>
            </a:r>
          </a:p>
        </p:txBody>
      </p:sp>
      <p:sp>
        <p:nvSpPr>
          <p:cNvPr id="3" name="Content Placeholder 2"/>
          <p:cNvSpPr>
            <a:spLocks noGrp="1"/>
          </p:cNvSpPr>
          <p:nvPr>
            <p:ph idx="1"/>
          </p:nvPr>
        </p:nvSpPr>
        <p:spPr>
          <a:xfrm>
            <a:off x="762000" y="1600200"/>
            <a:ext cx="8229600" cy="4876800"/>
          </a:xfrm>
        </p:spPr>
        <p:txBody>
          <a:bodyPr>
            <a:normAutofit fontScale="92500" lnSpcReduction="10000"/>
          </a:bodyPr>
          <a:lstStyle/>
          <a:p>
            <a:r>
              <a:rPr lang="en-US" sz="2800" dirty="0"/>
              <a:t>Two main approaches for recommendation systems</a:t>
            </a:r>
          </a:p>
          <a:p>
            <a:pPr marL="731838" lvl="1" indent="-457200">
              <a:buFont typeface="+mj-lt"/>
              <a:buAutoNum type="arabicPeriod"/>
            </a:pPr>
            <a:r>
              <a:rPr lang="en-US" sz="2400" dirty="0">
                <a:solidFill>
                  <a:srgbClr val="F85E08"/>
                </a:solidFill>
              </a:rPr>
              <a:t>Collaborative filtering</a:t>
            </a:r>
          </a:p>
          <a:p>
            <a:pPr marL="1022350" lvl="2" indent="-457200"/>
            <a:r>
              <a:rPr lang="en-US" sz="2000" dirty="0"/>
              <a:t>Based on previous users’ purchase/view/rating data</a:t>
            </a:r>
          </a:p>
          <a:p>
            <a:pPr marL="1022350" lvl="2" indent="-457200"/>
            <a:r>
              <a:rPr lang="en-US" sz="2000" dirty="0"/>
              <a:t>Collectively deriving </a:t>
            </a:r>
            <a:r>
              <a:rPr lang="en-US" sz="2000" b="1" dirty="0"/>
              <a:t>user </a:t>
            </a:r>
            <a:r>
              <a:rPr lang="en-US" sz="2000" b="1" dirty="0">
                <a:sym typeface="Wingdings"/>
              </a:rPr>
              <a:t></a:t>
            </a:r>
            <a:r>
              <a:rPr lang="en-US" sz="2000" b="1" dirty="0">
                <a:sym typeface="Wingdings" panose="05000000000000000000" pitchFamily="2" charset="2"/>
              </a:rPr>
              <a:t> </a:t>
            </a:r>
            <a:r>
              <a:rPr lang="en-US" sz="2000" b="1" dirty="0"/>
              <a:t>item </a:t>
            </a:r>
            <a:r>
              <a:rPr lang="en-US" sz="2000" dirty="0"/>
              <a:t>profiling</a:t>
            </a:r>
          </a:p>
          <a:p>
            <a:pPr marL="1022350" lvl="2" indent="-457200"/>
            <a:r>
              <a:rPr lang="en-US" sz="2000" dirty="0"/>
              <a:t>Use this knowledge for item recommendations</a:t>
            </a:r>
          </a:p>
          <a:p>
            <a:pPr marL="1022350" lvl="2" indent="-457200"/>
            <a:r>
              <a:rPr lang="en-US" sz="2000" dirty="0"/>
              <a:t>Techniques include user-item rating matrix, kNN, correlation, …</a:t>
            </a:r>
          </a:p>
          <a:p>
            <a:pPr marL="1022350" lvl="2" indent="-457200"/>
            <a:r>
              <a:rPr lang="en-US" sz="2000" dirty="0"/>
              <a:t>Disadvantage – requires huge amount of historic data</a:t>
            </a:r>
          </a:p>
          <a:p>
            <a:pPr marL="731838" lvl="1" indent="-457200">
              <a:buFont typeface="+mj-lt"/>
              <a:buAutoNum type="arabicPeriod"/>
            </a:pPr>
            <a:r>
              <a:rPr lang="en-US" sz="2400" dirty="0">
                <a:solidFill>
                  <a:srgbClr val="F85E08"/>
                </a:solidFill>
              </a:rPr>
              <a:t>Content filtering</a:t>
            </a:r>
          </a:p>
          <a:p>
            <a:pPr marL="1022350" lvl="2" indent="-457200"/>
            <a:r>
              <a:rPr lang="en-US" sz="2000" dirty="0"/>
              <a:t>Based on specifications/characteristics of items (not just ratings)</a:t>
            </a:r>
          </a:p>
          <a:p>
            <a:pPr marL="1022350" lvl="2" indent="-457200"/>
            <a:r>
              <a:rPr lang="en-US" sz="2000" dirty="0"/>
              <a:t>First, characteristics of an item are profiled, and then the content-based individual user profiles are built</a:t>
            </a:r>
          </a:p>
          <a:p>
            <a:pPr marL="1022350" lvl="2" indent="-457200"/>
            <a:r>
              <a:rPr lang="en-US" sz="2000" dirty="0"/>
              <a:t>Recommendations are made if there are similarities found in the item characteristics</a:t>
            </a:r>
          </a:p>
          <a:p>
            <a:pPr marL="1022350" lvl="2" indent="-457200"/>
            <a:r>
              <a:rPr lang="en-US" sz="2000" dirty="0"/>
              <a:t>Techniques include decision trees, ANN, Bayesian classifiers</a:t>
            </a:r>
          </a:p>
        </p:txBody>
      </p:sp>
    </p:spTree>
    <p:extLst>
      <p:ext uri="{BB962C8B-B14F-4D97-AF65-F5344CB8AC3E}">
        <p14:creationId xmlns:p14="http://schemas.microsoft.com/office/powerpoint/2010/main" val="11503113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Web 2.0 Revolution </a:t>
            </a:r>
            <a:br>
              <a:rPr lang="en-US" dirty="0"/>
            </a:br>
            <a:r>
              <a:rPr lang="en-US" dirty="0"/>
              <a:t>and Online Social Networking</a:t>
            </a:r>
          </a:p>
        </p:txBody>
      </p:sp>
      <p:sp>
        <p:nvSpPr>
          <p:cNvPr id="3" name="Content Placeholder 2"/>
          <p:cNvSpPr>
            <a:spLocks noGrp="1"/>
          </p:cNvSpPr>
          <p:nvPr>
            <p:ph idx="1"/>
          </p:nvPr>
        </p:nvSpPr>
        <p:spPr>
          <a:xfrm>
            <a:off x="762000" y="1524000"/>
            <a:ext cx="8382000" cy="4876800"/>
          </a:xfrm>
        </p:spPr>
        <p:txBody>
          <a:bodyPr>
            <a:normAutofit/>
          </a:bodyPr>
          <a:lstStyle/>
          <a:p>
            <a:r>
              <a:rPr lang="en-US" sz="3200" dirty="0"/>
              <a:t>Web 2.0?</a:t>
            </a:r>
          </a:p>
          <a:p>
            <a:pPr lvl="1"/>
            <a:r>
              <a:rPr lang="en-US" sz="2800" dirty="0"/>
              <a:t>Advanced Web - blogs, wikis, RSS, mashups, user-generated content, and social networks</a:t>
            </a:r>
          </a:p>
          <a:p>
            <a:pPr lvl="1"/>
            <a:r>
              <a:rPr lang="en-US" sz="2800" dirty="0"/>
              <a:t>Objective – enhance creativity, information sharing, and collaboration</a:t>
            </a:r>
          </a:p>
          <a:p>
            <a:pPr lvl="1"/>
            <a:r>
              <a:rPr lang="en-US" sz="2800" dirty="0"/>
              <a:t>Changing the Web from passive to active</a:t>
            </a:r>
          </a:p>
          <a:p>
            <a:pPr lvl="2"/>
            <a:r>
              <a:rPr lang="en-US" sz="2400" dirty="0"/>
              <a:t>Consumer is the one that creates the content</a:t>
            </a:r>
          </a:p>
          <a:p>
            <a:pPr lvl="1"/>
            <a:r>
              <a:rPr lang="en-US" sz="2800" dirty="0"/>
              <a:t>Redefining what is on the Web as well as how it works</a:t>
            </a:r>
          </a:p>
          <a:p>
            <a:pPr lvl="1"/>
            <a:r>
              <a:rPr lang="en-US" sz="2800" dirty="0"/>
              <a:t>Companies are adopting and benefiting from it</a:t>
            </a:r>
          </a:p>
        </p:txBody>
      </p:sp>
    </p:spTree>
    <p:extLst>
      <p:ext uri="{BB962C8B-B14F-4D97-AF65-F5344CB8AC3E}">
        <p14:creationId xmlns:p14="http://schemas.microsoft.com/office/powerpoint/2010/main" val="156626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Representative Characteristics of Web 2.0</a:t>
            </a:r>
          </a:p>
        </p:txBody>
      </p:sp>
      <p:sp>
        <p:nvSpPr>
          <p:cNvPr id="3" name="Content Placeholder 2"/>
          <p:cNvSpPr>
            <a:spLocks noGrp="1"/>
          </p:cNvSpPr>
          <p:nvPr>
            <p:ph idx="1"/>
          </p:nvPr>
        </p:nvSpPr>
        <p:spPr/>
        <p:txBody>
          <a:bodyPr>
            <a:noAutofit/>
          </a:bodyPr>
          <a:lstStyle/>
          <a:p>
            <a:r>
              <a:rPr lang="en-US" sz="2400" dirty="0"/>
              <a:t>Allows tapping into the collective intelligence of users</a:t>
            </a:r>
          </a:p>
          <a:p>
            <a:r>
              <a:rPr lang="en-US" sz="2400" dirty="0"/>
              <a:t>Data is made available in new or never-intended ways </a:t>
            </a:r>
          </a:p>
          <a:p>
            <a:r>
              <a:rPr lang="en-US" sz="2400" dirty="0"/>
              <a:t>Relies on user-generated/user-controlled content/data</a:t>
            </a:r>
          </a:p>
          <a:p>
            <a:r>
              <a:rPr lang="en-US" sz="2400" dirty="0"/>
              <a:t>Lightweight programming tools for wider access</a:t>
            </a:r>
          </a:p>
          <a:p>
            <a:r>
              <a:rPr lang="en-US" sz="2400" dirty="0"/>
              <a:t>The virtual elimination of software-upgrade cycles </a:t>
            </a:r>
          </a:p>
          <a:p>
            <a:r>
              <a:rPr lang="en-US" sz="2400" dirty="0"/>
              <a:t>Users can access applications entirely through a browser</a:t>
            </a:r>
          </a:p>
          <a:p>
            <a:r>
              <a:rPr lang="en-US" sz="2400" dirty="0"/>
              <a:t>An architecture of participation and digital democracy </a:t>
            </a:r>
          </a:p>
          <a:p>
            <a:r>
              <a:rPr lang="en-US" sz="2400" dirty="0"/>
              <a:t>A major emphasis is on social networks and computing</a:t>
            </a:r>
          </a:p>
          <a:p>
            <a:r>
              <a:rPr lang="en-US" sz="2400" dirty="0"/>
              <a:t>Strong support for information sharing and collaboration</a:t>
            </a:r>
          </a:p>
          <a:p>
            <a:r>
              <a:rPr lang="en-US" sz="2400" dirty="0"/>
              <a:t>Fosters rapid and continuous creation of new business models</a:t>
            </a:r>
          </a:p>
        </p:txBody>
      </p:sp>
    </p:spTree>
    <p:extLst>
      <p:ext uri="{BB962C8B-B14F-4D97-AF65-F5344CB8AC3E}">
        <p14:creationId xmlns:p14="http://schemas.microsoft.com/office/powerpoint/2010/main" val="996195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Networking</a:t>
            </a:r>
          </a:p>
        </p:txBody>
      </p:sp>
      <p:sp>
        <p:nvSpPr>
          <p:cNvPr id="3" name="Content Placeholder 2"/>
          <p:cNvSpPr>
            <a:spLocks noGrp="1"/>
          </p:cNvSpPr>
          <p:nvPr>
            <p:ph idx="1"/>
          </p:nvPr>
        </p:nvSpPr>
        <p:spPr>
          <a:xfrm>
            <a:off x="762000" y="1524000"/>
            <a:ext cx="8153400" cy="4876800"/>
          </a:xfrm>
        </p:spPr>
        <p:txBody>
          <a:bodyPr>
            <a:normAutofit fontScale="85000" lnSpcReduction="10000"/>
          </a:bodyPr>
          <a:lstStyle/>
          <a:p>
            <a:r>
              <a:rPr lang="en-US" sz="3500" dirty="0"/>
              <a:t>Social networking gives people the power to share, making the world open/connected</a:t>
            </a:r>
          </a:p>
          <a:p>
            <a:pPr lvl="1"/>
            <a:r>
              <a:rPr lang="en-US" sz="3000" dirty="0"/>
              <a:t>Facebook, LinkedIn, Google+, Orkut, … </a:t>
            </a:r>
          </a:p>
          <a:p>
            <a:pPr lvl="1"/>
            <a:r>
              <a:rPr lang="en-US" sz="3000" dirty="0"/>
              <a:t>Wikipedia, YouTube, …</a:t>
            </a:r>
          </a:p>
          <a:p>
            <a:r>
              <a:rPr lang="en-US" sz="3500" dirty="0">
                <a:solidFill>
                  <a:srgbClr val="F85E08"/>
                </a:solidFill>
              </a:rPr>
              <a:t>A social network </a:t>
            </a:r>
            <a:r>
              <a:rPr lang="en-US" sz="3500" dirty="0"/>
              <a:t>is a place where people create their own space, or homepage, on which they write blogs (Web logs); post pictures, videos, or music; share ideas; and link to other Web locations they find interesting</a:t>
            </a:r>
          </a:p>
          <a:p>
            <a:r>
              <a:rPr lang="en-US" sz="3500" dirty="0"/>
              <a:t>Mobile social networking</a:t>
            </a:r>
          </a:p>
          <a:p>
            <a:endParaRPr lang="en-US" sz="3500" dirty="0"/>
          </a:p>
        </p:txBody>
      </p:sp>
    </p:spTree>
    <p:extLst>
      <p:ext uri="{BB962C8B-B14F-4D97-AF65-F5344CB8AC3E}">
        <p14:creationId xmlns:p14="http://schemas.microsoft.com/office/powerpoint/2010/main" val="24136161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524000"/>
            <a:ext cx="8305800" cy="4876800"/>
          </a:xfrm>
        </p:spPr>
        <p:txBody>
          <a:bodyPr>
            <a:normAutofit fontScale="92500" lnSpcReduction="10000"/>
          </a:bodyPr>
          <a:lstStyle/>
          <a:p>
            <a:r>
              <a:rPr lang="en-US" sz="3200" dirty="0"/>
              <a:t>Enhancing marketing and sales in public social networks</a:t>
            </a:r>
          </a:p>
          <a:p>
            <a:r>
              <a:rPr lang="en-US" sz="3200" dirty="0"/>
              <a:t>Using Twitter to Get a Pulse of </a:t>
            </a:r>
            <a:r>
              <a:rPr lang="en-US" dirty="0"/>
              <a:t>t</a:t>
            </a:r>
            <a:r>
              <a:rPr lang="en-US" sz="3200" dirty="0"/>
              <a:t>he Market</a:t>
            </a:r>
          </a:p>
          <a:p>
            <a:pPr lvl="1"/>
            <a:r>
              <a:rPr lang="en-US" sz="2800" dirty="0"/>
              <a:t>Listening to the public for opinions/sentiments</a:t>
            </a:r>
          </a:p>
          <a:p>
            <a:pPr lvl="1"/>
            <a:r>
              <a:rPr lang="en-US" sz="2800" dirty="0"/>
              <a:t>Product/service brand management</a:t>
            </a:r>
          </a:p>
          <a:p>
            <a:pPr lvl="1"/>
            <a:r>
              <a:rPr lang="en-US" sz="2800" dirty="0"/>
              <a:t>Text mining, sentiment analysis</a:t>
            </a:r>
          </a:p>
          <a:p>
            <a:pPr lvl="1"/>
            <a:r>
              <a:rPr lang="en-US" sz="2800" dirty="0"/>
              <a:t>How – built in-house or outsource</a:t>
            </a:r>
          </a:p>
          <a:p>
            <a:pPr lvl="2"/>
            <a:r>
              <a:rPr lang="en-US" dirty="0"/>
              <a:t>reputation.com</a:t>
            </a:r>
          </a:p>
          <a:p>
            <a:r>
              <a:rPr lang="en-US" sz="3200" dirty="0"/>
              <a:t>Share content in a messaging ecosystem</a:t>
            </a:r>
          </a:p>
          <a:p>
            <a:pPr lvl="1"/>
            <a:r>
              <a:rPr lang="en-US" sz="2800" dirty="0"/>
              <a:t>WhatsApp, Draw Something, SnapChat, …</a:t>
            </a:r>
            <a:endParaRPr lang="en-US" sz="3100" dirty="0"/>
          </a:p>
        </p:txBody>
      </p:sp>
      <p:sp>
        <p:nvSpPr>
          <p:cNvPr id="4" name="Title 3"/>
          <p:cNvSpPr>
            <a:spLocks noGrp="1"/>
          </p:cNvSpPr>
          <p:nvPr>
            <p:ph type="title"/>
          </p:nvPr>
        </p:nvSpPr>
        <p:spPr>
          <a:xfrm>
            <a:off x="1150938" y="231776"/>
            <a:ext cx="7993062" cy="1139824"/>
          </a:xfrm>
        </p:spPr>
        <p:txBody>
          <a:bodyPr/>
          <a:lstStyle/>
          <a:p>
            <a:r>
              <a:rPr lang="en-US" dirty="0"/>
              <a:t>Social Networks - Implications of Business and Enterprise</a:t>
            </a:r>
          </a:p>
        </p:txBody>
      </p:sp>
    </p:spTree>
    <p:extLst>
      <p:ext uri="{BB962C8B-B14F-4D97-AF65-F5344CB8AC3E}">
        <p14:creationId xmlns:p14="http://schemas.microsoft.com/office/powerpoint/2010/main" val="1443599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Cloud Computing and BI</a:t>
            </a:r>
          </a:p>
        </p:txBody>
      </p:sp>
      <p:sp>
        <p:nvSpPr>
          <p:cNvPr id="3" name="Content Placeholder 2"/>
          <p:cNvSpPr>
            <a:spLocks noGrp="1"/>
          </p:cNvSpPr>
          <p:nvPr>
            <p:ph idx="1"/>
          </p:nvPr>
        </p:nvSpPr>
        <p:spPr>
          <a:xfrm>
            <a:off x="762000" y="1524000"/>
            <a:ext cx="8305800" cy="4876800"/>
          </a:xfrm>
        </p:spPr>
        <p:txBody>
          <a:bodyPr>
            <a:normAutofit lnSpcReduction="10000"/>
          </a:bodyPr>
          <a:lstStyle/>
          <a:p>
            <a:r>
              <a:rPr lang="en-US" sz="2800" dirty="0"/>
              <a:t>A style of computing in which dynamically scalable and often virtualized resources are provided over the Internet. </a:t>
            </a:r>
          </a:p>
          <a:p>
            <a:r>
              <a:rPr lang="en-US" sz="2800" dirty="0"/>
              <a:t>Users need not have knowledge of, experience in, or control over the technology infrastructures in the cloud that supports them.</a:t>
            </a:r>
          </a:p>
          <a:p>
            <a:r>
              <a:rPr lang="en-US" sz="2800" dirty="0"/>
              <a:t>Cloud computing = utility computing, application service provider grid computing, on-demand computing, software-as-a-service (SaaS), …</a:t>
            </a:r>
          </a:p>
          <a:p>
            <a:pPr lvl="1"/>
            <a:r>
              <a:rPr lang="en-US" sz="2400" dirty="0"/>
              <a:t>Cloud = Internet</a:t>
            </a:r>
          </a:p>
          <a:p>
            <a:pPr lvl="1"/>
            <a:r>
              <a:rPr lang="en-US" sz="2400" dirty="0"/>
              <a:t>Related “-as-a-services”: infrastructure-as-a-service (IaaS), platforms-as-a-service (PaaS)</a:t>
            </a:r>
          </a:p>
        </p:txBody>
      </p:sp>
    </p:spTree>
    <p:extLst>
      <p:ext uri="{BB962C8B-B14F-4D97-AF65-F5344CB8AC3E}">
        <p14:creationId xmlns:p14="http://schemas.microsoft.com/office/powerpoint/2010/main" val="2341205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Cloud Computing Example </a:t>
            </a:r>
          </a:p>
        </p:txBody>
      </p:sp>
      <p:sp>
        <p:nvSpPr>
          <p:cNvPr id="3" name="Content Placeholder 2"/>
          <p:cNvSpPr>
            <a:spLocks noGrp="1"/>
          </p:cNvSpPr>
          <p:nvPr>
            <p:ph idx="1"/>
          </p:nvPr>
        </p:nvSpPr>
        <p:spPr>
          <a:xfrm>
            <a:off x="762000" y="1524000"/>
            <a:ext cx="8229600" cy="4876800"/>
          </a:xfrm>
        </p:spPr>
        <p:txBody>
          <a:bodyPr>
            <a:normAutofit fontScale="92500"/>
          </a:bodyPr>
          <a:lstStyle/>
          <a:p>
            <a:r>
              <a:rPr lang="en-US" sz="2800" dirty="0"/>
              <a:t>Web-based email </a:t>
            </a:r>
            <a:r>
              <a:rPr lang="en-US" sz="2800" dirty="0">
                <a:sym typeface="Wingdings" panose="05000000000000000000" pitchFamily="2" charset="2"/>
              </a:rPr>
              <a:t> cloud computing application</a:t>
            </a:r>
            <a:endParaRPr lang="en-US" sz="2800" dirty="0"/>
          </a:p>
          <a:p>
            <a:pPr lvl="1"/>
            <a:r>
              <a:rPr lang="en-US" sz="2600" dirty="0"/>
              <a:t>Stores the data (e-mail messages) </a:t>
            </a:r>
          </a:p>
          <a:p>
            <a:pPr lvl="1"/>
            <a:r>
              <a:rPr lang="en-US" sz="2600" dirty="0"/>
              <a:t>Stores the software (e-mail programs)</a:t>
            </a:r>
          </a:p>
          <a:p>
            <a:pPr lvl="1"/>
            <a:r>
              <a:rPr lang="en-US" sz="2600" dirty="0"/>
              <a:t>Centralized hardware/software/infrastructure</a:t>
            </a:r>
          </a:p>
          <a:p>
            <a:pPr lvl="1"/>
            <a:r>
              <a:rPr lang="en-US" sz="2600" dirty="0"/>
              <a:t>Centralized updates/upgrades</a:t>
            </a:r>
          </a:p>
          <a:p>
            <a:pPr lvl="1"/>
            <a:r>
              <a:rPr lang="en-US" sz="2600" dirty="0"/>
              <a:t>Access from anywhere via a Web browser</a:t>
            </a:r>
          </a:p>
          <a:p>
            <a:pPr lvl="1"/>
            <a:r>
              <a:rPr lang="en-US" sz="2600" dirty="0"/>
              <a:t>e.g., Gmail</a:t>
            </a:r>
          </a:p>
          <a:p>
            <a:r>
              <a:rPr lang="en-US" sz="2800" dirty="0"/>
              <a:t>Web-based general application = cloud application</a:t>
            </a:r>
          </a:p>
          <a:p>
            <a:pPr lvl="1"/>
            <a:r>
              <a:rPr lang="en-US" sz="2600" dirty="0"/>
              <a:t>Google Docs, Google Spreadsheets, Google Drive,…</a:t>
            </a:r>
          </a:p>
          <a:p>
            <a:pPr lvl="1"/>
            <a:r>
              <a:rPr lang="en-US" sz="2600" dirty="0"/>
              <a:t>Amazon.com’s Web Services</a:t>
            </a:r>
          </a:p>
          <a:p>
            <a:pPr lvl="1"/>
            <a:endParaRPr lang="en-US" sz="2400" dirty="0"/>
          </a:p>
        </p:txBody>
      </p:sp>
    </p:spTree>
    <p:extLst>
      <p:ext uri="{BB962C8B-B14F-4D97-AF65-F5344CB8AC3E}">
        <p14:creationId xmlns:p14="http://schemas.microsoft.com/office/powerpoint/2010/main" val="1705674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Cloud Computing Example </a:t>
            </a:r>
          </a:p>
        </p:txBody>
      </p:sp>
      <p:sp>
        <p:nvSpPr>
          <p:cNvPr id="3" name="Content Placeholder 2"/>
          <p:cNvSpPr>
            <a:spLocks noGrp="1"/>
          </p:cNvSpPr>
          <p:nvPr>
            <p:ph idx="1"/>
          </p:nvPr>
        </p:nvSpPr>
        <p:spPr>
          <a:xfrm>
            <a:off x="762000" y="1524000"/>
            <a:ext cx="8305800" cy="4876800"/>
          </a:xfrm>
        </p:spPr>
        <p:txBody>
          <a:bodyPr>
            <a:normAutofit/>
          </a:bodyPr>
          <a:lstStyle/>
          <a:p>
            <a:r>
              <a:rPr lang="en-US" sz="3200" dirty="0"/>
              <a:t>Cloud computing </a:t>
            </a:r>
            <a:r>
              <a:rPr lang="en-US" dirty="0"/>
              <a:t>is</a:t>
            </a:r>
            <a:r>
              <a:rPr lang="en-US" sz="3200" dirty="0"/>
              <a:t> used in</a:t>
            </a:r>
          </a:p>
          <a:p>
            <a:pPr lvl="1"/>
            <a:r>
              <a:rPr lang="en-US" sz="2800" dirty="0"/>
              <a:t>e-commerce, BI, CRM, SCM, …</a:t>
            </a:r>
          </a:p>
          <a:p>
            <a:r>
              <a:rPr lang="en-US" sz="3200" dirty="0"/>
              <a:t>Business model</a:t>
            </a:r>
          </a:p>
          <a:p>
            <a:pPr lvl="1"/>
            <a:r>
              <a:rPr lang="en-US" sz="2800" dirty="0"/>
              <a:t>Pay-per-use</a:t>
            </a:r>
          </a:p>
          <a:p>
            <a:pPr lvl="1"/>
            <a:r>
              <a:rPr lang="en-US" sz="2800" dirty="0"/>
              <a:t>Subscribe/pay-as-you-go</a:t>
            </a:r>
          </a:p>
          <a:p>
            <a:r>
              <a:rPr lang="en-US" sz="2800" dirty="0"/>
              <a:t>Companies that offer cloud-computing services</a:t>
            </a:r>
          </a:p>
          <a:p>
            <a:pPr lvl="1"/>
            <a:r>
              <a:rPr lang="en-US" sz="2400" dirty="0"/>
              <a:t>Google, Yahoo!, Salesforce.com</a:t>
            </a:r>
          </a:p>
          <a:p>
            <a:pPr lvl="1"/>
            <a:r>
              <a:rPr lang="en-US" sz="2400" dirty="0"/>
              <a:t>IBM, Microsoft (Azure)</a:t>
            </a:r>
          </a:p>
          <a:p>
            <a:pPr lvl="1"/>
            <a:r>
              <a:rPr lang="en-US" sz="2400" dirty="0"/>
              <a:t>Sun Microsystems/Oracle</a:t>
            </a:r>
          </a:p>
        </p:txBody>
      </p:sp>
    </p:spTree>
    <p:extLst>
      <p:ext uri="{BB962C8B-B14F-4D97-AF65-F5344CB8AC3E}">
        <p14:creationId xmlns:p14="http://schemas.microsoft.com/office/powerpoint/2010/main" val="1740492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Cloud Computing and BI</a:t>
            </a:r>
          </a:p>
        </p:txBody>
      </p:sp>
      <p:sp>
        <p:nvSpPr>
          <p:cNvPr id="3" name="Content Placeholder 2"/>
          <p:cNvSpPr>
            <a:spLocks noGrp="1"/>
          </p:cNvSpPr>
          <p:nvPr>
            <p:ph idx="1"/>
          </p:nvPr>
        </p:nvSpPr>
        <p:spPr>
          <a:xfrm>
            <a:off x="762000" y="1600200"/>
            <a:ext cx="8305800" cy="4876800"/>
          </a:xfrm>
        </p:spPr>
        <p:txBody>
          <a:bodyPr>
            <a:normAutofit/>
          </a:bodyPr>
          <a:lstStyle/>
          <a:p>
            <a:r>
              <a:rPr lang="en-US" sz="3200" dirty="0"/>
              <a:t>Cloud-based data warehouse</a:t>
            </a:r>
          </a:p>
          <a:p>
            <a:pPr lvl="1"/>
            <a:r>
              <a:rPr lang="it-IT" sz="2800" dirty="0"/>
              <a:t>1010data, LogiXML, Lucid Era</a:t>
            </a:r>
            <a:endParaRPr lang="en-US" sz="2800" dirty="0"/>
          </a:p>
          <a:p>
            <a:r>
              <a:rPr lang="en-US" sz="3200" dirty="0"/>
              <a:t>Cloud-based ERP+DW+BI</a:t>
            </a:r>
          </a:p>
          <a:p>
            <a:pPr lvl="1"/>
            <a:r>
              <a:rPr lang="en-US" sz="2800" dirty="0"/>
              <a:t>SAP, Oracle</a:t>
            </a:r>
          </a:p>
          <a:p>
            <a:pPr lvl="3"/>
            <a:endParaRPr lang="en-US" sz="2000" dirty="0"/>
          </a:p>
          <a:p>
            <a:r>
              <a:rPr lang="en-US" sz="3200" dirty="0"/>
              <a:t>Elastra and Rightscale</a:t>
            </a:r>
          </a:p>
          <a:p>
            <a:r>
              <a:rPr lang="en-US" sz="3200" dirty="0"/>
              <a:t>Amazon.com and Go Grid</a:t>
            </a:r>
          </a:p>
        </p:txBody>
      </p:sp>
      <p:sp>
        <p:nvSpPr>
          <p:cNvPr id="5" name="Right Brace 4"/>
          <p:cNvSpPr/>
          <p:nvPr/>
        </p:nvSpPr>
        <p:spPr>
          <a:xfrm>
            <a:off x="6477000" y="1752600"/>
            <a:ext cx="381000" cy="1981200"/>
          </a:xfrm>
          <a:prstGeom prst="rightBrace">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TextBox 5"/>
          <p:cNvSpPr txBox="1"/>
          <p:nvPr/>
        </p:nvSpPr>
        <p:spPr>
          <a:xfrm>
            <a:off x="6878577" y="2209800"/>
            <a:ext cx="1122423" cy="1077218"/>
          </a:xfrm>
          <a:prstGeom prst="rect">
            <a:avLst/>
          </a:prstGeom>
          <a:noFill/>
        </p:spPr>
        <p:txBody>
          <a:bodyPr wrap="none" rtlCol="0">
            <a:spAutoFit/>
          </a:bodyPr>
          <a:lstStyle/>
          <a:p>
            <a:pPr algn="l"/>
            <a:r>
              <a:rPr lang="en-US" sz="3200" b="0" dirty="0">
                <a:solidFill>
                  <a:srgbClr val="FF3300"/>
                </a:solidFill>
                <a:effectLst/>
              </a:rPr>
              <a:t>SaaS</a:t>
            </a:r>
          </a:p>
          <a:p>
            <a:pPr algn="l"/>
            <a:r>
              <a:rPr lang="en-US" sz="3200" b="0" dirty="0">
                <a:solidFill>
                  <a:srgbClr val="FF3300"/>
                </a:solidFill>
                <a:effectLst/>
              </a:rPr>
              <a:t>DaaS</a:t>
            </a:r>
          </a:p>
        </p:txBody>
      </p:sp>
      <p:sp>
        <p:nvSpPr>
          <p:cNvPr id="7" name="Right Brace 6"/>
          <p:cNvSpPr/>
          <p:nvPr/>
        </p:nvSpPr>
        <p:spPr>
          <a:xfrm>
            <a:off x="6477000" y="3886200"/>
            <a:ext cx="381000" cy="1534418"/>
          </a:xfrm>
          <a:prstGeom prst="rightBrace">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p:cNvSpPr txBox="1"/>
          <p:nvPr/>
        </p:nvSpPr>
        <p:spPr>
          <a:xfrm>
            <a:off x="6886052" y="3875782"/>
            <a:ext cx="1419748" cy="1569660"/>
          </a:xfrm>
          <a:prstGeom prst="rect">
            <a:avLst/>
          </a:prstGeom>
          <a:noFill/>
        </p:spPr>
        <p:txBody>
          <a:bodyPr wrap="none" rtlCol="0">
            <a:spAutoFit/>
          </a:bodyPr>
          <a:lstStyle/>
          <a:p>
            <a:pPr algn="l"/>
            <a:r>
              <a:rPr lang="en-US" sz="3200" b="0" dirty="0">
                <a:solidFill>
                  <a:srgbClr val="FF3300"/>
                </a:solidFill>
                <a:effectLst/>
              </a:rPr>
              <a:t>SaaS</a:t>
            </a:r>
          </a:p>
          <a:p>
            <a:pPr algn="l"/>
            <a:r>
              <a:rPr lang="en-US" sz="3200" b="0" dirty="0">
                <a:solidFill>
                  <a:srgbClr val="FF3300"/>
                </a:solidFill>
                <a:effectLst/>
              </a:rPr>
              <a:t>DaaS</a:t>
            </a:r>
          </a:p>
          <a:p>
            <a:pPr algn="l"/>
            <a:r>
              <a:rPr lang="en-US" sz="3200" b="0" dirty="0">
                <a:solidFill>
                  <a:srgbClr val="FF3300"/>
                </a:solidFill>
                <a:effectLst/>
              </a:rPr>
              <a:t>+ IaaS</a:t>
            </a:r>
          </a:p>
        </p:txBody>
      </p:sp>
    </p:spTree>
    <p:extLst>
      <p:ext uri="{BB962C8B-B14F-4D97-AF65-F5344CB8AC3E}">
        <p14:creationId xmlns:p14="http://schemas.microsoft.com/office/powerpoint/2010/main" val="709799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Cloud Computing and </a:t>
            </a:r>
            <a:br>
              <a:rPr lang="en-US" dirty="0"/>
            </a:br>
            <a:r>
              <a:rPr lang="en-US" dirty="0"/>
              <a:t>Service-Oriented Thinking</a:t>
            </a:r>
          </a:p>
        </p:txBody>
      </p:sp>
      <p:sp>
        <p:nvSpPr>
          <p:cNvPr id="3" name="Content Placeholder 2"/>
          <p:cNvSpPr>
            <a:spLocks noGrp="1"/>
          </p:cNvSpPr>
          <p:nvPr>
            <p:ph idx="1"/>
          </p:nvPr>
        </p:nvSpPr>
        <p:spPr>
          <a:xfrm>
            <a:off x="762000" y="1600200"/>
            <a:ext cx="8229600" cy="4876800"/>
          </a:xfrm>
        </p:spPr>
        <p:txBody>
          <a:bodyPr>
            <a:normAutofit lnSpcReduction="10000"/>
          </a:bodyPr>
          <a:lstStyle/>
          <a:p>
            <a:r>
              <a:rPr lang="en-US" sz="3200" dirty="0"/>
              <a:t>Service-oriented thinking is one of the fastest-growing paradigms today</a:t>
            </a:r>
          </a:p>
          <a:p>
            <a:r>
              <a:rPr lang="en-US" sz="3200" dirty="0"/>
              <a:t>Toward building agile data, information, and analytics capabilities as services</a:t>
            </a:r>
          </a:p>
          <a:p>
            <a:r>
              <a:rPr lang="en-US" sz="3200" dirty="0"/>
              <a:t>Service orientation + DSS/BI</a:t>
            </a:r>
          </a:p>
          <a:p>
            <a:r>
              <a:rPr lang="en-US" sz="3200" dirty="0"/>
              <a:t>Component-based service orientation fosters</a:t>
            </a:r>
          </a:p>
          <a:p>
            <a:pPr lvl="1"/>
            <a:r>
              <a:rPr lang="en-US" sz="2800" dirty="0"/>
              <a:t>Reusability, Substitutability, Extensibility, Scalability, Customizability, Reliability, Low Cost of Ownership, Economy of Scale,…</a:t>
            </a:r>
          </a:p>
          <a:p>
            <a:pPr lvl="1"/>
            <a:endParaRPr lang="en-US" sz="2800" dirty="0"/>
          </a:p>
          <a:p>
            <a:endParaRPr lang="en-US" sz="3200" dirty="0"/>
          </a:p>
        </p:txBody>
      </p:sp>
    </p:spTree>
    <p:extLst>
      <p:ext uri="{BB962C8B-B14F-4D97-AF65-F5344CB8AC3E}">
        <p14:creationId xmlns:p14="http://schemas.microsoft.com/office/powerpoint/2010/main" val="40924288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Service-Oriented DSS/BI</a:t>
            </a:r>
          </a:p>
        </p:txBody>
      </p:sp>
      <p:pic>
        <p:nvPicPr>
          <p:cNvPr id="1026" name="Picture 1" descr="Full-size image (86 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600200"/>
            <a:ext cx="7543800" cy="4743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822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Components of </a:t>
            </a:r>
            <a:br>
              <a:rPr lang="en-US" dirty="0"/>
            </a:br>
            <a:r>
              <a:rPr lang="en-US" dirty="0"/>
              <a:t>Service-Oriented DSS/BI</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743075"/>
            <a:ext cx="8515350" cy="4581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63328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Components of </a:t>
            </a:r>
            <a:br>
              <a:rPr lang="en-US" dirty="0"/>
            </a:br>
            <a:r>
              <a:rPr lang="en-US" dirty="0"/>
              <a:t>Service-Oriented DSS/BI</a:t>
            </a:r>
          </a:p>
        </p:txBody>
      </p:sp>
      <p:sp>
        <p:nvSpPr>
          <p:cNvPr id="3" name="Content Placeholder 2"/>
          <p:cNvSpPr>
            <a:spLocks noGrp="1"/>
          </p:cNvSpPr>
          <p:nvPr>
            <p:ph idx="1"/>
          </p:nvPr>
        </p:nvSpPr>
        <p:spPr/>
        <p:txBody>
          <a:bodyPr>
            <a:normAutofit/>
          </a:bodyPr>
          <a:lstStyle/>
          <a:p>
            <a:r>
              <a:rPr lang="en-US" sz="3200" dirty="0">
                <a:solidFill>
                  <a:srgbClr val="FF3300"/>
                </a:solidFill>
              </a:rPr>
              <a:t>Data-as-a-Service (DaaS)</a:t>
            </a:r>
          </a:p>
          <a:p>
            <a:pPr lvl="1"/>
            <a:r>
              <a:rPr lang="en-US" sz="2800" dirty="0"/>
              <a:t>Accessing data “where it lives”</a:t>
            </a:r>
          </a:p>
          <a:p>
            <a:pPr lvl="1"/>
            <a:r>
              <a:rPr lang="en-US" sz="2800" dirty="0"/>
              <a:t>Enriching data quality with centralization</a:t>
            </a:r>
          </a:p>
          <a:p>
            <a:pPr lvl="1"/>
            <a:r>
              <a:rPr lang="en-US" sz="2800" dirty="0"/>
              <a:t>Better MDM, CDI</a:t>
            </a:r>
          </a:p>
          <a:p>
            <a:pPr lvl="1"/>
            <a:r>
              <a:rPr lang="en-US" dirty="0"/>
              <a:t>A</a:t>
            </a:r>
            <a:r>
              <a:rPr lang="en-US" sz="2800" dirty="0"/>
              <a:t>ccess the data via open standards such as SQL, XQuery, and XML</a:t>
            </a:r>
          </a:p>
          <a:p>
            <a:pPr lvl="1"/>
            <a:r>
              <a:rPr lang="en-US" sz="2800" dirty="0"/>
              <a:t>NoSQL type data storage and processing</a:t>
            </a:r>
          </a:p>
          <a:p>
            <a:pPr lvl="2"/>
            <a:r>
              <a:rPr lang="en-US" sz="2400" dirty="0"/>
              <a:t>Amazon’s SimpleDB</a:t>
            </a:r>
          </a:p>
          <a:p>
            <a:pPr lvl="2"/>
            <a:r>
              <a:rPr lang="en-US" sz="2400" dirty="0"/>
              <a:t>Google’s BigTable</a:t>
            </a:r>
          </a:p>
          <a:p>
            <a:pPr lvl="2"/>
            <a:endParaRPr lang="en-US" sz="2400" dirty="0"/>
          </a:p>
        </p:txBody>
      </p:sp>
    </p:spTree>
    <p:extLst>
      <p:ext uri="{BB962C8B-B14F-4D97-AF65-F5344CB8AC3E}">
        <p14:creationId xmlns:p14="http://schemas.microsoft.com/office/powerpoint/2010/main" val="4273549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Components of </a:t>
            </a:r>
            <a:br>
              <a:rPr lang="en-US" dirty="0"/>
            </a:br>
            <a:r>
              <a:rPr lang="en-US" dirty="0"/>
              <a:t>Service-Oriented DSS/BI</a:t>
            </a:r>
          </a:p>
        </p:txBody>
      </p:sp>
      <p:sp>
        <p:nvSpPr>
          <p:cNvPr id="3" name="Content Placeholder 2"/>
          <p:cNvSpPr>
            <a:spLocks noGrp="1"/>
          </p:cNvSpPr>
          <p:nvPr>
            <p:ph idx="1"/>
          </p:nvPr>
        </p:nvSpPr>
        <p:spPr>
          <a:xfrm>
            <a:off x="762000" y="1524000"/>
            <a:ext cx="8229600" cy="4876800"/>
          </a:xfrm>
        </p:spPr>
        <p:txBody>
          <a:bodyPr>
            <a:normAutofit lnSpcReduction="10000"/>
          </a:bodyPr>
          <a:lstStyle/>
          <a:p>
            <a:r>
              <a:rPr lang="en-US" sz="3200" dirty="0">
                <a:solidFill>
                  <a:srgbClr val="FF3300"/>
                </a:solidFill>
              </a:rPr>
              <a:t>Information-as-a-Service (IaaS)</a:t>
            </a:r>
          </a:p>
          <a:p>
            <a:pPr lvl="1"/>
            <a:r>
              <a:rPr lang="en-US" sz="2800" dirty="0"/>
              <a:t>“Information on Demand”</a:t>
            </a:r>
          </a:p>
          <a:p>
            <a:pPr lvl="1"/>
            <a:r>
              <a:rPr lang="en-US" sz="2800" dirty="0"/>
              <a:t>Goal is to make information available quickly to people, processes, and applications across the business (agility)</a:t>
            </a:r>
          </a:p>
          <a:p>
            <a:pPr lvl="1"/>
            <a:r>
              <a:rPr lang="en-US" sz="2800" dirty="0"/>
              <a:t>Provides a “single version of the truth,” make it available 24/7, and by doing so, reduce proliferating redundant data and the time it takes to build and deploy new information services</a:t>
            </a:r>
          </a:p>
          <a:p>
            <a:pPr lvl="1"/>
            <a:r>
              <a:rPr lang="en-US" sz="2800" dirty="0"/>
              <a:t>SOA, flexible data integration, MDM, …</a:t>
            </a:r>
          </a:p>
          <a:p>
            <a:pPr lvl="1"/>
            <a:endParaRPr lang="en-US" sz="7200" dirty="0"/>
          </a:p>
        </p:txBody>
      </p:sp>
    </p:spTree>
    <p:extLst>
      <p:ext uri="{BB962C8B-B14F-4D97-AF65-F5344CB8AC3E}">
        <p14:creationId xmlns:p14="http://schemas.microsoft.com/office/powerpoint/2010/main" val="15671727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Components of </a:t>
            </a:r>
            <a:br>
              <a:rPr lang="en-US" dirty="0"/>
            </a:br>
            <a:r>
              <a:rPr lang="en-US" dirty="0"/>
              <a:t>Service-Oriented DSS/BI</a:t>
            </a:r>
          </a:p>
        </p:txBody>
      </p:sp>
      <p:sp>
        <p:nvSpPr>
          <p:cNvPr id="3" name="Content Placeholder 2"/>
          <p:cNvSpPr>
            <a:spLocks noGrp="1"/>
          </p:cNvSpPr>
          <p:nvPr>
            <p:ph idx="1"/>
          </p:nvPr>
        </p:nvSpPr>
        <p:spPr>
          <a:xfrm>
            <a:off x="762000" y="1524000"/>
            <a:ext cx="8229600" cy="4876800"/>
          </a:xfrm>
        </p:spPr>
        <p:txBody>
          <a:bodyPr>
            <a:normAutofit lnSpcReduction="10000"/>
          </a:bodyPr>
          <a:lstStyle/>
          <a:p>
            <a:r>
              <a:rPr lang="en-US" sz="3200" dirty="0">
                <a:solidFill>
                  <a:srgbClr val="FF3300"/>
                </a:solidFill>
              </a:rPr>
              <a:t>Analytics-as-a-Service (AaaS)</a:t>
            </a:r>
          </a:p>
          <a:p>
            <a:pPr lvl="1"/>
            <a:r>
              <a:rPr lang="en-US" sz="2800" dirty="0"/>
              <a:t>“Agile Analytics”</a:t>
            </a:r>
          </a:p>
          <a:p>
            <a:pPr lvl="1"/>
            <a:r>
              <a:rPr lang="en-US" sz="2800" dirty="0"/>
              <a:t>AaaS in the cloud has economies of scale, better scalability, and higher cost savings</a:t>
            </a:r>
          </a:p>
          <a:p>
            <a:pPr lvl="1"/>
            <a:r>
              <a:rPr lang="en-US" sz="2800" dirty="0"/>
              <a:t>Data/Text Mining + Big Data </a:t>
            </a:r>
            <a:r>
              <a:rPr lang="en-US" sz="2800" dirty="0">
                <a:sym typeface="Wingdings" panose="05000000000000000000" pitchFamily="2" charset="2"/>
              </a:rPr>
              <a:t> </a:t>
            </a:r>
            <a:r>
              <a:rPr lang="en-US" sz="2800" dirty="0"/>
              <a:t>Cloud Computing</a:t>
            </a:r>
          </a:p>
          <a:p>
            <a:pPr lvl="2"/>
            <a:r>
              <a:rPr lang="en-US" sz="2400" dirty="0"/>
              <a:t>Storage and access to Big Data</a:t>
            </a:r>
          </a:p>
          <a:p>
            <a:pPr lvl="2"/>
            <a:r>
              <a:rPr lang="en-US" sz="2400" dirty="0"/>
              <a:t>Massively Parallel Processing </a:t>
            </a:r>
          </a:p>
          <a:p>
            <a:pPr lvl="2"/>
            <a:r>
              <a:rPr lang="en-US" sz="2400" dirty="0"/>
              <a:t>In-memory processing</a:t>
            </a:r>
          </a:p>
          <a:p>
            <a:pPr lvl="2"/>
            <a:r>
              <a:rPr lang="en-US" sz="2400" dirty="0"/>
              <a:t>In-database processing</a:t>
            </a:r>
          </a:p>
          <a:p>
            <a:pPr lvl="2"/>
            <a:r>
              <a:rPr lang="en-US" sz="2400" dirty="0"/>
              <a:t>Resource polling, scaling, cost and time saving, … </a:t>
            </a:r>
            <a:endParaRPr lang="en-US" sz="8400" dirty="0"/>
          </a:p>
          <a:p>
            <a:pPr lvl="1"/>
            <a:endParaRPr lang="en-US" sz="7200" dirty="0"/>
          </a:p>
        </p:txBody>
      </p:sp>
    </p:spTree>
    <p:extLst>
      <p:ext uri="{BB962C8B-B14F-4D97-AF65-F5344CB8AC3E}">
        <p14:creationId xmlns:p14="http://schemas.microsoft.com/office/powerpoint/2010/main" val="26130370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Impacts of Analytics in Organizations: An Overview</a:t>
            </a:r>
          </a:p>
        </p:txBody>
      </p:sp>
      <p:sp>
        <p:nvSpPr>
          <p:cNvPr id="3" name="Content Placeholder 2"/>
          <p:cNvSpPr>
            <a:spLocks noGrp="1"/>
          </p:cNvSpPr>
          <p:nvPr>
            <p:ph idx="1"/>
          </p:nvPr>
        </p:nvSpPr>
        <p:spPr>
          <a:xfrm>
            <a:off x="762000" y="1600200"/>
            <a:ext cx="8229600" cy="4876800"/>
          </a:xfrm>
        </p:spPr>
        <p:txBody>
          <a:bodyPr>
            <a:normAutofit/>
          </a:bodyPr>
          <a:lstStyle/>
          <a:p>
            <a:r>
              <a:rPr lang="en-US" dirty="0"/>
              <a:t>New Organizational Units</a:t>
            </a:r>
          </a:p>
          <a:p>
            <a:pPr lvl="1"/>
            <a:r>
              <a:rPr lang="en-US" dirty="0"/>
              <a:t>Analytics departments</a:t>
            </a:r>
          </a:p>
          <a:p>
            <a:pPr lvl="2"/>
            <a:r>
              <a:rPr lang="en-US" dirty="0"/>
              <a:t>Chief Analytics Officer, Chief Knowledge Officer</a:t>
            </a:r>
          </a:p>
          <a:p>
            <a:pPr lvl="1"/>
            <a:r>
              <a:rPr lang="en-US" dirty="0"/>
              <a:t>Restructuring Business Processes and Virtual Teams</a:t>
            </a:r>
          </a:p>
          <a:p>
            <a:pPr lvl="2"/>
            <a:r>
              <a:rPr lang="en-US" dirty="0"/>
              <a:t>Reengineering and BPR</a:t>
            </a:r>
          </a:p>
          <a:p>
            <a:pPr lvl="1"/>
            <a:r>
              <a:rPr lang="en-US" dirty="0"/>
              <a:t>Job Satisfaction</a:t>
            </a:r>
          </a:p>
          <a:p>
            <a:pPr lvl="1"/>
            <a:r>
              <a:rPr lang="en-US" dirty="0"/>
              <a:t>Job Stress and Anxiety</a:t>
            </a:r>
          </a:p>
          <a:p>
            <a:pPr lvl="1"/>
            <a:r>
              <a:rPr lang="en-US" dirty="0"/>
              <a:t>Impact on Managers’ Activities/Performance</a:t>
            </a:r>
          </a:p>
        </p:txBody>
      </p:sp>
    </p:spTree>
    <p:extLst>
      <p:ext uri="{BB962C8B-B14F-4D97-AF65-F5344CB8AC3E}">
        <p14:creationId xmlns:p14="http://schemas.microsoft.com/office/powerpoint/2010/main" val="10231772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Issues of Legality, Privacy, </a:t>
            </a:r>
            <a:br>
              <a:rPr lang="en-US" dirty="0"/>
            </a:br>
            <a:r>
              <a:rPr lang="en-US" dirty="0"/>
              <a:t>and Ethics</a:t>
            </a:r>
          </a:p>
        </p:txBody>
      </p:sp>
      <p:sp>
        <p:nvSpPr>
          <p:cNvPr id="3" name="Content Placeholder 2"/>
          <p:cNvSpPr>
            <a:spLocks noGrp="1"/>
          </p:cNvSpPr>
          <p:nvPr>
            <p:ph idx="1"/>
          </p:nvPr>
        </p:nvSpPr>
        <p:spPr>
          <a:xfrm>
            <a:off x="762000" y="1524000"/>
            <a:ext cx="8305800" cy="4876800"/>
          </a:xfrm>
        </p:spPr>
        <p:txBody>
          <a:bodyPr>
            <a:normAutofit fontScale="92500"/>
          </a:bodyPr>
          <a:lstStyle/>
          <a:p>
            <a:r>
              <a:rPr lang="en-US" dirty="0"/>
              <a:t>Legal issues to consider</a:t>
            </a:r>
          </a:p>
          <a:p>
            <a:pPr lvl="1"/>
            <a:r>
              <a:rPr lang="en-US" sz="2800" dirty="0"/>
              <a:t>What is the value of an expert opinion in court when the expertise is encoded in a computer?</a:t>
            </a:r>
          </a:p>
          <a:p>
            <a:pPr lvl="1"/>
            <a:r>
              <a:rPr lang="en-US" sz="2800" dirty="0"/>
              <a:t>Who is liable for wrong advice (or information) provided by an intelligent application?</a:t>
            </a:r>
          </a:p>
          <a:p>
            <a:pPr lvl="1"/>
            <a:r>
              <a:rPr lang="en-US" sz="2800" dirty="0"/>
              <a:t>What happens if a manager enters an incorrect judgment value into an analytic application?</a:t>
            </a:r>
          </a:p>
          <a:p>
            <a:pPr lvl="1"/>
            <a:r>
              <a:rPr lang="en-US" sz="2800" dirty="0"/>
              <a:t>Who owns the knowledge in a knowledge base?</a:t>
            </a:r>
          </a:p>
          <a:p>
            <a:pPr lvl="1"/>
            <a:r>
              <a:rPr lang="en-US" sz="2800" dirty="0"/>
              <a:t>Can management force experts to contribute their expertise?</a:t>
            </a:r>
          </a:p>
        </p:txBody>
      </p:sp>
    </p:spTree>
    <p:extLst>
      <p:ext uri="{BB962C8B-B14F-4D97-AF65-F5344CB8AC3E}">
        <p14:creationId xmlns:p14="http://schemas.microsoft.com/office/powerpoint/2010/main" val="10050175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Issues of Legality, Privacy, </a:t>
            </a:r>
            <a:br>
              <a:rPr lang="en-US" dirty="0"/>
            </a:br>
            <a:r>
              <a:rPr lang="en-US" dirty="0"/>
              <a:t>and Ethics</a:t>
            </a:r>
          </a:p>
        </p:txBody>
      </p:sp>
      <p:sp>
        <p:nvSpPr>
          <p:cNvPr id="3" name="Content Placeholder 2"/>
          <p:cNvSpPr>
            <a:spLocks noGrp="1"/>
          </p:cNvSpPr>
          <p:nvPr>
            <p:ph idx="1"/>
          </p:nvPr>
        </p:nvSpPr>
        <p:spPr>
          <a:xfrm>
            <a:off x="762000" y="1524000"/>
            <a:ext cx="8305800" cy="4876800"/>
          </a:xfrm>
        </p:spPr>
        <p:txBody>
          <a:bodyPr>
            <a:normAutofit fontScale="92500" lnSpcReduction="10000"/>
          </a:bodyPr>
          <a:lstStyle/>
          <a:p>
            <a:r>
              <a:rPr lang="en-US" dirty="0"/>
              <a:t>Privacy</a:t>
            </a:r>
          </a:p>
          <a:p>
            <a:pPr lvl="1"/>
            <a:r>
              <a:rPr lang="en-US" dirty="0"/>
              <a:t>“the right to be left alone and the right to be free from unreasonable personal intrusions”</a:t>
            </a:r>
          </a:p>
          <a:p>
            <a:pPr lvl="1"/>
            <a:r>
              <a:rPr lang="en-US" dirty="0"/>
              <a:t>Collecting Information About Individuals</a:t>
            </a:r>
          </a:p>
          <a:p>
            <a:pPr lvl="2"/>
            <a:r>
              <a:rPr lang="en-US" dirty="0"/>
              <a:t>How much is too much? </a:t>
            </a:r>
          </a:p>
          <a:p>
            <a:pPr lvl="1"/>
            <a:r>
              <a:rPr lang="en-US" dirty="0"/>
              <a:t>Mobile User Privacy</a:t>
            </a:r>
          </a:p>
          <a:p>
            <a:pPr lvl="2"/>
            <a:r>
              <a:rPr lang="en-US" dirty="0"/>
              <a:t>Location-based analysis/profiling</a:t>
            </a:r>
          </a:p>
          <a:p>
            <a:pPr lvl="1"/>
            <a:r>
              <a:rPr lang="en-US" dirty="0"/>
              <a:t>Homeland Security and Individual Privacy</a:t>
            </a:r>
          </a:p>
          <a:p>
            <a:pPr lvl="1"/>
            <a:r>
              <a:rPr lang="en-US" dirty="0"/>
              <a:t>Recent Issues in Privacy and Analytics</a:t>
            </a:r>
          </a:p>
          <a:p>
            <a:pPr lvl="2"/>
            <a:r>
              <a:rPr lang="en-US" dirty="0"/>
              <a:t>“What They Know” about you (wsj.com/wtk)</a:t>
            </a:r>
          </a:p>
          <a:p>
            <a:pPr lvl="2"/>
            <a:r>
              <a:rPr lang="en-US" dirty="0"/>
              <a:t>Rapleaf (rapleaf.com), X + 1 (xplusone.com), Bluecava (bluecava.com), reputation.com, sociometric.com...</a:t>
            </a:r>
          </a:p>
          <a:p>
            <a:pPr lvl="1"/>
            <a:endParaRPr lang="en-US" sz="8400" dirty="0"/>
          </a:p>
        </p:txBody>
      </p:sp>
    </p:spTree>
    <p:extLst>
      <p:ext uri="{BB962C8B-B14F-4D97-AF65-F5344CB8AC3E}">
        <p14:creationId xmlns:p14="http://schemas.microsoft.com/office/powerpoint/2010/main" val="396606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Issues of Legality, Privacy, </a:t>
            </a:r>
            <a:br>
              <a:rPr lang="en-US" dirty="0"/>
            </a:br>
            <a:r>
              <a:rPr lang="en-US" dirty="0"/>
              <a:t>and Ethics</a:t>
            </a:r>
          </a:p>
        </p:txBody>
      </p:sp>
      <p:sp>
        <p:nvSpPr>
          <p:cNvPr id="3" name="Content Placeholder 2"/>
          <p:cNvSpPr>
            <a:spLocks noGrp="1"/>
          </p:cNvSpPr>
          <p:nvPr>
            <p:ph idx="1"/>
          </p:nvPr>
        </p:nvSpPr>
        <p:spPr>
          <a:xfrm>
            <a:off x="762000" y="1600200"/>
            <a:ext cx="8305800" cy="4876800"/>
          </a:xfrm>
        </p:spPr>
        <p:txBody>
          <a:bodyPr>
            <a:normAutofit fontScale="70000" lnSpcReduction="20000"/>
          </a:bodyPr>
          <a:lstStyle/>
          <a:p>
            <a:r>
              <a:rPr lang="en-US" sz="4000" dirty="0"/>
              <a:t>Ethics in Decision Making and Support</a:t>
            </a:r>
          </a:p>
          <a:p>
            <a:pPr lvl="1"/>
            <a:r>
              <a:rPr lang="en-US" sz="3600" dirty="0"/>
              <a:t>Electronic surveillance</a:t>
            </a:r>
          </a:p>
          <a:p>
            <a:pPr lvl="1"/>
            <a:r>
              <a:rPr lang="en-US" sz="3600" dirty="0"/>
              <a:t>Software piracy</a:t>
            </a:r>
          </a:p>
          <a:p>
            <a:pPr lvl="1"/>
            <a:r>
              <a:rPr lang="en-US" sz="3600" dirty="0"/>
              <a:t>Invasion of individuals’ privacy</a:t>
            </a:r>
          </a:p>
          <a:p>
            <a:pPr lvl="1"/>
            <a:r>
              <a:rPr lang="en-US" sz="3600" dirty="0"/>
              <a:t>Use of proprietary databases</a:t>
            </a:r>
          </a:p>
          <a:p>
            <a:pPr lvl="1"/>
            <a:r>
              <a:rPr lang="en-US" sz="3600" dirty="0"/>
              <a:t>Use of knowledge and expertise</a:t>
            </a:r>
          </a:p>
          <a:p>
            <a:pPr lvl="1"/>
            <a:r>
              <a:rPr lang="en-US" sz="3600" dirty="0"/>
              <a:t>Accessibility for workers with disabilities</a:t>
            </a:r>
          </a:p>
          <a:p>
            <a:pPr lvl="1"/>
            <a:r>
              <a:rPr lang="en-US" sz="3600" dirty="0"/>
              <a:t>Accuracy of data, information, and knowledge</a:t>
            </a:r>
          </a:p>
          <a:p>
            <a:pPr lvl="1"/>
            <a:r>
              <a:rPr lang="en-US" sz="3600" dirty="0"/>
              <a:t>Protection of the rights of users</a:t>
            </a:r>
          </a:p>
          <a:p>
            <a:pPr lvl="1"/>
            <a:r>
              <a:rPr lang="en-US" sz="3600" dirty="0"/>
              <a:t>Accessibility to information</a:t>
            </a:r>
          </a:p>
          <a:p>
            <a:pPr lvl="1"/>
            <a:r>
              <a:rPr lang="en-US" sz="3600" dirty="0"/>
              <a:t>Personal use of corporate computing resources</a:t>
            </a:r>
          </a:p>
          <a:p>
            <a:pPr lvl="1"/>
            <a:r>
              <a:rPr lang="en-US" sz="3600" dirty="0"/>
              <a:t>… more in the book</a:t>
            </a:r>
          </a:p>
          <a:p>
            <a:endParaRPr lang="en-US" sz="9600" dirty="0"/>
          </a:p>
        </p:txBody>
      </p:sp>
    </p:spTree>
    <p:extLst>
      <p:ext uri="{BB962C8B-B14F-4D97-AF65-F5344CB8AC3E}">
        <p14:creationId xmlns:p14="http://schemas.microsoft.com/office/powerpoint/2010/main" val="17274276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524000"/>
            <a:ext cx="8382000" cy="4876800"/>
          </a:xfrm>
        </p:spPr>
        <p:txBody>
          <a:bodyPr>
            <a:noAutofit/>
          </a:bodyPr>
          <a:lstStyle/>
          <a:p>
            <a:r>
              <a:rPr lang="en-US" sz="2800" dirty="0"/>
              <a:t>Analytics Industry Clusters</a:t>
            </a:r>
          </a:p>
          <a:p>
            <a:r>
              <a:rPr lang="en-US" sz="2800" dirty="0"/>
              <a:t>Data Infrastructure Data Warehouse Providers</a:t>
            </a:r>
          </a:p>
          <a:p>
            <a:r>
              <a:rPr lang="en-US" sz="2800" dirty="0"/>
              <a:t>Middleware/BI Platform Industry</a:t>
            </a:r>
          </a:p>
          <a:p>
            <a:r>
              <a:rPr lang="en-US" sz="2800" dirty="0"/>
              <a:t>Data Aggregators/Distributors</a:t>
            </a:r>
          </a:p>
          <a:p>
            <a:r>
              <a:rPr lang="en-US" sz="2800" dirty="0"/>
              <a:t>Analytics-Focused Software Developers</a:t>
            </a:r>
          </a:p>
          <a:p>
            <a:r>
              <a:rPr lang="en-US" sz="2800" dirty="0"/>
              <a:t>Application Developers or System Integrators</a:t>
            </a:r>
          </a:p>
          <a:p>
            <a:r>
              <a:rPr lang="en-US" sz="2800" dirty="0"/>
              <a:t>Analytics User Organizations</a:t>
            </a:r>
          </a:p>
          <a:p>
            <a:r>
              <a:rPr lang="en-US" sz="2800" dirty="0"/>
              <a:t>Analytics Industry Analysts and Influencers</a:t>
            </a:r>
          </a:p>
          <a:p>
            <a:r>
              <a:rPr lang="en-US" sz="2800" dirty="0"/>
              <a:t>Academic Providers and Certification Agencies</a:t>
            </a:r>
          </a:p>
          <a:p>
            <a:pPr lvl="1"/>
            <a:endParaRPr lang="en-US" sz="2800" dirty="0"/>
          </a:p>
        </p:txBody>
      </p:sp>
      <p:sp>
        <p:nvSpPr>
          <p:cNvPr id="4" name="Title 3"/>
          <p:cNvSpPr>
            <a:spLocks noGrp="1"/>
          </p:cNvSpPr>
          <p:nvPr>
            <p:ph type="title"/>
          </p:nvPr>
        </p:nvSpPr>
        <p:spPr/>
        <p:txBody>
          <a:bodyPr/>
          <a:lstStyle/>
          <a:p>
            <a:r>
              <a:rPr lang="en-US" dirty="0"/>
              <a:t>An Overview of </a:t>
            </a:r>
            <a:br>
              <a:rPr lang="en-US" dirty="0"/>
            </a:br>
            <a:r>
              <a:rPr lang="en-US" dirty="0"/>
              <a:t>The Analytics Ecosystem</a:t>
            </a:r>
          </a:p>
        </p:txBody>
      </p:sp>
    </p:spTree>
    <p:extLst>
      <p:ext uri="{BB962C8B-B14F-4D97-AF65-F5344CB8AC3E}">
        <p14:creationId xmlns:p14="http://schemas.microsoft.com/office/powerpoint/2010/main" val="33572964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Analytics Ecosystem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007" y="1905000"/>
            <a:ext cx="8324193" cy="3962400"/>
          </a:xfrm>
          <a:prstGeom prst="rect">
            <a:avLst/>
          </a:prstGeom>
          <a:noFill/>
          <a:ln w="9525">
            <a:solidFill>
              <a:srgbClr val="F85E08"/>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24178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800" y="1485900"/>
            <a:ext cx="5635625"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1150938" y="231776"/>
            <a:ext cx="7916862" cy="1139824"/>
          </a:xfrm>
        </p:spPr>
        <p:txBody>
          <a:bodyPr/>
          <a:lstStyle/>
          <a:p>
            <a:r>
              <a:rPr lang="en-US" dirty="0"/>
              <a:t>Analytics Ecosystem - Titles of Analytics Program Graduates</a:t>
            </a:r>
          </a:p>
        </p:txBody>
      </p:sp>
      <p:sp>
        <p:nvSpPr>
          <p:cNvPr id="6" name="Content Placeholder 2"/>
          <p:cNvSpPr>
            <a:spLocks noGrp="1"/>
          </p:cNvSpPr>
          <p:nvPr>
            <p:ph idx="1"/>
          </p:nvPr>
        </p:nvSpPr>
        <p:spPr>
          <a:xfrm>
            <a:off x="152400" y="1600200"/>
            <a:ext cx="3962400" cy="4724400"/>
          </a:xfrm>
        </p:spPr>
        <p:txBody>
          <a:bodyPr>
            <a:noAutofit/>
          </a:bodyPr>
          <a:lstStyle/>
          <a:p>
            <a:r>
              <a:rPr lang="en-US" sz="2800" dirty="0"/>
              <a:t>Masters Degrees</a:t>
            </a:r>
          </a:p>
          <a:p>
            <a:r>
              <a:rPr lang="en-US" sz="2800" dirty="0"/>
              <a:t>UG Degrees</a:t>
            </a:r>
          </a:p>
          <a:p>
            <a:r>
              <a:rPr lang="en-US" sz="2800" dirty="0"/>
              <a:t>Certificate Programs</a:t>
            </a:r>
          </a:p>
          <a:p>
            <a:pPr lvl="1"/>
            <a:r>
              <a:rPr lang="en-US" sz="2400" dirty="0"/>
              <a:t>…</a:t>
            </a:r>
          </a:p>
          <a:p>
            <a:r>
              <a:rPr lang="en-US" sz="2800" dirty="0"/>
              <a:t>Data Scientist</a:t>
            </a:r>
          </a:p>
          <a:p>
            <a:pPr lvl="1"/>
            <a:r>
              <a:rPr lang="en-US" sz="2400" dirty="0"/>
              <a:t>…</a:t>
            </a:r>
          </a:p>
          <a:p>
            <a:r>
              <a:rPr lang="en-US" sz="2800" dirty="0"/>
              <a:t>Decision Science</a:t>
            </a:r>
          </a:p>
          <a:p>
            <a:r>
              <a:rPr lang="en-US" sz="2800" dirty="0"/>
              <a:t>Marketing Analytics</a:t>
            </a:r>
          </a:p>
          <a:p>
            <a:r>
              <a:rPr lang="en-US" sz="2800" dirty="0"/>
              <a:t>Management Science</a:t>
            </a:r>
          </a:p>
          <a:p>
            <a:pPr lvl="1"/>
            <a:r>
              <a:rPr lang="en-US" sz="2400" dirty="0"/>
              <a:t>…</a:t>
            </a:r>
          </a:p>
        </p:txBody>
      </p:sp>
    </p:spTree>
    <p:extLst>
      <p:ext uri="{BB962C8B-B14F-4D97-AF65-F5344CB8AC3E}">
        <p14:creationId xmlns:p14="http://schemas.microsoft.com/office/powerpoint/2010/main" val="14027085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End-of-Chapter Application Case</a:t>
            </a:r>
          </a:p>
        </p:txBody>
      </p:sp>
      <p:sp>
        <p:nvSpPr>
          <p:cNvPr id="3" name="Content Placeholder 2"/>
          <p:cNvSpPr>
            <a:spLocks noGrp="1"/>
          </p:cNvSpPr>
          <p:nvPr>
            <p:ph idx="1"/>
          </p:nvPr>
        </p:nvSpPr>
        <p:spPr>
          <a:xfrm>
            <a:off x="762000" y="1600200"/>
            <a:ext cx="7924800" cy="4724400"/>
          </a:xfrm>
        </p:spPr>
        <p:txBody>
          <a:bodyPr>
            <a:normAutofit fontScale="92500" lnSpcReduction="10000"/>
          </a:bodyPr>
          <a:lstStyle/>
          <a:p>
            <a:pPr marL="0" indent="0">
              <a:buNone/>
            </a:pPr>
            <a:r>
              <a:rPr lang="en-US" sz="3900" dirty="0">
                <a:solidFill>
                  <a:srgbClr val="F85E08"/>
                </a:solidFill>
                <a:effectLst>
                  <a:outerShdw blurRad="38100" dist="38100" dir="2700000" algn="tl">
                    <a:srgbClr val="000000">
                      <a:alpha val="43137"/>
                    </a:srgbClr>
                  </a:outerShdw>
                </a:effectLst>
              </a:rPr>
              <a:t>Southern States Cooperative Optimizes its Catalog Campaign</a:t>
            </a:r>
          </a:p>
          <a:p>
            <a:pPr marL="0" indent="0">
              <a:buNone/>
            </a:pPr>
            <a:endParaRPr lang="en-US" sz="2600" dirty="0">
              <a:solidFill>
                <a:srgbClr val="0000FF"/>
              </a:solidFill>
              <a:effectLst>
                <a:outerShdw blurRad="38100" dist="38100" dir="2700000" algn="tl">
                  <a:srgbClr val="000000">
                    <a:alpha val="43137"/>
                  </a:srgbClr>
                </a:outerShdw>
              </a:effectLst>
            </a:endParaRPr>
          </a:p>
          <a:p>
            <a:pPr marL="0" indent="0">
              <a:buNone/>
            </a:pPr>
            <a:r>
              <a:rPr lang="en-US" sz="3200" u="sng" dirty="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2800" dirty="0"/>
              <a:t>What is the main business problem faced by Southern States Cooperative?</a:t>
            </a:r>
          </a:p>
          <a:p>
            <a:pPr marL="514350" indent="-514350">
              <a:buFont typeface="+mj-lt"/>
              <a:buAutoNum type="arabicPeriod"/>
            </a:pPr>
            <a:r>
              <a:rPr lang="en-US" sz="2800" dirty="0"/>
              <a:t>How was predictive analytics applied in the application case?</a:t>
            </a:r>
          </a:p>
          <a:p>
            <a:pPr marL="514350" indent="-514350">
              <a:buFont typeface="+mj-lt"/>
              <a:buAutoNum type="arabicPeriod"/>
            </a:pPr>
            <a:r>
              <a:rPr lang="en-US" sz="2800" dirty="0"/>
              <a:t>What problems were solved by the optimization techniques employed by Southern States Cooperative?</a:t>
            </a:r>
            <a:endParaRPr lang="en-US" sz="3200" dirty="0"/>
          </a:p>
        </p:txBody>
      </p:sp>
    </p:spTree>
    <p:extLst>
      <p:ext uri="{BB962C8B-B14F-4D97-AF65-F5344CB8AC3E}">
        <p14:creationId xmlns:p14="http://schemas.microsoft.com/office/powerpoint/2010/main" val="32953415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 of the Chapter	</a:t>
            </a:r>
          </a:p>
        </p:txBody>
      </p:sp>
      <p:sp>
        <p:nvSpPr>
          <p:cNvPr id="3" name="Content Placeholder 2"/>
          <p:cNvSpPr>
            <a:spLocks noGrp="1"/>
          </p:cNvSpPr>
          <p:nvPr>
            <p:ph idx="1"/>
          </p:nvPr>
        </p:nvSpPr>
        <p:spPr/>
        <p:txBody>
          <a:bodyPr/>
          <a:lstStyle/>
          <a:p>
            <a:endParaRPr lang="en-US" dirty="0"/>
          </a:p>
          <a:p>
            <a:endParaRPr lang="en-US" dirty="0"/>
          </a:p>
          <a:p>
            <a:endParaRPr lang="en-US" dirty="0"/>
          </a:p>
          <a:p>
            <a:r>
              <a:rPr lang="en-US" dirty="0"/>
              <a:t>Questions, comments</a:t>
            </a:r>
          </a:p>
        </p:txBody>
      </p:sp>
    </p:spTree>
    <p:extLst>
      <p:ext uri="{BB962C8B-B14F-4D97-AF65-F5344CB8AC3E}">
        <p14:creationId xmlns:p14="http://schemas.microsoft.com/office/powerpoint/2010/main" val="21407574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id:3287383400_2177562"/>
          <p:cNvPicPr>
            <a:picLocks noGrp="1" noChangeAspect="1" noChangeArrowheads="1"/>
          </p:cNvPicPr>
          <p:nvPr>
            <p:ph type="ctrTitle"/>
          </p:nvPr>
        </p:nvPicPr>
        <p:blipFill>
          <a:blip r:embed="rId3">
            <a:extLst>
              <a:ext uri="{28A0092B-C50C-407E-A947-70E740481C1C}">
                <a14:useLocalDpi xmlns:a14="http://schemas.microsoft.com/office/drawing/2010/main" val="0"/>
              </a:ext>
            </a:extLst>
          </a:blip>
          <a:srcRect/>
          <a:stretch>
            <a:fillRect/>
          </a:stretch>
        </p:blipFill>
        <p:spPr>
          <a:xfrm>
            <a:off x="609600" y="1636712"/>
            <a:ext cx="7685088" cy="2401888"/>
          </a:xfrm>
          <a:solidFill>
            <a:schemeClr val="hlink"/>
          </a:solidFill>
          <a:ln>
            <a:solidFill>
              <a:schemeClr val="bg1"/>
            </a:solidFill>
            <a:miter lim="800000"/>
            <a:headEnd/>
            <a:tailEnd/>
          </a:ln>
        </p:spPr>
      </p:pic>
      <p:sp>
        <p:nvSpPr>
          <p:cNvPr id="2051" name="Rectangle 3"/>
          <p:cNvSpPr>
            <a:spLocks noGrp="1" noChangeArrowheads="1"/>
          </p:cNvSpPr>
          <p:nvPr>
            <p:ph type="subTitle" idx="1"/>
          </p:nvPr>
        </p:nvSpPr>
        <p:spPr>
          <a:xfrm>
            <a:off x="457200" y="4267200"/>
            <a:ext cx="8229600" cy="1905000"/>
          </a:xfrm>
          <a:noFill/>
        </p:spPr>
        <p:txBody>
          <a:bodyPr/>
          <a:lstStyle/>
          <a:p>
            <a:pPr eaLnBrk="1" hangingPunct="1">
              <a:lnSpc>
                <a:spcPct val="80000"/>
              </a:lnSpc>
              <a:spcBef>
                <a:spcPct val="0"/>
              </a:spcBef>
            </a:pPr>
            <a:r>
              <a:rPr lang="en-US" altLang="en-US" sz="2000" dirty="0"/>
              <a:t>All rights reserved. No part of this publication may be reproduced, stored in a retrieval system, or transmitted, in any form or by any means, electronic, mechanical, photocopying, recording, or otherwise, without the prior written permission of the publisher. Printed in the United States of America.</a:t>
            </a:r>
          </a:p>
          <a:p>
            <a:pPr eaLnBrk="1" hangingPunct="1">
              <a:lnSpc>
                <a:spcPct val="80000"/>
              </a:lnSpc>
              <a:spcBef>
                <a:spcPct val="0"/>
              </a:spcBef>
            </a:pPr>
            <a:endParaRPr lang="en-US" altLang="en-US" sz="2000" dirty="0"/>
          </a:p>
        </p:txBody>
      </p:sp>
    </p:spTree>
    <p:extLst>
      <p:ext uri="{BB962C8B-B14F-4D97-AF65-F5344CB8AC3E}">
        <p14:creationId xmlns:p14="http://schemas.microsoft.com/office/powerpoint/2010/main" val="1620226731"/>
      </p:ext>
    </p:extLst>
  </p:cSld>
  <p:clrMapOvr>
    <a:masterClrMapping/>
  </p:clrMapOvr>
  <p:transition/>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4523</TotalTime>
  <Words>2460</Words>
  <Application>Microsoft Office PowerPoint</Application>
  <PresentationFormat>On-screen Show (4:3)</PresentationFormat>
  <Paragraphs>361</Paragraphs>
  <Slides>46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Tahoma</vt:lpstr>
      <vt:lpstr>Times New Roman</vt:lpstr>
      <vt:lpstr>Wingdings</vt:lpstr>
      <vt:lpstr>OSU_PPTemplate</vt:lpstr>
      <vt:lpstr>PowerPoint Presentation</vt:lpstr>
      <vt:lpstr>Learning Objectives</vt:lpstr>
      <vt:lpstr>Learning Objectives</vt:lpstr>
      <vt:lpstr>Opening Vignette…</vt:lpstr>
      <vt:lpstr>Questions for  the Opening Vignette</vt:lpstr>
      <vt:lpstr>Location-Based Analytics</vt:lpstr>
      <vt:lpstr>Location-Based Analytics</vt:lpstr>
      <vt:lpstr>Location-Based Analytics</vt:lpstr>
      <vt:lpstr>Use of Location-Based Analytics</vt:lpstr>
      <vt:lpstr>Use of Location-Based Analytics</vt:lpstr>
      <vt:lpstr>Application Case 14.1</vt:lpstr>
      <vt:lpstr>Geospatial Analytics Examples</vt:lpstr>
      <vt:lpstr>A Multimedia Exercise in Analytics Employing Geospatial Analytics</vt:lpstr>
      <vt:lpstr>Real-Time Location Intelligence</vt:lpstr>
      <vt:lpstr>Application Case 14.2</vt:lpstr>
      <vt:lpstr>Real-Time Location Intelligence</vt:lpstr>
      <vt:lpstr>Real-Time Location Intelligence</vt:lpstr>
      <vt:lpstr>Analytics Applications  for Consumers</vt:lpstr>
      <vt:lpstr>Application Case 14.3</vt:lpstr>
      <vt:lpstr>Other Analytics-Based Applications</vt:lpstr>
      <vt:lpstr>Recommendation Engines</vt:lpstr>
      <vt:lpstr>Recommendation Engines</vt:lpstr>
      <vt:lpstr>The Web 2.0 Revolution  and Online Social Networking</vt:lpstr>
      <vt:lpstr>Representative Characteristics of Web 2.0</vt:lpstr>
      <vt:lpstr>Social Networking</vt:lpstr>
      <vt:lpstr>Social Networks - Implications of Business and Enterprise</vt:lpstr>
      <vt:lpstr>Cloud Computing and BI</vt:lpstr>
      <vt:lpstr>Cloud Computing Example </vt:lpstr>
      <vt:lpstr>Cloud Computing Example </vt:lpstr>
      <vt:lpstr>Cloud Computing and BI</vt:lpstr>
      <vt:lpstr>Cloud Computing and  Service-Oriented Thinking</vt:lpstr>
      <vt:lpstr>Service-Oriented DSS/BI</vt:lpstr>
      <vt:lpstr>Major Components of  Service-Oriented DSS/BI</vt:lpstr>
      <vt:lpstr>Major Components of  Service-Oriented DSS/BI</vt:lpstr>
      <vt:lpstr>Major Components of  Service-Oriented DSS/BI</vt:lpstr>
      <vt:lpstr>Major Components of  Service-Oriented DSS/BI</vt:lpstr>
      <vt:lpstr>Impacts of Analytics in Organizations: An Overview</vt:lpstr>
      <vt:lpstr>Issues of Legality, Privacy,  and Ethics</vt:lpstr>
      <vt:lpstr>Issues of Legality, Privacy,  and Ethics</vt:lpstr>
      <vt:lpstr>Issues of Legality, Privacy,  and Ethics</vt:lpstr>
      <vt:lpstr>An Overview of  The Analytics Ecosystem</vt:lpstr>
      <vt:lpstr>Analytics Ecosystem </vt:lpstr>
      <vt:lpstr>Analytics Ecosystem - Titles of Analytics Program Graduates</vt:lpstr>
      <vt:lpstr>End-of-Chapter Application Case</vt:lpstr>
      <vt:lpstr>End of the Chapter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Joy Botu</cp:lastModifiedBy>
  <cp:revision>213</cp:revision>
  <cp:lastPrinted>2000-12-01T14:01:59Z</cp:lastPrinted>
  <dcterms:created xsi:type="dcterms:W3CDTF">1998-03-18T21:58:50Z</dcterms:created>
  <dcterms:modified xsi:type="dcterms:W3CDTF">2020-02-17T15:08:50Z</dcterms:modified>
</cp:coreProperties>
</file>