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customXml/itemProps1.xml" ContentType="application/vnd.openxmlformats-officedocument.customXmlProperties+xml"/>
  <Override PartName="/ppt/slideLayouts/slideLayout9.xml" ContentType="application/vnd.openxmlformats-officedocument.presentationml.slideLayout+xml"/>
  <Override PartName="/ppt/slides/slide5.xml" ContentType="application/vnd.openxmlformats-officedocument.presentationml.slide+xml"/>
  <Override PartName="/ppt/slideLayouts/slideLayout11.xml" ContentType="application/vnd.openxmlformats-officedocument.presentationml.slideLayout+xml"/>
  <Override PartName="/ppt/notesSlides/notesSlide9.xml" ContentType="application/vnd.openxmlformats-officedocument.presentationml.notesSlide+xml"/>
  <Override PartName="/ppt/notesSlides/notesSlide16.xml" ContentType="application/vnd.openxmlformats-officedocument.presentationml.notesSlide+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handoutMasters/handoutMaster1.xml" ContentType="application/vnd.openxmlformats-officedocument.presentationml.handoutMaster+xml"/>
  <Override PartName="/ppt/slideLayouts/slideLayout5.xml" ContentType="application/vnd.openxmlformats-officedocument.presentationml.slideLayout+xml"/>
  <Override PartName="/ppt/notesSlides/notesSlide12.xml" ContentType="application/vnd.openxmlformats-officedocument.presentationml.notesSlide+xml"/>
  <Override PartName="/ppt/theme/theme2.xml" ContentType="application/vnd.openxmlformats-officedocument.theme+xml"/>
  <Override PartName="/ppt/slideLayouts/slideLayout1.xml" ContentType="application/vnd.openxmlformats-officedocument.presentationml.slideLayout+xml"/>
  <Override PartName="/docProps/app.xml" ContentType="application/vnd.openxmlformats-officedocument.extended-properties+xml"/>
  <Override PartName="/ppt/slides/slide22.xml" ContentType="application/vnd.openxmlformats-officedocument.presentationml.slide+xml"/>
  <Default Extension="rels" ContentType="application/vnd.openxmlformats-package.relationships+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notesSlides/notesSlide20.xml" ContentType="application/vnd.openxmlformats-officedocument.presentationml.notesSlide+xml"/>
  <Override PartName="/docProps/custom.xml" ContentType="application/vnd.openxmlformats-officedocument.custom-properties+xml"/>
  <Override PartName="/ppt/slides/slide15.xml" ContentType="application/vnd.openxmlformats-officedocument.presentationml.slide+xml"/>
  <Override PartName="/customXml/itemProps2.xml" ContentType="application/vnd.openxmlformats-officedocument.customXmlProperties+xml"/>
  <Override PartName="/ppt/slideLayouts/slideLayout12.xml" ContentType="application/vnd.openxmlformats-officedocument.presentationml.slideLayout+xml"/>
  <Override PartName="/ppt/slides/slide6.xml" ContentType="application/vnd.openxmlformats-officedocument.presentationml.slide+xml"/>
  <Override PartName="/ppt/notesSlides/notesSlide1.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notesSlides/notesSlide13.xml" ContentType="application/vnd.openxmlformats-officedocument.presentationml.notesSlide+xml"/>
  <Override PartName="/ppt/slides/slide2.xml" ContentType="application/vnd.openxmlformats-officedocument.presentationml.slide+xml"/>
  <Override PartName="/ppt/theme/theme3.xml" ContentType="application/vnd.openxmlformats-officedocument.theme+xml"/>
  <Override PartName="/ppt/slideLayouts/slideLayout2.xml" ContentType="application/vnd.openxmlformats-officedocument.presentationml.slideLayout+xml"/>
  <Default Extension="png" ContentType="image/png"/>
  <Override PartName="/ppt/slides/slide23.xml" ContentType="application/vnd.openxmlformats-officedocument.presentationml.slide+xml"/>
  <Default Extension="pdf" ContentType="application/pdf"/>
  <Override PartName="/ppt/notesSlides/notesSlide6.xml" ContentType="application/vnd.openxmlformats-officedocument.presentationml.notesSlide+xml"/>
  <Override PartName="/ppt/notesSlides/notesSlide21.xml" ContentType="application/vnd.openxmlformats-officedocument.presentationml.notesSlide+xml"/>
  <Override PartName="/ppt/slides/slide16.xml" ContentType="application/vnd.openxmlformats-officedocument.presentationml.slide+xml"/>
  <Override PartName="/customXml/itemProps3.xml" ContentType="application/vnd.openxmlformats-officedocument.customXmlProperties+xml"/>
  <Override PartName="/ppt/notesSlides/notesSlide2.xml" ContentType="application/vnd.openxmlformats-officedocument.presentationml.notesSlide+xml"/>
  <Override PartName="/ppt/slides/slide7.xml" ContentType="application/vnd.openxmlformats-officedocument.presentationml.slide+xml"/>
  <Override PartName="/ppt/notesSlides/notesSlide18.xml" ContentType="application/vnd.openxmlformats-officedocument.presentationml.notes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notesSlides/notesSlide14.xml" ContentType="application/vnd.openxmlformats-officedocument.presentationml.notesSlide+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notesSlides/notesSlide7.xml" ContentType="application/vnd.openxmlformats-officedocument.presentationml.notesSlide+xml"/>
  <Override PartName="/ppt/notesSlides/notesSlide22.xml" ContentType="application/vnd.openxmlformats-officedocument.presentationml.notesSlide+xml"/>
  <Override PartName="/ppt/slides/slide17.xml" ContentType="application/vnd.openxmlformats-officedocument.presentationml.slide+xml"/>
  <Override PartName="/ppt/notesSlides/notesSlide3.xml" ContentType="application/vnd.openxmlformats-officedocument.presentationml.notesSlide+xml"/>
  <Override PartName="/ppt/notesSlides/notesSlide10.xml" ContentType="application/vnd.openxmlformats-officedocument.presentationml.notesSlide+xml"/>
  <Override PartName="/ppt/slides/slide8.xml" ContentType="application/vnd.openxmlformats-officedocument.presentationml.slide+xml"/>
  <Override PartName="/ppt/notesSlides/notesSlide19.xml" ContentType="application/vnd.openxmlformats-officedocument.presentationml.notes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notesSlides/notesSlide8.xml" ContentType="application/vnd.openxmlformats-officedocument.presentationml.notesSlide+xml"/>
  <Override PartName="/ppt/notesSlides/notesSlide15.xml" ContentType="application/vnd.openxmlformats-officedocument.presentationml.notesSlide+xml"/>
  <Override PartName="/ppt/notesSlides/notesSlide11.xml" ContentType="application/vnd.openxmlformats-officedocument.presentationml.notes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60" r:id="rId4"/>
  </p:sldMasterIdLst>
  <p:notesMasterIdLst>
    <p:notesMasterId r:id="rId30"/>
  </p:notesMasterIdLst>
  <p:handoutMasterIdLst>
    <p:handoutMasterId r:id="rId31"/>
  </p:handoutMasterIdLst>
  <p:sldIdLst>
    <p:sldId id="258" r:id="rId5"/>
    <p:sldId id="260" r:id="rId6"/>
    <p:sldId id="261" r:id="rId7"/>
    <p:sldId id="262" r:id="rId8"/>
    <p:sldId id="284" r:id="rId9"/>
    <p:sldId id="279" r:id="rId10"/>
    <p:sldId id="264" r:id="rId11"/>
    <p:sldId id="281" r:id="rId12"/>
    <p:sldId id="268" r:id="rId13"/>
    <p:sldId id="269" r:id="rId14"/>
    <p:sldId id="270" r:id="rId15"/>
    <p:sldId id="271" r:id="rId16"/>
    <p:sldId id="276" r:id="rId17"/>
    <p:sldId id="277" r:id="rId18"/>
    <p:sldId id="278" r:id="rId19"/>
    <p:sldId id="285" r:id="rId20"/>
    <p:sldId id="273" r:id="rId21"/>
    <p:sldId id="287" r:id="rId22"/>
    <p:sldId id="288" r:id="rId23"/>
    <p:sldId id="286" r:id="rId24"/>
    <p:sldId id="274" r:id="rId25"/>
    <p:sldId id="283" r:id="rId26"/>
    <p:sldId id="289" r:id="rId27"/>
    <p:sldId id="290" r:id="rId28"/>
    <p:sldId id="272"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 uri="{2D200454-40CA-4A62-9FC3-DE9A4176ACB9}">
      <p15:notesGuideLst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85817" autoAdjust="0"/>
  </p:normalViewPr>
  <p:slideViewPr>
    <p:cSldViewPr>
      <p:cViewPr varScale="1">
        <p:scale>
          <a:sx n="76" d="100"/>
          <a:sy n="76" d="100"/>
        </p:scale>
        <p:origin x="-1280" y="-10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notesMaster" Target="notesMasters/notesMaster1.xml"/><Relationship Id="rId31" Type="http://schemas.openxmlformats.org/officeDocument/2006/relationships/handoutMaster" Target="handoutMasters/handoutMaster1.xml"/><Relationship Id="rId32" Type="http://schemas.openxmlformats.org/officeDocument/2006/relationships/printerSettings" Target="printerSettings/printerSettings1.bin"/><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1/17/18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C041201-C532-463A-BB55-83B3B691310D}" type="datetimeFigureOut">
              <a:rPr lang="en-GB" smtClean="0"/>
              <a:pPr/>
              <a:t>1/17/18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5E8BAC1-89F4-4CB1-BE5C-196DF6D79AD4}" type="slidenum">
              <a:rPr lang="en-GB" smtClean="0"/>
              <a:pPr/>
              <a:t>‹#›</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049568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Research_ethics" TargetMode="External"/><Relationship Id="rId4" Type="http://schemas.openxmlformats.org/officeDocument/2006/relationships/hyperlink" Target="https://en.wikipedia.org/wiki/Human_experimentation" TargetMode="External"/><Relationship Id="rId5" Type="http://schemas.openxmlformats.org/officeDocument/2006/relationships/hyperlink" Target="https://en.wikipedia.org/wiki/Subsequent_Nuremberg_trials" TargetMode="External"/><Relationship Id="rId6" Type="http://schemas.openxmlformats.org/officeDocument/2006/relationships/hyperlink" Target="https://en.wikipedia.org/wiki/World_War_II" TargetMode="External"/><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Dilemma one is- if you go into a shop and you pay with a £5 note and are given your change and a £5 note back what would you do? </a:t>
            </a:r>
          </a:p>
          <a:p>
            <a:r>
              <a:rPr lang="en-GB" dirty="0" smtClean="0"/>
              <a:t>Then ask them if they gave £10 and did not get the correct change what would they do? Double standards</a:t>
            </a:r>
          </a:p>
          <a:p>
            <a:endParaRPr lang="en-GB" dirty="0" smtClean="0"/>
          </a:p>
          <a:p>
            <a:r>
              <a:rPr lang="en-GB" dirty="0" smtClean="0"/>
              <a:t>What are ethics? </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1</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27055599"/>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how are they related to……</a:t>
            </a:r>
          </a:p>
          <a:p>
            <a:endParaRPr lang="en-GB" dirty="0" smtClean="0"/>
          </a:p>
          <a:p>
            <a:r>
              <a:rPr lang="en-GB" dirty="0" smtClean="0"/>
              <a:t>Values</a:t>
            </a:r>
            <a:r>
              <a:rPr lang="en-GB" baseline="0" dirty="0" smtClean="0"/>
              <a:t> and their relationships to ethics are to be kept in mind </a:t>
            </a:r>
            <a:endParaRPr lang="en-GB" dirty="0" smtClean="0"/>
          </a:p>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2</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361251426"/>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a:t>
            </a:r>
            <a:r>
              <a:rPr lang="en-GB" sz="1200" b="1" kern="1200" dirty="0" smtClean="0">
                <a:solidFill>
                  <a:schemeClr val="tx1"/>
                </a:solidFill>
                <a:latin typeface="+mn-lt"/>
                <a:ea typeface="+mn-ea"/>
                <a:cs typeface="+mn-cs"/>
              </a:rPr>
              <a:t>Nuremberg Code</a:t>
            </a:r>
            <a:r>
              <a:rPr lang="en-GB" sz="1200" kern="1200" dirty="0" smtClean="0">
                <a:solidFill>
                  <a:schemeClr val="tx1"/>
                </a:solidFill>
                <a:latin typeface="+mn-lt"/>
                <a:ea typeface="+mn-ea"/>
                <a:cs typeface="+mn-cs"/>
              </a:rPr>
              <a:t> is a set of </a:t>
            </a:r>
            <a:r>
              <a:rPr lang="en-GB" sz="1200" u="none" strike="noStrike" kern="1200" dirty="0" smtClean="0">
                <a:solidFill>
                  <a:schemeClr val="tx1"/>
                </a:solidFill>
                <a:latin typeface="+mn-lt"/>
                <a:ea typeface="+mn-ea"/>
                <a:cs typeface="+mn-cs"/>
                <a:hlinkClick r:id="rId3"/>
              </a:rPr>
              <a:t>research ethics</a:t>
            </a:r>
            <a:r>
              <a:rPr lang="en-GB" sz="1200" kern="1200" dirty="0" smtClean="0">
                <a:solidFill>
                  <a:schemeClr val="tx1"/>
                </a:solidFill>
                <a:latin typeface="+mn-lt"/>
                <a:ea typeface="+mn-ea"/>
                <a:cs typeface="+mn-cs"/>
              </a:rPr>
              <a:t> principles for </a:t>
            </a:r>
            <a:r>
              <a:rPr lang="en-GB" sz="1200" u="none" strike="noStrike" kern="1200" dirty="0" smtClean="0">
                <a:solidFill>
                  <a:schemeClr val="tx1"/>
                </a:solidFill>
                <a:latin typeface="+mn-lt"/>
                <a:ea typeface="+mn-ea"/>
                <a:cs typeface="+mn-cs"/>
                <a:hlinkClick r:id="rId4"/>
              </a:rPr>
              <a:t>human experimentation</a:t>
            </a:r>
            <a:r>
              <a:rPr lang="en-GB" sz="1200" kern="1200" dirty="0" smtClean="0">
                <a:solidFill>
                  <a:schemeClr val="tx1"/>
                </a:solidFill>
                <a:latin typeface="+mn-lt"/>
                <a:ea typeface="+mn-ea"/>
                <a:cs typeface="+mn-cs"/>
              </a:rPr>
              <a:t> set as a result of the </a:t>
            </a:r>
            <a:r>
              <a:rPr lang="en-GB" sz="1200" u="none" strike="noStrike" kern="1200" dirty="0" smtClean="0">
                <a:solidFill>
                  <a:schemeClr val="tx1"/>
                </a:solidFill>
                <a:latin typeface="+mn-lt"/>
                <a:ea typeface="+mn-ea"/>
                <a:cs typeface="+mn-cs"/>
                <a:hlinkClick r:id="rId5"/>
              </a:rPr>
              <a:t>subsequent Nuremberg trials</a:t>
            </a:r>
            <a:r>
              <a:rPr lang="en-GB" sz="1200" kern="1200" dirty="0" smtClean="0">
                <a:solidFill>
                  <a:schemeClr val="tx1"/>
                </a:solidFill>
                <a:latin typeface="+mn-lt"/>
                <a:ea typeface="+mn-ea"/>
                <a:cs typeface="+mn-cs"/>
              </a:rPr>
              <a:t> at the end of the </a:t>
            </a:r>
            <a:r>
              <a:rPr lang="en-GB" sz="1200" u="none" strike="noStrike" kern="1200" dirty="0" smtClean="0">
                <a:solidFill>
                  <a:schemeClr val="tx1"/>
                </a:solidFill>
                <a:latin typeface="+mn-lt"/>
                <a:ea typeface="+mn-ea"/>
                <a:cs typeface="+mn-cs"/>
                <a:hlinkClick r:id="rId6"/>
              </a:rPr>
              <a:t>Second World War</a:t>
            </a:r>
            <a:r>
              <a:rPr lang="en-GB" sz="1200" kern="1200" dirty="0" smtClean="0">
                <a:solidFill>
                  <a:schemeClr val="tx1"/>
                </a:solidFill>
                <a:latin typeface="+mn-lt"/>
                <a:ea typeface="+mn-ea"/>
                <a:cs typeface="+mn-cs"/>
              </a:rPr>
              <a:t>.</a:t>
            </a:r>
          </a:p>
          <a:p>
            <a:endParaRPr lang="en-GB" dirty="0" smtClean="0"/>
          </a:p>
          <a:p>
            <a:r>
              <a:rPr lang="en-GB" dirty="0" smtClean="0"/>
              <a:t>Ethical dilemmas…..</a:t>
            </a:r>
          </a:p>
          <a:p>
            <a:endParaRPr lang="en-GB" dirty="0" smtClean="0"/>
          </a:p>
          <a:p>
            <a:r>
              <a:rPr lang="en-GB" dirty="0" smtClean="0"/>
              <a:t>Understanding how long a human can stay in ice cold water before they freeze is very valuable information;</a:t>
            </a:r>
          </a:p>
          <a:p>
            <a:r>
              <a:rPr lang="en-GB" baseline="0" dirty="0" smtClean="0"/>
              <a:t>Emergency services</a:t>
            </a:r>
          </a:p>
          <a:p>
            <a:r>
              <a:rPr lang="en-GB" baseline="0" dirty="0" smtClean="0"/>
              <a:t>Rescue services</a:t>
            </a:r>
          </a:p>
          <a:p>
            <a:r>
              <a:rPr lang="en-GB" baseline="0" dirty="0" smtClean="0"/>
              <a:t>Design of equipment for the forces </a:t>
            </a:r>
          </a:p>
          <a:p>
            <a:endParaRPr lang="en-GB" baseline="0" dirty="0" smtClean="0"/>
          </a:p>
          <a:p>
            <a:r>
              <a:rPr lang="en-GB" baseline="0" dirty="0" smtClean="0"/>
              <a:t>Nuremburg code said NO</a:t>
            </a:r>
          </a:p>
          <a:p>
            <a:r>
              <a:rPr lang="en-GB" baseline="0" dirty="0" smtClean="0"/>
              <a:t>Families of those who were tortured said YES – some meaning and long term impact for the lives lost </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3</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15152472"/>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a:t>
            </a:r>
            <a:r>
              <a:rPr lang="en-GB" sz="1200" kern="1200" dirty="0" err="1" smtClean="0">
                <a:solidFill>
                  <a:schemeClr val="tx1"/>
                </a:solidFill>
                <a:latin typeface="+mn-lt"/>
                <a:ea typeface="+mn-ea"/>
                <a:cs typeface="+mn-cs"/>
              </a:rPr>
              <a:t>Milgram's</a:t>
            </a:r>
            <a:r>
              <a:rPr lang="en-GB" sz="1200" kern="1200" dirty="0" smtClean="0">
                <a:solidFill>
                  <a:schemeClr val="tx1"/>
                </a:solidFill>
                <a:latin typeface="+mn-lt"/>
                <a:ea typeface="+mn-ea"/>
                <a:cs typeface="+mn-cs"/>
              </a:rPr>
              <a:t> basic paradigm, a subject walks into a laboratory believing that </a:t>
            </a:r>
            <a:r>
              <a:rPr lang="en-GB" sz="1200" kern="1200" dirty="0" err="1" smtClean="0">
                <a:solidFill>
                  <a:schemeClr val="tx1"/>
                </a:solidFill>
                <a:latin typeface="+mn-lt"/>
                <a:ea typeface="+mn-ea"/>
                <a:cs typeface="+mn-cs"/>
              </a:rPr>
              <a:t>s</a:t>
            </a:r>
            <a:r>
              <a:rPr lang="en-GB" sz="1200" kern="1200" dirty="0" smtClean="0">
                <a:solidFill>
                  <a:schemeClr val="tx1"/>
                </a:solidFill>
                <a:latin typeface="+mn-lt"/>
                <a:ea typeface="+mn-ea"/>
                <a:cs typeface="+mn-cs"/>
              </a:rPr>
              <a:t>/he is about to take part in a study of memory and learning. After being assigned the role of a teacher, the subject is asked to teach word associations to a fellow subject (who in reality is a collaborator of the experimenter). The teaching method, however, is unconventional—administering increasingly higher electric shocks to the learner. Once the presumed shock level reaches a certain point, the subject is thrown into a conflict. On the one hand, the strapped learner demands to be set free, he appears to suffer pain, and going all the way may pose a risk to his health. On the other hand, the experimenter, if asked, insists that the experiment is not as unhealthy as it appears to be, and that the teacher must go on. </a:t>
            </a:r>
          </a:p>
          <a:p>
            <a:endParaRPr lang="en-GB" dirty="0" smtClean="0"/>
          </a:p>
          <a:p>
            <a:r>
              <a:rPr lang="en-GB" dirty="0" smtClean="0"/>
              <a:t>This is considered unethical practice – deception of the participants (but we have learnt so much...) </a:t>
            </a:r>
          </a:p>
          <a:p>
            <a:r>
              <a:rPr lang="en-GB" dirty="0" smtClean="0"/>
              <a:t>How would we have reacted?</a:t>
            </a:r>
            <a:r>
              <a:rPr lang="en-GB" baseline="0" dirty="0" smtClean="0"/>
              <a:t> </a:t>
            </a:r>
          </a:p>
          <a:p>
            <a:r>
              <a:rPr lang="en-GB" baseline="0" dirty="0" smtClean="0"/>
              <a:t>Judging those under orders…. Is this an ethical dilemma or an absolute truth?</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4</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566052758"/>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smtClean="0"/>
              <a:t>Milgram</a:t>
            </a:r>
            <a:r>
              <a:rPr lang="en-GB" sz="1200" dirty="0" smtClean="0"/>
              <a:t> posed this question to a group of Yale University students</a:t>
            </a:r>
          </a:p>
          <a:p>
            <a:r>
              <a:rPr lang="en-GB" sz="1200" dirty="0" smtClean="0"/>
              <a:t>It was predicted that no more than 3 out of 100 participants would deliver the maximum shock. </a:t>
            </a:r>
          </a:p>
          <a:p>
            <a:r>
              <a:rPr lang="en-GB" sz="1200" dirty="0" smtClean="0"/>
              <a:t>In reality, 65% of the participants in </a:t>
            </a:r>
            <a:r>
              <a:rPr lang="en-GB" sz="1200" dirty="0" err="1" smtClean="0"/>
              <a:t>Milgram’s</a:t>
            </a:r>
            <a:r>
              <a:rPr lang="en-GB" sz="1200" dirty="0" smtClean="0"/>
              <a:t> study delivered the maximum shocks. </a:t>
            </a:r>
          </a:p>
          <a:p>
            <a:endParaRPr lang="en-GB" sz="1200" dirty="0" smtClean="0"/>
          </a:p>
          <a:p>
            <a:r>
              <a:rPr lang="en-GB" sz="1200" dirty="0" smtClean="0"/>
              <a:t>Of the 40 participants in the study, 26 delivered the maximum shocks while 14 stopped before reaching the highest levels. </a:t>
            </a:r>
          </a:p>
          <a:p>
            <a:r>
              <a:rPr lang="en-GB" sz="1200" dirty="0" smtClean="0"/>
              <a:t>It is important to note that many of the subjects became extremely agitated, distraught and angry at the experimenter. Yet they continued to follow orders all the way to the end. </a:t>
            </a:r>
          </a:p>
          <a:p>
            <a:endParaRPr lang="en-GB" dirty="0"/>
          </a:p>
        </p:txBody>
      </p:sp>
      <p:sp>
        <p:nvSpPr>
          <p:cNvPr id="4" name="Slide Number Placeholder 3"/>
          <p:cNvSpPr>
            <a:spLocks noGrp="1"/>
          </p:cNvSpPr>
          <p:nvPr>
            <p:ph type="sldNum" sz="quarter" idx="10"/>
          </p:nvPr>
        </p:nvSpPr>
        <p:spPr/>
        <p:txBody>
          <a:bodyPr/>
          <a:lstStyle/>
          <a:p>
            <a:fld id="{45E8BAC1-89F4-4CB1-BE5C-196DF6D79AD4}" type="slidenum">
              <a:rPr lang="en-GB" smtClean="0"/>
              <a:pPr/>
              <a:t>5</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12895734"/>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Professor Dick van </a:t>
            </a:r>
            <a:r>
              <a:rPr lang="en-GB" dirty="0" err="1" smtClean="0"/>
              <a:t>Velzen</a:t>
            </a:r>
            <a:r>
              <a:rPr lang="en-GB" dirty="0" smtClean="0"/>
              <a:t>, the pathologist at the centre of the Alder Hey scandal admitted </a:t>
            </a:r>
            <a:r>
              <a:rPr lang="en-GB" b="1" dirty="0" smtClean="0"/>
              <a:t>using some organs for research purposes</a:t>
            </a:r>
            <a:r>
              <a:rPr lang="en-GB" dirty="0" smtClean="0"/>
              <a:t>, without the permission of the coroner or the consent of parents. </a:t>
            </a:r>
          </a:p>
          <a:p>
            <a:endParaRPr lang="en-GB" dirty="0" smtClean="0"/>
          </a:p>
          <a:p>
            <a:r>
              <a:rPr lang="en-GB" dirty="0" smtClean="0"/>
              <a:t>He blamed the hospital for the practice of organ stripping, saying that he removed and stored the organs of 845 children </a:t>
            </a:r>
            <a:r>
              <a:rPr lang="en-GB" b="1" dirty="0" smtClean="0"/>
              <a:t>because he did not have the resources from the hospital to carry out detailed post mortems </a:t>
            </a:r>
            <a:r>
              <a:rPr lang="en-GB" dirty="0" smtClean="0"/>
              <a:t>and claimed that he had always hoped to complete them one day.</a:t>
            </a:r>
          </a:p>
          <a:p>
            <a:endParaRPr lang="en-GB" dirty="0"/>
          </a:p>
        </p:txBody>
      </p:sp>
      <p:sp>
        <p:nvSpPr>
          <p:cNvPr id="4" name="Slide Number Placeholder 3"/>
          <p:cNvSpPr>
            <a:spLocks noGrp="1"/>
          </p:cNvSpPr>
          <p:nvPr>
            <p:ph type="sldNum" sz="quarter" idx="10"/>
          </p:nvPr>
        </p:nvSpPr>
        <p:spPr/>
        <p:txBody>
          <a:bodyPr/>
          <a:lstStyle/>
          <a:p>
            <a:fld id="{45E8BAC1-89F4-4CB1-BE5C-196DF6D79AD4}" type="slidenum">
              <a:rPr lang="en-GB" smtClean="0"/>
              <a:pPr/>
              <a:t>6</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86304122"/>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exist because the answer is no. </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7</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249585014"/>
      </p:ext>
    </p:extLst>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E8BAC1-89F4-4CB1-BE5C-196DF6D79AD4}" type="slidenum">
              <a:rPr lang="en-GB" smtClean="0"/>
              <a:pPr/>
              <a:t>8</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17827761"/>
      </p:ext>
    </p:extLst>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seems quite straightforward and seems not to involve</a:t>
            </a:r>
            <a:r>
              <a:rPr lang="en-GB" baseline="0" dirty="0" smtClean="0"/>
              <a:t> overt ethical decisions </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EWC code of professional conduct and practice for registrants with the Education Workforce Council</a:t>
            </a:r>
          </a:p>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9</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62096703"/>
      </p:ext>
    </p:extLst>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Respect:</a:t>
            </a:r>
          </a:p>
          <a:p>
            <a:r>
              <a:rPr lang="en-GB" dirty="0" smtClean="0"/>
              <a:t>superhero/</a:t>
            </a:r>
            <a:r>
              <a:rPr lang="en-GB" baseline="0" dirty="0" smtClean="0"/>
              <a:t> villain: children are </a:t>
            </a:r>
            <a:r>
              <a:rPr lang="en-GB" b="1" baseline="0" dirty="0" smtClean="0"/>
              <a:t>required in play (intrinsically) </a:t>
            </a:r>
            <a:r>
              <a:rPr lang="en-GB" baseline="0" dirty="0" smtClean="0"/>
              <a:t>to explore aspects of themselves: how do we respect this in classes were we are always ‘kind’ to each other/ where guns are banned and why chastise for war games and killing games?</a:t>
            </a:r>
            <a:endParaRPr lang="en-GB" dirty="0" smtClean="0"/>
          </a:p>
          <a:p>
            <a:endParaRPr lang="en-GB" dirty="0" smtClean="0"/>
          </a:p>
          <a:p>
            <a:r>
              <a:rPr lang="en-GB" dirty="0" smtClean="0"/>
              <a:t>BMJ: sedentary behaviour </a:t>
            </a:r>
            <a:r>
              <a:rPr lang="en-GB" u="sng" dirty="0" smtClean="0"/>
              <a:t>is unhealthy </a:t>
            </a:r>
          </a:p>
          <a:p>
            <a:r>
              <a:rPr lang="en-GB" u="none" dirty="0" err="1" smtClean="0"/>
              <a:t>Tovey</a:t>
            </a:r>
            <a:r>
              <a:rPr lang="en-GB" u="none" dirty="0" smtClean="0"/>
              <a:t> /Garrick : sitting still is a high level of skill</a:t>
            </a:r>
            <a:r>
              <a:rPr lang="en-GB" u="none" baseline="0" dirty="0" smtClean="0"/>
              <a:t> that some young children are not physically ready to master (should we punish them?)</a:t>
            </a:r>
            <a:endParaRPr lang="en-GB" u="none" dirty="0" smtClean="0"/>
          </a:p>
          <a:p>
            <a:endParaRPr lang="en-GB" dirty="0" smtClean="0"/>
          </a:p>
          <a:p>
            <a:r>
              <a:rPr lang="en-GB" b="1" u="sng" dirty="0" smtClean="0"/>
              <a:t>Trust:</a:t>
            </a:r>
            <a:r>
              <a:rPr lang="en-GB" b="1" u="sng" baseline="0" dirty="0" smtClean="0"/>
              <a:t> </a:t>
            </a:r>
            <a:endParaRPr lang="en-GB" b="1" u="sng" dirty="0" smtClean="0"/>
          </a:p>
          <a:p>
            <a:r>
              <a:rPr lang="en-GB" dirty="0" smtClean="0"/>
              <a:t>How do we ethically relate to children our estimation of their abilities?</a:t>
            </a:r>
            <a:r>
              <a:rPr lang="en-GB" baseline="0" dirty="0" smtClean="0"/>
              <a:t> (grouping? Masking our purposes in peer pairing?)</a:t>
            </a:r>
            <a:endParaRPr lang="en-GB" dirty="0" smtClean="0"/>
          </a:p>
          <a:p>
            <a:endParaRPr lang="en-GB" dirty="0" smtClean="0"/>
          </a:p>
          <a:p>
            <a:r>
              <a:rPr lang="en-GB" b="1" u="sng" dirty="0" smtClean="0"/>
              <a:t>Confidentiality:  </a:t>
            </a:r>
          </a:p>
          <a:p>
            <a:r>
              <a:rPr lang="en-GB" dirty="0" smtClean="0"/>
              <a:t>The funny incident with the child in your class – is this valid pub-time conversation?</a:t>
            </a:r>
          </a:p>
          <a:p>
            <a:r>
              <a:rPr lang="en-GB" dirty="0" smtClean="0"/>
              <a:t>The ‘nightmare’ father – ditto?</a:t>
            </a:r>
          </a:p>
          <a:p>
            <a:endParaRPr lang="en-GB" dirty="0" smtClean="0"/>
          </a:p>
          <a:p>
            <a:r>
              <a:rPr lang="en-GB" dirty="0" smtClean="0"/>
              <a:t>How do we support</a:t>
            </a:r>
            <a:r>
              <a:rPr lang="en-GB" baseline="0" dirty="0" smtClean="0"/>
              <a:t> children who declare abuse to us?</a:t>
            </a:r>
          </a:p>
          <a:p>
            <a:r>
              <a:rPr lang="en-GB" baseline="0" dirty="0" smtClean="0"/>
              <a:t>Relate to safeguarding card: never promise to keep </a:t>
            </a:r>
            <a:r>
              <a:rPr lang="en-GB" baseline="0" dirty="0" err="1" smtClean="0"/>
              <a:t>sthg</a:t>
            </a:r>
            <a:r>
              <a:rPr lang="en-GB" baseline="0" dirty="0" smtClean="0"/>
              <a:t> to yourself; who do you turn to….?</a:t>
            </a:r>
            <a:endParaRPr lang="en-GB" dirty="0" smtClean="0"/>
          </a:p>
          <a:p>
            <a:endParaRPr lang="en-GB" dirty="0" smtClean="0"/>
          </a:p>
          <a:p>
            <a:r>
              <a:rPr lang="en-GB" dirty="0" smtClean="0"/>
              <a:t>Behaviour: </a:t>
            </a:r>
            <a:r>
              <a:rPr lang="en-GB" b="1" dirty="0" smtClean="0"/>
              <a:t>NEVER jump to conclusions</a:t>
            </a:r>
            <a:r>
              <a:rPr lang="en-GB" dirty="0" smtClean="0"/>
              <a:t>…. (WATCH video)</a:t>
            </a:r>
          </a:p>
          <a:p>
            <a:endParaRPr lang="en-GB" baseline="0" dirty="0" smtClean="0"/>
          </a:p>
          <a:p>
            <a:r>
              <a:rPr lang="en-GB" baseline="0" dirty="0" smtClean="0"/>
              <a:t>So what do we do… (we make a judgement) … before we make a judgement we need to full picture </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10</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89762769"/>
      </p:ext>
    </p:extLst>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Teacher as role model -</a:t>
            </a:r>
          </a:p>
          <a:p>
            <a:pPr lvl="1"/>
            <a:r>
              <a:rPr lang="en-GB" dirty="0" smtClean="0"/>
              <a:t>how do you feel about that?</a:t>
            </a:r>
          </a:p>
          <a:p>
            <a:endParaRPr lang="en-GB" dirty="0" smtClean="0"/>
          </a:p>
          <a:p>
            <a:r>
              <a:rPr lang="en-GB" dirty="0" smtClean="0"/>
              <a:t>This is one of your professional responsibilities </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11</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301802345"/>
      </p:ext>
    </p:extLst>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would you do? </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12</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91499301"/>
      </p:ext>
    </p:extLst>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E8BAC1-89F4-4CB1-BE5C-196DF6D79AD4}" type="slidenum">
              <a:rPr lang="en-GB" smtClean="0"/>
              <a:pPr/>
              <a:t>13</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56977472"/>
      </p:ext>
    </p:extLst>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E8BAC1-89F4-4CB1-BE5C-196DF6D79AD4}" type="slidenum">
              <a:rPr lang="en-GB" smtClean="0"/>
              <a:pPr/>
              <a:t>14</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054610631"/>
      </p:ext>
    </p:extLst>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E8BAC1-89F4-4CB1-BE5C-196DF6D79AD4}" type="slidenum">
              <a:rPr lang="en-GB" smtClean="0"/>
              <a:pPr/>
              <a:t>15</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24111388"/>
      </p:ext>
    </p:extLst>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17</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50393981"/>
      </p:ext>
    </p:extLst>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u="sng" dirty="0" smtClean="0"/>
              <a:t>Consent: </a:t>
            </a:r>
          </a:p>
          <a:p>
            <a:endParaRPr lang="en-GB" dirty="0" smtClean="0"/>
          </a:p>
          <a:p>
            <a:r>
              <a:rPr lang="en-GB" dirty="0" smtClean="0"/>
              <a:t>Who / how</a:t>
            </a:r>
          </a:p>
          <a:p>
            <a:endParaRPr lang="en-GB" dirty="0" smtClean="0"/>
          </a:p>
          <a:p>
            <a:r>
              <a:rPr lang="en-GB" dirty="0" smtClean="0"/>
              <a:t>Informed consent – means that the consent is with FULL knowledge of what you intend to do, the implications of this, who else will see</a:t>
            </a:r>
            <a:r>
              <a:rPr lang="en-GB" baseline="0" dirty="0" smtClean="0"/>
              <a:t> the data etc. </a:t>
            </a:r>
          </a:p>
          <a:p>
            <a:endParaRPr lang="en-GB" baseline="0" dirty="0" smtClean="0"/>
          </a:p>
          <a:p>
            <a:r>
              <a:rPr lang="en-GB" baseline="0" dirty="0" smtClean="0"/>
              <a:t>Head / mentor / parents (?)</a:t>
            </a:r>
          </a:p>
          <a:p>
            <a:endParaRPr lang="en-GB" baseline="0" dirty="0" smtClean="0"/>
          </a:p>
          <a:p>
            <a:r>
              <a:rPr lang="en-GB" b="1" dirty="0" smtClean="0"/>
              <a:t>Children</a:t>
            </a:r>
            <a:r>
              <a:rPr lang="en-GB" b="1" baseline="0" dirty="0" smtClean="0"/>
              <a:t> </a:t>
            </a:r>
            <a:r>
              <a:rPr lang="en-GB" baseline="0" dirty="0" smtClean="0"/>
              <a:t>– how will you get assent from those children involved? And if you don’t intend to, why not (may skew your results) </a:t>
            </a:r>
          </a:p>
          <a:p>
            <a:endParaRPr lang="en-US" dirty="0"/>
          </a:p>
        </p:txBody>
      </p:sp>
      <p:sp>
        <p:nvSpPr>
          <p:cNvPr id="4" name="Slide Number Placeholder 3"/>
          <p:cNvSpPr>
            <a:spLocks noGrp="1"/>
          </p:cNvSpPr>
          <p:nvPr>
            <p:ph type="sldNum" sz="quarter" idx="10"/>
          </p:nvPr>
        </p:nvSpPr>
        <p:spPr/>
        <p:txBody>
          <a:bodyPr/>
          <a:lstStyle/>
          <a:p>
            <a:fld id="{45E8BAC1-89F4-4CB1-BE5C-196DF6D79AD4}"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On-going right to withdraw : how do you offer this to children? (smiley faces // wearing bands under </a:t>
            </a:r>
            <a:r>
              <a:rPr lang="en-GB" baseline="0" dirty="0" err="1" smtClean="0"/>
              <a:t>obs’n</a:t>
            </a:r>
            <a:r>
              <a:rPr lang="en-GB" baseline="0" dirty="0" smtClean="0"/>
              <a:t>)</a:t>
            </a:r>
            <a:endParaRPr lang="en-GB" dirty="0" smtClean="0"/>
          </a:p>
          <a:p>
            <a:endParaRPr lang="en-US" dirty="0"/>
          </a:p>
        </p:txBody>
      </p:sp>
      <p:sp>
        <p:nvSpPr>
          <p:cNvPr id="4" name="Slide Number Placeholder 3"/>
          <p:cNvSpPr>
            <a:spLocks noGrp="1"/>
          </p:cNvSpPr>
          <p:nvPr>
            <p:ph type="sldNum" sz="quarter" idx="10"/>
          </p:nvPr>
        </p:nvSpPr>
        <p:spPr/>
        <p:txBody>
          <a:bodyPr/>
          <a:lstStyle/>
          <a:p>
            <a:fld id="{45E8BAC1-89F4-4CB1-BE5C-196DF6D79AD4}"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For the three focus children, these points also need to be made clear.</a:t>
            </a:r>
            <a:endParaRPr lang="en-US" dirty="0"/>
          </a:p>
        </p:txBody>
      </p:sp>
      <p:sp>
        <p:nvSpPr>
          <p:cNvPr id="4" name="Slide Number Placeholder 3"/>
          <p:cNvSpPr>
            <a:spLocks noGrp="1"/>
          </p:cNvSpPr>
          <p:nvPr>
            <p:ph type="sldNum" sz="quarter" idx="10"/>
          </p:nvPr>
        </p:nvSpPr>
        <p:spPr/>
        <p:txBody>
          <a:bodyPr/>
          <a:lstStyle/>
          <a:p>
            <a:fld id="{50F77542-535E-E646-AC10-3763F58A6EB7}" type="slidenum">
              <a:rPr lang="en-US" smtClean="0"/>
              <a:pPr/>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Confidentiality</a:t>
            </a:r>
            <a:r>
              <a:rPr lang="en-GB" baseline="0" dirty="0" smtClean="0"/>
              <a:t> – do not give names of schools, classes, people, care given to description of schools, location </a:t>
            </a:r>
            <a:r>
              <a:rPr lang="en-GB" baseline="0" dirty="0" err="1" smtClean="0"/>
              <a:t>etc</a:t>
            </a:r>
            <a:endParaRPr lang="en-GB" baseline="0" dirty="0" smtClean="0"/>
          </a:p>
          <a:p>
            <a:r>
              <a:rPr lang="en-GB" baseline="0" dirty="0" smtClean="0"/>
              <a:t>Anonymity – e.g. </a:t>
            </a:r>
            <a:r>
              <a:rPr lang="en-GB" baseline="0" dirty="0" err="1" smtClean="0"/>
              <a:t>questinnaire</a:t>
            </a:r>
            <a:r>
              <a:rPr lang="en-GB" baseline="0" dirty="0" smtClean="0"/>
              <a:t> by post with no address / name or other identifier in the response – coded data.</a:t>
            </a:r>
          </a:p>
        </p:txBody>
      </p:sp>
      <p:sp>
        <p:nvSpPr>
          <p:cNvPr id="4" name="Slide Number Placeholder 3"/>
          <p:cNvSpPr>
            <a:spLocks noGrp="1"/>
          </p:cNvSpPr>
          <p:nvPr>
            <p:ph type="sldNum" sz="quarter" idx="10"/>
          </p:nvPr>
        </p:nvSpPr>
        <p:spPr/>
        <p:txBody>
          <a:bodyPr/>
          <a:lstStyle/>
          <a:p>
            <a:fld id="{EAAC883B-1A37-437F-BC37-8E1111D1E2F0}" type="slidenum">
              <a:rPr lang="en-GB" smtClean="0"/>
              <a:pPr/>
              <a:t>21</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31657548"/>
      </p:ext>
    </p:extLst>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E8BAC1-89F4-4CB1-BE5C-196DF6D79AD4}" type="slidenum">
              <a:rPr lang="en-GB" smtClean="0"/>
              <a:pPr/>
              <a:t>22</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22595487"/>
      </p:ext>
    </p:extLst>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need to attend to</a:t>
            </a:r>
            <a:r>
              <a:rPr lang="en-GB" baseline="0" dirty="0" smtClean="0"/>
              <a:t> these areas in your own ethical considerations</a:t>
            </a:r>
            <a:endParaRPr lang="en-GB" dirty="0"/>
          </a:p>
        </p:txBody>
      </p:sp>
      <p:sp>
        <p:nvSpPr>
          <p:cNvPr id="4" name="Slide Number Placeholder 3"/>
          <p:cNvSpPr>
            <a:spLocks noGrp="1"/>
          </p:cNvSpPr>
          <p:nvPr>
            <p:ph type="sldNum" sz="quarter" idx="10"/>
          </p:nvPr>
        </p:nvSpPr>
        <p:spPr/>
        <p:txBody>
          <a:bodyPr/>
          <a:lstStyle/>
          <a:p>
            <a:fld id="{EAAC883B-1A37-437F-BC37-8E1111D1E2F0}" type="slidenum">
              <a:rPr lang="en-GB" smtClean="0"/>
              <a:pPr/>
              <a:t>25</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12302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9C64F3F4-CE19-49F8-9EF4-FF4EE52031C2}" type="datetimeFigureOut">
              <a:rPr lang="en-GB" smtClean="0"/>
              <a:pPr/>
              <a:t>1/17/18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C64F3F4-CE19-49F8-9EF4-FF4EE52031C2}" type="datetimeFigureOut">
              <a:rPr lang="en-GB" smtClean="0"/>
              <a:pPr/>
              <a:t>1/17/18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9C64F3F4-CE19-49F8-9EF4-FF4EE52031C2}" type="datetimeFigureOut">
              <a:rPr lang="en-GB" smtClean="0"/>
              <a:pPr/>
              <a:t>1/17/18</a:t>
            </a:fld>
            <a:endParaRPr lang="en-GB"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1/17/18</a:t>
            </a:fld>
            <a:endParaRPr lang="en-GB"/>
          </a:p>
        </p:txBody>
      </p:sp>
      <p:sp>
        <p:nvSpPr>
          <p:cNvPr id="5" name="Footer Placeholder 4"/>
          <p:cNvSpPr>
            <a:spLocks noGrp="1"/>
          </p:cNvSpPr>
          <p:nvPr>
            <p:ph type="ftr" sz="quarter" idx="11"/>
          </p:nvPr>
        </p:nvSpPr>
        <p:spPr/>
        <p:txBody>
          <a:bodyPr/>
          <a:lstStyle/>
          <a:p>
            <a:r>
              <a:rPr/>
              <a:t>
              </a:t>
            </a:r>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9C64F3F4-CE19-49F8-9EF4-FF4EE52031C2}" type="datetimeFigureOut">
              <a:rPr lang="en-GB" smtClean="0"/>
              <a:pPr/>
              <a:t>1/17/18</a:t>
            </a:fld>
            <a:endParaRPr lang="en-GB"/>
          </a:p>
        </p:txBody>
      </p:sp>
      <p:sp>
        <p:nvSpPr>
          <p:cNvPr id="6" name="Footer Placeholder 5"/>
          <p:cNvSpPr>
            <a:spLocks noGrp="1"/>
          </p:cNvSpPr>
          <p:nvPr>
            <p:ph type="ftr" sz="quarter" idx="11"/>
          </p:nvPr>
        </p:nvSpPr>
        <p:spPr/>
        <p:txBody>
          <a:bodyPr/>
          <a:lstStyle/>
          <a:p>
            <a:r>
              <a:rPr/>
              <a:t>
              </a:t>
            </a:r>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9C64F3F4-CE19-49F8-9EF4-FF4EE52031C2}" type="datetimeFigureOut">
              <a:rPr lang="en-GB" smtClean="0"/>
              <a:pPr/>
              <a:t>1/17/18</a:t>
            </a:fld>
            <a:endParaRPr lang="en-GB"/>
          </a:p>
        </p:txBody>
      </p:sp>
      <p:sp>
        <p:nvSpPr>
          <p:cNvPr id="8" name="Footer Placeholder 7"/>
          <p:cNvSpPr>
            <a:spLocks noGrp="1"/>
          </p:cNvSpPr>
          <p:nvPr>
            <p:ph type="ftr" sz="quarter" idx="11"/>
          </p:nvPr>
        </p:nvSpPr>
        <p:spPr/>
        <p:txBody>
          <a:bodyPr/>
          <a:lstStyle/>
          <a:p>
            <a:r>
              <a:rPr/>
              <a:t>
              </a:t>
            </a:r>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C64F3F4-CE19-49F8-9EF4-FF4EE52031C2}" type="datetimeFigureOut">
              <a:rPr lang="en-GB" smtClean="0"/>
              <a:pPr/>
              <a:t>1/17/18</a:t>
            </a:fld>
            <a:endParaRPr lang="en-GB"/>
          </a:p>
        </p:txBody>
      </p:sp>
      <p:sp>
        <p:nvSpPr>
          <p:cNvPr id="4" name="Footer Placeholder 3"/>
          <p:cNvSpPr>
            <a:spLocks noGrp="1"/>
          </p:cNvSpPr>
          <p:nvPr>
            <p:ph type="ftr" sz="quarter" idx="11"/>
          </p:nvPr>
        </p:nvSpPr>
        <p:spPr/>
        <p:txBody>
          <a:bodyPr/>
          <a:lstStyle/>
          <a:p>
            <a:r>
              <a:rPr/>
              <a:t>
              </a:t>
            </a:r>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1/17/18</a:t>
            </a:fld>
            <a:endParaRPr lang="en-GB"/>
          </a:p>
        </p:txBody>
      </p:sp>
      <p:sp>
        <p:nvSpPr>
          <p:cNvPr id="3" name="Footer Placeholder 2"/>
          <p:cNvSpPr>
            <a:spLocks noGrp="1"/>
          </p:cNvSpPr>
          <p:nvPr>
            <p:ph type="ftr" sz="quarter" idx="11"/>
          </p:nvPr>
        </p:nvSpPr>
        <p:spPr/>
        <p:txBody>
          <a:bodyPr/>
          <a:lstStyle/>
          <a:p>
            <a:r>
              <a:rPr/>
              <a:t>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1/17/18</a:t>
            </a:fld>
            <a:endParaRPr lang="en-GB"/>
          </a:p>
        </p:txBody>
      </p:sp>
      <p:sp>
        <p:nvSpPr>
          <p:cNvPr id="6" name="Footer Placeholder 5"/>
          <p:cNvSpPr>
            <a:spLocks noGrp="1"/>
          </p:cNvSpPr>
          <p:nvPr>
            <p:ph type="ftr" sz="quarter" idx="11"/>
          </p:nvPr>
        </p:nvSpPr>
        <p:spPr/>
        <p:txBody>
          <a:bodyPr/>
          <a:lstStyle/>
          <a:p>
            <a:r>
              <a:rPr/>
              <a:t>
              </a:t>
            </a:r>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1/17/18</a:t>
            </a:fld>
            <a:endParaRPr lang="en-GB"/>
          </a:p>
        </p:txBody>
      </p:sp>
      <p:sp>
        <p:nvSpPr>
          <p:cNvPr id="6" name="Footer Placeholder 5"/>
          <p:cNvSpPr>
            <a:spLocks noGrp="1"/>
          </p:cNvSpPr>
          <p:nvPr>
            <p:ph type="ftr" sz="quarter" idx="11"/>
          </p:nvPr>
        </p:nvSpPr>
        <p:spPr/>
        <p:txBody>
          <a:bodyPr/>
          <a:lstStyle/>
          <a:p>
            <a:r>
              <a:rPr/>
              <a:t>
              </a:t>
            </a:r>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C64F3F4-CE19-49F8-9EF4-FF4EE52031C2}" type="datetimeFigureOut">
              <a:rPr lang="en-GB" smtClean="0"/>
              <a:pPr/>
              <a:t>1/17/18</a:t>
            </a:fld>
            <a:endParaRPr lang="en-GB"/>
          </a:p>
        </p:txBody>
      </p:sp>
      <p:sp>
        <p:nvSpPr>
          <p:cNvPr id="5" name="Footer Placeholder 4"/>
          <p:cNvSpPr>
            <a:spLocks noGrp="1"/>
          </p:cNvSpPr>
          <p:nvPr>
            <p:ph type="ftr" sz="quarter" idx="11"/>
          </p:nvPr>
        </p:nvSpPr>
        <p:spPr/>
        <p:txBody>
          <a:bodyPr/>
          <a:lstStyle/>
          <a:p>
            <a:r>
              <a:rPr/>
              <a:t>
              </a:t>
            </a:r>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C64F3F4-CE19-49F8-9EF4-FF4EE52031C2}" type="datetimeFigureOut">
              <a:rPr lang="en-GB" smtClean="0"/>
              <a:pPr/>
              <a:t>1/17/18</a:t>
            </a:fld>
            <a:endParaRPr lang="en-GB"/>
          </a:p>
        </p:txBody>
      </p:sp>
      <p:sp>
        <p:nvSpPr>
          <p:cNvPr id="5" name="Footer Placeholder 4"/>
          <p:cNvSpPr>
            <a:spLocks noGrp="1"/>
          </p:cNvSpPr>
          <p:nvPr>
            <p:ph type="ftr" sz="quarter" idx="11"/>
          </p:nvPr>
        </p:nvSpPr>
        <p:spPr/>
        <p:txBody>
          <a:bodyPr/>
          <a:lstStyle/>
          <a:p>
            <a:r>
              <a:rPr/>
              <a:t>
              </a:t>
            </a:r>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9C64F3F4-CE19-49F8-9EF4-FF4EE52031C2}" type="datetimeFigureOut">
              <a:rPr lang="en-GB" smtClean="0"/>
              <a:pPr/>
              <a:t>1/17/18</a:t>
            </a:fld>
            <a:endParaRPr lang="en-GB"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r>
              <a:rPr/>
              <a:t>
              </a:t>
            </a:r>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AC82685A-BD3A-4230-8D85-804689F6729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hyperlink" Target="http://news.bbc.co.uk/1/hi/1136723.stm" TargetMode="External"/><Relationship Id="rId4" Type="http://schemas.openxmlformats.org/officeDocument/2006/relationships/image" Target="../media/image2.pdf"/><Relationship Id="rId5" Type="http://schemas.openxmlformats.org/officeDocument/2006/relationships/image" Target="../media/image3.png"/><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www.ewc.wales/site/images/documents/regulatory/EWC_Code_of_Professional_Conduct__Practice_E.pdf"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www.youtube.com/watch?v=E3h-T3KQNxU"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2.xml"/><Relationship Id="rId3" Type="http://schemas.openxmlformats.org/officeDocument/2006/relationships/hyperlink" Target="http://www.bera.ac.uk/publications/guideline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
            </a:r>
            <a:br>
              <a:rPr lang="en-GB" smtClean="0"/>
            </a:br>
            <a:endParaRPr lang="en-GB" dirty="0"/>
          </a:p>
        </p:txBody>
      </p:sp>
      <p:sp>
        <p:nvSpPr>
          <p:cNvPr id="3" name="Subtitle 2"/>
          <p:cNvSpPr>
            <a:spLocks noGrp="1"/>
          </p:cNvSpPr>
          <p:nvPr>
            <p:ph type="body" idx="1"/>
          </p:nvPr>
        </p:nvSpPr>
        <p:spPr/>
        <p:txBody>
          <a:bodyPr/>
          <a:lstStyle/>
          <a:p>
            <a:endParaRPr lang="en-GB" smtClean="0"/>
          </a:p>
          <a:p>
            <a:endParaRPr lang="en-GB" smtClean="0"/>
          </a:p>
          <a:p>
            <a:endParaRPr lang="en-GB" smtClean="0"/>
          </a:p>
          <a:p>
            <a:endParaRPr lang="en-GB" smtClean="0"/>
          </a:p>
          <a:p>
            <a:endParaRPr lang="en-GB" smtClean="0"/>
          </a:p>
          <a:p>
            <a:endParaRPr lang="en-GB" smtClean="0"/>
          </a:p>
          <a:p>
            <a:endParaRPr lang="en-GB" dirty="0"/>
          </a:p>
        </p:txBody>
      </p:sp>
      <p:sp>
        <p:nvSpPr>
          <p:cNvPr id="11" name="Rectangle 10"/>
          <p:cNvSpPr/>
          <p:nvPr/>
        </p:nvSpPr>
        <p:spPr>
          <a:xfrm>
            <a:off x="1066800" y="1219200"/>
            <a:ext cx="6858000" cy="3539430"/>
          </a:xfrm>
          <a:prstGeom prst="rect">
            <a:avLst/>
          </a:prstGeom>
        </p:spPr>
        <p:txBody>
          <a:bodyPr wrap="square">
            <a:spAutoFit/>
          </a:bodyPr>
          <a:lstStyle/>
          <a:p>
            <a:pPr algn="ctr"/>
            <a:endParaRPr lang="en-GB" sz="2400" dirty="0" smtClean="0">
              <a:solidFill>
                <a:schemeClr val="accent1">
                  <a:lumMod val="75000"/>
                </a:schemeClr>
              </a:solidFill>
            </a:endParaRPr>
          </a:p>
          <a:p>
            <a:pPr algn="ctr"/>
            <a:r>
              <a:rPr lang="en-GB" sz="4000" dirty="0" smtClean="0">
                <a:solidFill>
                  <a:schemeClr val="accent1">
                    <a:lumMod val="75000"/>
                  </a:schemeClr>
                </a:solidFill>
                <a:latin typeface="Comic Sans MS"/>
                <a:cs typeface="Comic Sans MS"/>
              </a:rPr>
              <a:t>Considering </a:t>
            </a:r>
            <a:r>
              <a:rPr lang="en-GB" sz="4000" dirty="0" smtClean="0">
                <a:solidFill>
                  <a:schemeClr val="accent1">
                    <a:lumMod val="75000"/>
                  </a:schemeClr>
                </a:solidFill>
                <a:latin typeface="Comic Sans MS"/>
                <a:cs typeface="Comic Sans MS"/>
              </a:rPr>
              <a:t>ethical practice and ethical </a:t>
            </a:r>
            <a:r>
              <a:rPr lang="en-GB" sz="4000" dirty="0" smtClean="0">
                <a:solidFill>
                  <a:schemeClr val="accent1">
                    <a:lumMod val="75000"/>
                  </a:schemeClr>
                </a:solidFill>
                <a:latin typeface="Comic Sans MS"/>
                <a:cs typeface="Comic Sans MS"/>
              </a:rPr>
              <a:t>research</a:t>
            </a:r>
          </a:p>
          <a:p>
            <a:pPr algn="ctr"/>
            <a:endParaRPr lang="en-GB" sz="4000" dirty="0" smtClean="0">
              <a:solidFill>
                <a:schemeClr val="accent1">
                  <a:lumMod val="75000"/>
                </a:schemeClr>
              </a:solidFill>
              <a:latin typeface="Comic Sans MS"/>
              <a:cs typeface="Comic Sans MS"/>
            </a:endParaRPr>
          </a:p>
          <a:p>
            <a:pPr algn="ctr"/>
            <a:endParaRPr lang="en-GB" sz="4000" dirty="0" smtClean="0">
              <a:solidFill>
                <a:schemeClr val="accent1">
                  <a:lumMod val="75000"/>
                </a:schemeClr>
              </a:solidFill>
              <a:latin typeface="Comic Sans MS"/>
              <a:cs typeface="Comic Sans MS"/>
            </a:endParaRPr>
          </a:p>
          <a:p>
            <a:pPr algn="ctr"/>
            <a:r>
              <a:rPr lang="en-GB" sz="4000" dirty="0" smtClean="0">
                <a:solidFill>
                  <a:schemeClr val="accent1">
                    <a:lumMod val="75000"/>
                  </a:schemeClr>
                </a:solidFill>
                <a:latin typeface="Comic Sans MS"/>
                <a:cs typeface="Comic Sans MS"/>
              </a:rPr>
              <a:t>Ethical approval</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36793342"/>
      </p:ext>
    </p:extLst>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latin typeface="Comic Sans MS"/>
                <a:cs typeface="Comic Sans MS"/>
              </a:rPr>
              <a:t>What are ethics? </a:t>
            </a:r>
            <a:r>
              <a:rPr lang="en-GB" dirty="0" smtClean="0"/>
              <a:t/>
            </a:r>
            <a:br>
              <a:rPr lang="en-GB" dirty="0" smtClean="0"/>
            </a:br>
            <a:endParaRPr lang="en-US" dirty="0"/>
          </a:p>
        </p:txBody>
      </p:sp>
      <p:sp>
        <p:nvSpPr>
          <p:cNvPr id="3" name="Content Placeholder 2"/>
          <p:cNvSpPr>
            <a:spLocks noGrp="1"/>
          </p:cNvSpPr>
          <p:nvPr>
            <p:ph idx="1"/>
          </p:nvPr>
        </p:nvSpPr>
        <p:spPr>
          <a:solidFill>
            <a:schemeClr val="bg1"/>
          </a:solidFill>
        </p:spPr>
        <p:txBody>
          <a:bodyPr>
            <a:normAutofit fontScale="77500" lnSpcReduction="20000"/>
          </a:bodyPr>
          <a:lstStyle/>
          <a:p>
            <a:r>
              <a:rPr lang="en-GB" sz="3200" dirty="0" smtClean="0"/>
              <a:t>Justice</a:t>
            </a:r>
          </a:p>
          <a:p>
            <a:r>
              <a:rPr lang="en-GB" sz="3200" dirty="0" smtClean="0"/>
              <a:t>Rights</a:t>
            </a:r>
          </a:p>
          <a:p>
            <a:r>
              <a:rPr lang="en-GB" sz="3200" dirty="0" smtClean="0"/>
              <a:t>Morality</a:t>
            </a:r>
          </a:p>
          <a:p>
            <a:r>
              <a:rPr lang="en-GB" sz="3200" dirty="0" smtClean="0"/>
              <a:t>Duty</a:t>
            </a:r>
          </a:p>
          <a:p>
            <a:r>
              <a:rPr lang="en-GB" sz="3200" dirty="0" smtClean="0"/>
              <a:t>Fairness</a:t>
            </a:r>
          </a:p>
          <a:p>
            <a:r>
              <a:rPr lang="en-GB" sz="3200" dirty="0" smtClean="0"/>
              <a:t>Responsibilities</a:t>
            </a:r>
          </a:p>
          <a:p>
            <a:r>
              <a:rPr lang="en-GB" sz="3200" b="1" u="sng" dirty="0" smtClean="0"/>
              <a:t>Values</a:t>
            </a:r>
          </a:p>
          <a:p>
            <a:r>
              <a:rPr lang="en-GB" sz="3200" dirty="0" smtClean="0"/>
              <a:t>Common sense</a:t>
            </a:r>
            <a:endParaRPr lang="en-GB" sz="32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16380214"/>
      </p:ext>
    </p:extLst>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Nuremburg Code </a:t>
            </a:r>
            <a:br>
              <a:rPr lang="en-GB" dirty="0" smtClean="0"/>
            </a:br>
            <a:endParaRPr lang="en-US" dirty="0"/>
          </a:p>
        </p:txBody>
      </p:sp>
      <p:sp>
        <p:nvSpPr>
          <p:cNvPr id="3" name="Content Placeholder 2"/>
          <p:cNvSpPr>
            <a:spLocks noGrp="1"/>
          </p:cNvSpPr>
          <p:nvPr>
            <p:ph idx="1"/>
          </p:nvPr>
        </p:nvSpPr>
        <p:spPr>
          <a:xfrm>
            <a:off x="457200" y="1295400"/>
            <a:ext cx="8229600" cy="4221833"/>
          </a:xfrm>
          <a:solidFill>
            <a:schemeClr val="bg1"/>
          </a:solidFill>
        </p:spPr>
        <p:txBody>
          <a:bodyPr>
            <a:normAutofit fontScale="92500" lnSpcReduction="10000"/>
          </a:bodyPr>
          <a:lstStyle/>
          <a:p>
            <a:r>
              <a:rPr lang="en-GB" sz="2800" dirty="0" smtClean="0"/>
              <a:t>Introduced after WW2 atrocities in death camps</a:t>
            </a:r>
          </a:p>
          <a:p>
            <a:endParaRPr lang="en-GB" sz="2800" dirty="0" smtClean="0"/>
          </a:p>
          <a:p>
            <a:r>
              <a:rPr lang="en-GB" sz="2800" dirty="0" smtClean="0"/>
              <a:t>How do we regard the data that was collected in the death camps? </a:t>
            </a:r>
          </a:p>
          <a:p>
            <a:r>
              <a:rPr lang="en-GB" sz="2800" dirty="0" smtClean="0"/>
              <a:t>Data was rigorously collected </a:t>
            </a:r>
          </a:p>
          <a:p>
            <a:r>
              <a:rPr lang="en-GB" sz="2800" dirty="0" smtClean="0"/>
              <a:t>Data provided information that is highly useful to medical research </a:t>
            </a:r>
          </a:p>
          <a:p>
            <a:r>
              <a:rPr lang="en-GB" sz="2800" dirty="0" smtClean="0"/>
              <a:t>Should it be used?</a:t>
            </a:r>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434576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chor="t">
            <a:normAutofit fontScale="90000"/>
          </a:bodyPr>
          <a:lstStyle/>
          <a:p>
            <a:r>
              <a:rPr lang="en-GB" dirty="0" smtClean="0"/>
              <a:t>Obedience or conformity</a:t>
            </a:r>
            <a:br>
              <a:rPr lang="en-GB" dirty="0" smtClean="0"/>
            </a:br>
            <a:endParaRPr lang="en-US" dirty="0"/>
          </a:p>
        </p:txBody>
      </p:sp>
      <p:sp>
        <p:nvSpPr>
          <p:cNvPr id="2" name="Content Placeholder 1"/>
          <p:cNvSpPr>
            <a:spLocks noGrp="1"/>
          </p:cNvSpPr>
          <p:nvPr>
            <p:ph idx="1"/>
          </p:nvPr>
        </p:nvSpPr>
        <p:spPr>
          <a:xfrm>
            <a:off x="457200" y="1371600"/>
            <a:ext cx="8229600" cy="4267200"/>
          </a:xfrm>
          <a:solidFill>
            <a:schemeClr val="bg1"/>
          </a:solidFill>
        </p:spPr>
        <p:txBody>
          <a:bodyPr>
            <a:noAutofit/>
          </a:bodyPr>
          <a:lstStyle/>
          <a:p>
            <a:r>
              <a:rPr lang="en-GB" sz="2800" dirty="0" smtClean="0"/>
              <a:t>Stanley </a:t>
            </a:r>
            <a:r>
              <a:rPr lang="en-GB" sz="2800" dirty="0" err="1" smtClean="0"/>
              <a:t>Milgram</a:t>
            </a:r>
            <a:r>
              <a:rPr lang="en-GB" sz="2800" dirty="0" smtClean="0"/>
              <a:t> - experiment </a:t>
            </a:r>
          </a:p>
          <a:p>
            <a:r>
              <a:rPr lang="en-GB" sz="2800" dirty="0" smtClean="0"/>
              <a:t>The level of shock that the participant was willing to deliver was used as the measure of obedience. </a:t>
            </a:r>
          </a:p>
          <a:p>
            <a:endParaRPr lang="en-GB" sz="2800" dirty="0" smtClean="0"/>
          </a:p>
          <a:p>
            <a:r>
              <a:rPr lang="en-GB" sz="2800" dirty="0" smtClean="0"/>
              <a:t>How far do you think that most participants were willing to go?</a:t>
            </a:r>
          </a:p>
          <a:p>
            <a:r>
              <a:rPr lang="en-GB" sz="2800" dirty="0" smtClean="0"/>
              <a:t>How many of the 100 participants do you think continued to administer the maximum shock? </a:t>
            </a:r>
          </a:p>
          <a:p>
            <a:endParaRPr lang="en-GB" sz="2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178529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Obedience or conformity</a:t>
            </a:r>
            <a:endParaRPr lang="en-US" dirty="0"/>
          </a:p>
        </p:txBody>
      </p:sp>
      <p:sp>
        <p:nvSpPr>
          <p:cNvPr id="8" name="Content Placeholder 7"/>
          <p:cNvSpPr>
            <a:spLocks noGrp="1"/>
          </p:cNvSpPr>
          <p:nvPr>
            <p:ph idx="1"/>
          </p:nvPr>
        </p:nvSpPr>
        <p:spPr>
          <a:solidFill>
            <a:schemeClr val="bg1"/>
          </a:solidFill>
        </p:spPr>
        <p:txBody>
          <a:bodyPr>
            <a:normAutofit fontScale="70000" lnSpcReduction="20000"/>
          </a:bodyPr>
          <a:lstStyle/>
          <a:p>
            <a:r>
              <a:rPr lang="en-GB" sz="4200" dirty="0" smtClean="0"/>
              <a:t>Yale </a:t>
            </a:r>
            <a:r>
              <a:rPr lang="en-GB" sz="4200" dirty="0"/>
              <a:t>University </a:t>
            </a:r>
            <a:r>
              <a:rPr lang="en-GB" sz="4200" dirty="0" smtClean="0"/>
              <a:t>students</a:t>
            </a:r>
          </a:p>
          <a:p>
            <a:r>
              <a:rPr lang="en-GB" sz="4200" dirty="0" smtClean="0"/>
              <a:t>Predicted - </a:t>
            </a:r>
            <a:r>
              <a:rPr lang="en-GB" sz="4200" dirty="0"/>
              <a:t>no more than 3 out of 100 participants would deliver the maximum shock.</a:t>
            </a:r>
            <a:r>
              <a:rPr lang="en-GB" sz="4200" dirty="0" smtClean="0"/>
              <a:t> </a:t>
            </a:r>
          </a:p>
          <a:p>
            <a:r>
              <a:rPr lang="en-GB" sz="4200" dirty="0" smtClean="0"/>
              <a:t>Reality = </a:t>
            </a:r>
            <a:r>
              <a:rPr lang="en-GB" sz="4200" dirty="0"/>
              <a:t>65% of the participants</a:t>
            </a:r>
            <a:r>
              <a:rPr lang="en-GB" sz="4200" dirty="0" smtClean="0"/>
              <a:t> delivered </a:t>
            </a:r>
            <a:r>
              <a:rPr lang="en-GB" sz="4200" dirty="0"/>
              <a:t>the maximum shocks.</a:t>
            </a:r>
            <a:r>
              <a:rPr lang="en-GB" sz="4200" dirty="0" smtClean="0"/>
              <a:t> </a:t>
            </a:r>
          </a:p>
          <a:p>
            <a:endParaRPr lang="en-GB" sz="4200" dirty="0" smtClean="0"/>
          </a:p>
          <a:p>
            <a:endParaRPr lang="en-GB" dirty="0" smtClean="0"/>
          </a:p>
          <a:p>
            <a:r>
              <a:rPr lang="en-GB" dirty="0"/>
              <a:t>http://psychology.about.com/od/historyofpsychology/a/milgram.htm</a:t>
            </a:r>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6751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 calcmode="lin" valueType="num">
                                      <p:cBhvr additive="base">
                                        <p:cTn id="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8"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accel="50000" decel="5000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accel="50000" decel="5000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 calcmode="lin" valueType="num">
                                      <p:cBhvr additive="base">
                                        <p:cTn id="1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accel="50000" decel="50000" fill="hold" grpId="0"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 calcmode="lin" valueType="num">
                                      <p:cBhvr additive="base">
                                        <p:cTn id="2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accel="50000" decel="5000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anim calcmode="lin" valueType="num">
                                      <p:cBhvr additive="base">
                                        <p:cTn id="31"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3" name="Content Placeholder 2"/>
          <p:cNvSpPr>
            <a:spLocks noGrp="1"/>
          </p:cNvSpPr>
          <p:nvPr>
            <p:ph sz="half" idx="1"/>
          </p:nvPr>
        </p:nvSpPr>
        <p:spPr>
          <a:solidFill>
            <a:schemeClr val="bg1"/>
          </a:solidFill>
        </p:spPr>
        <p:txBody>
          <a:bodyPr>
            <a:normAutofit/>
          </a:bodyPr>
          <a:lstStyle/>
          <a:p>
            <a:endParaRPr lang="en-GB" dirty="0" smtClean="0"/>
          </a:p>
          <a:p>
            <a:r>
              <a:rPr lang="en-GB" dirty="0">
                <a:hlinkClick r:id="rId3"/>
              </a:rPr>
              <a:t>http://news.bbc.co.uk/1/hi/1136723.stm</a:t>
            </a:r>
            <a:r>
              <a:rPr lang="en-GB" dirty="0"/>
              <a:t>  </a:t>
            </a:r>
          </a:p>
          <a:p>
            <a:endParaRPr lang="en-GB" dirty="0"/>
          </a:p>
        </p:txBody>
      </p:sp>
      <p:sp>
        <p:nvSpPr>
          <p:cNvPr id="8" name="Content Placeholder 7"/>
          <p:cNvSpPr>
            <a:spLocks noGrp="1"/>
          </p:cNvSpPr>
          <p:nvPr>
            <p:ph sz="half" idx="2"/>
          </p:nvPr>
        </p:nvSpPr>
        <p:spPr/>
        <p:txBody>
          <a:bodyPr/>
          <a:lstStyle/>
          <a:p>
            <a:endParaRPr lang="en-US"/>
          </a:p>
        </p:txBody>
      </p:sp>
      <p:pic>
        <p:nvPicPr>
          <p:cNvPr id="6" name="Picture 5" descr="BBC News | HEALTH | Organ scandal background.pdf"/>
          <p:cNvPicPr>
            <a:picLocks noChangeAspect="1"/>
          </p:cNvPicPr>
          <p:nvPr/>
        </p:nvPicPr>
        <mc:AlternateContent>
          <mc:Choice xmlns:ma="http://schemas.microsoft.com/office/mac/drawingml/2008/main" Requires="ma">
            <p:blipFill>
              <a:blip r:embed="rId4"/>
              <a:stretch>
                <a:fillRect/>
              </a:stretch>
            </p:blipFill>
          </mc:Choice>
          <mc:Fallback>
            <p:blipFill>
              <a:blip r:embed="rId5"/>
              <a:stretch>
                <a:fillRect/>
              </a:stretch>
            </p:blipFill>
          </mc:Fallback>
        </mc:AlternateContent>
        <p:spPr>
          <a:xfrm>
            <a:off x="4800600" y="92575"/>
            <a:ext cx="3962400" cy="5546225"/>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58179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Are ‘ethics’ absolute?</a:t>
            </a:r>
            <a:br>
              <a:rPr lang="en-GB" dirty="0" smtClean="0"/>
            </a:br>
            <a:endParaRPr lang="en-US" dirty="0"/>
          </a:p>
        </p:txBody>
      </p:sp>
      <p:sp>
        <p:nvSpPr>
          <p:cNvPr id="3" name="Content Placeholder 2"/>
          <p:cNvSpPr>
            <a:spLocks noGrp="1"/>
          </p:cNvSpPr>
          <p:nvPr>
            <p:ph idx="1"/>
          </p:nvPr>
        </p:nvSpPr>
        <p:spPr>
          <a:solidFill>
            <a:schemeClr val="bg1"/>
          </a:solidFill>
        </p:spPr>
        <p:txBody>
          <a:bodyPr>
            <a:normAutofit/>
          </a:bodyPr>
          <a:lstStyle/>
          <a:p>
            <a:r>
              <a:rPr lang="en-GB" sz="2800" dirty="0" smtClean="0"/>
              <a:t>Ethical choices / moral choices </a:t>
            </a:r>
          </a:p>
          <a:p>
            <a:pPr marL="0" indent="0">
              <a:buNone/>
            </a:pPr>
            <a:endParaRPr lang="en-GB" sz="2800" dirty="0" smtClean="0"/>
          </a:p>
          <a:p>
            <a:r>
              <a:rPr lang="en-GB" sz="2800" dirty="0" smtClean="0"/>
              <a:t>Is there a ‘right’ and ‘wrong’ response to ethical dilemma?</a:t>
            </a:r>
          </a:p>
          <a:p>
            <a:endParaRPr lang="en-GB" sz="2800" dirty="0" smtClean="0"/>
          </a:p>
          <a:p>
            <a:r>
              <a:rPr lang="en-GB" sz="2800" dirty="0" smtClean="0"/>
              <a:t>Ethical guidelines, ethics committees, ethics approval forms  </a:t>
            </a:r>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623516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Revised code</a:t>
            </a:r>
            <a:endParaRPr lang="en-US" dirty="0"/>
          </a:p>
        </p:txBody>
      </p:sp>
      <p:sp>
        <p:nvSpPr>
          <p:cNvPr id="8" name="Content Placeholder 7"/>
          <p:cNvSpPr>
            <a:spLocks noGrp="1"/>
          </p:cNvSpPr>
          <p:nvPr>
            <p:ph idx="1"/>
          </p:nvPr>
        </p:nvSpPr>
        <p:spPr/>
        <p:txBody>
          <a:bodyPr>
            <a:normAutofit/>
          </a:bodyPr>
          <a:lstStyle/>
          <a:p>
            <a:pPr>
              <a:buNone/>
            </a:pPr>
            <a:r>
              <a:rPr lang="en-GB" dirty="0" smtClean="0">
                <a:hlinkClick r:id="rId3"/>
              </a:rPr>
              <a:t>	http</a:t>
            </a:r>
            <a:r>
              <a:rPr lang="en-GB" dirty="0">
                <a:hlinkClick r:id="rId3"/>
              </a:rPr>
              <a:t>://www.ewc.wales/site/images/documents/regulatory/EWC_Code_of_Professional_Conduct__Practice_E.pdf</a:t>
            </a:r>
            <a:r>
              <a:rPr lang="en-GB" dirty="0"/>
              <a:t> </a:t>
            </a:r>
          </a:p>
          <a:p>
            <a:pPr>
              <a:buFont typeface="Arial" charset="0"/>
              <a:buChar char="•"/>
            </a:pPr>
            <a:endParaRPr lang="en-GB" dirty="0" smtClean="0">
              <a:solidFill>
                <a:srgbClr val="FF0000"/>
              </a:solidFill>
            </a:endParaRPr>
          </a:p>
          <a:p>
            <a:pPr>
              <a:buNone/>
            </a:pPr>
            <a:r>
              <a:rPr lang="en-GB" dirty="0" smtClean="0"/>
              <a:t>	EWC </a:t>
            </a:r>
            <a:r>
              <a:rPr lang="en-GB" dirty="0"/>
              <a:t>Code of Professional Conduct and Practice for Registrants with the Education Workforce Council</a:t>
            </a:r>
            <a:endParaRPr lang="en-GB" i="1" dirty="0"/>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768142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fontScale="90000"/>
          </a:bodyPr>
          <a:lstStyle/>
          <a:p>
            <a:r>
              <a:rPr lang="en-GB" dirty="0" smtClean="0"/>
              <a:t/>
            </a:r>
            <a:br>
              <a:rPr lang="en-GB" dirty="0" smtClean="0"/>
            </a:br>
            <a:r>
              <a:rPr lang="en-GB" u="sng" dirty="0" smtClean="0"/>
              <a:t/>
            </a:r>
            <a:br>
              <a:rPr lang="en-GB" u="sng" dirty="0" smtClean="0"/>
            </a:br>
            <a:r>
              <a:rPr lang="en-GB" sz="3600" dirty="0" smtClean="0"/>
              <a:t/>
            </a:r>
            <a:br>
              <a:rPr lang="en-GB" sz="3600" dirty="0" smtClean="0"/>
            </a:br>
            <a:r>
              <a:rPr lang="en-GB" sz="3600" dirty="0" smtClean="0"/>
              <a:t/>
            </a:r>
            <a:br>
              <a:rPr lang="en-GB" sz="3600" dirty="0" smtClean="0"/>
            </a:br>
            <a:r>
              <a:rPr lang="en-GB" sz="3600" dirty="0" smtClean="0"/>
              <a:t/>
            </a:r>
            <a:br>
              <a:rPr lang="en-GB" sz="3600" dirty="0" smtClean="0"/>
            </a:br>
            <a:r>
              <a:rPr lang="en-GB" sz="3333" dirty="0" smtClean="0"/>
              <a:t>EWC code of professional conduct </a:t>
            </a:r>
            <a:br>
              <a:rPr lang="en-GB" sz="3333" dirty="0" smtClean="0"/>
            </a:br>
            <a:r>
              <a:rPr lang="en-GB" sz="3333" dirty="0" smtClean="0"/>
              <a:t>and practice for registrants </a:t>
            </a:r>
            <a:endParaRPr lang="en-US" sz="3333" dirty="0"/>
          </a:p>
        </p:txBody>
      </p:sp>
      <p:sp>
        <p:nvSpPr>
          <p:cNvPr id="3" name="Content Placeholder 2"/>
          <p:cNvSpPr>
            <a:spLocks noGrp="1"/>
          </p:cNvSpPr>
          <p:nvPr>
            <p:ph idx="1"/>
          </p:nvPr>
        </p:nvSpPr>
        <p:spPr>
          <a:solidFill>
            <a:schemeClr val="bg1"/>
          </a:solidFill>
        </p:spPr>
        <p:txBody>
          <a:bodyPr>
            <a:normAutofit fontScale="77500" lnSpcReduction="20000"/>
          </a:bodyPr>
          <a:lstStyle/>
          <a:p>
            <a:pPr marL="0" indent="0">
              <a:buNone/>
            </a:pPr>
            <a:r>
              <a:rPr lang="en-GB" sz="3400" u="sng" dirty="0" smtClean="0"/>
              <a:t>Registered teachers</a:t>
            </a:r>
            <a:r>
              <a:rPr lang="en-GB" u="sng" dirty="0" smtClean="0"/>
              <a:t>:</a:t>
            </a:r>
          </a:p>
          <a:p>
            <a:endParaRPr lang="en-GB" dirty="0" smtClean="0"/>
          </a:p>
          <a:p>
            <a:r>
              <a:rPr lang="en-GB" sz="3400" dirty="0" smtClean="0"/>
              <a:t>base their relationship with pupils on trust and respect;</a:t>
            </a:r>
          </a:p>
          <a:p>
            <a:r>
              <a:rPr lang="en-GB" sz="3400" dirty="0" smtClean="0"/>
              <a:t>have regard to the safety and wellbeing of pupils in their care;</a:t>
            </a:r>
          </a:p>
          <a:p>
            <a:r>
              <a:rPr lang="en-GB" sz="3400" dirty="0" smtClean="0"/>
              <a:t>work in a collaborative manner with teachers and other professionals, and develop and maintain good relationships with parents, guardians and carers;</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758863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Ethical practice </a:t>
            </a:r>
            <a:br>
              <a:rPr lang="en-GB" dirty="0" smtClean="0"/>
            </a:br>
            <a:endParaRPr lang="en-US" dirty="0"/>
          </a:p>
        </p:txBody>
      </p:sp>
      <p:sp>
        <p:nvSpPr>
          <p:cNvPr id="3" name="Content Placeholder 2"/>
          <p:cNvSpPr>
            <a:spLocks noGrp="1"/>
          </p:cNvSpPr>
          <p:nvPr>
            <p:ph idx="1"/>
          </p:nvPr>
        </p:nvSpPr>
        <p:spPr>
          <a:xfrm>
            <a:off x="457200" y="1371600"/>
            <a:ext cx="8229600" cy="4145633"/>
          </a:xfrm>
          <a:solidFill>
            <a:schemeClr val="bg1"/>
          </a:solidFill>
        </p:spPr>
        <p:txBody>
          <a:bodyPr>
            <a:normAutofit fontScale="85000" lnSpcReduction="20000"/>
          </a:bodyPr>
          <a:lstStyle/>
          <a:p>
            <a:pPr marL="0" indent="0">
              <a:buNone/>
            </a:pPr>
            <a:r>
              <a:rPr lang="en-GB" dirty="0" smtClean="0"/>
              <a:t>Is this straightforward? </a:t>
            </a:r>
          </a:p>
          <a:p>
            <a:r>
              <a:rPr lang="en-GB" dirty="0" smtClean="0"/>
              <a:t>The ethics of respect </a:t>
            </a:r>
          </a:p>
          <a:p>
            <a:pPr lvl="1"/>
            <a:r>
              <a:rPr lang="en-GB" dirty="0" smtClean="0"/>
              <a:t>superhero / villain play </a:t>
            </a:r>
          </a:p>
          <a:p>
            <a:pPr lvl="1"/>
            <a:r>
              <a:rPr lang="en-GB" dirty="0"/>
              <a:t>r</a:t>
            </a:r>
            <a:r>
              <a:rPr lang="en-GB" dirty="0" smtClean="0"/>
              <a:t>equiring sitting</a:t>
            </a:r>
          </a:p>
          <a:p>
            <a:r>
              <a:rPr lang="en-GB" dirty="0" smtClean="0"/>
              <a:t>The ethics of trust, honesty and integrity</a:t>
            </a:r>
          </a:p>
          <a:p>
            <a:pPr lvl="1"/>
            <a:r>
              <a:rPr lang="en-GB" dirty="0" smtClean="0"/>
              <a:t>concealing our purposes </a:t>
            </a:r>
          </a:p>
          <a:p>
            <a:r>
              <a:rPr lang="en-GB" dirty="0" smtClean="0"/>
              <a:t>Confidentiality </a:t>
            </a:r>
          </a:p>
          <a:p>
            <a:pPr lvl="1"/>
            <a:r>
              <a:rPr lang="en-GB" dirty="0" smtClean="0"/>
              <a:t>what is confidential knowledge</a:t>
            </a:r>
          </a:p>
          <a:p>
            <a:r>
              <a:rPr lang="en-GB" sz="2824" dirty="0" smtClean="0"/>
              <a:t>… making (ethical) judgements about behaviour </a:t>
            </a:r>
          </a:p>
          <a:p>
            <a:r>
              <a:rPr lang="en-GB" dirty="0" smtClean="0">
                <a:hlinkClick r:id="rId3"/>
              </a:rPr>
              <a:t>http://www.youtube.com/watch?v=E3h-T3KQNxU</a:t>
            </a:r>
            <a:r>
              <a:rPr lang="en-GB" dirty="0" smtClean="0"/>
              <a:t>  </a:t>
            </a:r>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6444440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In the classroom</a:t>
            </a:r>
            <a:br>
              <a:rPr lang="en-GB" dirty="0" smtClean="0"/>
            </a:br>
            <a:endParaRPr lang="en-US" dirty="0"/>
          </a:p>
        </p:txBody>
      </p:sp>
      <p:sp>
        <p:nvSpPr>
          <p:cNvPr id="3" name="Content Placeholder 2"/>
          <p:cNvSpPr>
            <a:spLocks noGrp="1"/>
          </p:cNvSpPr>
          <p:nvPr>
            <p:ph idx="1"/>
          </p:nvPr>
        </p:nvSpPr>
        <p:spPr/>
        <p:txBody>
          <a:bodyPr>
            <a:normAutofit/>
          </a:bodyPr>
          <a:lstStyle/>
          <a:p>
            <a:r>
              <a:rPr lang="en-GB" dirty="0" smtClean="0"/>
              <a:t>Teacher as role model</a:t>
            </a:r>
          </a:p>
          <a:p>
            <a:r>
              <a:rPr lang="en-GB" dirty="0" smtClean="0"/>
              <a:t>In loco parentis?</a:t>
            </a:r>
            <a:endParaRPr lang="en-GB" sz="2200" dirty="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801436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Dilemma</a:t>
            </a:r>
            <a:br>
              <a:rPr lang="en-GB" dirty="0" smtClean="0"/>
            </a:br>
            <a:endParaRPr lang="en-US" dirty="0"/>
          </a:p>
        </p:txBody>
      </p:sp>
      <p:sp>
        <p:nvSpPr>
          <p:cNvPr id="3" name="Content Placeholder 2"/>
          <p:cNvSpPr>
            <a:spLocks noGrp="1"/>
          </p:cNvSpPr>
          <p:nvPr>
            <p:ph idx="1"/>
          </p:nvPr>
        </p:nvSpPr>
        <p:spPr>
          <a:solidFill>
            <a:schemeClr val="bg1"/>
          </a:solidFill>
        </p:spPr>
        <p:txBody>
          <a:bodyPr>
            <a:noAutofit/>
          </a:bodyPr>
          <a:lstStyle/>
          <a:p>
            <a:pPr marL="0" indent="0">
              <a:buNone/>
            </a:pPr>
            <a:r>
              <a:rPr lang="en-GB" sz="3000" dirty="0" smtClean="0"/>
              <a:t>The mood at </a:t>
            </a:r>
            <a:r>
              <a:rPr lang="en-GB" sz="3000" dirty="0" err="1" smtClean="0"/>
              <a:t>Townhill</a:t>
            </a:r>
            <a:r>
              <a:rPr lang="en-GB" sz="3000" dirty="0" smtClean="0"/>
              <a:t> High School is tense with anticipation. For the first time in many, many years, the rugby team has made it to the county semi-finals. The community is excited too, and everyone is making plans to attend the big event next Saturday. </a:t>
            </a:r>
            <a:endParaRPr lang="en-GB" sz="3000" i="1" dirty="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5529805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Dilemma</a:t>
            </a:r>
            <a:br>
              <a:rPr lang="en-GB" dirty="0" smtClean="0"/>
            </a:br>
            <a:endParaRPr lang="en-US" dirty="0"/>
          </a:p>
        </p:txBody>
      </p:sp>
      <p:sp>
        <p:nvSpPr>
          <p:cNvPr id="4" name="Content Placeholder 3"/>
          <p:cNvSpPr>
            <a:spLocks noGrp="1"/>
          </p:cNvSpPr>
          <p:nvPr>
            <p:ph idx="1"/>
          </p:nvPr>
        </p:nvSpPr>
        <p:spPr/>
        <p:txBody>
          <a:bodyPr>
            <a:normAutofit lnSpcReduction="10000"/>
          </a:bodyPr>
          <a:lstStyle/>
          <a:p>
            <a:pPr marL="0" indent="0">
              <a:buNone/>
            </a:pPr>
            <a:r>
              <a:rPr lang="en-GB" sz="2800" dirty="0" smtClean="0"/>
              <a:t>Russell, the coach, has been waiting for years to field such a team. </a:t>
            </a:r>
          </a:p>
          <a:p>
            <a:pPr marL="0" indent="0">
              <a:buNone/>
            </a:pPr>
            <a:endParaRPr lang="en-GB" sz="2800" dirty="0" smtClean="0"/>
          </a:p>
          <a:p>
            <a:pPr marL="0" indent="0">
              <a:buNone/>
            </a:pPr>
            <a:r>
              <a:rPr lang="en-GB" sz="2800" dirty="0" smtClean="0"/>
              <a:t>Only one more week to practice, he tells his team that not a rule can be broken. </a:t>
            </a:r>
          </a:p>
          <a:p>
            <a:pPr marL="0" indent="0">
              <a:buNone/>
            </a:pPr>
            <a:endParaRPr lang="en-GB" sz="2800" dirty="0" smtClean="0"/>
          </a:p>
          <a:p>
            <a:pPr marL="0" indent="0">
              <a:buNone/>
            </a:pPr>
            <a:r>
              <a:rPr lang="en-GB" sz="2800" dirty="0" smtClean="0"/>
              <a:t>Everyone must be at practice each night at the regularly scheduled time: </a:t>
            </a:r>
            <a:r>
              <a:rPr lang="en-GB" sz="2800" u="sng" dirty="0" smtClean="0"/>
              <a:t>No Exceptions</a:t>
            </a:r>
            <a:r>
              <a:rPr lang="en-GB" sz="2800" dirty="0" smtClean="0"/>
              <a:t>. </a:t>
            </a:r>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49872200"/>
      </p:ext>
    </p:extLst>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Dilemma</a:t>
            </a:r>
            <a:br>
              <a:rPr lang="en-GB" dirty="0" smtClean="0"/>
            </a:br>
            <a:endParaRPr lang="en-US" dirty="0"/>
          </a:p>
        </p:txBody>
      </p:sp>
      <p:sp>
        <p:nvSpPr>
          <p:cNvPr id="4" name="Content Placeholder 3"/>
          <p:cNvSpPr>
            <a:spLocks noGrp="1"/>
          </p:cNvSpPr>
          <p:nvPr>
            <p:ph idx="1"/>
          </p:nvPr>
        </p:nvSpPr>
        <p:spPr>
          <a:solidFill>
            <a:schemeClr val="bg1"/>
          </a:solidFill>
        </p:spPr>
        <p:txBody>
          <a:bodyPr>
            <a:normAutofit/>
          </a:bodyPr>
          <a:lstStyle/>
          <a:p>
            <a:pPr marL="0" indent="0">
              <a:buNone/>
            </a:pPr>
            <a:r>
              <a:rPr lang="en-GB" sz="2800" dirty="0" smtClean="0"/>
              <a:t> On Tuesday, David is late to the practice.</a:t>
            </a:r>
          </a:p>
          <a:p>
            <a:pPr marL="0" indent="0">
              <a:buNone/>
            </a:pPr>
            <a:endParaRPr lang="en-GB" sz="2800" dirty="0" smtClean="0"/>
          </a:p>
          <a:p>
            <a:pPr marL="0" indent="0">
              <a:buNone/>
            </a:pPr>
            <a:r>
              <a:rPr lang="en-GB" sz="2800" dirty="0" smtClean="0"/>
              <a:t>David is late because he had to take his little sister to the doctor as she is very ill.</a:t>
            </a:r>
          </a:p>
          <a:p>
            <a:pPr marL="0" indent="0">
              <a:buNone/>
            </a:pPr>
            <a:endParaRPr lang="en-GB" sz="2800" dirty="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825634331"/>
      </p:ext>
    </p:extLst>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Dilemma</a:t>
            </a:r>
            <a:br>
              <a:rPr lang="en-GB" dirty="0" smtClean="0"/>
            </a:br>
            <a:endParaRPr lang="en-US" dirty="0"/>
          </a:p>
        </p:txBody>
      </p:sp>
      <p:sp>
        <p:nvSpPr>
          <p:cNvPr id="4" name="Content Placeholder 3"/>
          <p:cNvSpPr>
            <a:spLocks noGrp="1"/>
          </p:cNvSpPr>
          <p:nvPr>
            <p:ph idx="1"/>
          </p:nvPr>
        </p:nvSpPr>
        <p:spPr/>
        <p:txBody>
          <a:bodyPr>
            <a:normAutofit lnSpcReduction="10000"/>
          </a:bodyPr>
          <a:lstStyle/>
          <a:p>
            <a:pPr marL="0" indent="0">
              <a:buNone/>
            </a:pPr>
            <a:r>
              <a:rPr lang="en-GB" sz="2800" dirty="0" smtClean="0"/>
              <a:t>The rule says that anyone who breaks a rule should be suspended for one full week. </a:t>
            </a:r>
          </a:p>
          <a:p>
            <a:pPr marL="0" indent="0">
              <a:buNone/>
            </a:pPr>
            <a:endParaRPr lang="en-GB" sz="2800" dirty="0" smtClean="0"/>
          </a:p>
          <a:p>
            <a:pPr marL="0" indent="0">
              <a:buNone/>
            </a:pPr>
            <a:r>
              <a:rPr lang="en-GB" sz="2800" dirty="0" smtClean="0"/>
              <a:t>If Russell follows the rule, David not play in the semi-finals. But the whole team is depending on him.  </a:t>
            </a:r>
          </a:p>
          <a:p>
            <a:pPr marL="0" indent="0">
              <a:buNone/>
            </a:pPr>
            <a:endParaRPr lang="en-GB" sz="2800" dirty="0" smtClean="0"/>
          </a:p>
          <a:p>
            <a:pPr marL="0" indent="0">
              <a:buNone/>
            </a:pPr>
            <a:r>
              <a:rPr lang="en-GB" sz="2800" dirty="0" smtClean="0"/>
              <a:t>What should Russell do?</a:t>
            </a:r>
          </a:p>
          <a:p>
            <a:pPr marL="0" indent="0">
              <a:buNone/>
            </a:pPr>
            <a:endParaRPr lang="en-GB" dirty="0" smtClean="0"/>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7442423"/>
      </p:ext>
    </p:extLst>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Dilemma</a:t>
            </a:r>
            <a:br>
              <a:rPr lang="en-GB" dirty="0" smtClean="0"/>
            </a:br>
            <a:endParaRPr lang="en-US" dirty="0"/>
          </a:p>
        </p:txBody>
      </p:sp>
      <p:sp>
        <p:nvSpPr>
          <p:cNvPr id="3" name="Content Placeholder 2"/>
          <p:cNvSpPr>
            <a:spLocks noGrp="1"/>
          </p:cNvSpPr>
          <p:nvPr>
            <p:ph idx="1"/>
          </p:nvPr>
        </p:nvSpPr>
        <p:spPr/>
        <p:txBody>
          <a:bodyPr>
            <a:normAutofit/>
          </a:bodyPr>
          <a:lstStyle/>
          <a:p>
            <a:pPr>
              <a:buNone/>
            </a:pPr>
            <a:r>
              <a:rPr lang="en-GB" dirty="0" smtClean="0"/>
              <a:t>	On Wednesday, Chris was late because he was given detention for not doing his homework.</a:t>
            </a:r>
          </a:p>
          <a:p>
            <a:pPr>
              <a:buNone/>
            </a:pPr>
            <a:endParaRPr lang="en-GB" dirty="0" smtClean="0"/>
          </a:p>
          <a:p>
            <a:pPr>
              <a:buNone/>
            </a:pPr>
            <a:r>
              <a:rPr lang="en-GB" dirty="0" smtClean="0"/>
              <a:t>	Chris is a brilliant rugby player.  If he does not play, they are unlikely to win.</a:t>
            </a:r>
          </a:p>
          <a:p>
            <a:pPr>
              <a:buNone/>
            </a:pPr>
            <a:endParaRPr lang="en-GB" dirty="0" smtClean="0"/>
          </a:p>
          <a:p>
            <a:pPr>
              <a:buNone/>
            </a:pPr>
            <a:r>
              <a:rPr lang="en-GB" dirty="0" smtClean="0"/>
              <a:t>	What should Russell do now?</a:t>
            </a:r>
          </a:p>
          <a:p>
            <a:pPr>
              <a:buNone/>
            </a:pPr>
            <a:r>
              <a:rPr lang="en-GB" dirty="0" smtClean="0"/>
              <a:t> </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Ethics and your assignment </a:t>
            </a:r>
            <a:br>
              <a:rPr lang="en-GB" dirty="0" smtClean="0"/>
            </a:br>
            <a:endParaRPr lang="en-US" dirty="0"/>
          </a:p>
        </p:txBody>
      </p:sp>
      <p:sp>
        <p:nvSpPr>
          <p:cNvPr id="3" name="Content Placeholder 2"/>
          <p:cNvSpPr>
            <a:spLocks noGrp="1"/>
          </p:cNvSpPr>
          <p:nvPr>
            <p:ph idx="1"/>
          </p:nvPr>
        </p:nvSpPr>
        <p:spPr>
          <a:xfrm>
            <a:off x="457200" y="1143000"/>
            <a:ext cx="8229600" cy="4374233"/>
          </a:xfrm>
          <a:solidFill>
            <a:schemeClr val="bg1"/>
          </a:solidFill>
        </p:spPr>
        <p:txBody>
          <a:bodyPr>
            <a:normAutofit/>
          </a:bodyPr>
          <a:lstStyle/>
          <a:p>
            <a:pPr>
              <a:buNone/>
            </a:pPr>
            <a:r>
              <a:rPr lang="en-GB" sz="6000" dirty="0" smtClean="0"/>
              <a:t>	Your ethical approval form </a:t>
            </a:r>
            <a:r>
              <a:rPr lang="en-GB" sz="6000" b="1" u="sng" dirty="0" smtClean="0">
                <a:solidFill>
                  <a:srgbClr val="FF0000"/>
                </a:solidFill>
              </a:rPr>
              <a:t>MUST</a:t>
            </a:r>
            <a:r>
              <a:rPr lang="en-GB" sz="6000" dirty="0" smtClean="0"/>
              <a:t> be submitted before you begin any research.</a:t>
            </a:r>
          </a:p>
          <a:p>
            <a:endParaRPr lang="en-GB" strike="sngStrike" dirty="0" smtClean="0">
              <a:solidFill>
                <a:srgbClr val="FF0000"/>
              </a:solidFill>
            </a:endParaRPr>
          </a:p>
          <a:p>
            <a:endParaRPr lang="en-GB" dirty="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50801875"/>
      </p:ext>
    </p:extLst>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Form</a:t>
            </a:r>
            <a:endParaRPr lang="en-US" dirty="0"/>
          </a:p>
        </p:txBody>
      </p:sp>
      <p:sp>
        <p:nvSpPr>
          <p:cNvPr id="3" name="Content Placeholder 2"/>
          <p:cNvSpPr>
            <a:spLocks noGrp="1"/>
          </p:cNvSpPr>
          <p:nvPr>
            <p:ph idx="1"/>
          </p:nvPr>
        </p:nvSpPr>
        <p:spPr/>
        <p:txBody>
          <a:bodyPr/>
          <a:lstStyle/>
          <a:p>
            <a:r>
              <a:rPr lang="en-GB" dirty="0" smtClean="0"/>
              <a:t>You need to consider:</a:t>
            </a:r>
          </a:p>
          <a:p>
            <a:endParaRPr lang="en-GB" dirty="0" smtClean="0"/>
          </a:p>
          <a:p>
            <a:pPr lvl="1"/>
            <a:r>
              <a:rPr lang="en-GB" dirty="0" smtClean="0"/>
              <a:t>Consent (informed consent)</a:t>
            </a:r>
          </a:p>
          <a:p>
            <a:pPr lvl="1"/>
            <a:r>
              <a:rPr lang="en-GB" dirty="0" smtClean="0"/>
              <a:t>Assent </a:t>
            </a:r>
          </a:p>
          <a:p>
            <a:pPr lvl="2"/>
            <a:r>
              <a:rPr lang="en-GB" dirty="0" smtClean="0"/>
              <a:t>UNCRC 12: children should have a say in matters that affect them</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Form</a:t>
            </a:r>
            <a:endParaRPr lang="en-US" dirty="0"/>
          </a:p>
        </p:txBody>
      </p:sp>
      <p:sp>
        <p:nvSpPr>
          <p:cNvPr id="3" name="Content Placeholder 2"/>
          <p:cNvSpPr>
            <a:spLocks noGrp="1"/>
          </p:cNvSpPr>
          <p:nvPr>
            <p:ph idx="1"/>
          </p:nvPr>
        </p:nvSpPr>
        <p:spPr/>
        <p:txBody>
          <a:bodyPr/>
          <a:lstStyle/>
          <a:p>
            <a:r>
              <a:rPr lang="en-GB" dirty="0" smtClean="0"/>
              <a:t>Who needs to give consent?</a:t>
            </a:r>
          </a:p>
          <a:p>
            <a:r>
              <a:rPr lang="en-GB" dirty="0" smtClean="0"/>
              <a:t>How will you ask for it?</a:t>
            </a:r>
          </a:p>
          <a:p>
            <a:r>
              <a:rPr lang="en-US" dirty="0" smtClean="0"/>
              <a:t>Right to withdraw</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a:bodyPr>
          <a:lstStyle/>
          <a:p>
            <a:r>
              <a:rPr lang="en-US" dirty="0" smtClean="0"/>
              <a:t>Ethics Form</a:t>
            </a:r>
          </a:p>
        </p:txBody>
      </p:sp>
      <p:sp>
        <p:nvSpPr>
          <p:cNvPr id="13" name="Content Placeholder 12"/>
          <p:cNvSpPr>
            <a:spLocks noGrp="1"/>
          </p:cNvSpPr>
          <p:nvPr>
            <p:ph idx="1"/>
          </p:nvPr>
        </p:nvSpPr>
        <p:spPr>
          <a:xfrm>
            <a:off x="284163" y="1371600"/>
            <a:ext cx="8574087" cy="4754563"/>
          </a:xfrm>
        </p:spPr>
        <p:txBody>
          <a:bodyPr>
            <a:normAutofit/>
          </a:bodyPr>
          <a:lstStyle/>
          <a:p>
            <a:pPr>
              <a:buNone/>
            </a:pPr>
            <a:r>
              <a:rPr lang="en-US" dirty="0" smtClean="0"/>
              <a:t>	The three focus children chosen to take part in the focus group also need to understand their right:</a:t>
            </a:r>
          </a:p>
          <a:p>
            <a:r>
              <a:rPr lang="en-US" dirty="0" smtClean="0"/>
              <a:t>to refuse to participate without adverse consequences;</a:t>
            </a:r>
          </a:p>
          <a:p>
            <a:r>
              <a:rPr lang="en-US" dirty="0" smtClean="0"/>
              <a:t>not to answer specific questions without having to give a reason;</a:t>
            </a:r>
          </a:p>
          <a:p>
            <a:r>
              <a:rPr lang="en-US" dirty="0" smtClean="0"/>
              <a:t>to withdraw from the research at any point without adverse consequences. </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Ethics Form</a:t>
            </a:r>
            <a:r>
              <a:rPr lang="en-GB" dirty="0" smtClean="0"/>
              <a:t/>
            </a:r>
            <a:br>
              <a:rPr lang="en-GB" dirty="0" smtClean="0"/>
            </a:br>
            <a:endParaRPr lang="en-US" dirty="0"/>
          </a:p>
        </p:txBody>
      </p:sp>
      <p:sp>
        <p:nvSpPr>
          <p:cNvPr id="2" name="Content Placeholder 1"/>
          <p:cNvSpPr>
            <a:spLocks noGrp="1"/>
          </p:cNvSpPr>
          <p:nvPr>
            <p:ph idx="1"/>
          </p:nvPr>
        </p:nvSpPr>
        <p:spPr>
          <a:solidFill>
            <a:schemeClr val="bg1"/>
          </a:solidFill>
        </p:spPr>
        <p:txBody>
          <a:bodyPr>
            <a:normAutofit/>
          </a:bodyPr>
          <a:lstStyle/>
          <a:p>
            <a:r>
              <a:rPr lang="en-GB" dirty="0" smtClean="0"/>
              <a:t>Confidentiality / Anonymity</a:t>
            </a:r>
          </a:p>
          <a:p>
            <a:pPr lvl="1"/>
            <a:r>
              <a:rPr lang="en-GB" dirty="0" smtClean="0"/>
              <a:t>these are not the </a:t>
            </a:r>
            <a:r>
              <a:rPr lang="en-GB" dirty="0" smtClean="0"/>
              <a:t>same! </a:t>
            </a:r>
            <a:endParaRPr lang="en-GB" dirty="0" smtClean="0"/>
          </a:p>
          <a:p>
            <a:pPr lvl="1">
              <a:buNone/>
            </a:pPr>
            <a:endParaRPr lang="en-GB" dirty="0" smtClean="0"/>
          </a:p>
          <a:p>
            <a:r>
              <a:rPr lang="en-GB" u="sng" dirty="0" smtClean="0"/>
              <a:t>Confidentiality:</a:t>
            </a:r>
            <a:r>
              <a:rPr lang="en-GB" dirty="0" smtClean="0"/>
              <a:t> </a:t>
            </a:r>
            <a:r>
              <a:rPr lang="en-GB" i="1" dirty="0" smtClean="0"/>
              <a:t>not disclosing information from a participant in any way that might identify that individual or allow them to be traced</a:t>
            </a:r>
            <a:r>
              <a:rPr lang="en-GB" dirty="0" smtClean="0"/>
              <a:t>.</a:t>
            </a:r>
          </a:p>
          <a:p>
            <a:r>
              <a:rPr lang="en-GB" u="sng" dirty="0" smtClean="0"/>
              <a:t>Anonymity:</a:t>
            </a:r>
            <a:r>
              <a:rPr lang="en-GB" dirty="0" smtClean="0"/>
              <a:t> </a:t>
            </a:r>
            <a:r>
              <a:rPr lang="en-GB" i="1" dirty="0" smtClean="0"/>
              <a:t>the researcher or other person cannot identify the participant from  the information provided </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529452636"/>
      </p:ext>
    </p:extLst>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Ethics Form</a:t>
            </a:r>
            <a:endParaRPr lang="en-US" dirty="0"/>
          </a:p>
        </p:txBody>
      </p:sp>
      <p:sp>
        <p:nvSpPr>
          <p:cNvPr id="8" name="Content Placeholder 7"/>
          <p:cNvSpPr>
            <a:spLocks noGrp="1"/>
          </p:cNvSpPr>
          <p:nvPr>
            <p:ph idx="1"/>
          </p:nvPr>
        </p:nvSpPr>
        <p:spPr>
          <a:solidFill>
            <a:schemeClr val="bg1"/>
          </a:solidFill>
        </p:spPr>
        <p:txBody>
          <a:bodyPr>
            <a:normAutofit/>
          </a:bodyPr>
          <a:lstStyle/>
          <a:p>
            <a:r>
              <a:rPr lang="en-GB" dirty="0"/>
              <a:t>Which can you offer in FULL confidence?</a:t>
            </a:r>
            <a:endParaRPr lang="en-GB" dirty="0" smtClean="0"/>
          </a:p>
          <a:p>
            <a:pPr lvl="1"/>
            <a:r>
              <a:rPr lang="en-GB" dirty="0" smtClean="0"/>
              <a:t> never </a:t>
            </a:r>
            <a:r>
              <a:rPr lang="en-GB" dirty="0"/>
              <a:t>promise what you cannot offer</a:t>
            </a:r>
          </a:p>
          <a:p>
            <a:r>
              <a:rPr lang="en-GB" dirty="0"/>
              <a:t>Adult participants must be fully (and accurately) informed</a:t>
            </a:r>
          </a:p>
          <a:p>
            <a:r>
              <a:rPr lang="en-GB" dirty="0"/>
              <a:t>Children must not be </a:t>
            </a:r>
            <a:r>
              <a:rPr lang="en-GB" dirty="0" smtClean="0"/>
              <a:t>misled </a:t>
            </a:r>
            <a:r>
              <a:rPr lang="en-GB" dirty="0"/>
              <a:t>and should be informed as fully as appropriate </a:t>
            </a:r>
          </a:p>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79118994"/>
      </p:ext>
    </p:extLst>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Form</a:t>
            </a:r>
            <a:endParaRPr lang="en-US" dirty="0"/>
          </a:p>
        </p:txBody>
      </p:sp>
      <p:sp>
        <p:nvSpPr>
          <p:cNvPr id="3" name="Content Placeholder 2"/>
          <p:cNvSpPr>
            <a:spLocks noGrp="1"/>
          </p:cNvSpPr>
          <p:nvPr>
            <p:ph idx="1"/>
          </p:nvPr>
        </p:nvSpPr>
        <p:spPr/>
        <p:txBody>
          <a:bodyPr/>
          <a:lstStyle/>
          <a:p>
            <a:pPr>
              <a:buNone/>
            </a:pPr>
            <a:r>
              <a:rPr lang="en-US" dirty="0" smtClean="0"/>
              <a:t>	Your research needs to take into consideration two documents:</a:t>
            </a:r>
          </a:p>
          <a:p>
            <a:pPr>
              <a:buNone/>
            </a:pPr>
            <a:endParaRPr lang="en-US" dirty="0" smtClean="0"/>
          </a:p>
          <a:p>
            <a:pPr>
              <a:buNone/>
            </a:pPr>
            <a:r>
              <a:rPr lang="en-US" dirty="0" smtClean="0"/>
              <a:t>1. BERA (2011) - E</a:t>
            </a:r>
            <a:r>
              <a:rPr lang="en-GB" dirty="0" err="1" smtClean="0"/>
              <a:t>thical</a:t>
            </a:r>
            <a:r>
              <a:rPr lang="en-GB" dirty="0" smtClean="0"/>
              <a:t> Guidelines for Educational Research</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Form</a:t>
            </a:r>
            <a:endParaRPr lang="en-US" dirty="0"/>
          </a:p>
        </p:txBody>
      </p:sp>
      <p:sp>
        <p:nvSpPr>
          <p:cNvPr id="3" name="Content Placeholder 2"/>
          <p:cNvSpPr>
            <a:spLocks noGrp="1"/>
          </p:cNvSpPr>
          <p:nvPr>
            <p:ph idx="1"/>
          </p:nvPr>
        </p:nvSpPr>
        <p:spPr/>
        <p:txBody>
          <a:bodyPr/>
          <a:lstStyle/>
          <a:p>
            <a:pPr>
              <a:buNone/>
            </a:pPr>
            <a:r>
              <a:rPr lang="en-US" dirty="0" smtClean="0"/>
              <a:t>	Your research needs to take into consideration two documents:</a:t>
            </a:r>
          </a:p>
          <a:p>
            <a:pPr>
              <a:buNone/>
            </a:pPr>
            <a:endParaRPr lang="en-US" dirty="0" smtClean="0"/>
          </a:p>
          <a:p>
            <a:pPr>
              <a:buNone/>
            </a:pPr>
            <a:r>
              <a:rPr lang="en-US" dirty="0" smtClean="0"/>
              <a:t>1. BERA (2011) - E</a:t>
            </a:r>
            <a:r>
              <a:rPr lang="en-GB" dirty="0" err="1" smtClean="0"/>
              <a:t>thical</a:t>
            </a:r>
            <a:r>
              <a:rPr lang="en-GB" dirty="0" smtClean="0"/>
              <a:t> Guidelines for Educational Research</a:t>
            </a:r>
          </a:p>
          <a:p>
            <a:pPr>
              <a:buNone/>
            </a:pPr>
            <a:r>
              <a:rPr lang="en-GB" dirty="0" smtClean="0"/>
              <a:t>2. UWTSD Research Ethics &amp; Integrity Code of Practice</a:t>
            </a:r>
            <a:endParaRPr lang="en-US" dirty="0" smtClean="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u="sng" dirty="0" smtClean="0"/>
              <a:t/>
            </a:r>
            <a:br>
              <a:rPr lang="en-GB" b="1" u="sng"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BERA: </a:t>
            </a:r>
            <a:r>
              <a:rPr lang="en-GB" sz="3111" dirty="0" smtClean="0"/>
              <a:t>ETHICAL </a:t>
            </a:r>
            <a:r>
              <a:rPr lang="en-GB" sz="3111" dirty="0" smtClean="0"/>
              <a:t>GUIDELINES FOR EDUCATIONAL RESEARCH (2011)</a:t>
            </a:r>
            <a:endParaRPr lang="en-US" sz="3111" dirty="0"/>
          </a:p>
        </p:txBody>
      </p:sp>
      <p:sp>
        <p:nvSpPr>
          <p:cNvPr id="3" name="Content Placeholder 2"/>
          <p:cNvSpPr>
            <a:spLocks noGrp="1"/>
          </p:cNvSpPr>
          <p:nvPr>
            <p:ph sz="half" idx="1"/>
          </p:nvPr>
        </p:nvSpPr>
        <p:spPr>
          <a:solidFill>
            <a:schemeClr val="bg1"/>
          </a:solidFill>
        </p:spPr>
        <p:txBody>
          <a:bodyPr>
            <a:noAutofit/>
          </a:bodyPr>
          <a:lstStyle/>
          <a:p>
            <a:pPr marL="0" indent="0">
              <a:buNone/>
            </a:pPr>
            <a:r>
              <a:rPr lang="en-GB" b="1" u="sng" dirty="0" smtClean="0"/>
              <a:t>Contents</a:t>
            </a:r>
            <a:r>
              <a:rPr lang="en-GB" b="1" u="sng" dirty="0" smtClean="0"/>
              <a:t>: </a:t>
            </a:r>
          </a:p>
          <a:p>
            <a:r>
              <a:rPr lang="en-GB" sz="2000" dirty="0" smtClean="0"/>
              <a:t>Responsibilities to Participants </a:t>
            </a:r>
          </a:p>
          <a:p>
            <a:r>
              <a:rPr lang="en-GB" sz="2000" dirty="0" smtClean="0"/>
              <a:t>Voluntary Informed Consent </a:t>
            </a:r>
          </a:p>
          <a:p>
            <a:r>
              <a:rPr lang="en-GB" sz="2000" dirty="0" smtClean="0"/>
              <a:t>Openness and Disclosure </a:t>
            </a:r>
          </a:p>
          <a:p>
            <a:r>
              <a:rPr lang="en-GB" sz="2000" dirty="0" smtClean="0"/>
              <a:t>Right to Withdraw </a:t>
            </a:r>
          </a:p>
          <a:p>
            <a:r>
              <a:rPr lang="en-GB" sz="2000" dirty="0" smtClean="0"/>
              <a:t>Children, Vulnerable Young People and Vulnerable Adults</a:t>
            </a:r>
            <a:r>
              <a:rPr lang="en-GB" sz="2000" dirty="0" smtClean="0"/>
              <a:t> </a:t>
            </a:r>
            <a:endParaRPr lang="en-GB" sz="2000" dirty="0" smtClean="0"/>
          </a:p>
        </p:txBody>
      </p:sp>
      <p:sp>
        <p:nvSpPr>
          <p:cNvPr id="4" name="Content Placeholder 3"/>
          <p:cNvSpPr>
            <a:spLocks noGrp="1"/>
          </p:cNvSpPr>
          <p:nvPr>
            <p:ph sz="half" idx="2"/>
          </p:nvPr>
        </p:nvSpPr>
        <p:spPr/>
        <p:txBody>
          <a:bodyPr/>
          <a:lstStyle/>
          <a:p>
            <a:r>
              <a:rPr lang="en-GB" dirty="0" smtClean="0"/>
              <a:t>Incentives </a:t>
            </a:r>
          </a:p>
          <a:p>
            <a:r>
              <a:rPr lang="en-GB" dirty="0" smtClean="0"/>
              <a:t>Detriment Arising from Participation in Research </a:t>
            </a:r>
          </a:p>
          <a:p>
            <a:r>
              <a:rPr lang="en-GB" dirty="0" smtClean="0"/>
              <a:t>Privacy </a:t>
            </a:r>
          </a:p>
          <a:p>
            <a:r>
              <a:rPr lang="en-GB" dirty="0" smtClean="0"/>
              <a:t>Disclosure</a:t>
            </a:r>
            <a:r>
              <a:rPr lang="en-GB" dirty="0" smtClean="0"/>
              <a:t> </a:t>
            </a:r>
          </a:p>
          <a:p>
            <a:endParaRPr lang="en-GB" dirty="0" smtClean="0"/>
          </a:p>
          <a:p>
            <a:r>
              <a:rPr lang="en-GB" dirty="0" smtClean="0">
                <a:hlinkClick r:id="rId3"/>
              </a:rPr>
              <a:t>http://www.bera.ac.uk/publications/guidelines</a:t>
            </a:r>
            <a:r>
              <a:rPr lang="en-GB" dirty="0" smtClean="0"/>
              <a:t> </a:t>
            </a:r>
          </a:p>
          <a:p>
            <a:endParaRPr lang="en-GB" dirty="0" smtClean="0"/>
          </a:p>
          <a:p>
            <a:endParaRPr lang="en-US"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0881237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majorFont>
      <a:minorFont>
        <a:latin typeface="News Gothic MT"/>
        <a:ea typeface=""/>
        <a:cs typeface=""/>
        <a:font script="Jpan" typeface="ＭＳ Ｐゴシック"/>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2006/metadata/properties"/>
    <ds:schemaRef ds:uri="http://purl.org/dc/dcmitype/"/>
    <ds:schemaRef ds:uri="http://www.w3.org/XML/1998/namespace"/>
    <ds:schemaRef ds:uri="http://schemas.microsoft.com/office/2006/documentManagement/types"/>
    <ds:schemaRef ds:uri="http://schemas.microsoft.com/office/infopath/2007/PartnerControls"/>
    <ds:schemaRef ds:uri="303dbf9b-b85b-46a0-94f1-894078c07ecd"/>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Breeze.thmx</Template>
  <TotalTime>709</TotalTime>
  <Words>1970</Words>
  <Application>Microsoft Macintosh PowerPoint</Application>
  <PresentationFormat>On-screen Show (4:3)</PresentationFormat>
  <Paragraphs>246</Paragraphs>
  <Slides>25</Slides>
  <Notes>22</Notes>
  <HiddenSlides>0</HiddenSlides>
  <MMClips>0</MMClips>
  <ScaleCrop>false</ScaleCrop>
  <HeadingPairs>
    <vt:vector size="4" baseType="variant">
      <vt:variant>
        <vt:lpstr>Design Template</vt:lpstr>
      </vt:variant>
      <vt:variant>
        <vt:i4>1</vt:i4>
      </vt:variant>
      <vt:variant>
        <vt:lpstr>Slide Titles</vt:lpstr>
      </vt:variant>
      <vt:variant>
        <vt:i4>25</vt:i4>
      </vt:variant>
    </vt:vector>
  </HeadingPairs>
  <TitlesOfParts>
    <vt:vector size="26" baseType="lpstr">
      <vt:lpstr>Breeze</vt:lpstr>
      <vt:lpstr> </vt:lpstr>
      <vt:lpstr>What are ethics?  </vt:lpstr>
      <vt:lpstr>Nuremburg Code  </vt:lpstr>
      <vt:lpstr>Obedience or conformity </vt:lpstr>
      <vt:lpstr>Obedience or conformity</vt:lpstr>
      <vt:lpstr>Slide 6</vt:lpstr>
      <vt:lpstr>Are ‘ethics’ absolute? </vt:lpstr>
      <vt:lpstr>Revised code</vt:lpstr>
      <vt:lpstr>     EWC code of professional conduct  and practice for registrants </vt:lpstr>
      <vt:lpstr>Ethical practice  </vt:lpstr>
      <vt:lpstr>In the classroom </vt:lpstr>
      <vt:lpstr>Dilemma </vt:lpstr>
      <vt:lpstr>Dilemma </vt:lpstr>
      <vt:lpstr>Dilemma </vt:lpstr>
      <vt:lpstr>Dilemma </vt:lpstr>
      <vt:lpstr>Dilemma </vt:lpstr>
      <vt:lpstr>Ethics and your assignment  </vt:lpstr>
      <vt:lpstr>Ethics Form</vt:lpstr>
      <vt:lpstr>Ethics Form</vt:lpstr>
      <vt:lpstr>Ethics Form</vt:lpstr>
      <vt:lpstr>Ethics Form </vt:lpstr>
      <vt:lpstr>Ethics Form</vt:lpstr>
      <vt:lpstr>Ethics Form</vt:lpstr>
      <vt:lpstr>Ethics Form</vt:lpstr>
      <vt:lpstr>      BERA: ETHICAL GUIDELINES FOR EDUCATIONAL RESEARCH (2011)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swwcte10</cp:lastModifiedBy>
  <cp:revision>35</cp:revision>
  <cp:lastPrinted>2016-01-05T15:20:36Z</cp:lastPrinted>
  <dcterms:created xsi:type="dcterms:W3CDTF">2018-01-17T11:12:05Z</dcterms:created>
  <dcterms:modified xsi:type="dcterms:W3CDTF">2018-01-17T11:19:17Z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