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452" r:id="rId5"/>
    <p:sldId id="453" r:id="rId6"/>
    <p:sldId id="454" r:id="rId7"/>
    <p:sldId id="274" r:id="rId8"/>
    <p:sldId id="414" r:id="rId9"/>
    <p:sldId id="299" r:id="rId10"/>
    <p:sldId id="648" r:id="rId11"/>
    <p:sldId id="300" r:id="rId12"/>
    <p:sldId id="301" r:id="rId13"/>
    <p:sldId id="302" r:id="rId14"/>
    <p:sldId id="304" r:id="rId15"/>
    <p:sldId id="305" r:id="rId16"/>
    <p:sldId id="303" r:id="rId17"/>
    <p:sldId id="306" r:id="rId18"/>
    <p:sldId id="307" r:id="rId19"/>
    <p:sldId id="308" r:id="rId20"/>
    <p:sldId id="309" r:id="rId21"/>
    <p:sldId id="310" r:id="rId22"/>
    <p:sldId id="311" r:id="rId23"/>
    <p:sldId id="312" r:id="rId24"/>
    <p:sldId id="647" r:id="rId25"/>
    <p:sldId id="320" r:id="rId26"/>
    <p:sldId id="621" r:id="rId27"/>
    <p:sldId id="321" r:id="rId28"/>
    <p:sldId id="622" r:id="rId29"/>
    <p:sldId id="314" r:id="rId30"/>
    <p:sldId id="315" r:id="rId31"/>
    <p:sldId id="316" r:id="rId32"/>
    <p:sldId id="317" r:id="rId33"/>
    <p:sldId id="318" r:id="rId34"/>
    <p:sldId id="319" r:id="rId35"/>
    <p:sldId id="322" r:id="rId36"/>
    <p:sldId id="293"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1" d="100"/>
          <a:sy n="101" d="100"/>
        </p:scale>
        <p:origin x="94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CD8B8266-186C-4D1D-9901-4F3CF865CE19}"/>
    <pc:docChg chg="modSld">
      <pc:chgData name="Aishat Bakre" userId="839b68a6-4a2b-45ef-9a5a-14f954bfea5f" providerId="ADAL" clId="{CD8B8266-186C-4D1D-9901-4F3CF865CE19}" dt="2023-03-25T12:00:35.293" v="6" actId="114"/>
      <pc:docMkLst>
        <pc:docMk/>
      </pc:docMkLst>
      <pc:sldChg chg="modSp mod">
        <pc:chgData name="Aishat Bakre" userId="839b68a6-4a2b-45ef-9a5a-14f954bfea5f" providerId="ADAL" clId="{CD8B8266-186C-4D1D-9901-4F3CF865CE19}" dt="2023-03-25T11:59:08.062" v="2" actId="1076"/>
        <pc:sldMkLst>
          <pc:docMk/>
          <pc:sldMk cId="0" sldId="274"/>
        </pc:sldMkLst>
        <pc:spChg chg="mod">
          <ac:chgData name="Aishat Bakre" userId="839b68a6-4a2b-45ef-9a5a-14f954bfea5f" providerId="ADAL" clId="{CD8B8266-186C-4D1D-9901-4F3CF865CE19}" dt="2023-03-25T11:59:08.062" v="2" actId="1076"/>
          <ac:spMkLst>
            <pc:docMk/>
            <pc:sldMk cId="0" sldId="274"/>
            <ac:spMk id="3" creationId="{10C7E2E1-400A-4F39-9886-92B40CFD129B}"/>
          </ac:spMkLst>
        </pc:spChg>
      </pc:sldChg>
      <pc:sldChg chg="modSp mod">
        <pc:chgData name="Aishat Bakre" userId="839b68a6-4a2b-45ef-9a5a-14f954bfea5f" providerId="ADAL" clId="{CD8B8266-186C-4D1D-9901-4F3CF865CE19}" dt="2023-03-25T12:00:35.293" v="6" actId="114"/>
        <pc:sldMkLst>
          <pc:docMk/>
          <pc:sldMk cId="2873409018" sldId="321"/>
        </pc:sldMkLst>
        <pc:spChg chg="mod">
          <ac:chgData name="Aishat Bakre" userId="839b68a6-4a2b-45ef-9a5a-14f954bfea5f" providerId="ADAL" clId="{CD8B8266-186C-4D1D-9901-4F3CF865CE19}" dt="2023-03-25T12:00:35.293" v="6" actId="114"/>
          <ac:spMkLst>
            <pc:docMk/>
            <pc:sldMk cId="2873409018" sldId="321"/>
            <ac:spMk id="3" creationId="{A3EE608E-A2AB-46A3-AB61-931F4FFFA2D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25/03/2023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25/03/2023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lbCh94nJqIo"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s://www.youtube.com/watch?v=Wz-J1iPzqTU"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7823DC-7A90-4827-B80E-C4D9CE3AE295}" type="slidenum">
              <a:rPr lang="en-GB" smtClean="0"/>
              <a:t>5</a:t>
            </a:fld>
            <a:endParaRPr lang="en-GB"/>
          </a:p>
        </p:txBody>
      </p:sp>
    </p:spTree>
    <p:extLst>
      <p:ext uri="{BB962C8B-B14F-4D97-AF65-F5344CB8AC3E}">
        <p14:creationId xmlns:p14="http://schemas.microsoft.com/office/powerpoint/2010/main" val="1904925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a:p>
        </p:txBody>
      </p:sp>
    </p:spTree>
    <p:extLst>
      <p:ext uri="{BB962C8B-B14F-4D97-AF65-F5344CB8AC3E}">
        <p14:creationId xmlns:p14="http://schemas.microsoft.com/office/powerpoint/2010/main" val="10425224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E7823DC-7A90-4827-B80E-C4D9CE3AE295}" type="slidenum">
              <a:rPr lang="en-GB" smtClean="0"/>
              <a:t>21</a:t>
            </a:fld>
            <a:endParaRPr lang="en-GB"/>
          </a:p>
        </p:txBody>
      </p:sp>
    </p:spTree>
    <p:extLst>
      <p:ext uri="{BB962C8B-B14F-4D97-AF65-F5344CB8AC3E}">
        <p14:creationId xmlns:p14="http://schemas.microsoft.com/office/powerpoint/2010/main" val="19049256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Abstract</a:t>
            </a:r>
          </a:p>
          <a:p>
            <a:r>
              <a:rPr lang="en-GB" dirty="0">
                <a:hlinkClick r:id="rId3"/>
              </a:rPr>
              <a:t>https://www.youtube.com/watch?v=lbCh94nJqIo</a:t>
            </a:r>
            <a:endParaRPr lang="en-GB" dirty="0"/>
          </a:p>
          <a:p>
            <a:r>
              <a:rPr lang="en-GB" dirty="0">
                <a:hlinkClick r:id="rId4"/>
              </a:rPr>
              <a:t>How to Write a Conclusion for a Dissertation | </a:t>
            </a:r>
            <a:r>
              <a:rPr lang="en-GB" dirty="0" err="1">
                <a:hlinkClick r:id="rId4"/>
              </a:rPr>
              <a:t>Scribbr</a:t>
            </a:r>
            <a:r>
              <a:rPr lang="en-GB" dirty="0">
                <a:hlinkClick r:id="rId4"/>
              </a:rPr>
              <a:t> 🎓 - YouTube</a:t>
            </a:r>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32</a:t>
            </a:fld>
            <a:endParaRPr lang="en-GB"/>
          </a:p>
        </p:txBody>
      </p:sp>
    </p:spTree>
    <p:extLst>
      <p:ext uri="{BB962C8B-B14F-4D97-AF65-F5344CB8AC3E}">
        <p14:creationId xmlns:p14="http://schemas.microsoft.com/office/powerpoint/2010/main" val="37502809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25/03/2023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25/03/2023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25/03/2023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25/03/2023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25/03/2023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25/03/2023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25/03/2023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Wz-J1iPzqTU"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1988840"/>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PRACTICE-BASED RESEARCH</a:t>
            </a:r>
            <a:br>
              <a:rPr lang="en-GB" sz="3600" b="1" i="1" dirty="0">
                <a:solidFill>
                  <a:schemeClr val="bg1"/>
                </a:solidFill>
              </a:rPr>
            </a:br>
            <a:br>
              <a:rPr lang="en-GB" sz="3600" b="1" i="1" dirty="0">
                <a:solidFill>
                  <a:schemeClr val="bg1"/>
                </a:solidFill>
              </a:rPr>
            </a:br>
            <a:r>
              <a:rPr lang="en-GB" sz="3600" b="1" i="1" dirty="0">
                <a:solidFill>
                  <a:schemeClr val="bg1"/>
                </a:solidFill>
              </a:rPr>
              <a:t>Assessment Workshop-</a:t>
            </a:r>
            <a:br>
              <a:rPr lang="en-GB" sz="3600" b="1" dirty="0">
                <a:solidFill>
                  <a:schemeClr val="bg1"/>
                </a:solidFill>
              </a:rPr>
            </a:br>
            <a:r>
              <a:rPr lang="en-GB" sz="3600" b="1" i="1" dirty="0">
                <a:solidFill>
                  <a:schemeClr val="bg1"/>
                </a:solidFill>
              </a:rPr>
              <a:t>How to write the research introduction &amp; conclusion section</a:t>
            </a:r>
            <a:br>
              <a:rPr lang="en-GB" sz="3600" b="1" dirty="0">
                <a:solidFill>
                  <a:schemeClr val="bg1"/>
                </a:solidFill>
              </a:rPr>
            </a:br>
            <a:br>
              <a:rPr lang="en-GB" sz="3600" b="1" dirty="0">
                <a:solidFill>
                  <a:schemeClr val="bg1"/>
                </a:solidFill>
              </a:rPr>
            </a:br>
            <a:r>
              <a:rPr lang="en-GB" sz="3200" b="1" dirty="0">
                <a:solidFill>
                  <a:schemeClr val="bg1"/>
                </a:solidFill>
                <a:latin typeface="Arial" panose="020B0604020202020204" pitchFamily="34" charset="0"/>
                <a:cs typeface="Arial" panose="020B0604020202020204" pitchFamily="34" charset="0"/>
              </a:rPr>
              <a:t>Semester 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a:ln>
                  <a:noFill/>
                </a:ln>
                <a:solidFill>
                  <a:prstClr val="white"/>
                </a:solidFill>
                <a:effectLst/>
                <a:uLnTx/>
                <a:uFillTx/>
                <a:latin typeface="Arial" panose="020B0604020202020204" pitchFamily="34" charset="0"/>
                <a:cs typeface="Arial" panose="020B0604020202020204" pitchFamily="34" charset="0"/>
              </a:rPr>
              <a:t>Dr Aishat Bakre</a:t>
            </a:r>
            <a:endParaRPr kumimoji="0" lang="en-GB" sz="2000" b="0" i="0" u="none" strike="noStrike" kern="1200" cap="none" spc="0" normalizeH="0" baseline="0" noProof="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4337272"/>
          </a:xfrm>
        </p:spPr>
        <p:txBody>
          <a:bodyPr>
            <a:noAutofit/>
          </a:bodyPr>
          <a:lstStyle/>
          <a:p>
            <a:pPr marL="0" indent="0">
              <a:buNone/>
            </a:pPr>
            <a:r>
              <a:rPr lang="en-GB" sz="1800">
                <a:latin typeface="Arial" panose="020B0604020202020204" pitchFamily="34" charset="0"/>
                <a:cs typeface="Arial" panose="020B0604020202020204" pitchFamily="34" charset="0"/>
              </a:rPr>
              <a:t>Upon successful completion of this module, student should be able to: </a:t>
            </a:r>
          </a:p>
          <a:p>
            <a:pPr marL="0" indent="0">
              <a:buNone/>
            </a:pPr>
            <a:endParaRPr lang="en-GB" sz="1800">
              <a:latin typeface="Arial" panose="020B0604020202020204" pitchFamily="34" charset="0"/>
              <a:cs typeface="Arial" panose="020B0604020202020204" pitchFamily="34" charset="0"/>
            </a:endParaRP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Critically analyse the data collection and findings from quantitative, qualitative or mixed methods research.</a:t>
            </a:r>
          </a:p>
          <a:p>
            <a:pPr lvl="0" algn="just" rtl="0">
              <a:lnSpc>
                <a:spcPct val="115000"/>
              </a:lnSpc>
              <a:buFont typeface="Wingdings" panose="05000000000000000000" pitchFamily="2" charset="2"/>
              <a:buChar char="§"/>
            </a:pPr>
            <a:r>
              <a:rPr lang="en-GB" sz="1800">
                <a:effectLst/>
                <a:latin typeface="Arial" panose="020B0604020202020204" pitchFamily="34" charset="0"/>
                <a:ea typeface="Arial" panose="020B0604020202020204" pitchFamily="34" charset="0"/>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sz="1800">
              <a:cs typeface="Arial" panose="020B0604020202020204" pitchFamily="34" charset="0"/>
            </a:endParaRPr>
          </a:p>
        </p:txBody>
      </p:sp>
      <p:sp>
        <p:nvSpPr>
          <p:cNvPr id="4" name="Rectangle 3">
            <a:extLst>
              <a:ext uri="{FF2B5EF4-FFF2-40B4-BE49-F238E27FC236}">
                <a16:creationId xmlns:a16="http://schemas.microsoft.com/office/drawing/2014/main" id="{4841809D-6B14-4857-B9E3-EFE981CF7234}"/>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985581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a:latin typeface="Arial" panose="020B0604020202020204" pitchFamily="34" charset="0"/>
                <a:cs typeface="Arial" panose="020B0604020202020204" pitchFamily="34" charset="0"/>
              </a:rPr>
              <a:t>This module aims overall to develop student to gain knowledge of the main principles of designing, conducting, evaluating the impacts and dissemination of evidence-based research.</a:t>
            </a:r>
          </a:p>
          <a:p>
            <a:pPr>
              <a:buFont typeface="Wingdings" panose="05000000000000000000" pitchFamily="2" charset="2"/>
              <a:buChar char="§"/>
            </a:pPr>
            <a:r>
              <a:rPr lang="en-GB" sz="2600">
                <a:latin typeface="Arial" panose="020B0604020202020204" pitchFamily="34" charset="0"/>
                <a:cs typeface="Arial" panose="020B0604020202020204" pitchFamily="34" charset="0"/>
              </a:rPr>
              <a:t>To conduct an independent practice-based research project within a public health and social care setting with professional integrity.</a:t>
            </a: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762000" y="322066"/>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057275" y="1916832"/>
            <a:ext cx="7296150" cy="3874267"/>
          </a:xfrm>
        </p:spPr>
        <p:txBody>
          <a:bodyPr>
            <a:normAutofit/>
          </a:bodyPr>
          <a:lstStyle/>
          <a:p>
            <a:pPr marL="0" indent="0">
              <a:buNone/>
            </a:pPr>
            <a:r>
              <a:rPr lang="en-GB" sz="2600" dirty="0">
                <a:latin typeface="Arial" panose="020B0604020202020204" pitchFamily="34" charset="0"/>
                <a:cs typeface="Arial" panose="020B0604020202020204" pitchFamily="34" charset="0"/>
              </a:rPr>
              <a:t>To understand </a:t>
            </a: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How to write a good Introduction</a:t>
            </a:r>
          </a:p>
          <a:p>
            <a:pPr lvl="0">
              <a:buFont typeface="Wingdings" panose="05000000000000000000" pitchFamily="2" charset="2"/>
              <a:buChar char="§"/>
            </a:pPr>
            <a:r>
              <a:rPr lang="en-GB" sz="2600" dirty="0">
                <a:latin typeface="Arial" panose="020B0604020202020204" pitchFamily="34" charset="0"/>
                <a:cs typeface="Arial" panose="020B0604020202020204" pitchFamily="34" charset="0"/>
              </a:rPr>
              <a:t>How to write a good conclusion</a:t>
            </a:r>
          </a:p>
          <a:p>
            <a:pPr marL="0" lvl="0" indent="0">
              <a:buNone/>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143000" y="1914778"/>
            <a:ext cx="6858000" cy="1790699"/>
          </a:xfrm>
        </p:spPr>
        <p:txBody>
          <a:bodyPr>
            <a:normAutofit/>
          </a:bodyPr>
          <a:lstStyle/>
          <a:p>
            <a:r>
              <a:rPr lang="en-GB" sz="4000" b="1" i="1" dirty="0">
                <a:solidFill>
                  <a:schemeClr val="bg1"/>
                </a:solidFill>
                <a:latin typeface="Arial" panose="020B0604020202020204" pitchFamily="34" charset="0"/>
                <a:cs typeface="Arial" panose="020B0604020202020204" pitchFamily="34" charset="0"/>
              </a:rPr>
              <a:t>How can a good introduction be written?</a:t>
            </a:r>
            <a:endParaRPr lang="en-GB" sz="40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394394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98E4D-6C6A-4E39-B345-FE7BD62DB213}"/>
              </a:ext>
            </a:extLst>
          </p:cNvPr>
          <p:cNvSpPr>
            <a:spLocks noGrp="1"/>
          </p:cNvSpPr>
          <p:nvPr>
            <p:ph type="title"/>
          </p:nvPr>
        </p:nvSpPr>
        <p:spPr>
          <a:xfrm>
            <a:off x="685718" y="404664"/>
            <a:ext cx="7886700" cy="994169"/>
          </a:xfrm>
        </p:spPr>
        <p:txBody>
          <a:bodyPr/>
          <a:lstStyle/>
          <a:p>
            <a:pPr algn="ctr"/>
            <a:r>
              <a:rPr lang="en-GB" b="1" dirty="0">
                <a:latin typeface="Arial" panose="020B0604020202020204" pitchFamily="34" charset="0"/>
                <a:cs typeface="Arial" panose="020B0604020202020204" pitchFamily="34" charset="0"/>
              </a:rPr>
              <a:t>Writing a Good Introduction</a:t>
            </a:r>
          </a:p>
        </p:txBody>
      </p:sp>
      <p:sp>
        <p:nvSpPr>
          <p:cNvPr id="3" name="Content Placeholder 2">
            <a:extLst>
              <a:ext uri="{FF2B5EF4-FFF2-40B4-BE49-F238E27FC236}">
                <a16:creationId xmlns:a16="http://schemas.microsoft.com/office/drawing/2014/main" id="{68323432-7AFA-4612-B3B1-B883175A3BCC}"/>
              </a:ext>
            </a:extLst>
          </p:cNvPr>
          <p:cNvSpPr>
            <a:spLocks noGrp="1"/>
          </p:cNvSpPr>
          <p:nvPr>
            <p:ph idx="1"/>
          </p:nvPr>
        </p:nvSpPr>
        <p:spPr>
          <a:xfrm>
            <a:off x="755576" y="1916832"/>
            <a:ext cx="7886700" cy="3500433"/>
          </a:xfrm>
        </p:spPr>
        <p:txBody>
          <a:bodyPr>
            <a:normAutofit/>
          </a:bodyPr>
          <a:lstStyle/>
          <a:p>
            <a:r>
              <a:rPr lang="en-GB" sz="2400" dirty="0">
                <a:latin typeface="Arial" panose="020B0604020202020204" pitchFamily="34" charset="0"/>
                <a:cs typeface="Arial" panose="020B0604020202020204" pitchFamily="34" charset="0"/>
              </a:rPr>
              <a:t>After the title, the introduction is the next thing your audience will read, so it is vital to begin strongly. </a:t>
            </a:r>
          </a:p>
          <a:p>
            <a:r>
              <a:rPr lang="en-GB" sz="2400" dirty="0">
                <a:latin typeface="Arial" panose="020B0604020202020204" pitchFamily="34" charset="0"/>
                <a:cs typeface="Arial" panose="020B0604020202020204" pitchFamily="34" charset="0"/>
              </a:rPr>
              <a:t>The introduction is your opportunity to show readers and reviewers why your research topic is worth reading about and why your paper warrants their attention.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introduction serves multiple purposes. </a:t>
            </a:r>
          </a:p>
          <a:p>
            <a:pPr marL="0" indent="0">
              <a:buNone/>
            </a:pPr>
            <a:endParaRPr lang="en-GB" sz="2400" dirty="0"/>
          </a:p>
        </p:txBody>
      </p:sp>
    </p:spTree>
    <p:extLst>
      <p:ext uri="{BB962C8B-B14F-4D97-AF65-F5344CB8AC3E}">
        <p14:creationId xmlns:p14="http://schemas.microsoft.com/office/powerpoint/2010/main" val="41321496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143000" y="1914778"/>
            <a:ext cx="6858000" cy="1790699"/>
          </a:xfrm>
        </p:spPr>
        <p:txBody>
          <a:bodyPr>
            <a:normAutofit/>
          </a:bodyPr>
          <a:lstStyle/>
          <a:p>
            <a:r>
              <a:rPr lang="en-GB" sz="4000" b="1" i="1" dirty="0">
                <a:solidFill>
                  <a:schemeClr val="bg1"/>
                </a:solidFill>
                <a:latin typeface="Arial" panose="020B0604020202020204" pitchFamily="34" charset="0"/>
                <a:cs typeface="Arial" panose="020B0604020202020204" pitchFamily="34" charset="0"/>
              </a:rPr>
              <a:t>What is the purpose of a good introduction?</a:t>
            </a:r>
            <a:endParaRPr lang="en-GB" sz="4000"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12805" y="4124432"/>
            <a:ext cx="1731196" cy="1899435"/>
          </a:xfrm>
          <a:prstGeom prst="rect">
            <a:avLst/>
          </a:prstGeom>
        </p:spPr>
      </p:pic>
    </p:spTree>
    <p:extLst>
      <p:ext uri="{BB962C8B-B14F-4D97-AF65-F5344CB8AC3E}">
        <p14:creationId xmlns:p14="http://schemas.microsoft.com/office/powerpoint/2010/main" val="2859628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CB00E-BC73-4C10-821E-96057F8CCF48}"/>
              </a:ext>
            </a:extLst>
          </p:cNvPr>
          <p:cNvSpPr>
            <a:spLocks noGrp="1"/>
          </p:cNvSpPr>
          <p:nvPr>
            <p:ph type="title"/>
          </p:nvPr>
        </p:nvSpPr>
        <p:spPr/>
        <p:txBody>
          <a:bodyPr>
            <a:normAutofit fontScale="90000"/>
          </a:bodyPr>
          <a:lstStyle/>
          <a:p>
            <a:pPr algn="ctr"/>
            <a:r>
              <a:rPr lang="en-GB" b="1" dirty="0">
                <a:latin typeface="Arial" panose="020B0604020202020204" pitchFamily="34" charset="0"/>
                <a:cs typeface="Arial" panose="020B0604020202020204" pitchFamily="34" charset="0"/>
              </a:rPr>
              <a:t>Purpose of a Good Introduction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93A5A11-5BA8-4C75-959E-52BACC703808}"/>
              </a:ext>
            </a:extLst>
          </p:cNvPr>
          <p:cNvSpPr>
            <a:spLocks noGrp="1"/>
          </p:cNvSpPr>
          <p:nvPr>
            <p:ph idx="1"/>
          </p:nvPr>
        </p:nvSpPr>
        <p:spPr>
          <a:xfrm>
            <a:off x="683568" y="1797249"/>
            <a:ext cx="7886700" cy="3263502"/>
          </a:xfrm>
        </p:spPr>
        <p:txBody>
          <a:bodyPr>
            <a:normAutofit/>
          </a:bodyPr>
          <a:lstStyle/>
          <a:p>
            <a:r>
              <a:rPr lang="en-GB" sz="2800" dirty="0">
                <a:latin typeface="Arial" panose="020B0604020202020204" pitchFamily="34" charset="0"/>
                <a:cs typeface="Arial" panose="020B0604020202020204" pitchFamily="34" charset="0"/>
              </a:rPr>
              <a:t>It presents the background to your study, introduces your topic and aims, and gives an overview of the paper. </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 good introduction will provide a solid foundation and encourage readers to continue on to the main parts of your paper.</a:t>
            </a:r>
          </a:p>
          <a:p>
            <a:endParaRPr lang="en-GB" sz="2400" dirty="0"/>
          </a:p>
          <a:p>
            <a:endParaRPr lang="en-GB" dirty="0"/>
          </a:p>
        </p:txBody>
      </p:sp>
    </p:spTree>
    <p:extLst>
      <p:ext uri="{BB962C8B-B14F-4D97-AF65-F5344CB8AC3E}">
        <p14:creationId xmlns:p14="http://schemas.microsoft.com/office/powerpoint/2010/main" val="3114154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2C99B-747E-4D13-9196-0B0171D32D3B}"/>
              </a:ext>
            </a:extLst>
          </p:cNvPr>
          <p:cNvSpPr>
            <a:spLocks noGrp="1"/>
          </p:cNvSpPr>
          <p:nvPr>
            <p:ph type="title"/>
          </p:nvPr>
        </p:nvSpPr>
        <p:spPr>
          <a:xfrm>
            <a:off x="561296" y="332656"/>
            <a:ext cx="8215224" cy="994169"/>
          </a:xfrm>
        </p:spPr>
        <p:txBody>
          <a:bodyPr>
            <a:normAutofit/>
          </a:bodyPr>
          <a:lstStyle/>
          <a:p>
            <a:r>
              <a:rPr lang="en-GB" sz="3200" b="1" dirty="0">
                <a:latin typeface="Arial" panose="020B0604020202020204" pitchFamily="34" charset="0"/>
                <a:cs typeface="Arial" panose="020B0604020202020204" pitchFamily="34" charset="0"/>
              </a:rPr>
              <a:t>Tips for writing an effective introduction </a:t>
            </a:r>
          </a:p>
        </p:txBody>
      </p:sp>
      <p:sp>
        <p:nvSpPr>
          <p:cNvPr id="3" name="Content Placeholder 2">
            <a:extLst>
              <a:ext uri="{FF2B5EF4-FFF2-40B4-BE49-F238E27FC236}">
                <a16:creationId xmlns:a16="http://schemas.microsoft.com/office/drawing/2014/main" id="{B283434B-DD00-413D-960D-D522D911F5D3}"/>
              </a:ext>
            </a:extLst>
          </p:cNvPr>
          <p:cNvSpPr>
            <a:spLocks noGrp="1"/>
          </p:cNvSpPr>
          <p:nvPr>
            <p:ph idx="1"/>
          </p:nvPr>
        </p:nvSpPr>
        <p:spPr>
          <a:xfrm>
            <a:off x="725558" y="1772816"/>
            <a:ext cx="7886700" cy="3713694"/>
          </a:xfrm>
        </p:spPr>
        <p:txBody>
          <a:bodyPr>
            <a:normAutofit fontScale="70000" lnSpcReduction="20000"/>
          </a:bodyPr>
          <a:lstStyle/>
          <a:p>
            <a:r>
              <a:rPr lang="en-GB" sz="3400" dirty="0">
                <a:latin typeface="Arial" panose="020B0604020202020204" pitchFamily="34" charset="0"/>
                <a:cs typeface="Arial" panose="020B0604020202020204" pitchFamily="34" charset="0"/>
              </a:rPr>
              <a:t>Start broadly and then narrow down</a:t>
            </a:r>
          </a:p>
          <a:p>
            <a:r>
              <a:rPr lang="en-GB" sz="3400" dirty="0">
                <a:latin typeface="Arial" panose="020B0604020202020204" pitchFamily="34" charset="0"/>
                <a:cs typeface="Arial" panose="020B0604020202020204" pitchFamily="34" charset="0"/>
              </a:rPr>
              <a:t>Cite thoroughly but not excessively</a:t>
            </a:r>
          </a:p>
          <a:p>
            <a:r>
              <a:rPr lang="en-GB" sz="3400" dirty="0">
                <a:latin typeface="Arial" panose="020B0604020202020204" pitchFamily="34" charset="0"/>
                <a:cs typeface="Arial" panose="020B0604020202020204" pitchFamily="34" charset="0"/>
              </a:rPr>
              <a:t>Avoid giving too many citations for one point</a:t>
            </a:r>
          </a:p>
          <a:p>
            <a:r>
              <a:rPr lang="en-GB" sz="3400" dirty="0">
                <a:latin typeface="Arial" panose="020B0604020202020204" pitchFamily="34" charset="0"/>
                <a:cs typeface="Arial" panose="020B0604020202020204" pitchFamily="34" charset="0"/>
              </a:rPr>
              <a:t>Clearly state either your hypothesis or research question</a:t>
            </a:r>
          </a:p>
          <a:p>
            <a:r>
              <a:rPr lang="en-GB" sz="3400" dirty="0">
                <a:latin typeface="Arial" panose="020B0604020202020204" pitchFamily="34" charset="0"/>
                <a:cs typeface="Arial" panose="020B0604020202020204" pitchFamily="34" charset="0"/>
              </a:rPr>
              <a:t>State the aims and importance</a:t>
            </a:r>
          </a:p>
          <a:p>
            <a:r>
              <a:rPr lang="en-GB" sz="3400" dirty="0">
                <a:latin typeface="Arial" panose="020B0604020202020204" pitchFamily="34" charset="0"/>
                <a:cs typeface="Arial" panose="020B0604020202020204" pitchFamily="34" charset="0"/>
              </a:rPr>
              <a:t>Consider giving an overview of the paper</a:t>
            </a:r>
          </a:p>
          <a:p>
            <a:r>
              <a:rPr lang="en-GB" sz="3400" dirty="0">
                <a:latin typeface="Arial" panose="020B0604020202020204" pitchFamily="34" charset="0"/>
                <a:cs typeface="Arial" panose="020B0604020202020204" pitchFamily="34" charset="0"/>
              </a:rPr>
              <a:t>Keep it short</a:t>
            </a:r>
          </a:p>
          <a:p>
            <a:r>
              <a:rPr lang="en-GB" sz="3400" dirty="0">
                <a:latin typeface="Arial" panose="020B0604020202020204" pitchFamily="34" charset="0"/>
                <a:cs typeface="Arial" panose="020B0604020202020204" pitchFamily="34" charset="0"/>
              </a:rPr>
              <a:t>Show, don't tell</a:t>
            </a:r>
          </a:p>
          <a:p>
            <a:r>
              <a:rPr lang="en-GB" sz="3400" dirty="0">
                <a:latin typeface="Arial" panose="020B0604020202020204" pitchFamily="34" charset="0"/>
                <a:cs typeface="Arial" panose="020B0604020202020204" pitchFamily="34" charset="0"/>
              </a:rPr>
              <a:t>Don't bury your readers in detail</a:t>
            </a:r>
          </a:p>
          <a:p>
            <a:pPr marL="0" indent="0">
              <a:buNone/>
            </a:pPr>
            <a:endParaRPr lang="en-GB" dirty="0"/>
          </a:p>
        </p:txBody>
      </p:sp>
    </p:spTree>
    <p:extLst>
      <p:ext uri="{BB962C8B-B14F-4D97-AF65-F5344CB8AC3E}">
        <p14:creationId xmlns:p14="http://schemas.microsoft.com/office/powerpoint/2010/main" val="3683951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A79FD-ACF3-461D-B618-EB99B5D1E576}"/>
              </a:ext>
            </a:extLst>
          </p:cNvPr>
          <p:cNvSpPr>
            <a:spLocks noGrp="1"/>
          </p:cNvSpPr>
          <p:nvPr>
            <p:ph type="title"/>
          </p:nvPr>
        </p:nvSpPr>
        <p:spPr/>
        <p:txBody>
          <a:bodyPr>
            <a:normAutofit fontScale="90000"/>
          </a:bodyPr>
          <a:lstStyle/>
          <a:p>
            <a:pPr algn="ctr"/>
            <a:r>
              <a:rPr lang="en-GB" b="1">
                <a:latin typeface="Arial" panose="020B0604020202020204" pitchFamily="34" charset="0"/>
                <a:cs typeface="Arial" panose="020B0604020202020204" pitchFamily="34" charset="0"/>
              </a:rPr>
              <a:t>Start broadly and then narrow down</a:t>
            </a:r>
            <a:endParaRPr lang="en-GB"/>
          </a:p>
        </p:txBody>
      </p:sp>
      <p:sp>
        <p:nvSpPr>
          <p:cNvPr id="3" name="Content Placeholder 2">
            <a:extLst>
              <a:ext uri="{FF2B5EF4-FFF2-40B4-BE49-F238E27FC236}">
                <a16:creationId xmlns:a16="http://schemas.microsoft.com/office/drawing/2014/main" id="{13BACFDA-5999-4A21-A8B2-36F99CBC5388}"/>
              </a:ext>
            </a:extLst>
          </p:cNvPr>
          <p:cNvSpPr>
            <a:spLocks noGrp="1"/>
          </p:cNvSpPr>
          <p:nvPr>
            <p:ph idx="1"/>
          </p:nvPr>
        </p:nvSpPr>
        <p:spPr>
          <a:xfrm>
            <a:off x="504825" y="1844824"/>
            <a:ext cx="8229600" cy="3917032"/>
          </a:xfrm>
        </p:spPr>
        <p:txBody>
          <a:bodyPr>
            <a:normAutofit/>
          </a:bodyPr>
          <a:lstStyle/>
          <a:p>
            <a:r>
              <a:rPr lang="en-GB" sz="2800" dirty="0">
                <a:latin typeface="Arial" panose="020B0604020202020204" pitchFamily="34" charset="0"/>
                <a:cs typeface="Arial" panose="020B0604020202020204" pitchFamily="34" charset="0"/>
              </a:rPr>
              <a:t>In the first paragraph, briefly describe the broad research area and then narrow down to your particular focus. </a:t>
            </a:r>
          </a:p>
          <a:p>
            <a:pPr marL="0" indent="0">
              <a:buNone/>
            </a:pP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This will help position your research topic within the broader field, making the work accessible to a broader audience, not just to specialists in your field. </a:t>
            </a:r>
          </a:p>
        </p:txBody>
      </p:sp>
    </p:spTree>
    <p:extLst>
      <p:ext uri="{BB962C8B-B14F-4D97-AF65-F5344CB8AC3E}">
        <p14:creationId xmlns:p14="http://schemas.microsoft.com/office/powerpoint/2010/main" val="3887479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6196A-D963-4959-8ADB-D9FB608A3339}"/>
              </a:ext>
            </a:extLst>
          </p:cNvPr>
          <p:cNvSpPr>
            <a:spLocks noGrp="1"/>
          </p:cNvSpPr>
          <p:nvPr>
            <p:ph type="title"/>
          </p:nvPr>
        </p:nvSpPr>
        <p:spPr/>
        <p:txBody>
          <a:bodyPr>
            <a:normAutofit fontScale="90000"/>
          </a:bodyPr>
          <a:lstStyle/>
          <a:p>
            <a:pPr algn="ctr"/>
            <a:r>
              <a:rPr lang="en-GB" b="1">
                <a:latin typeface="Arial" panose="020B0604020202020204" pitchFamily="34" charset="0"/>
                <a:cs typeface="Arial" panose="020B0604020202020204" pitchFamily="34" charset="0"/>
              </a:rPr>
              <a:t>Cite thoroughly but not excessively</a:t>
            </a:r>
          </a:p>
        </p:txBody>
      </p:sp>
      <p:sp>
        <p:nvSpPr>
          <p:cNvPr id="3" name="Content Placeholder 2">
            <a:extLst>
              <a:ext uri="{FF2B5EF4-FFF2-40B4-BE49-F238E27FC236}">
                <a16:creationId xmlns:a16="http://schemas.microsoft.com/office/drawing/2014/main" id="{9B93EC6B-BD10-47A3-8EF5-57331A64A111}"/>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Once you have narrowed your focus to the specific topic of your study, you should thoroughly cover the most recent and most relevant literature pertaining to your study. </a:t>
            </a:r>
          </a:p>
          <a:p>
            <a:r>
              <a:rPr lang="en-GB" dirty="0">
                <a:latin typeface="Arial" panose="020B0604020202020204" pitchFamily="34" charset="0"/>
                <a:cs typeface="Arial" panose="020B0604020202020204" pitchFamily="34" charset="0"/>
              </a:rPr>
              <a:t>Your review of the literature should be complete, but not overly long—remember, you are not writing a review article. </a:t>
            </a:r>
          </a:p>
          <a:p>
            <a:r>
              <a:rPr lang="en-GB" dirty="0">
                <a:latin typeface="Arial" panose="020B0604020202020204" pitchFamily="34" charset="0"/>
                <a:cs typeface="Arial" panose="020B0604020202020204" pitchFamily="34" charset="0"/>
              </a:rPr>
              <a:t>If you find that your introduction is too long or overflowing with citations, one possible solution is to cite </a:t>
            </a:r>
            <a:r>
              <a:rPr lang="en-GB" b="1" i="1" dirty="0">
                <a:latin typeface="Arial" panose="020B0604020202020204" pitchFamily="34" charset="0"/>
                <a:cs typeface="Arial" panose="020B0604020202020204" pitchFamily="34" charset="0"/>
              </a:rPr>
              <a:t>systematic review articles</a:t>
            </a:r>
            <a:r>
              <a:rPr lang="en-GB" dirty="0">
                <a:latin typeface="Arial" panose="020B0604020202020204" pitchFamily="34" charset="0"/>
                <a:cs typeface="Arial" panose="020B0604020202020204" pitchFamily="34" charset="0"/>
              </a:rPr>
              <a:t>, rather than all the individual articles that have already been summarised in the review.</a:t>
            </a:r>
          </a:p>
        </p:txBody>
      </p:sp>
    </p:spTree>
    <p:extLst>
      <p:ext uri="{BB962C8B-B14F-4D97-AF65-F5344CB8AC3E}">
        <p14:creationId xmlns:p14="http://schemas.microsoft.com/office/powerpoint/2010/main" val="4175448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2CDE0-0066-4D72-B38D-6F21FF77DB23}"/>
              </a:ext>
            </a:extLst>
          </p:cNvPr>
          <p:cNvSpPr>
            <a:spLocks noGrp="1"/>
          </p:cNvSpPr>
          <p:nvPr>
            <p:ph type="title"/>
          </p:nvPr>
        </p:nvSpPr>
        <p:spPr>
          <a:xfrm>
            <a:off x="457200" y="35471"/>
            <a:ext cx="8489538" cy="994169"/>
          </a:xfrm>
        </p:spPr>
        <p:txBody>
          <a:bodyPr>
            <a:normAutofit/>
          </a:bodyPr>
          <a:lstStyle/>
          <a:p>
            <a:r>
              <a:rPr lang="en-GB" sz="3000" b="1" dirty="0">
                <a:latin typeface="Arial" panose="020B0604020202020204" pitchFamily="34" charset="0"/>
                <a:cs typeface="Arial" panose="020B0604020202020204" pitchFamily="34" charset="0"/>
              </a:rPr>
              <a:t>Avoid giving too many citations for one point</a:t>
            </a:r>
          </a:p>
        </p:txBody>
      </p:sp>
      <p:sp>
        <p:nvSpPr>
          <p:cNvPr id="3" name="Content Placeholder 2">
            <a:extLst>
              <a:ext uri="{FF2B5EF4-FFF2-40B4-BE49-F238E27FC236}">
                <a16:creationId xmlns:a16="http://schemas.microsoft.com/office/drawing/2014/main" id="{02355645-BF44-481C-820C-97C3F26F2411}"/>
              </a:ext>
            </a:extLst>
          </p:cNvPr>
          <p:cNvSpPr>
            <a:spLocks noGrp="1"/>
          </p:cNvSpPr>
          <p:nvPr>
            <p:ph idx="1"/>
          </p:nvPr>
        </p:nvSpPr>
        <p:spPr>
          <a:xfrm>
            <a:off x="457200" y="1196752"/>
            <a:ext cx="8229600" cy="3917032"/>
          </a:xfrm>
        </p:spPr>
        <p:txBody>
          <a:bodyPr>
            <a:noAutofit/>
          </a:bodyPr>
          <a:lstStyle/>
          <a:p>
            <a:r>
              <a:rPr lang="en-GB" sz="2400" dirty="0">
                <a:latin typeface="Arial" panose="020B0604020202020204" pitchFamily="34" charset="0"/>
                <a:cs typeface="Arial" panose="020B0604020202020204" pitchFamily="34" charset="0"/>
              </a:rPr>
              <a:t>Consider the following sentence: "Many studies have found a significant association between X and Y [4-15]." </a:t>
            </a:r>
          </a:p>
          <a:p>
            <a:r>
              <a:rPr lang="en-GB" sz="2400" dirty="0">
                <a:latin typeface="Arial" panose="020B0604020202020204" pitchFamily="34" charset="0"/>
                <a:cs typeface="Arial" panose="020B0604020202020204" pitchFamily="34" charset="0"/>
              </a:rPr>
              <a:t>This sentence cites too many studies at once. Although references [4-15] might provide a good overview of the topic, this sentence does not provide enough </a:t>
            </a:r>
            <a:r>
              <a:rPr lang="en-GB" sz="2400" b="1" i="1" dirty="0">
                <a:latin typeface="Arial" panose="020B0604020202020204" pitchFamily="34" charset="0"/>
                <a:cs typeface="Arial" panose="020B0604020202020204" pitchFamily="34" charset="0"/>
              </a:rPr>
              <a:t>context</a:t>
            </a:r>
            <a:r>
              <a:rPr lang="en-GB" sz="2400" dirty="0">
                <a:latin typeface="Arial" panose="020B0604020202020204" pitchFamily="34" charset="0"/>
                <a:cs typeface="Arial" panose="020B0604020202020204" pitchFamily="34" charset="0"/>
              </a:rPr>
              <a:t> or </a:t>
            </a:r>
            <a:r>
              <a:rPr lang="en-GB" sz="2400" b="1" i="1" dirty="0">
                <a:latin typeface="Arial" panose="020B0604020202020204" pitchFamily="34" charset="0"/>
                <a:cs typeface="Arial" panose="020B0604020202020204" pitchFamily="34" charset="0"/>
              </a:rPr>
              <a:t>explanation</a:t>
            </a:r>
            <a:r>
              <a:rPr lang="en-GB" sz="2400" dirty="0">
                <a:latin typeface="Arial" panose="020B0604020202020204" pitchFamily="34" charset="0"/>
                <a:cs typeface="Arial" panose="020B0604020202020204" pitchFamily="34" charset="0"/>
              </a:rPr>
              <a:t> for these past studies. </a:t>
            </a:r>
          </a:p>
          <a:p>
            <a:r>
              <a:rPr lang="en-GB" sz="2400" dirty="0">
                <a:latin typeface="Arial" panose="020B0604020202020204" pitchFamily="34" charset="0"/>
                <a:cs typeface="Arial" panose="020B0604020202020204" pitchFamily="34" charset="0"/>
              </a:rPr>
              <a:t>If all of these references are worth citing, they should be discussed in greater </a:t>
            </a:r>
            <a:r>
              <a:rPr lang="en-GB" sz="2400" b="1" i="1" dirty="0">
                <a:latin typeface="Arial" panose="020B0604020202020204" pitchFamily="34" charset="0"/>
                <a:cs typeface="Arial" panose="020B0604020202020204" pitchFamily="34" charset="0"/>
              </a:rPr>
              <a:t>specificity</a:t>
            </a:r>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For example</a:t>
            </a:r>
            <a:r>
              <a:rPr lang="en-GB" sz="2400" dirty="0">
                <a:latin typeface="Arial" panose="020B0604020202020204" pitchFamily="34" charset="0"/>
                <a:cs typeface="Arial" panose="020B0604020202020204" pitchFamily="34" charset="0"/>
              </a:rPr>
              <a:t>, "A significant association has been found between X and Y in men [4-7], women [8-11], and children [12-15]."</a:t>
            </a:r>
          </a:p>
        </p:txBody>
      </p:sp>
    </p:spTree>
    <p:extLst>
      <p:ext uri="{BB962C8B-B14F-4D97-AF65-F5344CB8AC3E}">
        <p14:creationId xmlns:p14="http://schemas.microsoft.com/office/powerpoint/2010/main" val="4135767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D04C3-77B4-4285-8DA5-D81DB7B6CE0E}"/>
              </a:ext>
            </a:extLst>
          </p:cNvPr>
          <p:cNvSpPr>
            <a:spLocks noGrp="1"/>
          </p:cNvSpPr>
          <p:nvPr>
            <p:ph type="title"/>
          </p:nvPr>
        </p:nvSpPr>
        <p:spPr/>
        <p:txBody>
          <a:bodyPr>
            <a:normAutofit fontScale="90000"/>
          </a:bodyPr>
          <a:lstStyle/>
          <a:p>
            <a:pPr algn="ctr"/>
            <a:r>
              <a:rPr lang="en-GB" b="1">
                <a:latin typeface="Arial" panose="020B0604020202020204" pitchFamily="34" charset="0"/>
                <a:cs typeface="Arial" panose="020B0604020202020204" pitchFamily="34" charset="0"/>
              </a:rPr>
              <a:t>State the aims and importance</a:t>
            </a:r>
            <a:br>
              <a:rPr lang="en-GB" b="1"/>
            </a:br>
            <a:endParaRPr lang="en-GB" b="1"/>
          </a:p>
        </p:txBody>
      </p:sp>
      <p:sp>
        <p:nvSpPr>
          <p:cNvPr id="3" name="Content Placeholder 2">
            <a:extLst>
              <a:ext uri="{FF2B5EF4-FFF2-40B4-BE49-F238E27FC236}">
                <a16:creationId xmlns:a16="http://schemas.microsoft.com/office/drawing/2014/main" id="{A2DADFD0-35AD-4521-B92C-2ADE08EC9CB4}"/>
              </a:ext>
            </a:extLst>
          </p:cNvPr>
          <p:cNvSpPr>
            <a:spLocks noGrp="1"/>
          </p:cNvSpPr>
          <p:nvPr>
            <p:ph idx="1"/>
          </p:nvPr>
        </p:nvSpPr>
        <p:spPr/>
        <p:txBody>
          <a:bodyPr>
            <a:normAutofit lnSpcReduction="10000"/>
          </a:bodyPr>
          <a:lstStyle/>
          <a:p>
            <a:r>
              <a:rPr lang="en-GB">
                <a:latin typeface="Arial" panose="020B0604020202020204" pitchFamily="34" charset="0"/>
                <a:cs typeface="Arial" panose="020B0604020202020204" pitchFamily="34" charset="0"/>
              </a:rPr>
              <a:t>Say what you want to achieve and why your reader should be interested in finding out whether you achieve it. </a:t>
            </a:r>
          </a:p>
          <a:p>
            <a:r>
              <a:rPr lang="en-GB">
                <a:latin typeface="Arial" panose="020B0604020202020204" pitchFamily="34" charset="0"/>
                <a:cs typeface="Arial" panose="020B0604020202020204" pitchFamily="34" charset="0"/>
              </a:rPr>
              <a:t>That is you need to clearly show the importance of the topic</a:t>
            </a:r>
          </a:p>
          <a:p>
            <a:r>
              <a:rPr lang="en-GB">
                <a:latin typeface="Arial" panose="020B0604020202020204" pitchFamily="34" charset="0"/>
                <a:cs typeface="Arial" panose="020B0604020202020204" pitchFamily="34" charset="0"/>
              </a:rPr>
              <a:t>The basic structure can be as simple as "We aim to do X, which is important because it will lead to Y." </a:t>
            </a:r>
          </a:p>
        </p:txBody>
      </p:sp>
    </p:spTree>
    <p:extLst>
      <p:ext uri="{BB962C8B-B14F-4D97-AF65-F5344CB8AC3E}">
        <p14:creationId xmlns:p14="http://schemas.microsoft.com/office/powerpoint/2010/main" val="547389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61620-B4BD-4461-9A4E-892CBC1034EF}"/>
              </a:ext>
            </a:extLst>
          </p:cNvPr>
          <p:cNvSpPr>
            <a:spLocks noGrp="1"/>
          </p:cNvSpPr>
          <p:nvPr>
            <p:ph type="title"/>
          </p:nvPr>
        </p:nvSpPr>
        <p:spPr/>
        <p:txBody>
          <a:bodyPr>
            <a:normAutofit/>
          </a:bodyPr>
          <a:lstStyle/>
          <a:p>
            <a:pPr algn="l"/>
            <a:r>
              <a:rPr lang="en-GB" sz="3600" b="1" dirty="0">
                <a:latin typeface="Arial" panose="020B0604020202020204" pitchFamily="34" charset="0"/>
                <a:cs typeface="Arial" panose="020B0604020202020204" pitchFamily="34" charset="0"/>
              </a:rPr>
              <a:t>Clearly state the research question</a:t>
            </a:r>
          </a:p>
        </p:txBody>
      </p:sp>
      <p:sp>
        <p:nvSpPr>
          <p:cNvPr id="3" name="Content Placeholder 2">
            <a:extLst>
              <a:ext uri="{FF2B5EF4-FFF2-40B4-BE49-F238E27FC236}">
                <a16:creationId xmlns:a16="http://schemas.microsoft.com/office/drawing/2014/main" id="{B263620D-E3C9-42E4-99F5-1B9F4139B723}"/>
              </a:ext>
            </a:extLst>
          </p:cNvPr>
          <p:cNvSpPr>
            <a:spLocks noGrp="1"/>
          </p:cNvSpPr>
          <p:nvPr>
            <p:ph idx="1"/>
          </p:nvPr>
        </p:nvSpPr>
        <p:spPr>
          <a:xfrm>
            <a:off x="457200" y="1384896"/>
            <a:ext cx="8229600" cy="3917032"/>
          </a:xfrm>
        </p:spPr>
        <p:txBody>
          <a:bodyPr>
            <a:noAutofit/>
          </a:bodyPr>
          <a:lstStyle/>
          <a:p>
            <a:r>
              <a:rPr lang="en-GB" sz="2400" dirty="0">
                <a:latin typeface="Arial" panose="020B0604020202020204" pitchFamily="34" charset="0"/>
                <a:cs typeface="Arial" panose="020B0604020202020204" pitchFamily="34" charset="0"/>
              </a:rPr>
              <a:t>For research in formal sciences or exploratory research, you could consider stating a research question: </a:t>
            </a:r>
          </a:p>
          <a:p>
            <a:r>
              <a:rPr lang="en-GB" sz="2400" dirty="0">
                <a:latin typeface="Arial" panose="020B0604020202020204" pitchFamily="34" charset="0"/>
                <a:cs typeface="Arial" panose="020B0604020202020204" pitchFamily="34" charset="0"/>
              </a:rPr>
              <a:t>"In this study, we examine the following research question: Is X related to Y?" Note that the research question does not always have to be stated in the interrogative form (with a question mark); instead, you can put the question into a declarative sentence: "In this study, we investigate whether X is related to Y." </a:t>
            </a:r>
          </a:p>
          <a:p>
            <a:r>
              <a:rPr lang="en-GB" sz="2400" dirty="0">
                <a:latin typeface="Arial" panose="020B0604020202020204" pitchFamily="34" charset="0"/>
                <a:cs typeface="Arial" panose="020B0604020202020204" pitchFamily="34" charset="0"/>
              </a:rPr>
              <a:t>Research questions are effective because they help give shape to the project and serve as "signpost phrases" that guide readers through your project smoothly.</a:t>
            </a:r>
          </a:p>
        </p:txBody>
      </p:sp>
    </p:spTree>
    <p:extLst>
      <p:ext uri="{BB962C8B-B14F-4D97-AF65-F5344CB8AC3E}">
        <p14:creationId xmlns:p14="http://schemas.microsoft.com/office/powerpoint/2010/main" val="3774142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894F4-A73F-41CF-8F3B-E3F5BBB07480}"/>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Keep it short</a:t>
            </a:r>
          </a:p>
        </p:txBody>
      </p:sp>
      <p:sp>
        <p:nvSpPr>
          <p:cNvPr id="3" name="Content Placeholder 2">
            <a:extLst>
              <a:ext uri="{FF2B5EF4-FFF2-40B4-BE49-F238E27FC236}">
                <a16:creationId xmlns:a16="http://schemas.microsoft.com/office/drawing/2014/main" id="{2D031675-2D19-4103-91B3-BFBA1A550E3D}"/>
              </a:ext>
            </a:extLst>
          </p:cNvPr>
          <p:cNvSpPr>
            <a:spLocks noGrp="1"/>
          </p:cNvSpPr>
          <p:nvPr>
            <p:ph idx="1"/>
          </p:nvPr>
        </p:nvSpPr>
        <p:spPr/>
        <p:txBody>
          <a:bodyPr/>
          <a:lstStyle/>
          <a:p>
            <a:r>
              <a:rPr lang="en-GB">
                <a:latin typeface="Arial" panose="020B0604020202020204" pitchFamily="34" charset="0"/>
                <a:cs typeface="Arial" panose="020B0604020202020204" pitchFamily="34" charset="0"/>
              </a:rPr>
              <a:t>Try to avoid an overly long introduction. </a:t>
            </a:r>
          </a:p>
          <a:p>
            <a:r>
              <a:rPr lang="en-GB">
                <a:latin typeface="Arial" panose="020B0604020202020204" pitchFamily="34" charset="0"/>
                <a:cs typeface="Arial" panose="020B0604020202020204" pitchFamily="34" charset="0"/>
              </a:rPr>
              <a:t>A good target is 500 to 1000 words, although checking the project brief will provide the clearest guidance.</a:t>
            </a:r>
          </a:p>
        </p:txBody>
      </p:sp>
    </p:spTree>
    <p:extLst>
      <p:ext uri="{BB962C8B-B14F-4D97-AF65-F5344CB8AC3E}">
        <p14:creationId xmlns:p14="http://schemas.microsoft.com/office/powerpoint/2010/main" val="3609067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9FB65-846A-42B9-A650-4D1188DB961E}"/>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Show, don't tell</a:t>
            </a:r>
          </a:p>
        </p:txBody>
      </p:sp>
      <p:sp>
        <p:nvSpPr>
          <p:cNvPr id="3" name="Content Placeholder 2">
            <a:extLst>
              <a:ext uri="{FF2B5EF4-FFF2-40B4-BE49-F238E27FC236}">
                <a16:creationId xmlns:a16="http://schemas.microsoft.com/office/drawing/2014/main" id="{5A8F8830-1367-4703-9245-C7750E71892C}"/>
              </a:ext>
            </a:extLst>
          </p:cNvPr>
          <p:cNvSpPr>
            <a:spLocks noGrp="1"/>
          </p:cNvSpPr>
          <p:nvPr>
            <p:ph idx="1"/>
          </p:nvPr>
        </p:nvSpPr>
        <p:spPr>
          <a:xfrm>
            <a:off x="457200" y="1417638"/>
            <a:ext cx="8229600" cy="4099595"/>
          </a:xfrm>
        </p:spPr>
        <p:txBody>
          <a:bodyPr>
            <a:normAutofit fontScale="77500" lnSpcReduction="20000"/>
          </a:bodyPr>
          <a:lstStyle/>
          <a:p>
            <a:r>
              <a:rPr lang="en-GB" dirty="0">
                <a:latin typeface="Arial" panose="020B0604020202020204" pitchFamily="34" charset="0"/>
                <a:cs typeface="Arial" panose="020B0604020202020204" pitchFamily="34" charset="0"/>
              </a:rPr>
              <a:t>One goal of the introduction is explaining why your research topic is worthy of study. </a:t>
            </a:r>
          </a:p>
          <a:p>
            <a:r>
              <a:rPr lang="en-GB" dirty="0">
                <a:latin typeface="Arial" panose="020B0604020202020204" pitchFamily="34" charset="0"/>
                <a:cs typeface="Arial" panose="020B0604020202020204" pitchFamily="34" charset="0"/>
              </a:rPr>
              <a:t>One of the most common pitfalls is to simply say,</a:t>
            </a:r>
          </a:p>
          <a:p>
            <a:r>
              <a:rPr lang="en-GB" dirty="0">
                <a:latin typeface="Arial" panose="020B0604020202020204" pitchFamily="34" charset="0"/>
                <a:cs typeface="Arial" panose="020B0604020202020204" pitchFamily="34" charset="0"/>
              </a:rPr>
              <a:t>"Subject X is important." Instead of simply saying that the topic is important, </a:t>
            </a:r>
            <a:r>
              <a:rPr lang="en-GB" b="1" dirty="0">
                <a:latin typeface="Arial" panose="020B0604020202020204" pitchFamily="34" charset="0"/>
                <a:cs typeface="Arial" panose="020B0604020202020204" pitchFamily="34" charset="0"/>
              </a:rPr>
              <a:t>show why </a:t>
            </a:r>
            <a:r>
              <a:rPr lang="en-GB" dirty="0">
                <a:latin typeface="Arial" panose="020B0604020202020204" pitchFamily="34" charset="0"/>
                <a:cs typeface="Arial" panose="020B0604020202020204" pitchFamily="34" charset="0"/>
              </a:rPr>
              <a:t>the topic is important. </a:t>
            </a:r>
          </a:p>
          <a:p>
            <a:r>
              <a:rPr lang="en-GB" b="1" dirty="0">
                <a:latin typeface="Arial" panose="020B0604020202020204" pitchFamily="34" charset="0"/>
                <a:cs typeface="Arial" panose="020B0604020202020204" pitchFamily="34" charset="0"/>
              </a:rPr>
              <a:t>For example, instead of writing </a:t>
            </a:r>
            <a:r>
              <a:rPr lang="en-GB" dirty="0">
                <a:latin typeface="Arial" panose="020B0604020202020204" pitchFamily="34" charset="0"/>
                <a:cs typeface="Arial" panose="020B0604020202020204" pitchFamily="34" charset="0"/>
              </a:rPr>
              <a:t>"The development of new materials is important for the automotive industry," </a:t>
            </a:r>
            <a:r>
              <a:rPr lang="en-GB" b="1" dirty="0">
                <a:latin typeface="Arial" panose="020B0604020202020204" pitchFamily="34" charset="0"/>
                <a:cs typeface="Arial" panose="020B0604020202020204" pitchFamily="34" charset="0"/>
              </a:rPr>
              <a:t>you could write</a:t>
            </a:r>
            <a:r>
              <a:rPr lang="en-GB" dirty="0">
                <a:latin typeface="Arial" panose="020B0604020202020204" pitchFamily="34" charset="0"/>
                <a:cs typeface="Arial" panose="020B0604020202020204" pitchFamily="34" charset="0"/>
              </a:rPr>
              <a:t>, "safety and fuel economy." The development of new materials is necessary for the automotive industry to produce stronger, lighter vehicles, which will improve </a:t>
            </a:r>
          </a:p>
        </p:txBody>
      </p:sp>
    </p:spTree>
    <p:extLst>
      <p:ext uri="{BB962C8B-B14F-4D97-AF65-F5344CB8AC3E}">
        <p14:creationId xmlns:p14="http://schemas.microsoft.com/office/powerpoint/2010/main" val="1022913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AB35B-B216-4602-B338-5314875EFD86}"/>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In summary: Introduction</a:t>
            </a:r>
          </a:p>
        </p:txBody>
      </p:sp>
      <p:sp>
        <p:nvSpPr>
          <p:cNvPr id="3" name="Content Placeholder 2">
            <a:extLst>
              <a:ext uri="{FF2B5EF4-FFF2-40B4-BE49-F238E27FC236}">
                <a16:creationId xmlns:a16="http://schemas.microsoft.com/office/drawing/2014/main" id="{906D2C44-237E-49DF-90D7-586D8006A781}"/>
              </a:ext>
            </a:extLst>
          </p:cNvPr>
          <p:cNvSpPr>
            <a:spLocks noGrp="1"/>
          </p:cNvSpPr>
          <p:nvPr>
            <p:ph idx="1"/>
          </p:nvPr>
        </p:nvSpPr>
        <p:spPr>
          <a:xfrm>
            <a:off x="732320" y="1556792"/>
            <a:ext cx="7886700" cy="4032448"/>
          </a:xfrm>
        </p:spPr>
        <p:txBody>
          <a:bodyPr>
            <a:normAutofit fontScale="70000" lnSpcReduction="20000"/>
          </a:bodyPr>
          <a:lstStyle/>
          <a:p>
            <a:r>
              <a:rPr lang="en-GB" dirty="0">
                <a:latin typeface="Arial" panose="020B0604020202020204" pitchFamily="34" charset="0"/>
                <a:cs typeface="Arial" panose="020B0604020202020204" pitchFamily="34" charset="0"/>
              </a:rPr>
              <a:t>When you begin drafting a paper, the introduction should be one of the first things you plan. </a:t>
            </a:r>
          </a:p>
          <a:p>
            <a:r>
              <a:rPr lang="en-GB" dirty="0">
                <a:latin typeface="Arial" panose="020B0604020202020204" pitchFamily="34" charset="0"/>
                <a:cs typeface="Arial" panose="020B0604020202020204" pitchFamily="34" charset="0"/>
              </a:rPr>
              <a:t>The introduction serves as the roadmap for your paper; by clearly stating the study's background, aims, and hypothesis/research question,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introduction can guide you as you write the rest of the paper.</a:t>
            </a:r>
          </a:p>
          <a:p>
            <a:r>
              <a:rPr lang="en-GB" dirty="0">
                <a:latin typeface="Arial" panose="020B0604020202020204" pitchFamily="34" charset="0"/>
                <a:cs typeface="Arial" panose="020B0604020202020204" pitchFamily="34" charset="0"/>
              </a:rPr>
              <a:t>It is such an important section—setting the scene for everything that follows—that many authors write the methods, results, and discussion sections in full before completing the introduction.</a:t>
            </a:r>
          </a:p>
        </p:txBody>
      </p:sp>
    </p:spTree>
    <p:extLst>
      <p:ext uri="{BB962C8B-B14F-4D97-AF65-F5344CB8AC3E}">
        <p14:creationId xmlns:p14="http://schemas.microsoft.com/office/powerpoint/2010/main" val="18649719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2D1B-C596-4481-8D3E-4990A1416ABD}"/>
              </a:ext>
            </a:extLst>
          </p:cNvPr>
          <p:cNvSpPr>
            <a:spLocks noGrp="1"/>
          </p:cNvSpPr>
          <p:nvPr>
            <p:ph type="title"/>
          </p:nvPr>
        </p:nvSpPr>
        <p:spPr>
          <a:xfrm>
            <a:off x="251520" y="274638"/>
            <a:ext cx="8435280" cy="1143000"/>
          </a:xfrm>
        </p:spPr>
        <p:txBody>
          <a:bodyPr>
            <a:noAutofit/>
          </a:bodyPr>
          <a:lstStyle/>
          <a:p>
            <a:pPr algn="l"/>
            <a:r>
              <a:rPr lang="en-GB" sz="3600" b="1" dirty="0">
                <a:latin typeface="Arial" panose="020B0604020202020204" pitchFamily="34" charset="0"/>
                <a:cs typeface="Arial" panose="020B0604020202020204" pitchFamily="34" charset="0"/>
              </a:rPr>
              <a:t>Example Structure of an introduction</a:t>
            </a:r>
          </a:p>
        </p:txBody>
      </p:sp>
      <p:sp>
        <p:nvSpPr>
          <p:cNvPr id="3" name="Content Placeholder 2">
            <a:extLst>
              <a:ext uri="{FF2B5EF4-FFF2-40B4-BE49-F238E27FC236}">
                <a16:creationId xmlns:a16="http://schemas.microsoft.com/office/drawing/2014/main" id="{BB6FCE95-2ABA-44B1-8992-5CA539415EEA}"/>
              </a:ext>
            </a:extLst>
          </p:cNvPr>
          <p:cNvSpPr>
            <a:spLocks noGrp="1"/>
          </p:cNvSpPr>
          <p:nvPr>
            <p:ph idx="1"/>
          </p:nvPr>
        </p:nvSpPr>
        <p:spPr>
          <a:xfrm>
            <a:off x="628652" y="1987596"/>
            <a:ext cx="7886700" cy="326350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Introductory paragraph:</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Give a general introduction to the topic for broad audience</a:t>
            </a:r>
          </a:p>
          <a:p>
            <a:r>
              <a:rPr lang="en-GB" dirty="0">
                <a:latin typeface="Arial" panose="020B0604020202020204" pitchFamily="34" charset="0"/>
                <a:cs typeface="Arial" panose="020B0604020202020204" pitchFamily="34" charset="0"/>
              </a:rPr>
              <a:t>Narrow the focus to your particular topic</a:t>
            </a:r>
          </a:p>
          <a:p>
            <a:r>
              <a:rPr lang="en-GB" dirty="0">
                <a:latin typeface="Arial" panose="020B0604020202020204" pitchFamily="34" charset="0"/>
                <a:cs typeface="Arial" panose="020B0604020202020204" pitchFamily="34" charset="0"/>
              </a:rPr>
              <a:t>State your research problem and aims</a:t>
            </a:r>
          </a:p>
          <a:p>
            <a:endParaRPr lang="en-GB" dirty="0"/>
          </a:p>
        </p:txBody>
      </p:sp>
    </p:spTree>
    <p:extLst>
      <p:ext uri="{BB962C8B-B14F-4D97-AF65-F5344CB8AC3E}">
        <p14:creationId xmlns:p14="http://schemas.microsoft.com/office/powerpoint/2010/main" val="18193959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8CA1-738B-4C32-8CB5-D01DDF595935}"/>
              </a:ext>
            </a:extLst>
          </p:cNvPr>
          <p:cNvSpPr>
            <a:spLocks noGrp="1"/>
          </p:cNvSpPr>
          <p:nvPr>
            <p:ph type="title"/>
          </p:nvPr>
        </p:nvSpPr>
        <p:spPr>
          <a:xfrm>
            <a:off x="323528" y="274638"/>
            <a:ext cx="8363272" cy="1143000"/>
          </a:xfrm>
        </p:spPr>
        <p:txBody>
          <a:bodyPr>
            <a:noAutofit/>
          </a:bodyPr>
          <a:lstStyle/>
          <a:p>
            <a:pPr algn="l"/>
            <a:r>
              <a:rPr lang="en-GB" sz="3600" b="1" dirty="0">
                <a:latin typeface="Arial" panose="020B0604020202020204" pitchFamily="34" charset="0"/>
                <a:cs typeface="Arial" panose="020B0604020202020204" pitchFamily="34" charset="0"/>
              </a:rPr>
              <a:t>Example Structure of an introduction</a:t>
            </a:r>
          </a:p>
        </p:txBody>
      </p:sp>
      <p:sp>
        <p:nvSpPr>
          <p:cNvPr id="3" name="Content Placeholder 2">
            <a:extLst>
              <a:ext uri="{FF2B5EF4-FFF2-40B4-BE49-F238E27FC236}">
                <a16:creationId xmlns:a16="http://schemas.microsoft.com/office/drawing/2014/main" id="{DEBED0A5-FDD4-43F2-87F9-9147AA2AA7C7}"/>
              </a:ext>
            </a:extLst>
          </p:cNvPr>
          <p:cNvSpPr>
            <a:spLocks noGrp="1"/>
          </p:cNvSpPr>
          <p:nvPr>
            <p:ph idx="1"/>
          </p:nvPr>
        </p:nvSpPr>
        <p:spPr/>
        <p:txBody>
          <a:bodyPr>
            <a:normAutofit fontScale="92500"/>
          </a:bodyPr>
          <a:lstStyle/>
          <a:p>
            <a:pPr marL="0" indent="0">
              <a:buNone/>
            </a:pPr>
            <a:r>
              <a:rPr lang="en-GB" dirty="0">
                <a:latin typeface="Arial" panose="020B0604020202020204" pitchFamily="34" charset="0"/>
                <a:cs typeface="Arial" panose="020B0604020202020204" pitchFamily="34" charset="0"/>
              </a:rPr>
              <a:t>Literature review (usually several paragraphs):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Summarise the relevant literature on your topic</a:t>
            </a:r>
          </a:p>
          <a:p>
            <a:r>
              <a:rPr lang="en-GB" dirty="0">
                <a:latin typeface="Arial" panose="020B0604020202020204" pitchFamily="34" charset="0"/>
                <a:cs typeface="Arial" panose="020B0604020202020204" pitchFamily="34" charset="0"/>
              </a:rPr>
              <a:t>Describe the current state of the art</a:t>
            </a:r>
          </a:p>
          <a:p>
            <a:r>
              <a:rPr lang="en-GB" dirty="0">
                <a:latin typeface="Arial" panose="020B0604020202020204" pitchFamily="34" charset="0"/>
                <a:cs typeface="Arial" panose="020B0604020202020204" pitchFamily="34" charset="0"/>
              </a:rPr>
              <a:t>Note any gaps in the literature that your study will address</a:t>
            </a:r>
          </a:p>
          <a:p>
            <a:endParaRPr lang="en-GB" dirty="0"/>
          </a:p>
        </p:txBody>
      </p:sp>
    </p:spTree>
    <p:extLst>
      <p:ext uri="{BB962C8B-B14F-4D97-AF65-F5344CB8AC3E}">
        <p14:creationId xmlns:p14="http://schemas.microsoft.com/office/powerpoint/2010/main" val="32014798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10370-391E-4CC8-B04C-0C265A4A406A}"/>
              </a:ext>
            </a:extLst>
          </p:cNvPr>
          <p:cNvSpPr>
            <a:spLocks noGrp="1"/>
          </p:cNvSpPr>
          <p:nvPr>
            <p:ph type="title"/>
          </p:nvPr>
        </p:nvSpPr>
        <p:spPr>
          <a:xfrm>
            <a:off x="251520" y="274638"/>
            <a:ext cx="8435280" cy="1143000"/>
          </a:xfrm>
        </p:spPr>
        <p:txBody>
          <a:bodyPr>
            <a:noAutofit/>
          </a:bodyPr>
          <a:lstStyle/>
          <a:p>
            <a:pPr algn="l"/>
            <a:r>
              <a:rPr lang="en-GB" sz="3600" b="1" dirty="0">
                <a:latin typeface="Arial" panose="020B0604020202020204" pitchFamily="34" charset="0"/>
                <a:cs typeface="Arial" panose="020B0604020202020204" pitchFamily="34" charset="0"/>
              </a:rPr>
              <a:t>Example Structure of an introduction</a:t>
            </a:r>
          </a:p>
        </p:txBody>
      </p:sp>
      <p:sp>
        <p:nvSpPr>
          <p:cNvPr id="3" name="Content Placeholder 2">
            <a:extLst>
              <a:ext uri="{FF2B5EF4-FFF2-40B4-BE49-F238E27FC236}">
                <a16:creationId xmlns:a16="http://schemas.microsoft.com/office/drawing/2014/main" id="{8E224ED7-C361-46AA-933B-D55B42A9644F}"/>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Research targets (usually one paragraph):</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State your hypothesis or research question</a:t>
            </a:r>
          </a:p>
          <a:p>
            <a:r>
              <a:rPr lang="en-GB" dirty="0">
                <a:latin typeface="Arial" panose="020B0604020202020204" pitchFamily="34" charset="0"/>
                <a:cs typeface="Arial" panose="020B0604020202020204" pitchFamily="34" charset="0"/>
              </a:rPr>
              <a:t>Briefly describe how you will accomplish your aims</a:t>
            </a:r>
          </a:p>
          <a:p>
            <a:endParaRPr lang="en-GB" dirty="0"/>
          </a:p>
        </p:txBody>
      </p:sp>
    </p:spTree>
    <p:extLst>
      <p:ext uri="{BB962C8B-B14F-4D97-AF65-F5344CB8AC3E}">
        <p14:creationId xmlns:p14="http://schemas.microsoft.com/office/powerpoint/2010/main" val="26972066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143000" y="1914778"/>
            <a:ext cx="6858000" cy="1790699"/>
          </a:xfrm>
        </p:spPr>
        <p:txBody>
          <a:bodyPr>
            <a:normAutofit/>
          </a:bodyPr>
          <a:lstStyle/>
          <a:p>
            <a:r>
              <a:rPr lang="en-GB" sz="3600" b="1" i="1" dirty="0">
                <a:solidFill>
                  <a:schemeClr val="bg1"/>
                </a:solidFill>
                <a:latin typeface="Arial" panose="020B0604020202020204" pitchFamily="34" charset="0"/>
                <a:cs typeface="Arial" panose="020B0604020202020204" pitchFamily="34" charset="0"/>
              </a:rPr>
              <a:t>How to write a concluding paragraph of a research paper?</a:t>
            </a:r>
            <a:endParaRPr lang="en-GB" sz="3600" i="1" dirty="0">
              <a:solidFill>
                <a:schemeClr val="bg1"/>
              </a:solidFill>
            </a:endParaRPr>
          </a:p>
        </p:txBody>
      </p:sp>
    </p:spTree>
    <p:extLst>
      <p:ext uri="{BB962C8B-B14F-4D97-AF65-F5344CB8AC3E}">
        <p14:creationId xmlns:p14="http://schemas.microsoft.com/office/powerpoint/2010/main" val="26678879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9F674-F126-4C4C-9959-A4B494ADFD01}"/>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8970A2A8-55BB-4659-96B2-19F57DE13B36}"/>
              </a:ext>
            </a:extLst>
          </p:cNvPr>
          <p:cNvSpPr>
            <a:spLocks noGrp="1"/>
          </p:cNvSpPr>
          <p:nvPr>
            <p:ph idx="1"/>
          </p:nvPr>
        </p:nvSpPr>
        <p:spPr/>
        <p:txBody>
          <a:bodyPr>
            <a:normAutofit/>
          </a:bodyPr>
          <a:lstStyle/>
          <a:p>
            <a:r>
              <a:rPr lang="en-GB" sz="2400">
                <a:latin typeface="Arial" panose="020B0604020202020204" pitchFamily="34" charset="0"/>
                <a:cs typeface="Arial" panose="020B0604020202020204" pitchFamily="34" charset="0"/>
              </a:rPr>
              <a:t>Writing a conclusion for your research paper can be difficult.</a:t>
            </a:r>
          </a:p>
          <a:p>
            <a:r>
              <a:rPr lang="en-GB" sz="2400">
                <a:latin typeface="Arial" panose="020B0604020202020204" pitchFamily="34" charset="0"/>
                <a:cs typeface="Arial" panose="020B0604020202020204" pitchFamily="34" charset="0"/>
              </a:rPr>
              <a:t>Concluding paragraphs should be clear and sum up what you have presented in your research without sounding redundant.</a:t>
            </a:r>
          </a:p>
          <a:p>
            <a:r>
              <a:rPr lang="en-GB" sz="2400">
                <a:latin typeface="Arial" panose="020B0604020202020204" pitchFamily="34" charset="0"/>
                <a:cs typeface="Arial" panose="020B0604020202020204" pitchFamily="34" charset="0"/>
              </a:rPr>
              <a:t>An effective concluding paragraph can also add impact to what you have presented in your paper.</a:t>
            </a:r>
          </a:p>
        </p:txBody>
      </p:sp>
    </p:spTree>
    <p:extLst>
      <p:ext uri="{BB962C8B-B14F-4D97-AF65-F5344CB8AC3E}">
        <p14:creationId xmlns:p14="http://schemas.microsoft.com/office/powerpoint/2010/main" val="935170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CB4C9-3EA3-4489-A85D-3357055FA255}"/>
              </a:ext>
            </a:extLst>
          </p:cNvPr>
          <p:cNvSpPr>
            <a:spLocks noGrp="1"/>
          </p:cNvSpPr>
          <p:nvPr>
            <p:ph type="title"/>
          </p:nvPr>
        </p:nvSpPr>
        <p:spPr>
          <a:xfrm>
            <a:off x="931681" y="2574467"/>
            <a:ext cx="7886700" cy="994169"/>
          </a:xfrm>
        </p:spPr>
        <p:txBody>
          <a:bodyPr>
            <a:normAutofit fontScale="90000"/>
          </a:bodyPr>
          <a:lstStyle/>
          <a:p>
            <a:pPr algn="ctr"/>
            <a:r>
              <a:rPr lang="en-GB" sz="3000" b="1" i="1">
                <a:latin typeface="Arial" panose="020B0604020202020204" pitchFamily="34" charset="0"/>
                <a:cs typeface="Arial" panose="020B0604020202020204" pitchFamily="34" charset="0"/>
              </a:rPr>
              <a:t>Why is it important to write a conclusion for your research paper?</a:t>
            </a:r>
          </a:p>
        </p:txBody>
      </p:sp>
      <p:pic>
        <p:nvPicPr>
          <p:cNvPr id="3" name="Picture 2" descr="A picture containing vector graphics&#10;&#10;Description automatically generated">
            <a:extLst>
              <a:ext uri="{FF2B5EF4-FFF2-40B4-BE49-F238E27FC236}">
                <a16:creationId xmlns:a16="http://schemas.microsoft.com/office/drawing/2014/main" id="{EB70A6CF-4AC4-6DEC-41BE-8AAA605D6BD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12805" y="4101315"/>
            <a:ext cx="1731196" cy="1899435"/>
          </a:xfrm>
          <a:prstGeom prst="rect">
            <a:avLst/>
          </a:prstGeom>
        </p:spPr>
      </p:pic>
    </p:spTree>
    <p:extLst>
      <p:ext uri="{BB962C8B-B14F-4D97-AF65-F5344CB8AC3E}">
        <p14:creationId xmlns:p14="http://schemas.microsoft.com/office/powerpoint/2010/main" val="8481792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33655-2924-487A-81AB-C17A2600C2F1}"/>
              </a:ext>
            </a:extLst>
          </p:cNvPr>
          <p:cNvSpPr>
            <a:spLocks noGrp="1"/>
          </p:cNvSpPr>
          <p:nvPr>
            <p:ph type="title"/>
          </p:nvPr>
        </p:nvSpPr>
        <p:spPr/>
        <p:txBody>
          <a:bodyPr>
            <a:normAutofit/>
          </a:bodyPr>
          <a:lstStyle/>
          <a:p>
            <a:pPr algn="ctr"/>
            <a:r>
              <a:rPr lang="en-GB" sz="3200" b="1" dirty="0">
                <a:latin typeface="Arial" panose="020B0604020202020204" pitchFamily="34" charset="0"/>
                <a:cs typeface="Arial" panose="020B0604020202020204" pitchFamily="34" charset="0"/>
              </a:rPr>
              <a:t>Importance of writing a conclusion for your research paper</a:t>
            </a:r>
          </a:p>
        </p:txBody>
      </p:sp>
      <p:sp>
        <p:nvSpPr>
          <p:cNvPr id="3" name="Content Placeholder 2">
            <a:extLst>
              <a:ext uri="{FF2B5EF4-FFF2-40B4-BE49-F238E27FC236}">
                <a16:creationId xmlns:a16="http://schemas.microsoft.com/office/drawing/2014/main" id="{A3EE608E-A2AB-46A3-AB61-931F4FFFA2DF}"/>
              </a:ext>
            </a:extLst>
          </p:cNvPr>
          <p:cNvSpPr>
            <a:spLocks noGrp="1"/>
          </p:cNvSpPr>
          <p:nvPr>
            <p:ph idx="1"/>
          </p:nvPr>
        </p:nvSpPr>
        <p:spPr>
          <a:xfrm>
            <a:off x="457200" y="1700808"/>
            <a:ext cx="8229600" cy="3917032"/>
          </a:xfrm>
        </p:spPr>
        <p:txBody>
          <a:bodyPr>
            <a:normAutofit fontScale="77500" lnSpcReduction="20000"/>
          </a:bodyPr>
          <a:lstStyle/>
          <a:p>
            <a:r>
              <a:rPr lang="en-GB" dirty="0">
                <a:latin typeface="Arial" panose="020B0604020202020204" pitchFamily="34" charset="0"/>
                <a:cs typeface="Arial" panose="020B0604020202020204" pitchFamily="34" charset="0"/>
              </a:rPr>
              <a:t>Including a conclusion in your research paper can be important to remind your readers of the </a:t>
            </a:r>
            <a:r>
              <a:rPr lang="en-GB" b="1" i="1" dirty="0">
                <a:latin typeface="Arial" panose="020B0604020202020204" pitchFamily="34" charset="0"/>
                <a:cs typeface="Arial" panose="020B0604020202020204" pitchFamily="34" charset="0"/>
              </a:rPr>
              <a:t>strength</a:t>
            </a:r>
            <a:r>
              <a:rPr lang="en-GB" dirty="0">
                <a:latin typeface="Arial" panose="020B0604020202020204" pitchFamily="34" charset="0"/>
                <a:cs typeface="Arial" panose="020B0604020202020204" pitchFamily="34" charset="0"/>
              </a:rPr>
              <a:t> and </a:t>
            </a:r>
            <a:r>
              <a:rPr lang="en-GB" b="1" i="1" dirty="0">
                <a:latin typeface="Arial" panose="020B0604020202020204" pitchFamily="34" charset="0"/>
                <a:cs typeface="Arial" panose="020B0604020202020204" pitchFamily="34" charset="0"/>
              </a:rPr>
              <a:t>impact </a:t>
            </a:r>
            <a:r>
              <a:rPr lang="en-GB" dirty="0">
                <a:latin typeface="Arial" panose="020B0604020202020204" pitchFamily="34" charset="0"/>
                <a:cs typeface="Arial" panose="020B0604020202020204" pitchFamily="34" charset="0"/>
              </a:rPr>
              <a:t>of your argument.</a:t>
            </a:r>
          </a:p>
          <a:p>
            <a:r>
              <a:rPr lang="en-GB" dirty="0">
                <a:latin typeface="Arial" panose="020B0604020202020204" pitchFamily="34" charset="0"/>
                <a:cs typeface="Arial" panose="020B0604020202020204" pitchFamily="34" charset="0"/>
              </a:rPr>
              <a:t>Concluding statements in your paper can also help to refocus the reader's attention to the most important points and supporting evidence of your arguments or position that you presented in your research. </a:t>
            </a:r>
          </a:p>
          <a:p>
            <a:r>
              <a:rPr lang="en-GB" dirty="0">
                <a:latin typeface="Arial" panose="020B0604020202020204" pitchFamily="34" charset="0"/>
                <a:cs typeface="Arial" panose="020B0604020202020204" pitchFamily="34" charset="0"/>
              </a:rPr>
              <a:t>Conclusions can also serve as a basis for continuing/further research, creating new ideas to resolve an issue you highlighted in your paper or offering new approaches to a topic.</a:t>
            </a:r>
          </a:p>
        </p:txBody>
      </p:sp>
    </p:spTree>
    <p:extLst>
      <p:ext uri="{BB962C8B-B14F-4D97-AF65-F5344CB8AC3E}">
        <p14:creationId xmlns:p14="http://schemas.microsoft.com/office/powerpoint/2010/main" val="28734090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9F067-84B4-4B4F-9CDF-EDD8116E0051}"/>
              </a:ext>
            </a:extLst>
          </p:cNvPr>
          <p:cNvSpPr>
            <a:spLocks noGrp="1"/>
          </p:cNvSpPr>
          <p:nvPr>
            <p:ph type="title"/>
          </p:nvPr>
        </p:nvSpPr>
        <p:spPr>
          <a:xfrm>
            <a:off x="812063" y="2434831"/>
            <a:ext cx="7886700" cy="994169"/>
          </a:xfrm>
        </p:spPr>
        <p:txBody>
          <a:bodyPr>
            <a:normAutofit fontScale="90000"/>
          </a:bodyPr>
          <a:lstStyle/>
          <a:p>
            <a:pPr algn="ctr"/>
            <a:r>
              <a:rPr lang="en-GB" b="1" i="1">
                <a:latin typeface="Arial" panose="020B0604020202020204" pitchFamily="34" charset="0"/>
                <a:cs typeface="Arial" panose="020B0604020202020204" pitchFamily="34" charset="0"/>
              </a:rPr>
              <a:t>How can a conclusion for your research paper be written</a:t>
            </a:r>
            <a:endParaRPr lang="en-GB" i="1"/>
          </a:p>
        </p:txBody>
      </p:sp>
      <p:pic>
        <p:nvPicPr>
          <p:cNvPr id="3" name="Picture 2" descr="A picture containing vector graphics&#10;&#10;Description automatically generated">
            <a:extLst>
              <a:ext uri="{FF2B5EF4-FFF2-40B4-BE49-F238E27FC236}">
                <a16:creationId xmlns:a16="http://schemas.microsoft.com/office/drawing/2014/main" id="{BE905C62-5632-6569-C987-E12AA168EF1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12805" y="4101315"/>
            <a:ext cx="1731196" cy="1899435"/>
          </a:xfrm>
          <a:prstGeom prst="rect">
            <a:avLst/>
          </a:prstGeom>
        </p:spPr>
      </p:pic>
    </p:spTree>
    <p:extLst>
      <p:ext uri="{BB962C8B-B14F-4D97-AF65-F5344CB8AC3E}">
        <p14:creationId xmlns:p14="http://schemas.microsoft.com/office/powerpoint/2010/main" val="11996867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47F2E-9F1B-47E6-BB28-D86F858AD76F}"/>
              </a:ext>
            </a:extLst>
          </p:cNvPr>
          <p:cNvSpPr>
            <a:spLocks noGrp="1"/>
          </p:cNvSpPr>
          <p:nvPr>
            <p:ph type="title"/>
          </p:nvPr>
        </p:nvSpPr>
        <p:spPr/>
        <p:txBody>
          <a:bodyPr>
            <a:normAutofit fontScale="90000"/>
          </a:bodyPr>
          <a:lstStyle/>
          <a:p>
            <a:pPr algn="ctr"/>
            <a:r>
              <a:rPr lang="en-GB" b="1">
                <a:latin typeface="Arial" panose="020B0604020202020204" pitchFamily="34" charset="0"/>
                <a:cs typeface="Arial" panose="020B0604020202020204" pitchFamily="34" charset="0"/>
              </a:rPr>
              <a:t>How to write a conclusion for your research paper</a:t>
            </a:r>
          </a:p>
        </p:txBody>
      </p:sp>
      <p:sp>
        <p:nvSpPr>
          <p:cNvPr id="3" name="Content Placeholder 2">
            <a:extLst>
              <a:ext uri="{FF2B5EF4-FFF2-40B4-BE49-F238E27FC236}">
                <a16:creationId xmlns:a16="http://schemas.microsoft.com/office/drawing/2014/main" id="{28853AB8-8041-441E-824D-424D27840794}"/>
              </a:ext>
            </a:extLst>
          </p:cNvPr>
          <p:cNvSpPr>
            <a:spLocks noGrp="1"/>
          </p:cNvSpPr>
          <p:nvPr>
            <p:ph idx="1"/>
          </p:nvPr>
        </p:nvSpPr>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When writing your conclusion, you can consider the steps below to help you get started:</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Restate your research topic.</a:t>
            </a:r>
          </a:p>
          <a:p>
            <a:r>
              <a:rPr lang="en-GB" dirty="0">
                <a:latin typeface="Arial" panose="020B0604020202020204" pitchFamily="34" charset="0"/>
                <a:cs typeface="Arial" panose="020B0604020202020204" pitchFamily="34" charset="0"/>
              </a:rPr>
              <a:t>    Restate the research question.</a:t>
            </a:r>
          </a:p>
          <a:p>
            <a:r>
              <a:rPr lang="en-GB" dirty="0">
                <a:latin typeface="Arial" panose="020B0604020202020204" pitchFamily="34" charset="0"/>
                <a:cs typeface="Arial" panose="020B0604020202020204" pitchFamily="34" charset="0"/>
              </a:rPr>
              <a:t>    Summarise the main points.</a:t>
            </a:r>
          </a:p>
          <a:p>
            <a:r>
              <a:rPr lang="en-GB" dirty="0">
                <a:latin typeface="Arial" panose="020B0604020202020204" pitchFamily="34" charset="0"/>
                <a:cs typeface="Arial" panose="020B0604020202020204" pitchFamily="34" charset="0"/>
              </a:rPr>
              <a:t>    State the significance of results.</a:t>
            </a:r>
          </a:p>
          <a:p>
            <a:r>
              <a:rPr lang="en-GB" dirty="0">
                <a:latin typeface="Arial" panose="020B0604020202020204" pitchFamily="34" charset="0"/>
                <a:cs typeface="Arial" panose="020B0604020202020204" pitchFamily="34" charset="0"/>
              </a:rPr>
              <a:t>    Conclude your thoughts.</a:t>
            </a:r>
          </a:p>
        </p:txBody>
      </p:sp>
    </p:spTree>
    <p:extLst>
      <p:ext uri="{BB962C8B-B14F-4D97-AF65-F5344CB8AC3E}">
        <p14:creationId xmlns:p14="http://schemas.microsoft.com/office/powerpoint/2010/main" val="31077544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ADD7F-2FF8-40E7-9783-FB66E6519E1A}"/>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Restate your research topic</a:t>
            </a:r>
          </a:p>
        </p:txBody>
      </p:sp>
      <p:sp>
        <p:nvSpPr>
          <p:cNvPr id="3" name="Content Placeholder 2">
            <a:extLst>
              <a:ext uri="{FF2B5EF4-FFF2-40B4-BE49-F238E27FC236}">
                <a16:creationId xmlns:a16="http://schemas.microsoft.com/office/drawing/2014/main" id="{D315AAFE-1C4D-43F5-BF74-E86D6F4368AC}"/>
              </a:ext>
            </a:extLst>
          </p:cNvPr>
          <p:cNvSpPr>
            <a:spLocks noGrp="1"/>
          </p:cNvSpPr>
          <p:nvPr>
            <p:ph idx="1"/>
          </p:nvPr>
        </p:nvSpPr>
        <p:spPr/>
        <p:txBody>
          <a:bodyPr>
            <a:normAutofit fontScale="85000" lnSpcReduction="20000"/>
          </a:bodyPr>
          <a:lstStyle/>
          <a:p>
            <a:r>
              <a:rPr lang="en-GB">
                <a:latin typeface="Arial" panose="020B0604020202020204" pitchFamily="34" charset="0"/>
                <a:cs typeface="Arial" panose="020B0604020202020204" pitchFamily="34" charset="0"/>
              </a:rPr>
              <a:t>Your first step when writing your conclusion should be to restate your research topic. Typically, one sentence can be enough to restate the topic clearly, and you will want to explain why your topic is important. This part of your conclusion should be clear and concise and state only the most important information. Here is an example:</a:t>
            </a:r>
          </a:p>
          <a:p>
            <a:endParaRPr lang="en-GB">
              <a:latin typeface="Arial" panose="020B0604020202020204" pitchFamily="34" charset="0"/>
              <a:cs typeface="Arial" panose="020B0604020202020204" pitchFamily="34" charset="0"/>
            </a:endParaRPr>
          </a:p>
          <a:p>
            <a:r>
              <a:rPr lang="en-GB" i="1">
                <a:latin typeface="Arial" panose="020B0604020202020204" pitchFamily="34" charset="0"/>
                <a:cs typeface="Arial" panose="020B0604020202020204" pitchFamily="34" charset="0"/>
              </a:rPr>
              <a:t>"The increase in water pollution since 2010 has contributed to the decrease in aquatic wildlife as well as the increase in unsafe drinking water."</a:t>
            </a:r>
          </a:p>
        </p:txBody>
      </p:sp>
    </p:spTree>
    <p:extLst>
      <p:ext uri="{BB962C8B-B14F-4D97-AF65-F5344CB8AC3E}">
        <p14:creationId xmlns:p14="http://schemas.microsoft.com/office/powerpoint/2010/main" val="38187623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B79E2-9896-4377-B5A4-EA5DEFB6134B}"/>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Restate the research question</a:t>
            </a:r>
          </a:p>
        </p:txBody>
      </p:sp>
      <p:sp>
        <p:nvSpPr>
          <p:cNvPr id="3" name="Content Placeholder 2">
            <a:extLst>
              <a:ext uri="{FF2B5EF4-FFF2-40B4-BE49-F238E27FC236}">
                <a16:creationId xmlns:a16="http://schemas.microsoft.com/office/drawing/2014/main" id="{55723C0B-D9D9-4B84-AD6C-C722BFBCE0A3}"/>
              </a:ext>
            </a:extLst>
          </p:cNvPr>
          <p:cNvSpPr>
            <a:spLocks noGrp="1"/>
          </p:cNvSpPr>
          <p:nvPr>
            <p:ph idx="1"/>
          </p:nvPr>
        </p:nvSpPr>
        <p:spPr>
          <a:xfrm>
            <a:off x="628652" y="2264998"/>
            <a:ext cx="7886700" cy="3263502"/>
          </a:xfrm>
        </p:spPr>
        <p:txBody>
          <a:bodyPr>
            <a:normAutofit fontScale="70000" lnSpcReduction="20000"/>
          </a:bodyPr>
          <a:lstStyle/>
          <a:p>
            <a:r>
              <a:rPr lang="en-GB">
                <a:latin typeface="Arial" panose="020B0604020202020204" pitchFamily="34" charset="0"/>
                <a:cs typeface="Arial" panose="020B0604020202020204" pitchFamily="34" charset="0"/>
              </a:rPr>
              <a:t>“Next, restate the thesis of your research paper. You can do this by revising your original thesis that you presented in the introduction of your paper. The thesis statement in your conclusion should be worded differently than what you wrote in your introduction. This element can also be effectively written in one sentence”. Here is an example:</a:t>
            </a:r>
          </a:p>
          <a:p>
            <a:endParaRPr lang="en-GB">
              <a:latin typeface="Arial" panose="020B0604020202020204" pitchFamily="34" charset="0"/>
              <a:cs typeface="Arial" panose="020B0604020202020204" pitchFamily="34" charset="0"/>
            </a:endParaRPr>
          </a:p>
          <a:p>
            <a:r>
              <a:rPr lang="en-GB" i="1">
                <a:latin typeface="Arial" panose="020B0604020202020204" pitchFamily="34" charset="0"/>
                <a:cs typeface="Arial" panose="020B0604020202020204" pitchFamily="34" charset="0"/>
              </a:rPr>
              <a:t>"Clean water is imperative to maintaining ecological balance and protecting the public's health."</a:t>
            </a:r>
          </a:p>
        </p:txBody>
      </p:sp>
    </p:spTree>
    <p:extLst>
      <p:ext uri="{BB962C8B-B14F-4D97-AF65-F5344CB8AC3E}">
        <p14:creationId xmlns:p14="http://schemas.microsoft.com/office/powerpoint/2010/main" val="2716826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B82A7-19F9-4521-B49E-D8EA5F277389}"/>
              </a:ext>
            </a:extLst>
          </p:cNvPr>
          <p:cNvSpPr>
            <a:spLocks noGrp="1"/>
          </p:cNvSpPr>
          <p:nvPr>
            <p:ph type="title"/>
          </p:nvPr>
        </p:nvSpPr>
        <p:spPr>
          <a:xfrm>
            <a:off x="611560" y="260648"/>
            <a:ext cx="8285421" cy="994169"/>
          </a:xfrm>
        </p:spPr>
        <p:txBody>
          <a:bodyPr>
            <a:normAutofit/>
          </a:bodyPr>
          <a:lstStyle/>
          <a:p>
            <a:r>
              <a:rPr lang="en-GB" sz="3000" b="1" dirty="0">
                <a:latin typeface="Arial" panose="020B0604020202020204" pitchFamily="34" charset="0"/>
                <a:cs typeface="Arial" panose="020B0604020202020204" pitchFamily="34" charset="0"/>
              </a:rPr>
              <a:t>Summarize the main points of your research</a:t>
            </a:r>
          </a:p>
        </p:txBody>
      </p:sp>
      <p:sp>
        <p:nvSpPr>
          <p:cNvPr id="3" name="Content Placeholder 2">
            <a:extLst>
              <a:ext uri="{FF2B5EF4-FFF2-40B4-BE49-F238E27FC236}">
                <a16:creationId xmlns:a16="http://schemas.microsoft.com/office/drawing/2014/main" id="{BF6A9D02-6371-40F6-9966-36151E5FC4C1}"/>
              </a:ext>
            </a:extLst>
          </p:cNvPr>
          <p:cNvSpPr>
            <a:spLocks noGrp="1"/>
          </p:cNvSpPr>
          <p:nvPr>
            <p:ph idx="1"/>
          </p:nvPr>
        </p:nvSpPr>
        <p:spPr/>
        <p:txBody>
          <a:bodyPr>
            <a:normAutofit fontScale="62500" lnSpcReduction="20000"/>
          </a:bodyPr>
          <a:lstStyle/>
          <a:p>
            <a:r>
              <a:rPr lang="en-GB">
                <a:latin typeface="Arial" panose="020B0604020202020204" pitchFamily="34" charset="0"/>
                <a:cs typeface="Arial" panose="020B0604020202020204" pitchFamily="34" charset="0"/>
              </a:rPr>
              <a:t>Next, you can sum up the main points of your research paper. It's helpful to read through your paper a second time to pick out only the most relevant facts and arguments. </a:t>
            </a:r>
          </a:p>
          <a:p>
            <a:r>
              <a:rPr lang="en-GB">
                <a:latin typeface="Arial" panose="020B0604020202020204" pitchFamily="34" charset="0"/>
                <a:cs typeface="Arial" panose="020B0604020202020204" pitchFamily="34" charset="0"/>
              </a:rPr>
              <a:t>You shouldn't need to include any more information than the main arguments or facts that you presented in your paper. The purpose of summarising the key points is to remind the reader of the importance of the research topic. Here is an example to help illustrate how to do this:</a:t>
            </a:r>
          </a:p>
          <a:p>
            <a:endParaRPr lang="en-GB">
              <a:latin typeface="Arial" panose="020B0604020202020204" pitchFamily="34" charset="0"/>
              <a:cs typeface="Arial" panose="020B0604020202020204" pitchFamily="34" charset="0"/>
            </a:endParaRPr>
          </a:p>
          <a:p>
            <a:r>
              <a:rPr lang="en-GB" i="1">
                <a:latin typeface="Arial" panose="020B0604020202020204" pitchFamily="34" charset="0"/>
                <a:cs typeface="Arial" panose="020B0604020202020204" pitchFamily="34" charset="0"/>
              </a:rPr>
              <a:t>"With the increase in sugar farming, more and more pollutants are entering our freshwater supplies. This increase in pollution has contributed to massive decreases in marine life, fish die-off, increased respiratory illness in neighbourhood populations and has contributed to the shortage of clean drinking water."</a:t>
            </a:r>
          </a:p>
        </p:txBody>
      </p:sp>
    </p:spTree>
    <p:extLst>
      <p:ext uri="{BB962C8B-B14F-4D97-AF65-F5344CB8AC3E}">
        <p14:creationId xmlns:p14="http://schemas.microsoft.com/office/powerpoint/2010/main" val="35661857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7299B-DE8E-4A5F-A750-820C0CEF1465}"/>
              </a:ext>
            </a:extLst>
          </p:cNvPr>
          <p:cNvSpPr>
            <a:spLocks noGrp="1"/>
          </p:cNvSpPr>
          <p:nvPr>
            <p:ph type="title"/>
          </p:nvPr>
        </p:nvSpPr>
        <p:spPr/>
        <p:txBody>
          <a:bodyPr>
            <a:normAutofit/>
          </a:bodyPr>
          <a:lstStyle/>
          <a:p>
            <a:pPr algn="ctr"/>
            <a:r>
              <a:rPr lang="en-GB" sz="3000" b="1">
                <a:latin typeface="Arial" panose="020B0604020202020204" pitchFamily="34" charset="0"/>
                <a:cs typeface="Arial" panose="020B0604020202020204" pitchFamily="34" charset="0"/>
              </a:rPr>
              <a:t>Connect the significance or results of the main points</a:t>
            </a:r>
          </a:p>
        </p:txBody>
      </p:sp>
      <p:sp>
        <p:nvSpPr>
          <p:cNvPr id="3" name="Content Placeholder 2">
            <a:extLst>
              <a:ext uri="{FF2B5EF4-FFF2-40B4-BE49-F238E27FC236}">
                <a16:creationId xmlns:a16="http://schemas.microsoft.com/office/drawing/2014/main" id="{CC149657-0078-4130-A1F5-6A3BF0B81C6F}"/>
              </a:ext>
            </a:extLst>
          </p:cNvPr>
          <p:cNvSpPr>
            <a:spLocks noGrp="1"/>
          </p:cNvSpPr>
          <p:nvPr>
            <p:ph idx="1"/>
          </p:nvPr>
        </p:nvSpPr>
        <p:spPr>
          <a:xfrm>
            <a:off x="457200" y="1417638"/>
            <a:ext cx="8229600" cy="4099595"/>
          </a:xfrm>
        </p:spPr>
        <p:txBody>
          <a:bodyPr>
            <a:normAutofit fontScale="85000" lnSpcReduction="20000"/>
          </a:bodyPr>
          <a:lstStyle/>
          <a:p>
            <a:r>
              <a:rPr lang="en-GB" sz="2800" dirty="0">
                <a:latin typeface="Arial" panose="020B0604020202020204" pitchFamily="34" charset="0"/>
                <a:cs typeface="Arial" panose="020B0604020202020204" pitchFamily="34" charset="0"/>
              </a:rPr>
              <a:t>After discussing the main points of your argument, you can present the significance of these points. For instance, after stating the main points you made in your argument, you might discuss how the impacts of your topic affect a specific outcome.</a:t>
            </a:r>
          </a:p>
          <a:p>
            <a:r>
              <a:rPr lang="en-GB" sz="2800" dirty="0">
                <a:latin typeface="Arial" panose="020B0604020202020204" pitchFamily="34" charset="0"/>
                <a:cs typeface="Arial" panose="020B0604020202020204" pitchFamily="34" charset="0"/>
              </a:rPr>
              <a:t> Likewise, you might present the results of studies or other findings that can help add emphasis to how you present the significance of your information. Here is an example:</a:t>
            </a:r>
          </a:p>
          <a:p>
            <a:r>
              <a:rPr lang="en-GB" sz="2400" i="1" dirty="0">
                <a:latin typeface="Arial" panose="020B0604020202020204" pitchFamily="34" charset="0"/>
                <a:cs typeface="Arial" panose="020B0604020202020204" pitchFamily="34" charset="0"/>
              </a:rPr>
              <a:t>"Ecologists and marine biologists are continuing to measure the water quality, and researchers are continuing to find ways to combat the pollution run-off from commercial farms. In the future, the EPA hopes this research will lead to a decrease in the pollutant concentration in our freshwater systems."</a:t>
            </a:r>
            <a:endParaRPr lang="en-GB" sz="2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820281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B2760-7B5B-43B0-AE56-4ED0497D413F}"/>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Conclude your thoughts</a:t>
            </a:r>
          </a:p>
        </p:txBody>
      </p:sp>
      <p:sp>
        <p:nvSpPr>
          <p:cNvPr id="3" name="Content Placeholder 2">
            <a:extLst>
              <a:ext uri="{FF2B5EF4-FFF2-40B4-BE49-F238E27FC236}">
                <a16:creationId xmlns:a16="http://schemas.microsoft.com/office/drawing/2014/main" id="{66E94634-0624-4C61-82E7-1B37938F1426}"/>
              </a:ext>
            </a:extLst>
          </p:cNvPr>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As you finish up your conclusion, you might create a call to action or pose an idea that gets your readers thinking further about your argument. </a:t>
            </a:r>
          </a:p>
          <a:p>
            <a:r>
              <a:rPr lang="en-GB" dirty="0">
                <a:latin typeface="Arial" panose="020B0604020202020204" pitchFamily="34" charset="0"/>
                <a:cs typeface="Arial" panose="020B0604020202020204" pitchFamily="34" charset="0"/>
              </a:rPr>
              <a:t>You might also use this sentence to address any questions that were left unanswered in the body paragraphs of your paper. Here is an example:</a:t>
            </a:r>
          </a:p>
          <a:p>
            <a:pPr marL="0" indent="0">
              <a:buNone/>
            </a:pPr>
            <a:endParaRPr lang="en-GB" dirty="0">
              <a:latin typeface="Arial" panose="020B0604020202020204" pitchFamily="34" charset="0"/>
              <a:cs typeface="Arial" panose="020B0604020202020204" pitchFamily="34" charset="0"/>
            </a:endParaRPr>
          </a:p>
          <a:p>
            <a:r>
              <a:rPr lang="en-GB" sz="2600" i="1" dirty="0">
                <a:latin typeface="Arial" panose="020B0604020202020204" pitchFamily="34" charset="0"/>
                <a:cs typeface="Arial" panose="020B0604020202020204" pitchFamily="34" charset="0"/>
              </a:rPr>
              <a:t>"If we cannot combat the ill effects that commercial farming has on our clean water, our freshwater ecosystems and drinking water supplies will surely diminish. More research and innovation are needed to maintain our clean water while still supporting the agricultural needs of our economy."</a:t>
            </a:r>
            <a:endParaRPr lang="en-GB" sz="2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4535629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F03DE-202D-4681-BDA3-BF52162173F0}"/>
              </a:ext>
            </a:extLst>
          </p:cNvPr>
          <p:cNvSpPr>
            <a:spLocks noGrp="1"/>
          </p:cNvSpPr>
          <p:nvPr>
            <p:ph type="title"/>
          </p:nvPr>
        </p:nvSpPr>
        <p:spPr/>
        <p:txBody>
          <a:bodyPr/>
          <a:lstStyle/>
          <a:p>
            <a:pPr algn="ctr"/>
            <a:r>
              <a:rPr lang="en-GB" b="1">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82E48BE7-1A7F-438B-95B7-67F99477A71A}"/>
              </a:ext>
            </a:extLst>
          </p:cNvPr>
          <p:cNvSpPr>
            <a:spLocks noGrp="1"/>
          </p:cNvSpPr>
          <p:nvPr>
            <p:ph idx="1"/>
          </p:nvPr>
        </p:nvSpPr>
        <p:spPr/>
        <p:txBody>
          <a:bodyPr>
            <a:normAutofit fontScale="85000" lnSpcReduction="10000"/>
          </a:bodyPr>
          <a:lstStyle/>
          <a:p>
            <a:pPr marL="0" indent="0">
              <a:buNone/>
              <a:defRPr/>
            </a:pPr>
            <a:r>
              <a:rPr lang="en-GB">
                <a:latin typeface="Arial" panose="020B0604020202020204" pitchFamily="34" charset="0"/>
                <a:cs typeface="Arial" panose="020B0604020202020204" pitchFamily="34" charset="0"/>
              </a:rPr>
              <a:t>Watch the video below then discuss</a:t>
            </a:r>
          </a:p>
          <a:p>
            <a:pPr marL="0" indent="0">
              <a:buNone/>
            </a:pPr>
            <a:endParaRPr lang="en-GB">
              <a:latin typeface="Arial" panose="020B0604020202020204" pitchFamily="34" charset="0"/>
              <a:cs typeface="Arial" panose="020B0604020202020204" pitchFamily="34" charset="0"/>
              <a:hlinkClick r:id="rId3"/>
            </a:endParaRPr>
          </a:p>
          <a:p>
            <a:pPr marL="0" indent="0">
              <a:buNone/>
            </a:pPr>
            <a:endParaRPr lang="en-GB">
              <a:latin typeface="Arial" panose="020B0604020202020204" pitchFamily="34" charset="0"/>
              <a:cs typeface="Arial" panose="020B0604020202020204" pitchFamily="34" charset="0"/>
              <a:hlinkClick r:id="rId3"/>
            </a:endParaRPr>
          </a:p>
          <a:p>
            <a:pPr marL="0" indent="0" algn="ctr">
              <a:buNone/>
            </a:pPr>
            <a:r>
              <a:rPr lang="en-GB">
                <a:latin typeface="Arial" panose="020B0604020202020204" pitchFamily="34" charset="0"/>
                <a:cs typeface="Arial" panose="020B0604020202020204" pitchFamily="34" charset="0"/>
                <a:hlinkClick r:id="rId3"/>
              </a:rPr>
              <a:t>https://www.youtube.com/watch?v=Wz-J1iPzqTU</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algn="ctr"/>
            <a:r>
              <a:rPr lang="en-GB" b="1">
                <a:latin typeface="Arial" panose="020B0604020202020204" pitchFamily="34" charset="0"/>
                <a:cs typeface="Arial" panose="020B0604020202020204" pitchFamily="34" charset="0"/>
              </a:rPr>
              <a:t>Feedback what you have learnt to the whole class</a:t>
            </a:r>
          </a:p>
          <a:p>
            <a:endParaRPr lang="en-GB"/>
          </a:p>
          <a:p>
            <a:endParaRPr lang="en-GB"/>
          </a:p>
        </p:txBody>
      </p:sp>
    </p:spTree>
    <p:extLst>
      <p:ext uri="{BB962C8B-B14F-4D97-AF65-F5344CB8AC3E}">
        <p14:creationId xmlns:p14="http://schemas.microsoft.com/office/powerpoint/2010/main" val="16532803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ow to write conclusion of thesis">
            <a:extLst>
              <a:ext uri="{FF2B5EF4-FFF2-40B4-BE49-F238E27FC236}">
                <a16:creationId xmlns:a16="http://schemas.microsoft.com/office/drawing/2014/main" id="{B9D963CA-3ADC-476A-AC2F-662A70971CA3}"/>
              </a:ext>
            </a:extLst>
          </p:cNvPr>
          <p:cNvPicPr>
            <a:picLocks noChangeAspect="1"/>
          </p:cNvPicPr>
          <p:nvPr/>
        </p:nvPicPr>
        <p:blipFill>
          <a:blip r:embed="rId2"/>
          <a:srcRect/>
          <a:stretch>
            <a:fillRect/>
          </a:stretch>
        </p:blipFill>
        <p:spPr>
          <a:xfrm>
            <a:off x="1065320" y="1523132"/>
            <a:ext cx="6684884" cy="3811736"/>
          </a:xfrm>
          <a:prstGeom prst="rect">
            <a:avLst/>
          </a:prstGeom>
          <a:noFill/>
          <a:ln cap="flat">
            <a:noFill/>
          </a:ln>
        </p:spPr>
      </p:pic>
      <p:sp>
        <p:nvSpPr>
          <p:cNvPr id="4" name="TextBox 3">
            <a:extLst>
              <a:ext uri="{FF2B5EF4-FFF2-40B4-BE49-F238E27FC236}">
                <a16:creationId xmlns:a16="http://schemas.microsoft.com/office/drawing/2014/main" id="{357FA36E-85BA-E20D-1CC0-A55F6CE6CB48}"/>
              </a:ext>
            </a:extLst>
          </p:cNvPr>
          <p:cNvSpPr txBox="1"/>
          <p:nvPr/>
        </p:nvSpPr>
        <p:spPr>
          <a:xfrm>
            <a:off x="1351159" y="476672"/>
            <a:ext cx="6113207" cy="600164"/>
          </a:xfrm>
          <a:prstGeom prst="rect">
            <a:avLst/>
          </a:prstGeom>
          <a:noFill/>
        </p:spPr>
        <p:txBody>
          <a:bodyPr wrap="square">
            <a:spAutoFit/>
          </a:bodyPr>
          <a:lstStyle/>
          <a:p>
            <a:pPr algn="ctr"/>
            <a:r>
              <a:rPr lang="en-GB" sz="3300" b="1" dirty="0">
                <a:solidFill>
                  <a:srgbClr val="000000"/>
                </a:solidFill>
                <a:latin typeface="Arial" panose="020B0604020202020204" pitchFamily="34" charset="0"/>
                <a:cs typeface="Arial" panose="020B0604020202020204" pitchFamily="34" charset="0"/>
              </a:rPr>
              <a:t>In summary: Conclusion</a:t>
            </a:r>
            <a:endParaRPr lang="en-GB" sz="1350"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2041</Words>
  <Application>Microsoft Office PowerPoint</Application>
  <PresentationFormat>On-screen Show (4:3)</PresentationFormat>
  <Paragraphs>146</Paragraphs>
  <Slides>33</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Myriad Pro</vt:lpstr>
      <vt:lpstr>Arial</vt:lpstr>
      <vt:lpstr>Calibri</vt:lpstr>
      <vt:lpstr>Wingdings</vt:lpstr>
      <vt:lpstr>20140311PresentationUWTSDTemplate</vt:lpstr>
      <vt:lpstr>  PRACTICE-BASED RESEARCH  Assessment Workshop- How to write the research introduction &amp; conclusion section  Semester 2</vt:lpstr>
      <vt:lpstr>Learning outcomes</vt:lpstr>
      <vt:lpstr>Module Summary</vt:lpstr>
      <vt:lpstr>Aims of the Session</vt:lpstr>
      <vt:lpstr>How can a good introduction be written?</vt:lpstr>
      <vt:lpstr>Writing a Good Introduction</vt:lpstr>
      <vt:lpstr>What is the purpose of a good introduction?</vt:lpstr>
      <vt:lpstr>Purpose of a Good Introduction</vt:lpstr>
      <vt:lpstr>Tips for writing an effective introduction </vt:lpstr>
      <vt:lpstr>Start broadly and then narrow down</vt:lpstr>
      <vt:lpstr>Cite thoroughly but not excessively</vt:lpstr>
      <vt:lpstr>Avoid giving too many citations for one point</vt:lpstr>
      <vt:lpstr>State the aims and importance </vt:lpstr>
      <vt:lpstr>Clearly state the research question</vt:lpstr>
      <vt:lpstr>Keep it short</vt:lpstr>
      <vt:lpstr>Show, don't tell</vt:lpstr>
      <vt:lpstr>In summary: Introduction</vt:lpstr>
      <vt:lpstr>Example Structure of an introduction</vt:lpstr>
      <vt:lpstr>Example Structure of an introduction</vt:lpstr>
      <vt:lpstr>Example Structure of an introduction</vt:lpstr>
      <vt:lpstr>How to write a concluding paragraph of a research paper?</vt:lpstr>
      <vt:lpstr>Conclusion</vt:lpstr>
      <vt:lpstr>Why is it important to write a conclusion for your research paper?</vt:lpstr>
      <vt:lpstr>Importance of writing a conclusion for your research paper</vt:lpstr>
      <vt:lpstr>How can a conclusion for your research paper be written</vt:lpstr>
      <vt:lpstr>How to write a conclusion for your research paper</vt:lpstr>
      <vt:lpstr>Restate your research topic</vt:lpstr>
      <vt:lpstr>Restate the research question</vt:lpstr>
      <vt:lpstr>Summarize the main points of your research</vt:lpstr>
      <vt:lpstr>Connect the significance or results of the main points</vt:lpstr>
      <vt:lpstr>Conclude your thoughts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37</cp:revision>
  <dcterms:created xsi:type="dcterms:W3CDTF">2015-04-14T15:21:28Z</dcterms:created>
  <dcterms:modified xsi:type="dcterms:W3CDTF">2023-03-25T12:00:35Z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