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0" r:id="rId1"/>
  </p:sldMasterIdLst>
  <p:notesMasterIdLst>
    <p:notesMasterId r:id="rId24"/>
  </p:notesMasterIdLst>
  <p:sldIdLst>
    <p:sldId id="256" r:id="rId2"/>
    <p:sldId id="257" r:id="rId3"/>
    <p:sldId id="272" r:id="rId4"/>
    <p:sldId id="258" r:id="rId5"/>
    <p:sldId id="266" r:id="rId6"/>
    <p:sldId id="259" r:id="rId7"/>
    <p:sldId id="273" r:id="rId8"/>
    <p:sldId id="260" r:id="rId9"/>
    <p:sldId id="267" r:id="rId10"/>
    <p:sldId id="274" r:id="rId11"/>
    <p:sldId id="261" r:id="rId12"/>
    <p:sldId id="268" r:id="rId13"/>
    <p:sldId id="275" r:id="rId14"/>
    <p:sldId id="262" r:id="rId15"/>
    <p:sldId id="269" r:id="rId16"/>
    <p:sldId id="276" r:id="rId17"/>
    <p:sldId id="263" r:id="rId18"/>
    <p:sldId id="270" r:id="rId19"/>
    <p:sldId id="277" r:id="rId20"/>
    <p:sldId id="264" r:id="rId21"/>
    <p:sldId id="265" r:id="rId22"/>
    <p:sldId id="271"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6162" autoAdjust="0"/>
  </p:normalViewPr>
  <p:slideViewPr>
    <p:cSldViewPr>
      <p:cViewPr varScale="1">
        <p:scale>
          <a:sx n="75" d="100"/>
          <a:sy n="75" d="100"/>
        </p:scale>
        <p:origin x="1992" y="4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09D94D8-D73C-4062-8509-3971AD1E30DE}" type="datetimeFigureOut">
              <a:rPr lang="en-GB" smtClean="0"/>
              <a:t>16/09/2025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703779C-DD9D-49A7-9D15-D852D81C8CA6}" type="slidenum">
              <a:rPr lang="en-GB" smtClean="0"/>
              <a:t>‹#›</a:t>
            </a:fld>
            <a:endParaRPr lang="en-GB"/>
          </a:p>
        </p:txBody>
      </p:sp>
    </p:spTree>
    <p:extLst>
      <p:ext uri="{BB962C8B-B14F-4D97-AF65-F5344CB8AC3E}">
        <p14:creationId xmlns:p14="http://schemas.microsoft.com/office/powerpoint/2010/main" val="6795998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google.com/search?sca_esv=53f892ddff1617d9&amp;cs=0&amp;sxsrf=AE3TifMLb6QRkHksPInL4vFz5yOXi8uNhA%3A1758017379305&amp;q=stakeholder+capitalism&amp;sa=X&amp;ved=2ahUKEwjtxeKKhd2PAxXKdUEAHViWNK0QxccNegQIAxAB&amp;mstk=AUtExfAt_da4phZ1krDkAIWVDkFvZ3o1S_T42XsvXfI3re7EVmHrqVqxvghohoP5b_x_qI3WK6vKCIlLDw1fpTfpyvL2TcU7Hurxssgpxbn_9u7HJbNRbZQWJKVcS54WdZUeH3oaZjcWr7K-YoC4rov9KjM9bYH47lJ4aFeAcarz8JfWOrg5RlIVius56GvI88cad1DvAFqpH4UzHdznbvypwqcgX3r_z_UAkDjmz83WsNuZFpc-17PYa_H6SAQBRhlMFXGn_v13dByBdxIG8bqf4mWi&amp;csui=3" TargetMode="External"/><Relationship Id="rId2" Type="http://schemas.openxmlformats.org/officeDocument/2006/relationships/slide" Target="../slides/slide4.xml"/><Relationship Id="rId1" Type="http://schemas.openxmlformats.org/officeDocument/2006/relationships/notesMaster" Target="../notesMasters/notesMaster1.xml"/><Relationship Id="rId4" Type="http://schemas.openxmlformats.org/officeDocument/2006/relationships/hyperlink" Target="https://www.google.com/search?sca_esv=53f892ddff1617d9&amp;cs=0&amp;sxsrf=AE3TifMLb6QRkHksPInL4vFz5yOXi8uNhA%3A1758017379305&amp;q=World+Economic+Forum&amp;sa=X&amp;ved=2ahUKEwjtxeKKhd2PAxXKdUEAHViWNK0QxccNegQIVBAB&amp;mstk=AUtExfAt_da4phZ1krDkAIWVDkFvZ3o1S_T42XsvXfI3re7EVmHrqVqxvghohoP5b_x_qI3WK6vKCIlLDw1fpTfpyvL2TcU7Hurxssgpxbn_9u7HJbNRbZQWJKVcS54WdZUeH3oaZjcWr7K-YoC4rov9KjM9bYH47lJ4aFeAcarz8JfWOrg5RlIVius56GvI88cad1DvAFqpH4UzHdznbvypwqcgX3r_z_UAkDjmz83WsNuZFpc-17PYa_H6SAQBRhlMFXGn_v13dByBdxIG8bqf4mWi&amp;csui=3"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google.com/search?sca_esv=53f892ddff1617d9&amp;cs=0&amp;sxsrf=AE3TifMCQQbPfHU79IpgNsEKNFoiR2TFKw%3A1758017530453&amp;q=We+Mean+Business+Coalition&amp;sa=X&amp;ved=2ahUKEwi5i-_Shd2PAxX6UEEAHaW2GLYQxccNegQIBRAB&amp;mstk=AUtExfA5jAOlfLDnIdWMIXWd-b2vPicLnmqVcTyym8igas4Fgm8o2ekF4aBfHoor1MXua_is359FTM48MvpAdEvG2moF2IOLVIrouErZPm9V8CUwPAcckNeBB4ye3B83gM_oMhRdHg6Xa53rgNA0juDGF99kEv8j-VitRz8xSKNnA0fbf7mF-gjNwxInDZGTXdr_losvMm0P741IlXGwMiBgJc9GbYLqKOx1ZGFNoN6SQqYGDt1U0KunbZ8gwyUX6C-NmfP9SSVTpwRiuZV2VMNFa57J&amp;csui=3"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google.com/search?sca_esv=53f892ddff1617d9&amp;cs=0&amp;sxsrf=AE3TifMh2LismP-lrosMse6Dr0H2bqy41A%3A1758017625823&amp;q=sustainability-driven+innovation&amp;sa=X&amp;ved=2ahUKEwjG1LuAht2PAxXKdUEAHViWNK0QxccNegQIBBAB&amp;mstk=AUtExfC-SYnAqJYsL5FKk70WcAc_yrrOWdT6ESwEqBbJSQ8YlXgig7HKkdu2M_W7e2FkC9ziuQutzeLl_u-inNfB0U1IZqImxaNdukNhYFbL_91DnOk3cxIEj1vo9bNJJirWW9yh4tD6eGx_VisedZx-zjbe_mDAzfLHcKO1vZkVeNoWJkttgLxYIMfdLb3sARO3hwNOA9p_fNcJe_Q0EK5e8xR-F0yiTbTbFO8ANmOvVHn0rn_XQ2nmK_H0QCRwE6mh786qLufjltaKjhx893QEwS7M&amp;csui=3" TargetMode="External"/><Relationship Id="rId7" Type="http://schemas.openxmlformats.org/officeDocument/2006/relationships/hyperlink" Target="https://www.google.com/search?sca_esv=53f892ddff1617d9&amp;cs=0&amp;sxsrf=AE3TifMh2LismP-lrosMse6Dr0H2bqy41A%3A1758017625823&amp;q=3M&amp;sa=X&amp;ved=2ahUKEwjG1LuAht2PAxXKdUEAHViWNK0QxccNegQILBAB&amp;mstk=AUtExfC-SYnAqJYsL5FKk70WcAc_yrrOWdT6ESwEqBbJSQ8YlXgig7HKkdu2M_W7e2FkC9ziuQutzeLl_u-inNfB0U1IZqImxaNdukNhYFbL_91DnOk3cxIEj1vo9bNJJirWW9yh4tD6eGx_VisedZx-zjbe_mDAzfLHcKO1vZkVeNoWJkttgLxYIMfdLb3sARO3hwNOA9p_fNcJe_Q0EK5e8xR-F0yiTbTbFO8ANmOvVHn0rn_XQ2nmK_H0QCRwE6mh786qLufjltaKjhx893QEwS7M&amp;csui=3" TargetMode="External"/><Relationship Id="rId2" Type="http://schemas.openxmlformats.org/officeDocument/2006/relationships/slide" Target="../slides/slide11.xml"/><Relationship Id="rId1" Type="http://schemas.openxmlformats.org/officeDocument/2006/relationships/notesMaster" Target="../notesMasters/notesMaster1.xml"/><Relationship Id="rId6" Type="http://schemas.openxmlformats.org/officeDocument/2006/relationships/hyperlink" Target="https://www.google.com/search?sca_esv=53f892ddff1617d9&amp;cs=0&amp;sxsrf=AE3TifMh2LismP-lrosMse6Dr0H2bqy41A%3A1758017625823&amp;q=Tesla&amp;sa=X&amp;ved=2ahUKEwjG1LuAht2PAxXKdUEAHViWNK0QxccNegQIKxAB&amp;mstk=AUtExfC-SYnAqJYsL5FKk70WcAc_yrrOWdT6ESwEqBbJSQ8YlXgig7HKkdu2M_W7e2FkC9ziuQutzeLl_u-inNfB0U1IZqImxaNdukNhYFbL_91DnOk3cxIEj1vo9bNJJirWW9yh4tD6eGx_VisedZx-zjbe_mDAzfLHcKO1vZkVeNoWJkttgLxYIMfdLb3sARO3hwNOA9p_fNcJe_Q0EK5e8xR-F0yiTbTbFO8ANmOvVHn0rn_XQ2nmK_H0QCRwE6mh786qLufjltaKjhx893QEwS7M&amp;csui=3" TargetMode="External"/><Relationship Id="rId5" Type="http://schemas.openxmlformats.org/officeDocument/2006/relationships/hyperlink" Target="https://www.google.com/search?sca_esv=53f892ddff1617d9&amp;cs=0&amp;sxsrf=AE3TifMh2LismP-lrosMse6Dr0H2bqy41A%3A1758017625823&amp;q=3M&amp;sa=X&amp;ved=2ahUKEwjG1LuAht2PAxXKdUEAHViWNK0QxccNegQIKhAB&amp;mstk=AUtExfC-SYnAqJYsL5FKk70WcAc_yrrOWdT6ESwEqBbJSQ8YlXgig7HKkdu2M_W7e2FkC9ziuQutzeLl_u-inNfB0U1IZqImxaNdukNhYFbL_91DnOk3cxIEj1vo9bNJJirWW9yh4tD6eGx_VisedZx-zjbe_mDAzfLHcKO1vZkVeNoWJkttgLxYIMfdLb3sARO3hwNOA9p_fNcJe_Q0EK5e8xR-F0yiTbTbFO8ANmOvVHn0rn_XQ2nmK_H0QCRwE6mh786qLufjltaKjhx893QEwS7M&amp;csui=3" TargetMode="External"/><Relationship Id="rId4" Type="http://schemas.openxmlformats.org/officeDocument/2006/relationships/hyperlink" Target="https://www.google.com/search?sca_esv=53f892ddff1617d9&amp;cs=0&amp;sxsrf=AE3TifMh2LismP-lrosMse6Dr0H2bqy41A%3A1758017625823&amp;q=Nike&amp;sa=X&amp;ved=2ahUKEwjG1LuAht2PAxXKdUEAHViWNK0QxccNegQIJxAB&amp;mstk=AUtExfC-SYnAqJYsL5FKk70WcAc_yrrOWdT6ESwEqBbJSQ8YlXgig7HKkdu2M_W7e2FkC9ziuQutzeLl_u-inNfB0U1IZqImxaNdukNhYFbL_91DnOk3cxIEj1vo9bNJJirWW9yh4tD6eGx_VisedZx-zjbe_mDAzfLHcKO1vZkVeNoWJkttgLxYIMfdLb3sARO3hwNOA9p_fNcJe_Q0EK5e8xR-F0yiTbTbFO8ANmOvVHn0rn_XQ2nmK_H0QCRwE6mh786qLufjltaKjhx893QEwS7M&amp;csui=3" TargetMode="Externa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google.com/search?sca_esv=53f892ddff1617d9&amp;cs=0&amp;sxsrf=AE3TifOCtDr7-U_gGrCIg2jltiX8cxD83Q%3A1758017658626&amp;q=Hydroponics&amp;sa=X&amp;ved=2ahUKEwj5s4OQht2PAxUfaEEAHc52F2oQxccNegQIDBAB&amp;mstk=AUtExfDySdJtL_FiBmwDsufr4rFeLL2Ea_QkYyPcxZ6B4zDXSFK3KNwlnWSNbDcRC8qSyYa3EWh40K-yioI0wBPr_ZJOdh_7ErK7iyGJxSPQNl7f3MOQAl-SfgBTVo_keP8vsIE68-93op5hR5KOkz0OBL6hSvvUyXjY83iM5V-ZksQ58B5Jez4mvrDaCxLc2ucwIN43ycsLVnq6tm6rO9YvRd_kyHhvjOFXulEVRBW-j6f1Wpry180yIS1Zod-B62cojGVBt2O0WTvuBi1lxoH2nOMO&amp;csui=3" TargetMode="External"/><Relationship Id="rId2" Type="http://schemas.openxmlformats.org/officeDocument/2006/relationships/slide" Target="../slides/slide12.xml"/><Relationship Id="rId1" Type="http://schemas.openxmlformats.org/officeDocument/2006/relationships/notesMaster" Target="../notesMasters/notesMaster1.xml"/><Relationship Id="rId4" Type="http://schemas.openxmlformats.org/officeDocument/2006/relationships/hyperlink" Target="https://www.google.com/search?sca_esv=53f892ddff1617d9&amp;cs=0&amp;sxsrf=AE3TifOCtDr7-U_gGrCIg2jltiX8cxD83Q%3A1758017658626&amp;q=Greenhouse+Cultivation&amp;sa=X&amp;ved=2ahUKEwj5s4OQht2PAxUfaEEAHc52F2oQxccNegQIExAB&amp;mstk=AUtExfDySdJtL_FiBmwDsufr4rFeLL2Ea_QkYyPcxZ6B4zDXSFK3KNwlnWSNbDcRC8qSyYa3EWh40K-yioI0wBPr_ZJOdh_7ErK7iyGJxSPQNl7f3MOQAl-SfgBTVo_keP8vsIE68-93op5hR5KOkz0OBL6hSvvUyXjY83iM5V-ZksQ58B5Jez4mvrDaCxLc2ucwIN43ycsLVnq6tm6rO9YvRd_kyHhvjOFXulEVRBW-j6f1Wpry180yIS1Zod-B62cojGVBt2O0WTvuBi1lxoH2nOMO&amp;csui=3"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google.com/search?sca_esv=53f892ddff1617d9&amp;cs=0&amp;sxsrf=AE3TifPP8j84qzCnHt6lgcaC2NwujiJSfw%3A1758017744656&amp;q=Investor+Tracking&amp;sa=X&amp;ved=2ahUKEwi6ktq4ht2PAxXkYEEAHSeTJG4QxccNegQIMRAB&amp;mstk=AUtExfCZ0pm0U_0ibUhUOuaW5U9POXSfGA6ws--QhRU-k_JzI-PqdwLsiyOOKkB4ro6l0LuPfuDq7QGda1d1rfuhsRTNK-3so-_yCptbyjhdUUeRK64KQogLbmTYxRvv16ci14IcHkDiO5LO8r-ivWEskFfpUwerr20bD9hHu0oEqvJekJBlSgrLhA8B2lkmy4zWCSgb9C9rXtkoQYdAl9jOzub0Hxf3mWNnPVEM2DD1ByNg-O3S0UOCqqXvTwMfkHLMBKqyjOfKithzH1dLkB351-0J&amp;csui=3"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google.com/search?sca_esv=53f892ddff1617d9&amp;cs=0&amp;sxsrf=AE3TifOTXA2fRDjRspgXxVXLFPHjjb0Ppw%3A1758017782177&amp;q=greenwashing&amp;sa=X&amp;ved=2ahUKEwii9YTLht2PAxXKdUEAHViWNK0QxccNegQIBBAB&amp;mstk=AUtExfDs9j46uGWwKJy9G_qaVAUtzIk3J_WpzsLNpx6EBStb9pBlGX2xvt0XsGoCLOIcBqocKfq3hBTe2MwuPEvkH827ninEU8kYRjfuLdioy8CjczoVK5gU6lkOzH61ZMyO-zYIWz6COQvtH6Px4e-TKN3h6f2M8eL14oGzPel9mRC7POdVUDbPWvGO4cIjN8mejU__avrSms86zy5Ormy02y4CipD_uX7ayxRHIKIs-4ADawMqtLThxxF0UHmbA2XElx4nzij-z6H_t9B4dFr6nLWn&amp;csui=3" TargetMode="External"/><Relationship Id="rId2" Type="http://schemas.openxmlformats.org/officeDocument/2006/relationships/slide" Target="../slides/slide17.xml"/><Relationship Id="rId1" Type="http://schemas.openxmlformats.org/officeDocument/2006/relationships/notesMaster" Target="../notesMasters/notesMaster1.xml"/><Relationship Id="rId4" Type="http://schemas.openxmlformats.org/officeDocument/2006/relationships/hyperlink" Target="https://www.google.com/search?sca_esv=53f892ddff1617d9&amp;cs=0&amp;sxsrf=AE3TifOTXA2fRDjRspgXxVXLFPHjjb0Ppw%3A1758017782177&amp;q=Sustainability+Fatigue&amp;sa=X&amp;ved=2ahUKEwii9YTLht2PAxXKdUEAHViWNK0QxccNegQIERAB&amp;mstk=AUtExfDs9j46uGWwKJy9G_qaVAUtzIk3J_WpzsLNpx6EBStb9pBlGX2xvt0XsGoCLOIcBqocKfq3hBTe2MwuPEvkH827ninEU8kYRjfuLdioy8CjczoVK5gU6lkOzH61ZMyO-zYIWz6COQvtH6Px4e-TKN3h6f2M8eL14oGzPel9mRC7POdVUDbPWvGO4cIjN8mejU__avrSms86zy5Ormy02y4CipD_uX7ayxRHIKIs-4ADawMqtLThxxF0UHmbA2XElx4nzij-z6H_t9B4dFr6nLWn&amp;csui=3" TargetMode="Externa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For a 21st-century corporate executive, the business case for sustainability has evolved from a moral obligation to a strategic imperative that drives long-term value and competitive advantage. It is a holistic approach focused on integrating environmental, social, and governance (ESG) factors into core business strategy, impacting everything from operations to innovation and financial performance. </a:t>
            </a:r>
          </a:p>
          <a:p>
            <a:r>
              <a:rPr lang="en-GB" sz="1200" b="1" i="0" kern="1200" dirty="0">
                <a:solidFill>
                  <a:schemeClr val="tx1"/>
                </a:solidFill>
                <a:effectLst/>
                <a:latin typeface="+mn-lt"/>
                <a:ea typeface="+mn-ea"/>
                <a:cs typeface="+mn-cs"/>
              </a:rPr>
              <a:t>The strategic imperative for the 21st-century executive</a:t>
            </a:r>
          </a:p>
          <a:p>
            <a:r>
              <a:rPr lang="en-GB" sz="1200" b="1" i="0" kern="1200" dirty="0">
                <a:solidFill>
                  <a:schemeClr val="tx1"/>
                </a:solidFill>
                <a:effectLst/>
                <a:latin typeface="+mn-lt"/>
                <a:ea typeface="+mn-ea"/>
                <a:cs typeface="+mn-cs"/>
              </a:rPr>
              <a:t>1. Competitive advantage and market differentiation</a:t>
            </a:r>
          </a:p>
          <a:p>
            <a:r>
              <a:rPr lang="en-GB" sz="1200" b="1" i="0" kern="1200" dirty="0">
                <a:solidFill>
                  <a:schemeClr val="tx1"/>
                </a:solidFill>
                <a:effectLst/>
                <a:latin typeface="+mn-lt"/>
                <a:ea typeface="+mn-ea"/>
                <a:cs typeface="+mn-cs"/>
              </a:rPr>
              <a:t>Growing consumer demand:</a:t>
            </a:r>
            <a:r>
              <a:rPr lang="en-GB" sz="1200" b="0" i="0" kern="1200" dirty="0">
                <a:solidFill>
                  <a:schemeClr val="tx1"/>
                </a:solidFill>
                <a:effectLst/>
                <a:latin typeface="+mn-lt"/>
                <a:ea typeface="+mn-ea"/>
                <a:cs typeface="+mn-cs"/>
              </a:rPr>
              <a:t> A significant portion of modern consumers, particularly millennials and Gen Z, prioritize sustainability and are willing to pay more for ethically sourced products. Companies that align with these values can build customer loyalty and increase market share.</a:t>
            </a:r>
          </a:p>
          <a:p>
            <a:r>
              <a:rPr lang="en-GB" sz="1200" b="1" i="0" kern="1200" dirty="0">
                <a:solidFill>
                  <a:schemeClr val="tx1"/>
                </a:solidFill>
                <a:effectLst/>
                <a:latin typeface="+mn-lt"/>
                <a:ea typeface="+mn-ea"/>
                <a:cs typeface="+mn-cs"/>
              </a:rPr>
              <a:t>Enhanced brand reputation:</a:t>
            </a:r>
            <a:r>
              <a:rPr lang="en-GB" sz="1200" b="0" i="0" kern="1200" dirty="0">
                <a:solidFill>
                  <a:schemeClr val="tx1"/>
                </a:solidFill>
                <a:effectLst/>
                <a:latin typeface="+mn-lt"/>
                <a:ea typeface="+mn-ea"/>
                <a:cs typeface="+mn-cs"/>
              </a:rPr>
              <a:t> Proactive, transparent sustainability efforts can build a strong, positive brand image. Companies that fail to address ESG concerns risk reputational damage, as demonstrated by scandals like Volkswagen's "</a:t>
            </a:r>
            <a:r>
              <a:rPr lang="en-GB" sz="1200" b="0" i="0" kern="1200" dirty="0" err="1">
                <a:solidFill>
                  <a:schemeClr val="tx1"/>
                </a:solidFill>
                <a:effectLst/>
                <a:latin typeface="+mn-lt"/>
                <a:ea typeface="+mn-ea"/>
                <a:cs typeface="+mn-cs"/>
              </a:rPr>
              <a:t>dieselgate</a:t>
            </a:r>
            <a:r>
              <a:rPr lang="en-GB" sz="1200" b="0" i="0" kern="1200" dirty="0">
                <a:solidFill>
                  <a:schemeClr val="tx1"/>
                </a:solidFill>
                <a:effectLst/>
                <a:latin typeface="+mn-lt"/>
                <a:ea typeface="+mn-ea"/>
                <a:cs typeface="+mn-cs"/>
              </a:rPr>
              <a:t>". </a:t>
            </a:r>
          </a:p>
          <a:p>
            <a:r>
              <a:rPr lang="en-GB" sz="1200" b="1" i="0" kern="1200" dirty="0">
                <a:solidFill>
                  <a:schemeClr val="tx1"/>
                </a:solidFill>
                <a:effectLst/>
                <a:latin typeface="+mn-lt"/>
                <a:ea typeface="+mn-ea"/>
                <a:cs typeface="+mn-cs"/>
              </a:rPr>
              <a:t>2. Risk mitigation and resilience</a:t>
            </a:r>
          </a:p>
          <a:p>
            <a:r>
              <a:rPr lang="en-GB" sz="1200" b="1" i="0" kern="1200" dirty="0">
                <a:solidFill>
                  <a:schemeClr val="tx1"/>
                </a:solidFill>
                <a:effectLst/>
                <a:latin typeface="+mn-lt"/>
                <a:ea typeface="+mn-ea"/>
                <a:cs typeface="+mn-cs"/>
              </a:rPr>
              <a:t>Operational disruptions:</a:t>
            </a:r>
            <a:r>
              <a:rPr lang="en-GB" sz="1200" b="0" i="0" kern="1200" dirty="0">
                <a:solidFill>
                  <a:schemeClr val="tx1"/>
                </a:solidFill>
                <a:effectLst/>
                <a:latin typeface="+mn-lt"/>
                <a:ea typeface="+mn-ea"/>
                <a:cs typeface="+mn-cs"/>
              </a:rPr>
              <a:t> Climate change, resource scarcity, and social unrest can disrupt global supply chains and operations. By investing in sustainability, companies can build a more resilient and secure supply chain. For example, some food and beverage companies invest in sustainable sourcing to mitigate risks from climate change.</a:t>
            </a:r>
          </a:p>
          <a:p>
            <a:endParaRPr lang="en-GB" dirty="0"/>
          </a:p>
        </p:txBody>
      </p:sp>
      <p:sp>
        <p:nvSpPr>
          <p:cNvPr id="4" name="Slide Number Placeholder 3"/>
          <p:cNvSpPr>
            <a:spLocks noGrp="1"/>
          </p:cNvSpPr>
          <p:nvPr>
            <p:ph type="sldNum" sz="quarter" idx="5"/>
          </p:nvPr>
        </p:nvSpPr>
        <p:spPr/>
        <p:txBody>
          <a:bodyPr/>
          <a:lstStyle/>
          <a:p>
            <a:fld id="{D703779C-DD9D-49A7-9D15-D852D81C8CA6}" type="slidenum">
              <a:rPr lang="en-GB" smtClean="0"/>
              <a:t>2</a:t>
            </a:fld>
            <a:endParaRPr lang="en-GB"/>
          </a:p>
        </p:txBody>
      </p:sp>
    </p:spTree>
    <p:extLst>
      <p:ext uri="{BB962C8B-B14F-4D97-AF65-F5344CB8AC3E}">
        <p14:creationId xmlns:p14="http://schemas.microsoft.com/office/powerpoint/2010/main" val="10757011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Driving competitive advantage through stakeholder engagement involves systematically understanding, collaborating with, and valuing a company's stakeholders to generate unique insights, foster innovation, improve risk management, and build strong, trusted relationships that lead to increased customer loyalty, higher employee morale, and a robust reputation. By creating value for all stakeholders, not just shareholders, businesses can unlock sustainable long-term success in a dynamic business environment.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How Stakeholder Engagement Drives Competitive Advantage</a:t>
            </a:r>
          </a:p>
          <a:p>
            <a:r>
              <a:rPr lang="en-GB" sz="1200" b="1" i="0" kern="1200" dirty="0">
                <a:solidFill>
                  <a:schemeClr val="tx1"/>
                </a:solidFill>
                <a:effectLst/>
                <a:latin typeface="+mn-lt"/>
                <a:ea typeface="+mn-ea"/>
                <a:cs typeface="+mn-cs"/>
              </a:rPr>
              <a:t>Fosters Innovation and Strategy:</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Direct engagement provides valuable feedback and new insights, helping businesses to develop innovative solutions and strategic direction by understanding emerging trends and stakeholder needs. </a:t>
            </a:r>
          </a:p>
          <a:p>
            <a:r>
              <a:rPr lang="en-GB" sz="1200" b="1" i="0" kern="1200" dirty="0">
                <a:solidFill>
                  <a:schemeClr val="tx1"/>
                </a:solidFill>
                <a:effectLst/>
                <a:latin typeface="+mn-lt"/>
                <a:ea typeface="+mn-ea"/>
                <a:cs typeface="+mn-cs"/>
              </a:rPr>
              <a:t>Enhances Reputation and Trust:</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Transparent and authentic communication builds trust and credibility, which translates into increased customer loyalty, stronger investor relations, and a more resilient brand that can recover faster from crises. </a:t>
            </a:r>
          </a:p>
          <a:p>
            <a:r>
              <a:rPr lang="en-GB" sz="1200" b="1" i="0" kern="1200" dirty="0">
                <a:solidFill>
                  <a:schemeClr val="tx1"/>
                </a:solidFill>
                <a:effectLst/>
                <a:latin typeface="+mn-lt"/>
                <a:ea typeface="+mn-ea"/>
                <a:cs typeface="+mn-cs"/>
              </a:rPr>
              <a:t>Improves Risk Management:</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Dialogue with stakeholders allows companies to identify and anticipate economic, social, environmental, and regulatory changes, improving risk management and positioning the business as more responsible and accountable. </a:t>
            </a:r>
          </a:p>
          <a:p>
            <a:r>
              <a:rPr lang="en-GB" sz="1200" b="1" i="0" kern="1200" dirty="0">
                <a:solidFill>
                  <a:schemeClr val="tx1"/>
                </a:solidFill>
                <a:effectLst/>
                <a:latin typeface="+mn-lt"/>
                <a:ea typeface="+mn-ea"/>
                <a:cs typeface="+mn-cs"/>
              </a:rPr>
              <a:t>Attracts and Retains Talent:</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Companies with strong ethical conduct and a commitment to their stakeholders, particularly employees, often see higher employee morale, increased loyalty, better retention rates, and improved productivity. </a:t>
            </a:r>
          </a:p>
          <a:p>
            <a:r>
              <a:rPr lang="en-GB" sz="1200" b="1" i="0" kern="1200" dirty="0">
                <a:solidFill>
                  <a:schemeClr val="tx1"/>
                </a:solidFill>
                <a:effectLst/>
                <a:latin typeface="+mn-lt"/>
                <a:ea typeface="+mn-ea"/>
                <a:cs typeface="+mn-cs"/>
              </a:rPr>
              <a:t>Boosts Financial Performance: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Heightened customer satisfaction from meeting stakeholder needs, alongside a stronger brand image and employee engagement, can lead to higher sales and improved overall financial performance. </a:t>
            </a:r>
          </a:p>
          <a:p>
            <a:r>
              <a:rPr lang="en-GB" sz="1200" b="1" i="0" kern="1200" dirty="0">
                <a:solidFill>
                  <a:schemeClr val="tx1"/>
                </a:solidFill>
                <a:effectLst/>
                <a:latin typeface="+mn-lt"/>
                <a:ea typeface="+mn-ea"/>
                <a:cs typeface="+mn-cs"/>
              </a:rPr>
              <a:t>Strengthens Resource Base: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Effective stakeholder management strengthens a firm's resource profile by building relationships, developing capabilities, and fostering commitment to resource-backed advantages, creating isolating mechanisms that preserve competitive advantage.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Key Principles for Effective Engagement</a:t>
            </a:r>
          </a:p>
          <a:p>
            <a:r>
              <a:rPr lang="en-GB" sz="1200" b="1" i="0" kern="1200" dirty="0">
                <a:solidFill>
                  <a:schemeClr val="tx1"/>
                </a:solidFill>
                <a:effectLst/>
                <a:latin typeface="+mn-lt"/>
                <a:ea typeface="+mn-ea"/>
                <a:cs typeface="+mn-cs"/>
              </a:rPr>
              <a:t>Understand Your Stakeholders: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Identify who your stakeholders are and understand their needs, concerns, and expectations. </a:t>
            </a:r>
          </a:p>
          <a:p>
            <a:r>
              <a:rPr lang="en-GB" sz="1200" b="1" i="0" kern="1200" dirty="0">
                <a:solidFill>
                  <a:schemeClr val="tx1"/>
                </a:solidFill>
                <a:effectLst/>
                <a:latin typeface="+mn-lt"/>
                <a:ea typeface="+mn-ea"/>
                <a:cs typeface="+mn-cs"/>
              </a:rPr>
              <a:t>Be Transparent and Authentic:</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Build trust through honest communication and a genuine commitment to their interests. </a:t>
            </a:r>
          </a:p>
          <a:p>
            <a:r>
              <a:rPr lang="en-GB" sz="1200" b="1" i="0" kern="1200" dirty="0">
                <a:solidFill>
                  <a:schemeClr val="tx1"/>
                </a:solidFill>
                <a:effectLst/>
                <a:latin typeface="+mn-lt"/>
                <a:ea typeface="+mn-ea"/>
                <a:cs typeface="+mn-cs"/>
              </a:rPr>
              <a:t>Communicate Clearly:</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Be specific about what you expect to learn and what you can offer in return. </a:t>
            </a:r>
          </a:p>
          <a:p>
            <a:r>
              <a:rPr lang="en-GB" sz="1200" b="1" i="0" kern="1200" dirty="0">
                <a:solidFill>
                  <a:schemeClr val="tx1"/>
                </a:solidFill>
                <a:effectLst/>
                <a:latin typeface="+mn-lt"/>
                <a:ea typeface="+mn-ea"/>
                <a:cs typeface="+mn-cs"/>
              </a:rPr>
              <a:t>Align Interests: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Align your engagement strategies with the interests of your key stakeholders to create shared value. </a:t>
            </a:r>
          </a:p>
          <a:p>
            <a:r>
              <a:rPr lang="en-GB" sz="1200" b="1" i="0" kern="1200" dirty="0">
                <a:solidFill>
                  <a:schemeClr val="tx1"/>
                </a:solidFill>
                <a:effectLst/>
                <a:latin typeface="+mn-lt"/>
                <a:ea typeface="+mn-ea"/>
                <a:cs typeface="+mn-cs"/>
              </a:rPr>
              <a:t>Incorporate Feedback:</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Use the insights gained to make improvements and adapt your business strategy. </a:t>
            </a:r>
          </a:p>
          <a:p>
            <a:endParaRPr lang="en-GB" dirty="0"/>
          </a:p>
        </p:txBody>
      </p:sp>
      <p:sp>
        <p:nvSpPr>
          <p:cNvPr id="4" name="Slide Number Placeholder 3"/>
          <p:cNvSpPr>
            <a:spLocks noGrp="1"/>
          </p:cNvSpPr>
          <p:nvPr>
            <p:ph type="sldNum" sz="quarter" idx="5"/>
          </p:nvPr>
        </p:nvSpPr>
        <p:spPr/>
        <p:txBody>
          <a:bodyPr/>
          <a:lstStyle/>
          <a:p>
            <a:fld id="{D703779C-DD9D-49A7-9D15-D852D81C8CA6}" type="slidenum">
              <a:rPr lang="en-GB" smtClean="0"/>
              <a:t>3</a:t>
            </a:fld>
            <a:endParaRPr lang="en-GB"/>
          </a:p>
        </p:txBody>
      </p:sp>
    </p:spTree>
    <p:extLst>
      <p:ext uri="{BB962C8B-B14F-4D97-AF65-F5344CB8AC3E}">
        <p14:creationId xmlns:p14="http://schemas.microsoft.com/office/powerpoint/2010/main" val="41695426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assertion that traditional business models prioritize shareholders over other stakeholders is a well-established concept, often referred to as shareholder primacy. This perspective has been challenged by the rise of </a:t>
            </a:r>
            <a:r>
              <a:rPr lang="en-GB" sz="1200" b="0" i="0" kern="1200" dirty="0">
                <a:solidFill>
                  <a:schemeClr val="tx1"/>
                </a:solidFill>
                <a:effectLst/>
                <a:latin typeface="+mn-lt"/>
                <a:ea typeface="+mn-ea"/>
                <a:cs typeface="+mn-cs"/>
                <a:hlinkClick r:id="rId3"/>
              </a:rPr>
              <a:t>stakeholder capitalism</a:t>
            </a:r>
            <a:r>
              <a:rPr lang="en-GB" sz="1200" b="0" i="0" kern="1200" dirty="0">
                <a:solidFill>
                  <a:schemeClr val="tx1"/>
                </a:solidFill>
                <a:effectLst/>
                <a:latin typeface="+mn-lt"/>
                <a:ea typeface="+mn-ea"/>
                <a:cs typeface="+mn-cs"/>
              </a:rPr>
              <a:t> and sustainable business models, which advocate for creating value for a broader range of stakeholders, including employees, customers, communities, and the planet, alongside shareholders. The goal is to achieve more balanced and sustainable long-term success by integrating social and environmental concerns into business strategy.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Shift from Shareholder Primacy to Stakeholder Capitalism</a:t>
            </a:r>
          </a:p>
          <a:p>
            <a:r>
              <a:rPr lang="en-GB" sz="1200" b="1" i="0" kern="1200" dirty="0">
                <a:solidFill>
                  <a:schemeClr val="tx1"/>
                </a:solidFill>
                <a:effectLst/>
                <a:latin typeface="+mn-lt"/>
                <a:ea typeface="+mn-ea"/>
                <a:cs typeface="+mn-cs"/>
              </a:rPr>
              <a:t>Traditional View (Shareholder Primacy):</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This approach focuses primarily on maximizing financial returns for company owners (shareholders). Proponents suggest that the government and other entities should address social and environmental concerns. </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Emerging View (Stakeholder Capitalism):</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This paradigm proposes that businesses have a broader responsibility to create value for all groups impacted by their operations. This includes: </a:t>
            </a:r>
          </a:p>
          <a:p>
            <a:r>
              <a:rPr lang="en-GB" sz="1200" b="1" i="0" kern="1200" dirty="0">
                <a:solidFill>
                  <a:schemeClr val="tx1"/>
                </a:solidFill>
                <a:effectLst/>
                <a:latin typeface="+mn-lt"/>
                <a:ea typeface="+mn-ea"/>
                <a:cs typeface="+mn-cs"/>
              </a:rPr>
              <a:t>Employees:</a:t>
            </a:r>
            <a:r>
              <a:rPr lang="en-GB" sz="1200" b="0" i="0" kern="1200" dirty="0">
                <a:solidFill>
                  <a:schemeClr val="tx1"/>
                </a:solidFill>
                <a:effectLst/>
                <a:latin typeface="+mn-lt"/>
                <a:ea typeface="+mn-ea"/>
                <a:cs typeface="+mn-cs"/>
              </a:rPr>
              <a:t> Fair hiring practices, fair wages, and skill development. </a:t>
            </a:r>
          </a:p>
          <a:p>
            <a:r>
              <a:rPr lang="en-GB" sz="1200" b="1" i="0" kern="1200" dirty="0">
                <a:solidFill>
                  <a:schemeClr val="tx1"/>
                </a:solidFill>
                <a:effectLst/>
                <a:latin typeface="+mn-lt"/>
                <a:ea typeface="+mn-ea"/>
                <a:cs typeface="+mn-cs"/>
              </a:rPr>
              <a:t>Customers:</a:t>
            </a:r>
            <a:r>
              <a:rPr lang="en-GB" sz="1200" b="0" i="0" kern="1200" dirty="0">
                <a:solidFill>
                  <a:schemeClr val="tx1"/>
                </a:solidFill>
                <a:effectLst/>
                <a:latin typeface="+mn-lt"/>
                <a:ea typeface="+mn-ea"/>
                <a:cs typeface="+mn-cs"/>
              </a:rPr>
              <a:t> Quality products and services. </a:t>
            </a:r>
          </a:p>
          <a:p>
            <a:r>
              <a:rPr lang="en-GB" sz="1200" b="1" i="0" kern="1200" dirty="0">
                <a:solidFill>
                  <a:schemeClr val="tx1"/>
                </a:solidFill>
                <a:effectLst/>
                <a:latin typeface="+mn-lt"/>
                <a:ea typeface="+mn-ea"/>
                <a:cs typeface="+mn-cs"/>
              </a:rPr>
              <a:t>Communities:</a:t>
            </a:r>
            <a:r>
              <a:rPr lang="en-GB" sz="1200" b="0" i="0" kern="1200" dirty="0">
                <a:solidFill>
                  <a:schemeClr val="tx1"/>
                </a:solidFill>
                <a:effectLst/>
                <a:latin typeface="+mn-lt"/>
                <a:ea typeface="+mn-ea"/>
                <a:cs typeface="+mn-cs"/>
              </a:rPr>
              <a:t> Social responsibility and positive societal impact. </a:t>
            </a:r>
          </a:p>
          <a:p>
            <a:r>
              <a:rPr lang="en-GB" sz="1200" b="1" i="0" kern="1200" dirty="0">
                <a:solidFill>
                  <a:schemeClr val="tx1"/>
                </a:solidFill>
                <a:effectLst/>
                <a:latin typeface="+mn-lt"/>
                <a:ea typeface="+mn-ea"/>
                <a:cs typeface="+mn-cs"/>
              </a:rPr>
              <a:t>The Environment:</a:t>
            </a:r>
            <a:r>
              <a:rPr lang="en-GB" sz="1200" b="0" i="0" kern="1200" dirty="0">
                <a:solidFill>
                  <a:schemeClr val="tx1"/>
                </a:solidFill>
                <a:effectLst/>
                <a:latin typeface="+mn-lt"/>
                <a:ea typeface="+mn-ea"/>
                <a:cs typeface="+mn-cs"/>
              </a:rPr>
              <a:t> Reducing negative impacts and promoting sustainability. </a:t>
            </a:r>
          </a:p>
          <a:p>
            <a:r>
              <a:rPr lang="en-GB" sz="1200" b="1" i="0" kern="1200" dirty="0">
                <a:solidFill>
                  <a:schemeClr val="tx1"/>
                </a:solidFill>
                <a:effectLst/>
                <a:latin typeface="+mn-lt"/>
                <a:ea typeface="+mn-ea"/>
                <a:cs typeface="+mn-cs"/>
              </a:rPr>
              <a:t>Shareholders:</a:t>
            </a:r>
            <a:r>
              <a:rPr lang="en-GB" sz="1200" b="0" i="0" kern="1200" dirty="0">
                <a:solidFill>
                  <a:schemeClr val="tx1"/>
                </a:solidFill>
                <a:effectLst/>
                <a:latin typeface="+mn-lt"/>
                <a:ea typeface="+mn-ea"/>
                <a:cs typeface="+mn-cs"/>
              </a:rPr>
              <a:t> Still a vital group, but their interests are balanced with others.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Why the Shift is Happening</a:t>
            </a:r>
          </a:p>
          <a:p>
            <a:r>
              <a:rPr lang="en-GB" sz="1200" b="1" i="0" kern="1200" dirty="0">
                <a:solidFill>
                  <a:schemeClr val="tx1"/>
                </a:solidFill>
                <a:effectLst/>
                <a:latin typeface="+mn-lt"/>
                <a:ea typeface="+mn-ea"/>
                <a:cs typeface="+mn-cs"/>
              </a:rPr>
              <a:t>Sustainability and Long-Term Viability:</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Companies focusing solely on short-term shareholder gains risk long-term performance, reputational damage, and future disruptions. </a:t>
            </a:r>
          </a:p>
          <a:p>
            <a:r>
              <a:rPr lang="en-GB" sz="1200" b="1" i="0" kern="1200" dirty="0">
                <a:solidFill>
                  <a:schemeClr val="tx1"/>
                </a:solidFill>
                <a:effectLst/>
                <a:latin typeface="+mn-lt"/>
                <a:ea typeface="+mn-ea"/>
                <a:cs typeface="+mn-cs"/>
              </a:rPr>
              <a:t>Increased Stakeholder Expectations: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Investors, employees, and customers are increasingly prioritizing environmental, social, and governance (ESG) performance. </a:t>
            </a:r>
          </a:p>
          <a:p>
            <a:r>
              <a:rPr lang="en-GB" sz="1200" b="1" i="0" kern="1200" dirty="0">
                <a:solidFill>
                  <a:schemeClr val="tx1"/>
                </a:solidFill>
                <a:effectLst/>
                <a:latin typeface="+mn-lt"/>
                <a:ea typeface="+mn-ea"/>
                <a:cs typeface="+mn-cs"/>
              </a:rPr>
              <a:t>Risk Management:</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Acknowledging and addressing the needs of all stakeholders can help manage risks and maintain a social license to operate. </a:t>
            </a:r>
          </a:p>
          <a:p>
            <a:r>
              <a:rPr lang="en-GB" sz="1200" b="1" i="0" kern="1200" dirty="0">
                <a:solidFill>
                  <a:schemeClr val="tx1"/>
                </a:solidFill>
                <a:effectLst/>
                <a:latin typeface="+mn-lt"/>
                <a:ea typeface="+mn-ea"/>
                <a:cs typeface="+mn-cs"/>
              </a:rPr>
              <a:t>Innovation and Shared Value: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Companies can find new opportunities for growth and innovation by identifying and addressing social and environmental problems that align with their business goals, creating shared value for everyone involved.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Examples of the Shift in Practice</a:t>
            </a:r>
          </a:p>
          <a:p>
            <a:r>
              <a:rPr lang="en-GB" sz="1200" b="1" i="0" kern="1200" dirty="0">
                <a:solidFill>
                  <a:schemeClr val="tx1"/>
                </a:solidFill>
                <a:effectLst/>
                <a:latin typeface="+mn-lt"/>
                <a:ea typeface="+mn-ea"/>
                <a:cs typeface="+mn-cs"/>
              </a:rPr>
              <a:t>Business Roundtable Principles: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In 2019, the Business Roundtable shifted its stance to endorse a broader stakeholder-driven model over shareholder primacy. </a:t>
            </a:r>
          </a:p>
          <a:p>
            <a:r>
              <a:rPr lang="en-GB" sz="1200" b="1" i="0" kern="1200" dirty="0">
                <a:solidFill>
                  <a:schemeClr val="tx1"/>
                </a:solidFill>
                <a:effectLst/>
                <a:latin typeface="+mn-lt"/>
                <a:ea typeface="+mn-ea"/>
                <a:cs typeface="+mn-cs"/>
                <a:hlinkClick r:id="rId4"/>
              </a:rPr>
              <a:t>World Economic Forum</a:t>
            </a:r>
            <a:r>
              <a:rPr lang="en-GB" sz="1200" b="1" i="0" kern="1200" dirty="0">
                <a:solidFill>
                  <a:schemeClr val="tx1"/>
                </a:solidFill>
                <a:effectLst/>
                <a:latin typeface="+mn-lt"/>
                <a:ea typeface="+mn-ea"/>
                <a:cs typeface="+mn-cs"/>
              </a:rPr>
              <a:t>:</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WEF's 2020 Davos theme focused on "Stakeholders for a Cohesive and Sustainable World," emphasizing collaboration across sectors to achieve broad societal goals. </a:t>
            </a:r>
          </a:p>
          <a:p>
            <a:r>
              <a:rPr lang="en-GB" sz="1200" b="1" i="0" kern="1200" dirty="0">
                <a:solidFill>
                  <a:schemeClr val="tx1"/>
                </a:solidFill>
                <a:effectLst/>
                <a:latin typeface="+mn-lt"/>
                <a:ea typeface="+mn-ea"/>
                <a:cs typeface="+mn-cs"/>
              </a:rPr>
              <a:t>Sustainable Business Models (SBMs):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A growing number of businesses are adopting models designed to generate positive environmental and social impacts while also achieving economic success. </a:t>
            </a:r>
          </a:p>
          <a:p>
            <a:endParaRPr lang="en-GB" dirty="0"/>
          </a:p>
        </p:txBody>
      </p:sp>
      <p:sp>
        <p:nvSpPr>
          <p:cNvPr id="4" name="Slide Number Placeholder 3"/>
          <p:cNvSpPr>
            <a:spLocks noGrp="1"/>
          </p:cNvSpPr>
          <p:nvPr>
            <p:ph type="sldNum" sz="quarter" idx="5"/>
          </p:nvPr>
        </p:nvSpPr>
        <p:spPr/>
        <p:txBody>
          <a:bodyPr/>
          <a:lstStyle/>
          <a:p>
            <a:fld id="{D703779C-DD9D-49A7-9D15-D852D81C8CA6}" type="slidenum">
              <a:rPr lang="en-GB" smtClean="0"/>
              <a:t>4</a:t>
            </a:fld>
            <a:endParaRPr lang="en-GB"/>
          </a:p>
        </p:txBody>
      </p:sp>
    </p:spTree>
    <p:extLst>
      <p:ext uri="{BB962C8B-B14F-4D97-AF65-F5344CB8AC3E}">
        <p14:creationId xmlns:p14="http://schemas.microsoft.com/office/powerpoint/2010/main" val="17486439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Sustainable businesses create value for all stakeholders—including shareholders, employees, suppliers, communities, and the planet—by integrating environmental, social, and governance (ESG) principles into their core models, leading to benefits like cost savings, enhanced reputation, employee engagement, and long-term resilience. This approach moves beyond mere compliance to build a competitive advantage by addressing societal needs and mitigating risks within the broader corporate ecosystem.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Value Creation for Stakeholders</a:t>
            </a:r>
          </a:p>
          <a:p>
            <a:r>
              <a:rPr lang="en-GB" sz="1200" b="1" i="0" kern="1200" dirty="0">
                <a:solidFill>
                  <a:schemeClr val="tx1"/>
                </a:solidFill>
                <a:effectLst/>
                <a:latin typeface="+mn-lt"/>
                <a:ea typeface="+mn-ea"/>
                <a:cs typeface="+mn-cs"/>
              </a:rPr>
              <a:t>Shareholders: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Sustainable practices can lead to improved financial performance, reduced risk, and enhanced long-term shareholder value through better management of environmental and social factors. </a:t>
            </a:r>
          </a:p>
          <a:p>
            <a:r>
              <a:rPr lang="en-GB" sz="1200" b="1" i="0" kern="1200" dirty="0">
                <a:solidFill>
                  <a:schemeClr val="tx1"/>
                </a:solidFill>
                <a:effectLst/>
                <a:latin typeface="+mn-lt"/>
                <a:ea typeface="+mn-ea"/>
                <a:cs typeface="+mn-cs"/>
              </a:rPr>
              <a:t>Employees: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Companies with strong sustainability efforts often provide better employment benefits, creating a positive work environment, improving morale, and attracting and retaining top talent due to shared values and a greater sense of purpose. </a:t>
            </a:r>
          </a:p>
          <a:p>
            <a:r>
              <a:rPr lang="en-GB" sz="1200" b="1" i="0" kern="1200" dirty="0">
                <a:solidFill>
                  <a:schemeClr val="tx1"/>
                </a:solidFill>
                <a:effectLst/>
                <a:latin typeface="+mn-lt"/>
                <a:ea typeface="+mn-ea"/>
                <a:cs typeface="+mn-cs"/>
              </a:rPr>
              <a:t>Supply Chains: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A sustainable supply chain involves addressing environmental, social, and economic concerns across the entire chain, which reduces waste, improves health and safety, and prevents worker exploitation. </a:t>
            </a:r>
          </a:p>
          <a:p>
            <a:r>
              <a:rPr lang="en-GB" sz="1200" b="1" i="0" kern="1200" dirty="0">
                <a:solidFill>
                  <a:schemeClr val="tx1"/>
                </a:solidFill>
                <a:effectLst/>
                <a:latin typeface="+mn-lt"/>
                <a:ea typeface="+mn-ea"/>
                <a:cs typeface="+mn-cs"/>
              </a:rPr>
              <a:t>Civil Society:</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By creating shared value, businesses can identify and address societal problems, contributing to the well-being of communities and society as a whole. </a:t>
            </a:r>
          </a:p>
          <a:p>
            <a:r>
              <a:rPr lang="en-GB" sz="1200" b="1" i="0" kern="1200" dirty="0">
                <a:solidFill>
                  <a:schemeClr val="tx1"/>
                </a:solidFill>
                <a:effectLst/>
                <a:latin typeface="+mn-lt"/>
                <a:ea typeface="+mn-ea"/>
                <a:cs typeface="+mn-cs"/>
              </a:rPr>
              <a:t>The Planet:</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Sustainable business models prioritize reducing a company's environmental impact through efficiency, waste reduction, and responsible resource management.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Broader Benefits</a:t>
            </a:r>
          </a:p>
          <a:p>
            <a:r>
              <a:rPr lang="en-GB" sz="1200" b="1" i="0" kern="1200" dirty="0">
                <a:solidFill>
                  <a:schemeClr val="tx1"/>
                </a:solidFill>
                <a:effectLst/>
                <a:latin typeface="+mn-lt"/>
                <a:ea typeface="+mn-ea"/>
                <a:cs typeface="+mn-cs"/>
              </a:rPr>
              <a:t>Improved Brand Reputation: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Demonstrating a commitment to sustainability elevates a company's brand and attracts new customers. </a:t>
            </a:r>
          </a:p>
          <a:p>
            <a:r>
              <a:rPr lang="en-GB" sz="1200" b="1" i="0" kern="1200" dirty="0">
                <a:solidFill>
                  <a:schemeClr val="tx1"/>
                </a:solidFill>
                <a:effectLst/>
                <a:latin typeface="+mn-lt"/>
                <a:ea typeface="+mn-ea"/>
                <a:cs typeface="+mn-cs"/>
              </a:rPr>
              <a:t>Increased Efficiency and Lower Costs: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Sustainable practices can lead to more efficient operations, lower energy costs, and reduced waste, ultimately lowering overall expenses. </a:t>
            </a:r>
          </a:p>
          <a:p>
            <a:r>
              <a:rPr lang="en-GB" sz="1200" b="1" i="0" kern="1200" dirty="0">
                <a:solidFill>
                  <a:schemeClr val="tx1"/>
                </a:solidFill>
                <a:effectLst/>
                <a:latin typeface="+mn-lt"/>
                <a:ea typeface="+mn-ea"/>
                <a:cs typeface="+mn-cs"/>
              </a:rPr>
              <a:t>Risk Mitigation and Resilience: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By proactively managing environmental and social risks, sustainable businesses build greater resilience and protect their long-term viability. </a:t>
            </a:r>
          </a:p>
          <a:p>
            <a:r>
              <a:rPr lang="en-GB" sz="1200" b="1" i="0" kern="1200" dirty="0">
                <a:solidFill>
                  <a:schemeClr val="tx1"/>
                </a:solidFill>
                <a:effectLst/>
                <a:latin typeface="+mn-lt"/>
                <a:ea typeface="+mn-ea"/>
                <a:cs typeface="+mn-cs"/>
              </a:rPr>
              <a:t>Innovation: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pursuit of sustainability often drives innovation, leading to new products, processes, and business opportunities. </a:t>
            </a:r>
          </a:p>
          <a:p>
            <a:endParaRPr lang="en-GB" dirty="0"/>
          </a:p>
        </p:txBody>
      </p:sp>
      <p:sp>
        <p:nvSpPr>
          <p:cNvPr id="4" name="Slide Number Placeholder 3"/>
          <p:cNvSpPr>
            <a:spLocks noGrp="1"/>
          </p:cNvSpPr>
          <p:nvPr>
            <p:ph type="sldNum" sz="quarter" idx="5"/>
          </p:nvPr>
        </p:nvSpPr>
        <p:spPr/>
        <p:txBody>
          <a:bodyPr/>
          <a:lstStyle/>
          <a:p>
            <a:fld id="{D703779C-DD9D-49A7-9D15-D852D81C8CA6}" type="slidenum">
              <a:rPr lang="en-GB" smtClean="0"/>
              <a:t>5</a:t>
            </a:fld>
            <a:endParaRPr lang="en-GB"/>
          </a:p>
        </p:txBody>
      </p:sp>
    </p:spTree>
    <p:extLst>
      <p:ext uri="{BB962C8B-B14F-4D97-AF65-F5344CB8AC3E}">
        <p14:creationId xmlns:p14="http://schemas.microsoft.com/office/powerpoint/2010/main" val="30484854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 company with a sustainability agenda benefits from regular stakeholder dialogue and iterative processes because it creates strategic value by providing diverse insights and perspectives, enabling the anticipation and adaptation to economic, social, environmental, and regulatory changes, ultimately mitigating risks and fostering resilience in a complex business environment. This ongoing engagement helps identify priorities, develop robust strategies, and build trust, ensuring that sustainability initiatives are relevant, effective, and aligned with both business interests and societal expectations.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Benefits of Regular Dialogue and Iteration</a:t>
            </a:r>
          </a:p>
          <a:p>
            <a:r>
              <a:rPr lang="en-GB" sz="1200" b="1" i="0" kern="1200" dirty="0">
                <a:solidFill>
                  <a:schemeClr val="tx1"/>
                </a:solidFill>
                <a:effectLst/>
                <a:latin typeface="+mn-lt"/>
                <a:ea typeface="+mn-ea"/>
                <a:cs typeface="+mn-cs"/>
              </a:rPr>
              <a:t>Diverse Insights and Perspectives: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Engaging with a wide range of stakeholders (including community members, NGOs, government, and industry representatives) provides companies with a rich source of knowledge, skills, and viewpoints necessary to identify and address sustainability challenges. </a:t>
            </a:r>
          </a:p>
          <a:p>
            <a:r>
              <a:rPr lang="en-GB" sz="1200" b="1" i="0" kern="1200" dirty="0">
                <a:solidFill>
                  <a:schemeClr val="tx1"/>
                </a:solidFill>
                <a:effectLst/>
                <a:latin typeface="+mn-lt"/>
                <a:ea typeface="+mn-ea"/>
                <a:cs typeface="+mn-cs"/>
              </a:rPr>
              <a:t>Anticipating and Mitigating Risks: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Stakeholder feedback helps companies foresee potential risks and opportunities associated with sustainability efforts, allowing for timely adjustments to strategies and operations. </a:t>
            </a:r>
          </a:p>
          <a:p>
            <a:r>
              <a:rPr lang="en-GB" sz="1200" b="1" i="0" kern="1200" dirty="0">
                <a:solidFill>
                  <a:schemeClr val="tx1"/>
                </a:solidFill>
                <a:effectLst/>
                <a:latin typeface="+mn-lt"/>
                <a:ea typeface="+mn-ea"/>
                <a:cs typeface="+mn-cs"/>
              </a:rPr>
              <a:t>Enhanced Strategy Development:</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Collaborative efforts with stakeholders ensure that sustainability strategies are robust, relevant, and capable of achieving real impact, as they incorporate multiple perspectives. </a:t>
            </a:r>
          </a:p>
          <a:p>
            <a:r>
              <a:rPr lang="en-GB" sz="1200" b="1" i="0" kern="1200" dirty="0">
                <a:solidFill>
                  <a:schemeClr val="tx1"/>
                </a:solidFill>
                <a:effectLst/>
                <a:latin typeface="+mn-lt"/>
                <a:ea typeface="+mn-ea"/>
                <a:cs typeface="+mn-cs"/>
              </a:rPr>
              <a:t>Building Trust and Legitimacy:</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Regular dialogue fosters trust and builds positive relationships with stakeholders, increasing their buy-in and support for the company's sustainability initiatives. </a:t>
            </a:r>
          </a:p>
          <a:p>
            <a:r>
              <a:rPr lang="en-GB" sz="1200" b="1" i="0" kern="1200" dirty="0">
                <a:solidFill>
                  <a:schemeClr val="tx1"/>
                </a:solidFill>
                <a:effectLst/>
                <a:latin typeface="+mn-lt"/>
                <a:ea typeface="+mn-ea"/>
                <a:cs typeface="+mn-cs"/>
              </a:rPr>
              <a:t>Navigating Complex Environments: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Continuous dialogue and iteration allow companies to adapt to the evolving economic, social, environmental, and regulatory landscape, maintaining operational stability and a competitive edge. </a:t>
            </a:r>
          </a:p>
          <a:p>
            <a:r>
              <a:rPr lang="en-GB" sz="1200" b="1" i="0" kern="1200" dirty="0">
                <a:solidFill>
                  <a:schemeClr val="tx1"/>
                </a:solidFill>
                <a:effectLst/>
                <a:latin typeface="+mn-lt"/>
                <a:ea typeface="+mn-ea"/>
                <a:cs typeface="+mn-cs"/>
              </a:rPr>
              <a:t>Fostering Systemic Change: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By working collaboratively, companies and stakeholders can leverage their combined strengths to drive innovative solutions that promote sustainable development and address global challenges</a:t>
            </a:r>
          </a:p>
          <a:p>
            <a:endParaRPr lang="en-GB" dirty="0"/>
          </a:p>
        </p:txBody>
      </p:sp>
      <p:sp>
        <p:nvSpPr>
          <p:cNvPr id="4" name="Slide Number Placeholder 3"/>
          <p:cNvSpPr>
            <a:spLocks noGrp="1"/>
          </p:cNvSpPr>
          <p:nvPr>
            <p:ph type="sldNum" sz="quarter" idx="5"/>
          </p:nvPr>
        </p:nvSpPr>
        <p:spPr/>
        <p:txBody>
          <a:bodyPr/>
          <a:lstStyle/>
          <a:p>
            <a:fld id="{D703779C-DD9D-49A7-9D15-D852D81C8CA6}" type="slidenum">
              <a:rPr lang="en-GB" smtClean="0"/>
              <a:t>6</a:t>
            </a:fld>
            <a:endParaRPr lang="en-GB"/>
          </a:p>
        </p:txBody>
      </p:sp>
    </p:spTree>
    <p:extLst>
      <p:ext uri="{BB962C8B-B14F-4D97-AF65-F5344CB8AC3E}">
        <p14:creationId xmlns:p14="http://schemas.microsoft.com/office/powerpoint/2010/main" val="3541246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 2016 </a:t>
            </a:r>
            <a:r>
              <a:rPr lang="en-GB" sz="1200" b="0" i="0" kern="1200" dirty="0">
                <a:solidFill>
                  <a:schemeClr val="tx1"/>
                </a:solidFill>
                <a:effectLst/>
                <a:latin typeface="+mn-lt"/>
                <a:ea typeface="+mn-ea"/>
                <a:cs typeface="+mn-cs"/>
                <a:hlinkClick r:id="rId3"/>
              </a:rPr>
              <a:t>We Mean Business Coalition</a:t>
            </a:r>
            <a:r>
              <a:rPr lang="en-GB" sz="1200" b="0" i="0" kern="1200" dirty="0">
                <a:solidFill>
                  <a:schemeClr val="tx1"/>
                </a:solidFill>
                <a:effectLst/>
                <a:latin typeface="+mn-lt"/>
                <a:ea typeface="+mn-ea"/>
                <a:cs typeface="+mn-cs"/>
              </a:rPr>
              <a:t> report found that 72% of 8,000 supplier companies surveyed (who supply 75 multinationals) reported significant risks to their operations, revenue, or expenditures from climate change. The most commonly cited risk was climate regulation, while less than half of these suppliers had set emissions reduction targets and only about one-third had reduced their greenhouse gas emissions in the previous year.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Key Findings of the Study </a:t>
            </a:r>
          </a:p>
          <a:p>
            <a:r>
              <a:rPr lang="en-GB" sz="1200" b="1" i="0" kern="1200" dirty="0">
                <a:solidFill>
                  <a:schemeClr val="tx1"/>
                </a:solidFill>
                <a:effectLst/>
                <a:latin typeface="+mn-lt"/>
                <a:ea typeface="+mn-ea"/>
                <a:cs typeface="+mn-cs"/>
              </a:rPr>
              <a:t>High Perception of Risk:</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72% of the participating supplier companies stated that climate change poses risks that could significantly impact their business.</a:t>
            </a:r>
          </a:p>
          <a:p>
            <a:r>
              <a:rPr lang="en-GB" sz="1200" b="1" i="0" kern="1200" dirty="0">
                <a:solidFill>
                  <a:schemeClr val="tx1"/>
                </a:solidFill>
                <a:effectLst/>
                <a:latin typeface="+mn-lt"/>
                <a:ea typeface="+mn-ea"/>
                <a:cs typeface="+mn-cs"/>
              </a:rPr>
              <a:t>Regulatory Risks: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A majority (64%) specifically identified climate regulation as a risk, with common concerns being fuel, energy, and carbon taxes.</a:t>
            </a:r>
          </a:p>
          <a:p>
            <a:r>
              <a:rPr lang="en-GB" sz="1200" b="1" i="0" kern="1200" dirty="0">
                <a:solidFill>
                  <a:schemeClr val="tx1"/>
                </a:solidFill>
                <a:effectLst/>
                <a:latin typeface="+mn-lt"/>
                <a:ea typeface="+mn-ea"/>
                <a:cs typeface="+mn-cs"/>
              </a:rPr>
              <a:t>Limited Action on Emissions: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Despite acknowledging the risks, less than half (45%) of the suppliers had established targets for reducing their emissions.</a:t>
            </a:r>
          </a:p>
          <a:p>
            <a:r>
              <a:rPr lang="en-GB" sz="1200" b="1" i="0" kern="1200" dirty="0">
                <a:solidFill>
                  <a:schemeClr val="tx1"/>
                </a:solidFill>
                <a:effectLst/>
                <a:latin typeface="+mn-lt"/>
                <a:ea typeface="+mn-ea"/>
                <a:cs typeface="+mn-cs"/>
              </a:rPr>
              <a:t>Slow Progress on Reductions: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Only one-third (34%) of these suppliers had actually lowered their greenhouse gas (GHG) emissions during the preceding reporting year.</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Implications for Supply Chains </a:t>
            </a:r>
          </a:p>
          <a:p>
            <a:r>
              <a:rPr lang="en-GB" sz="1200" b="1" i="0" kern="1200" dirty="0">
                <a:solidFill>
                  <a:schemeClr val="tx1"/>
                </a:solidFill>
                <a:effectLst/>
                <a:latin typeface="+mn-lt"/>
                <a:ea typeface="+mn-ea"/>
                <a:cs typeface="+mn-cs"/>
              </a:rPr>
              <a:t>Need for Collaboration: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report emphasized the need for collaboration between companies and their suppliers to understand and manage climate risks effectively, fostering more resilient and transparent supply chains.</a:t>
            </a:r>
          </a:p>
          <a:p>
            <a:r>
              <a:rPr lang="en-GB" sz="1200" b="1" i="0" kern="1200" dirty="0">
                <a:solidFill>
                  <a:schemeClr val="tx1"/>
                </a:solidFill>
                <a:effectLst/>
                <a:latin typeface="+mn-lt"/>
                <a:ea typeface="+mn-ea"/>
                <a:cs typeface="+mn-cs"/>
              </a:rPr>
              <a:t>Missed Opportunities: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There is a significant opportunity for companies that are not yet reporting to join those who are, leading to a greater collective understanding of climate risks and opportunities across global supply chains</a:t>
            </a:r>
          </a:p>
          <a:p>
            <a:endParaRPr lang="en-GB" dirty="0"/>
          </a:p>
        </p:txBody>
      </p:sp>
      <p:sp>
        <p:nvSpPr>
          <p:cNvPr id="4" name="Slide Number Placeholder 3"/>
          <p:cNvSpPr>
            <a:spLocks noGrp="1"/>
          </p:cNvSpPr>
          <p:nvPr>
            <p:ph type="sldNum" sz="quarter" idx="5"/>
          </p:nvPr>
        </p:nvSpPr>
        <p:spPr/>
        <p:txBody>
          <a:bodyPr/>
          <a:lstStyle/>
          <a:p>
            <a:fld id="{D703779C-DD9D-49A7-9D15-D852D81C8CA6}" type="slidenum">
              <a:rPr lang="en-GB" smtClean="0"/>
              <a:t>8</a:t>
            </a:fld>
            <a:endParaRPr lang="en-GB"/>
          </a:p>
        </p:txBody>
      </p:sp>
    </p:spTree>
    <p:extLst>
      <p:ext uri="{BB962C8B-B14F-4D97-AF65-F5344CB8AC3E}">
        <p14:creationId xmlns:p14="http://schemas.microsoft.com/office/powerpoint/2010/main" val="18300881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Social and environmental (S&amp;E) risks differ from traditional business risks because they are long-term, multifaceted, and often outside of a company's direct control, requiring proactive investments in capacity building and adaptable strategies rather than solely relying on existing control measures. To manage these risks, businesses must invest in the future to develop resilience and flexibility, acknowledging that societal and ecological impacts are complex and can lead to cascading disruptions that affect supply chains, market access, and overall business value.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Key Characteristics of Social and Environmental Risks</a:t>
            </a:r>
          </a:p>
          <a:p>
            <a:r>
              <a:rPr lang="en-GB" sz="1200" b="1" i="0" kern="1200" dirty="0">
                <a:solidFill>
                  <a:schemeClr val="tx1"/>
                </a:solidFill>
                <a:effectLst/>
                <a:latin typeface="+mn-lt"/>
                <a:ea typeface="+mn-ea"/>
                <a:cs typeface="+mn-cs"/>
              </a:rPr>
              <a:t>Long-Term Horizon: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Unlike traditional risks with shorter timelines, S&amp;E risks unfold over extended periods, requiring businesses to look far into the future for effective solutions. </a:t>
            </a:r>
          </a:p>
          <a:p>
            <a:r>
              <a:rPr lang="en-GB" sz="1200" b="1" i="0" kern="1200" dirty="0">
                <a:solidFill>
                  <a:schemeClr val="tx1"/>
                </a:solidFill>
                <a:effectLst/>
                <a:latin typeface="+mn-lt"/>
                <a:ea typeface="+mn-ea"/>
                <a:cs typeface="+mn-cs"/>
              </a:rPr>
              <a:t>Multidimensional Impact:</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These risks affect a business across various dimensions, including operational pressures, market conditions, and reputational damage, often stemming from impacts on natural capital and social systems. </a:t>
            </a:r>
          </a:p>
          <a:p>
            <a:r>
              <a:rPr lang="en-GB" sz="1200" b="1" i="0" kern="1200" dirty="0">
                <a:solidFill>
                  <a:schemeClr val="tx1"/>
                </a:solidFill>
                <a:effectLst/>
                <a:latin typeface="+mn-lt"/>
                <a:ea typeface="+mn-ea"/>
                <a:cs typeface="+mn-cs"/>
              </a:rPr>
              <a:t>External Control:</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Many S&amp;E risks originate from broader societal or environmental systems, making them largely beyond a single organization's immediate control. </a:t>
            </a:r>
          </a:p>
          <a:p>
            <a:r>
              <a:rPr lang="en-GB" sz="1200" b="0" i="0" kern="1200" dirty="0">
                <a:solidFill>
                  <a:schemeClr val="tx1"/>
                </a:solidFill>
                <a:effectLst/>
                <a:latin typeface="+mn-lt"/>
                <a:ea typeface="+mn-ea"/>
                <a:cs typeface="+mn-cs"/>
              </a:rPr>
              <a:t>Implications for Business Risk Management</a:t>
            </a:r>
          </a:p>
          <a:p>
            <a:r>
              <a:rPr lang="en-GB" sz="1200" b="1" i="0" kern="1200" dirty="0">
                <a:solidFill>
                  <a:schemeClr val="tx1"/>
                </a:solidFill>
                <a:effectLst/>
                <a:latin typeface="+mn-lt"/>
                <a:ea typeface="+mn-ea"/>
                <a:cs typeface="+mn-cs"/>
              </a:rPr>
              <a:t>Proactive Investments: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Managing these risks necessitates making strategic investments today to build long-term capacity and resilience for future challenges. </a:t>
            </a:r>
          </a:p>
          <a:p>
            <a:r>
              <a:rPr lang="en-GB" sz="1200" b="1" i="0" kern="1200" dirty="0">
                <a:solidFill>
                  <a:schemeClr val="tx1"/>
                </a:solidFill>
                <a:effectLst/>
                <a:latin typeface="+mn-lt"/>
                <a:ea typeface="+mn-ea"/>
                <a:cs typeface="+mn-cs"/>
              </a:rPr>
              <a:t>Adaptive Strategies: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Businesses need to develop flexible and adaptive strategies to respond to evolving social and environmental conditions, rather than implementing fixed solutions. </a:t>
            </a:r>
          </a:p>
          <a:p>
            <a:r>
              <a:rPr lang="en-GB" sz="1200" b="1" i="0" kern="1200" dirty="0">
                <a:solidFill>
                  <a:schemeClr val="tx1"/>
                </a:solidFill>
                <a:effectLst/>
                <a:latin typeface="+mn-lt"/>
                <a:ea typeface="+mn-ea"/>
                <a:cs typeface="+mn-cs"/>
              </a:rPr>
              <a:t>Focus on Interdependencies: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Understanding how social and ecological systems interact is crucial, as disruptions can create compounding effects that are difficult to predict and manage.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Examples and Context</a:t>
            </a:r>
          </a:p>
          <a:p>
            <a:r>
              <a:rPr lang="en-GB" sz="1200" b="1" i="0" kern="1200" dirty="0">
                <a:solidFill>
                  <a:schemeClr val="tx1"/>
                </a:solidFill>
                <a:effectLst/>
                <a:latin typeface="+mn-lt"/>
                <a:ea typeface="+mn-ea"/>
                <a:cs typeface="+mn-cs"/>
              </a:rPr>
              <a:t>Climate Change: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Impacts from climate change can alter growing conditions, increase pests, and affect crop yields, disrupting agriculture and food supplies that rely on natural capital. </a:t>
            </a:r>
          </a:p>
          <a:p>
            <a:r>
              <a:rPr lang="en-GB" sz="1200" b="1" i="0" kern="1200" dirty="0">
                <a:solidFill>
                  <a:schemeClr val="tx1"/>
                </a:solidFill>
                <a:effectLst/>
                <a:latin typeface="+mn-lt"/>
                <a:ea typeface="+mn-ea"/>
                <a:cs typeface="+mn-cs"/>
              </a:rPr>
              <a:t>Ecosystem Degradation: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Loss of biodiversity and essential ecosystem services can impact supply chains and operational continuity, leading to increased costs and reduced revenues. </a:t>
            </a:r>
          </a:p>
          <a:p>
            <a:r>
              <a:rPr lang="en-GB" sz="1200" b="1" i="0" kern="1200" dirty="0">
                <a:solidFill>
                  <a:schemeClr val="tx1"/>
                </a:solidFill>
                <a:effectLst/>
                <a:latin typeface="+mn-lt"/>
                <a:ea typeface="+mn-ea"/>
                <a:cs typeface="+mn-cs"/>
              </a:rPr>
              <a:t>Community and Workforce Relations: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Risks can also stem from negative impacts on communities, human rights, or workforce issues, which can lead to reputational damage and legal challenges. </a:t>
            </a:r>
          </a:p>
          <a:p>
            <a:endParaRPr lang="en-GB" dirty="0"/>
          </a:p>
        </p:txBody>
      </p:sp>
      <p:sp>
        <p:nvSpPr>
          <p:cNvPr id="4" name="Slide Number Placeholder 3"/>
          <p:cNvSpPr>
            <a:spLocks noGrp="1"/>
          </p:cNvSpPr>
          <p:nvPr>
            <p:ph type="sldNum" sz="quarter" idx="5"/>
          </p:nvPr>
        </p:nvSpPr>
        <p:spPr/>
        <p:txBody>
          <a:bodyPr/>
          <a:lstStyle/>
          <a:p>
            <a:fld id="{D703779C-DD9D-49A7-9D15-D852D81C8CA6}" type="slidenum">
              <a:rPr lang="en-GB" smtClean="0"/>
              <a:t>9</a:t>
            </a:fld>
            <a:endParaRPr lang="en-GB"/>
          </a:p>
        </p:txBody>
      </p:sp>
    </p:spTree>
    <p:extLst>
      <p:ext uri="{BB962C8B-B14F-4D97-AF65-F5344CB8AC3E}">
        <p14:creationId xmlns:p14="http://schemas.microsoft.com/office/powerpoint/2010/main" val="19361044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Investing in sustainability drives innovation by creating opportunities to redesign products and processes to meet environmental and social needs, leading to new business models, market differentiation, and competitive advantages. This </a:t>
            </a:r>
            <a:r>
              <a:rPr lang="en-GB" sz="1200" b="0" i="0" kern="1200" dirty="0">
                <a:solidFill>
                  <a:schemeClr val="tx1"/>
                </a:solidFill>
                <a:effectLst/>
                <a:latin typeface="+mn-lt"/>
                <a:ea typeface="+mn-ea"/>
                <a:cs typeface="+mn-cs"/>
                <a:hlinkClick r:id="rId3"/>
              </a:rPr>
              <a:t>sustainability-driven innovation</a:t>
            </a:r>
            <a:r>
              <a:rPr lang="en-GB" sz="1200" b="0" i="0" kern="1200" dirty="0">
                <a:solidFill>
                  <a:schemeClr val="tx1"/>
                </a:solidFill>
                <a:effectLst/>
                <a:latin typeface="+mn-lt"/>
                <a:ea typeface="+mn-ea"/>
                <a:cs typeface="+mn-cs"/>
              </a:rPr>
              <a:t> benefits businesses by addressing challenges like climate change, reducing resource use, and improving social outcomes, ultimately contributing to a positive future and a thriving circular economy.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How Sustainability Drives Innovation:</a:t>
            </a:r>
          </a:p>
          <a:p>
            <a:r>
              <a:rPr lang="en-GB" sz="1200" b="1" i="0" kern="1200" dirty="0">
                <a:solidFill>
                  <a:schemeClr val="tx1"/>
                </a:solidFill>
                <a:effectLst/>
                <a:latin typeface="+mn-lt"/>
                <a:ea typeface="+mn-ea"/>
                <a:cs typeface="+mn-cs"/>
              </a:rPr>
              <a:t>Problem-Solving:</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Redesigning for environmental and social needs challenges businesses to find novel solutions to complex issues. </a:t>
            </a:r>
          </a:p>
          <a:p>
            <a:r>
              <a:rPr lang="en-GB" sz="1200" b="1" i="0" kern="1200" dirty="0">
                <a:solidFill>
                  <a:schemeClr val="tx1"/>
                </a:solidFill>
                <a:effectLst/>
                <a:latin typeface="+mn-lt"/>
                <a:ea typeface="+mn-ea"/>
                <a:cs typeface="+mn-cs"/>
              </a:rPr>
              <a:t>New Market Opportunities: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Companies can develop innovative products and services that tap into growing consumer and regulatory demand for sustainability. </a:t>
            </a:r>
          </a:p>
          <a:p>
            <a:r>
              <a:rPr lang="en-GB" sz="1200" b="1" i="0" kern="1200" dirty="0">
                <a:solidFill>
                  <a:schemeClr val="tx1"/>
                </a:solidFill>
                <a:effectLst/>
                <a:latin typeface="+mn-lt"/>
                <a:ea typeface="+mn-ea"/>
                <a:cs typeface="+mn-cs"/>
              </a:rPr>
              <a:t>Competitive Advantage: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Integrating sustainability into innovation helps businesses differentiate themselves and position themselves as leaders in a sustainable future. </a:t>
            </a:r>
          </a:p>
          <a:p>
            <a:r>
              <a:rPr lang="en-GB" sz="1200" b="1" i="0" kern="1200" dirty="0">
                <a:solidFill>
                  <a:schemeClr val="tx1"/>
                </a:solidFill>
                <a:effectLst/>
                <a:latin typeface="+mn-lt"/>
                <a:ea typeface="+mn-ea"/>
                <a:cs typeface="+mn-cs"/>
              </a:rPr>
              <a:t>Circular Economy Models: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This approach encourages the development of circular business models where products are designed for reuse, repair, and recycling, reducing waste.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Examples of Sustainability-Driven Innovation:</a:t>
            </a:r>
          </a:p>
          <a:p>
            <a:r>
              <a:rPr lang="en-GB" sz="1200" b="1" i="0" kern="1200" dirty="0">
                <a:solidFill>
                  <a:schemeClr val="tx1"/>
                </a:solidFill>
                <a:effectLst/>
                <a:latin typeface="+mn-lt"/>
                <a:ea typeface="+mn-ea"/>
                <a:cs typeface="+mn-cs"/>
                <a:hlinkClick r:id="rId4"/>
              </a:rPr>
              <a:t>Nike</a:t>
            </a:r>
            <a:r>
              <a:rPr lang="en-GB" sz="1200" b="1" i="0" kern="1200" dirty="0">
                <a:solidFill>
                  <a:schemeClr val="tx1"/>
                </a:solidFill>
                <a:effectLst/>
                <a:latin typeface="+mn-lt"/>
                <a:ea typeface="+mn-ea"/>
                <a:cs typeface="+mn-cs"/>
              </a:rPr>
              <a:t>'s </a:t>
            </a:r>
            <a:r>
              <a:rPr lang="en-GB" sz="1200" b="1" i="0" kern="1200" dirty="0" err="1">
                <a:solidFill>
                  <a:schemeClr val="tx1"/>
                </a:solidFill>
                <a:effectLst/>
                <a:latin typeface="+mn-lt"/>
                <a:ea typeface="+mn-ea"/>
                <a:cs typeface="+mn-cs"/>
              </a:rPr>
              <a:t>Flyknit</a:t>
            </a:r>
            <a:r>
              <a:rPr lang="en-GB" sz="1200" b="1" i="0" kern="1200" dirty="0">
                <a:solidFill>
                  <a:schemeClr val="tx1"/>
                </a:solidFill>
                <a:effectLst/>
                <a:latin typeface="+mn-lt"/>
                <a:ea typeface="+mn-ea"/>
                <a:cs typeface="+mn-cs"/>
              </a:rPr>
              <a:t>:</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Nike created the </a:t>
            </a:r>
            <a:r>
              <a:rPr lang="en-GB" sz="1200" b="0" i="0" kern="1200" dirty="0" err="1">
                <a:solidFill>
                  <a:schemeClr val="tx1"/>
                </a:solidFill>
                <a:effectLst/>
                <a:latin typeface="+mn-lt"/>
                <a:ea typeface="+mn-ea"/>
                <a:cs typeface="+mn-cs"/>
              </a:rPr>
              <a:t>Flyknit</a:t>
            </a:r>
            <a:r>
              <a:rPr lang="en-GB" sz="1200" b="0" i="0" kern="1200" dirty="0">
                <a:solidFill>
                  <a:schemeClr val="tx1"/>
                </a:solidFill>
                <a:effectLst/>
                <a:latin typeface="+mn-lt"/>
                <a:ea typeface="+mn-ea"/>
                <a:cs typeface="+mn-cs"/>
              </a:rPr>
              <a:t> line of footwear using a specialized yarn system that significantly reduces waste and uses recycled polyester, diverting millions of bottles from landfills, notes Harvard Business Review. </a:t>
            </a:r>
          </a:p>
          <a:p>
            <a:r>
              <a:rPr lang="en-GB" sz="1200" b="1" i="0" kern="1200" dirty="0">
                <a:solidFill>
                  <a:schemeClr val="tx1"/>
                </a:solidFill>
                <a:effectLst/>
                <a:latin typeface="+mn-lt"/>
                <a:ea typeface="+mn-ea"/>
                <a:cs typeface="+mn-cs"/>
                <a:hlinkClick r:id="rId5"/>
              </a:rPr>
              <a:t>3M</a:t>
            </a:r>
            <a:r>
              <a:rPr lang="en-GB" sz="1200" b="1" i="0" kern="1200" dirty="0">
                <a:solidFill>
                  <a:schemeClr val="tx1"/>
                </a:solidFill>
                <a:effectLst/>
                <a:latin typeface="+mn-lt"/>
                <a:ea typeface="+mn-ea"/>
                <a:cs typeface="+mn-cs"/>
              </a:rPr>
              <a:t>'s Novec:</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Through its "Pollution Prevention Pays" program, 3M developed innovative products like Novec, a sustainable alternative to harmful hydrofluorocarbons, by reformulating products and redesigning equipment. </a:t>
            </a:r>
          </a:p>
          <a:p>
            <a:r>
              <a:rPr lang="en-GB" sz="1200" b="1" i="0" kern="1200" dirty="0">
                <a:solidFill>
                  <a:schemeClr val="tx1"/>
                </a:solidFill>
                <a:effectLst/>
                <a:latin typeface="+mn-lt"/>
                <a:ea typeface="+mn-ea"/>
                <a:cs typeface="+mn-cs"/>
                <a:hlinkClick r:id="rId6"/>
              </a:rPr>
              <a:t>Tesla</a:t>
            </a:r>
            <a:r>
              <a:rPr lang="en-GB" sz="1200" b="1" i="0" kern="1200" dirty="0">
                <a:solidFill>
                  <a:schemeClr val="tx1"/>
                </a:solidFill>
                <a:effectLst/>
                <a:latin typeface="+mn-lt"/>
                <a:ea typeface="+mn-ea"/>
                <a:cs typeface="+mn-cs"/>
              </a:rPr>
              <a:t>'s Impact:</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Disruptive startups like Tesla, with their electric vehicles, demonstrate radical innovation that challenges the status quo and opens up new, future-focused market opportunities. </a:t>
            </a:r>
          </a:p>
          <a:p>
            <a:r>
              <a:rPr lang="en-GB" sz="1200" b="1" i="0" kern="1200" dirty="0">
                <a:solidFill>
                  <a:schemeClr val="tx1"/>
                </a:solidFill>
                <a:effectLst/>
                <a:latin typeface="+mn-lt"/>
                <a:ea typeface="+mn-ea"/>
                <a:cs typeface="+mn-cs"/>
                <a:hlinkClick r:id="rId7"/>
              </a:rPr>
              <a:t>3M</a:t>
            </a:r>
            <a:r>
              <a:rPr lang="en-GB" sz="1200" b="1" i="0" kern="1200" dirty="0">
                <a:solidFill>
                  <a:schemeClr val="tx1"/>
                </a:solidFill>
                <a:effectLst/>
                <a:latin typeface="+mn-lt"/>
                <a:ea typeface="+mn-ea"/>
                <a:cs typeface="+mn-cs"/>
              </a:rPr>
              <a:t>'s Product Reformulation: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3M proactively minimizes waste and pollution by reformulating products, redesigning equipment, and modifying processes to be more sustainable, according to the Harvard Business Review. </a:t>
            </a:r>
          </a:p>
          <a:p>
            <a:endParaRPr lang="en-GB" dirty="0"/>
          </a:p>
        </p:txBody>
      </p:sp>
      <p:sp>
        <p:nvSpPr>
          <p:cNvPr id="4" name="Slide Number Placeholder 3"/>
          <p:cNvSpPr>
            <a:spLocks noGrp="1"/>
          </p:cNvSpPr>
          <p:nvPr>
            <p:ph type="sldNum" sz="quarter" idx="5"/>
          </p:nvPr>
        </p:nvSpPr>
        <p:spPr/>
        <p:txBody>
          <a:bodyPr/>
          <a:lstStyle/>
          <a:p>
            <a:fld id="{D703779C-DD9D-49A7-9D15-D852D81C8CA6}" type="slidenum">
              <a:rPr lang="en-GB" smtClean="0"/>
              <a:t>11</a:t>
            </a:fld>
            <a:endParaRPr lang="en-GB"/>
          </a:p>
        </p:txBody>
      </p:sp>
    </p:spTree>
    <p:extLst>
      <p:ext uri="{BB962C8B-B14F-4D97-AF65-F5344CB8AC3E}">
        <p14:creationId xmlns:p14="http://schemas.microsoft.com/office/powerpoint/2010/main" val="1658923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Dutch flower industry's development of a hydroponic, closed-loop greenhouse system allowed them to overcome environmental regulations and price competition by improving productivity, product quality, and environmental performance through reduced pesticide and fertilizer use, a strategy that also enhanced their global competitiveness.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Key aspects of the Dutch closed-loop system:</a:t>
            </a:r>
          </a:p>
          <a:p>
            <a:r>
              <a:rPr lang="en-GB" sz="1200" b="1" i="0" kern="1200" dirty="0">
                <a:solidFill>
                  <a:schemeClr val="tx1"/>
                </a:solidFill>
                <a:effectLst/>
                <a:latin typeface="+mn-lt"/>
                <a:ea typeface="+mn-ea"/>
                <a:cs typeface="+mn-cs"/>
                <a:hlinkClick r:id="rId3"/>
              </a:rPr>
              <a:t>Hydroponics</a:t>
            </a:r>
            <a:r>
              <a:rPr lang="en-GB" sz="1200" b="1" i="0" kern="1200" dirty="0">
                <a:solidFill>
                  <a:schemeClr val="tx1"/>
                </a:solidFill>
                <a:effectLst/>
                <a:latin typeface="+mn-lt"/>
                <a:ea typeface="+mn-ea"/>
                <a:cs typeface="+mn-cs"/>
              </a:rPr>
              <a:t>:</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Growing flowers in nutrient-rich water solutions instead of soil, which allows for greater control over growth conditions and reduces the risk of soil-borne pests and diseases. </a:t>
            </a:r>
          </a:p>
          <a:p>
            <a:r>
              <a:rPr lang="en-GB" sz="1200" b="1" i="0" kern="1200" dirty="0">
                <a:solidFill>
                  <a:schemeClr val="tx1"/>
                </a:solidFill>
                <a:effectLst/>
                <a:latin typeface="+mn-lt"/>
                <a:ea typeface="+mn-ea"/>
                <a:cs typeface="+mn-cs"/>
                <a:hlinkClick r:id="rId4"/>
              </a:rPr>
              <a:t>Greenhouse Cultivation</a:t>
            </a:r>
            <a:r>
              <a:rPr lang="en-GB" sz="1200" b="1" i="0" kern="1200" dirty="0">
                <a:solidFill>
                  <a:schemeClr val="tx1"/>
                </a:solidFill>
                <a:effectLst/>
                <a:latin typeface="+mn-lt"/>
                <a:ea typeface="+mn-ea"/>
                <a:cs typeface="+mn-cs"/>
              </a:rPr>
              <a:t>:</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Growing flowers in controlled greenhouse environments, which creates regulated growing conditions, improving product quality. </a:t>
            </a:r>
          </a:p>
          <a:p>
            <a:r>
              <a:rPr lang="en-GB" sz="1200" b="1" i="0" kern="1200" dirty="0">
                <a:solidFill>
                  <a:schemeClr val="tx1"/>
                </a:solidFill>
                <a:effectLst/>
                <a:latin typeface="+mn-lt"/>
                <a:ea typeface="+mn-ea"/>
                <a:cs typeface="+mn-cs"/>
              </a:rPr>
              <a:t>Closed-Loop System:</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This system recirculates water and nutrients, minimizing waste and the release of substances into the environment.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Benefits of this approach: </a:t>
            </a:r>
          </a:p>
          <a:p>
            <a:r>
              <a:rPr lang="en-GB" sz="1200" b="1" i="0" kern="1200" dirty="0">
                <a:solidFill>
                  <a:schemeClr val="tx1"/>
                </a:solidFill>
                <a:effectLst/>
                <a:latin typeface="+mn-lt"/>
                <a:ea typeface="+mn-ea"/>
                <a:cs typeface="+mn-cs"/>
              </a:rPr>
              <a:t>Environmental Compliance: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system lowers the use of fertilizers and pesticides, meeting stricter regulations on chemical releases.</a:t>
            </a:r>
          </a:p>
          <a:p>
            <a:r>
              <a:rPr lang="en-GB" sz="1200" b="1" i="0" kern="1200" dirty="0">
                <a:solidFill>
                  <a:schemeClr val="tx1"/>
                </a:solidFill>
                <a:effectLst/>
                <a:latin typeface="+mn-lt"/>
                <a:ea typeface="+mn-ea"/>
                <a:cs typeface="+mn-cs"/>
              </a:rPr>
              <a:t>Improved Quality:</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Regulated growing conditions in greenhouses lead to higher product quality.</a:t>
            </a:r>
          </a:p>
          <a:p>
            <a:r>
              <a:rPr lang="en-GB" sz="1200" b="1" i="0" kern="1200" dirty="0">
                <a:solidFill>
                  <a:schemeClr val="tx1"/>
                </a:solidFill>
                <a:effectLst/>
                <a:latin typeface="+mn-lt"/>
                <a:ea typeface="+mn-ea"/>
                <a:cs typeface="+mn-cs"/>
              </a:rPr>
              <a:t>Increased Productivity:</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controlled environment and efficient use of resources boost overall productivity.</a:t>
            </a:r>
          </a:p>
          <a:p>
            <a:r>
              <a:rPr lang="en-GB" sz="1200" b="1" i="0" kern="1200" dirty="0">
                <a:solidFill>
                  <a:schemeClr val="tx1"/>
                </a:solidFill>
                <a:effectLst/>
                <a:latin typeface="+mn-lt"/>
                <a:ea typeface="+mn-ea"/>
                <a:cs typeface="+mn-cs"/>
              </a:rPr>
              <a:t>Reduced Costs: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Less reliance on external inputs and lower rates of infestation contribute to lower costs.</a:t>
            </a:r>
          </a:p>
          <a:p>
            <a:r>
              <a:rPr lang="en-GB" sz="1200" b="1" i="0" kern="1200" dirty="0">
                <a:solidFill>
                  <a:schemeClr val="tx1"/>
                </a:solidFill>
                <a:effectLst/>
                <a:latin typeface="+mn-lt"/>
                <a:ea typeface="+mn-ea"/>
                <a:cs typeface="+mn-cs"/>
              </a:rPr>
              <a:t>Enhanced Competitiveness: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These innovations give the Dutch flower industry a significant advantage in the global market.</a:t>
            </a:r>
          </a:p>
          <a:p>
            <a:endParaRPr lang="en-GB" dirty="0"/>
          </a:p>
        </p:txBody>
      </p:sp>
      <p:sp>
        <p:nvSpPr>
          <p:cNvPr id="4" name="Slide Number Placeholder 3"/>
          <p:cNvSpPr>
            <a:spLocks noGrp="1"/>
          </p:cNvSpPr>
          <p:nvPr>
            <p:ph type="sldNum" sz="quarter" idx="5"/>
          </p:nvPr>
        </p:nvSpPr>
        <p:spPr/>
        <p:txBody>
          <a:bodyPr/>
          <a:lstStyle/>
          <a:p>
            <a:fld id="{D703779C-DD9D-49A7-9D15-D852D81C8CA6}" type="slidenum">
              <a:rPr lang="en-GB" smtClean="0"/>
              <a:t>12</a:t>
            </a:fld>
            <a:endParaRPr lang="en-GB"/>
          </a:p>
        </p:txBody>
      </p:sp>
    </p:spTree>
    <p:extLst>
      <p:ext uri="{BB962C8B-B14F-4D97-AF65-F5344CB8AC3E}">
        <p14:creationId xmlns:p14="http://schemas.microsoft.com/office/powerpoint/2010/main" val="19544235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While it was once a common misconception that profits and sustainability were mutually exclusive, extensive research and real-world examples now prove they are complementary goals. The rise of environmentally, socially, and governance-focused (ESG) investing and shifting consumer demands have fundamentally changed the business case for sustainability. </a:t>
            </a:r>
          </a:p>
          <a:p>
            <a:r>
              <a:rPr lang="en-GB" sz="1200" b="1" i="0" kern="1200" dirty="0">
                <a:solidFill>
                  <a:schemeClr val="tx1"/>
                </a:solidFill>
                <a:effectLst/>
                <a:latin typeface="+mn-lt"/>
                <a:ea typeface="+mn-ea"/>
                <a:cs typeface="+mn-cs"/>
              </a:rPr>
              <a:t>The business case for sustainability</a:t>
            </a:r>
          </a:p>
          <a:p>
            <a:r>
              <a:rPr lang="en-GB" sz="1200" b="0" i="0" kern="1200" dirty="0">
                <a:solidFill>
                  <a:schemeClr val="tx1"/>
                </a:solidFill>
                <a:effectLst/>
                <a:latin typeface="+mn-lt"/>
                <a:ea typeface="+mn-ea"/>
                <a:cs typeface="+mn-cs"/>
              </a:rPr>
              <a:t>Modern research highlights several ways that sustainability drives profitability. </a:t>
            </a:r>
          </a:p>
          <a:p>
            <a:r>
              <a:rPr lang="en-GB" sz="1200" b="1" i="0" kern="1200" dirty="0">
                <a:solidFill>
                  <a:schemeClr val="tx1"/>
                </a:solidFill>
                <a:effectLst/>
                <a:latin typeface="+mn-lt"/>
                <a:ea typeface="+mn-ea"/>
                <a:cs typeface="+mn-cs"/>
              </a:rPr>
              <a:t>Operational efficiency and cost savings</a:t>
            </a:r>
          </a:p>
          <a:p>
            <a:r>
              <a:rPr lang="en-GB" sz="1200" b="1" i="0" kern="1200" dirty="0">
                <a:solidFill>
                  <a:schemeClr val="tx1"/>
                </a:solidFill>
                <a:effectLst/>
                <a:latin typeface="+mn-lt"/>
                <a:ea typeface="+mn-ea"/>
                <a:cs typeface="+mn-cs"/>
              </a:rPr>
              <a:t>Reduced resource use:</a:t>
            </a:r>
            <a:r>
              <a:rPr lang="en-GB" sz="1200" b="0" i="0" kern="1200" dirty="0">
                <a:solidFill>
                  <a:schemeClr val="tx1"/>
                </a:solidFill>
                <a:effectLst/>
                <a:latin typeface="+mn-lt"/>
                <a:ea typeface="+mn-ea"/>
                <a:cs typeface="+mn-cs"/>
              </a:rPr>
              <a:t> Energy efficiency, waste reduction, and water conservation can lower operational costs. Unilever, for example, has saved over €1 billion since 2008 by implementing energy-efficient processes.</a:t>
            </a:r>
          </a:p>
          <a:p>
            <a:r>
              <a:rPr lang="en-GB" sz="1200" b="1" i="0" kern="1200" dirty="0">
                <a:solidFill>
                  <a:schemeClr val="tx1"/>
                </a:solidFill>
                <a:effectLst/>
                <a:latin typeface="+mn-lt"/>
                <a:ea typeface="+mn-ea"/>
                <a:cs typeface="+mn-cs"/>
              </a:rPr>
              <a:t>Waste management:</a:t>
            </a:r>
            <a:r>
              <a:rPr lang="en-GB" sz="1200" b="0" i="0" kern="1200" dirty="0">
                <a:solidFill>
                  <a:schemeClr val="tx1"/>
                </a:solidFill>
                <a:effectLst/>
                <a:latin typeface="+mn-lt"/>
                <a:ea typeface="+mn-ea"/>
                <a:cs typeface="+mn-cs"/>
              </a:rPr>
              <a:t> Sustainable waste management can significantly reduce landfill and incineration fees and lower the costs of raw materials. </a:t>
            </a:r>
          </a:p>
          <a:p>
            <a:r>
              <a:rPr lang="en-GB" sz="1200" b="1" i="0" kern="1200" dirty="0">
                <a:solidFill>
                  <a:schemeClr val="tx1"/>
                </a:solidFill>
                <a:effectLst/>
                <a:latin typeface="+mn-lt"/>
                <a:ea typeface="+mn-ea"/>
                <a:cs typeface="+mn-cs"/>
              </a:rPr>
              <a:t>Revenue growth and market advantage</a:t>
            </a:r>
          </a:p>
          <a:p>
            <a:r>
              <a:rPr lang="en-GB" sz="1200" b="1" i="0" kern="1200" dirty="0">
                <a:solidFill>
                  <a:schemeClr val="tx1"/>
                </a:solidFill>
                <a:effectLst/>
                <a:latin typeface="+mn-lt"/>
                <a:ea typeface="+mn-ea"/>
                <a:cs typeface="+mn-cs"/>
              </a:rPr>
              <a:t>Enhanced brand reputation:</a:t>
            </a:r>
            <a:r>
              <a:rPr lang="en-GB" sz="1200" b="0" i="0" kern="1200" dirty="0">
                <a:solidFill>
                  <a:schemeClr val="tx1"/>
                </a:solidFill>
                <a:effectLst/>
                <a:latin typeface="+mn-lt"/>
                <a:ea typeface="+mn-ea"/>
                <a:cs typeface="+mn-cs"/>
              </a:rPr>
              <a:t> Companies known for their commitment to environmental and social responsibility attract more customers and build stronger brand loyalty.</a:t>
            </a:r>
          </a:p>
          <a:p>
            <a:r>
              <a:rPr lang="en-GB" sz="1200" b="1" i="0" kern="1200" dirty="0">
                <a:solidFill>
                  <a:schemeClr val="tx1"/>
                </a:solidFill>
                <a:effectLst/>
                <a:latin typeface="+mn-lt"/>
                <a:ea typeface="+mn-ea"/>
                <a:cs typeface="+mn-cs"/>
              </a:rPr>
              <a:t>Attracting talent:</a:t>
            </a:r>
            <a:r>
              <a:rPr lang="en-GB" sz="1200" b="0" i="0" kern="1200" dirty="0">
                <a:solidFill>
                  <a:schemeClr val="tx1"/>
                </a:solidFill>
                <a:effectLst/>
                <a:latin typeface="+mn-lt"/>
                <a:ea typeface="+mn-ea"/>
                <a:cs typeface="+mn-cs"/>
              </a:rPr>
              <a:t> A strong sustainability program can help attract and retain top talent, especially among younger generations.</a:t>
            </a:r>
          </a:p>
          <a:p>
            <a:endParaRPr lang="en-GB" dirty="0"/>
          </a:p>
        </p:txBody>
      </p:sp>
      <p:sp>
        <p:nvSpPr>
          <p:cNvPr id="4" name="Slide Number Placeholder 3"/>
          <p:cNvSpPr>
            <a:spLocks noGrp="1"/>
          </p:cNvSpPr>
          <p:nvPr>
            <p:ph type="sldNum" sz="quarter" idx="5"/>
          </p:nvPr>
        </p:nvSpPr>
        <p:spPr/>
        <p:txBody>
          <a:bodyPr/>
          <a:lstStyle/>
          <a:p>
            <a:fld id="{D703779C-DD9D-49A7-9D15-D852D81C8CA6}" type="slidenum">
              <a:rPr lang="en-GB" smtClean="0"/>
              <a:t>14</a:t>
            </a:fld>
            <a:endParaRPr lang="en-GB"/>
          </a:p>
        </p:txBody>
      </p:sp>
    </p:spTree>
    <p:extLst>
      <p:ext uri="{BB962C8B-B14F-4D97-AF65-F5344CB8AC3E}">
        <p14:creationId xmlns:p14="http://schemas.microsoft.com/office/powerpoint/2010/main" val="34280669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Companies can realize cost savings through sustainability via operational efficiencies such as improved energy efficiency and waste reduction, better resource management, and streamlined supply chains. These operational improvements not only directly reduce costs but also enhance a company's reputation, potentially leading to greater customer loyalty and a stronger competitive position.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Here's how cost savings are achieved through environmental sustainability:</a:t>
            </a:r>
          </a:p>
          <a:p>
            <a:r>
              <a:rPr lang="en-GB" sz="1200" b="1" i="0" kern="1200" dirty="0">
                <a:solidFill>
                  <a:schemeClr val="tx1"/>
                </a:solidFill>
                <a:effectLst/>
                <a:latin typeface="+mn-lt"/>
                <a:ea typeface="+mn-ea"/>
                <a:cs typeface="+mn-cs"/>
              </a:rPr>
              <a:t>Energy Efficiency:</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Implementing energy-saving measures lowers energy consumption and associated costs. </a:t>
            </a:r>
          </a:p>
          <a:p>
            <a:r>
              <a:rPr lang="en-GB" sz="1200" b="1" i="0" kern="1200" dirty="0">
                <a:solidFill>
                  <a:schemeClr val="tx1"/>
                </a:solidFill>
                <a:effectLst/>
                <a:latin typeface="+mn-lt"/>
                <a:ea typeface="+mn-ea"/>
                <a:cs typeface="+mn-cs"/>
              </a:rPr>
              <a:t>Waste Reduction: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Reducing waste through better practices, such as recycling and minimizing material use, cuts down on disposal costs and the need for raw materials. </a:t>
            </a:r>
          </a:p>
          <a:p>
            <a:r>
              <a:rPr lang="en-GB" sz="1200" b="1" i="0" kern="1200" dirty="0">
                <a:solidFill>
                  <a:schemeClr val="tx1"/>
                </a:solidFill>
                <a:effectLst/>
                <a:latin typeface="+mn-lt"/>
                <a:ea typeface="+mn-ea"/>
                <a:cs typeface="+mn-cs"/>
              </a:rPr>
              <a:t>Resource Management:</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Optimizing the use of natural resources like water and materials leads to lower operating expenses. </a:t>
            </a:r>
          </a:p>
          <a:p>
            <a:r>
              <a:rPr lang="en-GB" sz="1200" b="1" i="0" kern="1200" dirty="0">
                <a:solidFill>
                  <a:schemeClr val="tx1"/>
                </a:solidFill>
                <a:effectLst/>
                <a:latin typeface="+mn-lt"/>
                <a:ea typeface="+mn-ea"/>
                <a:cs typeface="+mn-cs"/>
              </a:rPr>
              <a:t>Supply Chain Optimization: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More efficient and sustainable supply chain processes can reduce costs and enhance overall operational performance. </a:t>
            </a:r>
          </a:p>
          <a:p>
            <a:r>
              <a:rPr lang="en-GB" sz="1200" b="1" i="0" kern="1200" dirty="0">
                <a:solidFill>
                  <a:schemeClr val="tx1"/>
                </a:solidFill>
                <a:effectLst/>
                <a:latin typeface="+mn-lt"/>
                <a:ea typeface="+mn-ea"/>
                <a:cs typeface="+mn-cs"/>
              </a:rPr>
              <a:t>Innovation: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Sustainability efforts can drive innovation in product design and processes, creating new efficiencies and cost-saving opportunities.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Beyond direct operational savings, these practices also contribute to other financial benefits:</a:t>
            </a:r>
          </a:p>
          <a:p>
            <a:r>
              <a:rPr lang="en-GB" sz="1200" b="1" i="0" kern="1200" dirty="0">
                <a:solidFill>
                  <a:schemeClr val="tx1"/>
                </a:solidFill>
                <a:effectLst/>
                <a:latin typeface="+mn-lt"/>
                <a:ea typeface="+mn-ea"/>
                <a:cs typeface="+mn-cs"/>
              </a:rPr>
              <a:t>Improved Reputation: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A strong commitment to sustainability can boost a company's image and attract environmentally conscious consumers. </a:t>
            </a:r>
          </a:p>
          <a:p>
            <a:r>
              <a:rPr lang="en-GB" sz="1200" b="1" i="0" kern="1200" dirty="0">
                <a:solidFill>
                  <a:schemeClr val="tx1"/>
                </a:solidFill>
                <a:effectLst/>
                <a:latin typeface="+mn-lt"/>
                <a:ea typeface="+mn-ea"/>
                <a:cs typeface="+mn-cs"/>
              </a:rPr>
              <a:t>Increased Customer Loyalty:</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Businesses demonstrating environmental responsibility often foster greater loyalty from their customers. </a:t>
            </a:r>
          </a:p>
          <a:p>
            <a:r>
              <a:rPr lang="en-GB" sz="1200" b="1" i="0" kern="1200" dirty="0">
                <a:solidFill>
                  <a:schemeClr val="tx1"/>
                </a:solidFill>
                <a:effectLst/>
                <a:latin typeface="+mn-lt"/>
                <a:ea typeface="+mn-ea"/>
                <a:cs typeface="+mn-cs"/>
                <a:hlinkClick r:id="rId3"/>
              </a:rPr>
              <a:t>Investor Tracking</a:t>
            </a:r>
            <a:r>
              <a:rPr lang="en-GB" sz="1200" b="1" i="0" kern="1200" dirty="0">
                <a:solidFill>
                  <a:schemeClr val="tx1"/>
                </a:solidFill>
                <a:effectLst/>
                <a:latin typeface="+mn-lt"/>
                <a:ea typeface="+mn-ea"/>
                <a:cs typeface="+mn-cs"/>
              </a:rPr>
              <a:t>:</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Investors are increasingly tracking companies' performance on environmental, social, and governance (ESG) factors, often correlating better ESG performance with stronger financial results. </a:t>
            </a:r>
          </a:p>
          <a:p>
            <a:endParaRPr lang="en-GB" dirty="0"/>
          </a:p>
        </p:txBody>
      </p:sp>
      <p:sp>
        <p:nvSpPr>
          <p:cNvPr id="4" name="Slide Number Placeholder 3"/>
          <p:cNvSpPr>
            <a:spLocks noGrp="1"/>
          </p:cNvSpPr>
          <p:nvPr>
            <p:ph type="sldNum" sz="quarter" idx="5"/>
          </p:nvPr>
        </p:nvSpPr>
        <p:spPr/>
        <p:txBody>
          <a:bodyPr/>
          <a:lstStyle/>
          <a:p>
            <a:fld id="{D703779C-DD9D-49A7-9D15-D852D81C8CA6}" type="slidenum">
              <a:rPr lang="en-GB" smtClean="0"/>
              <a:t>15</a:t>
            </a:fld>
            <a:endParaRPr lang="en-GB"/>
          </a:p>
        </p:txBody>
      </p:sp>
    </p:spTree>
    <p:extLst>
      <p:ext uri="{BB962C8B-B14F-4D97-AF65-F5344CB8AC3E}">
        <p14:creationId xmlns:p14="http://schemas.microsoft.com/office/powerpoint/2010/main" val="28509275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Companies are </a:t>
            </a:r>
            <a:r>
              <a:rPr lang="en-GB" sz="1200" b="0" i="0" kern="1200" dirty="0" err="1">
                <a:solidFill>
                  <a:schemeClr val="tx1"/>
                </a:solidFill>
                <a:effectLst/>
                <a:latin typeface="+mn-lt"/>
                <a:ea typeface="+mn-ea"/>
                <a:cs typeface="+mn-cs"/>
              </a:rPr>
              <a:t>skeptical</a:t>
            </a:r>
            <a:r>
              <a:rPr lang="en-GB" sz="1200" b="0" i="0" kern="1200" dirty="0">
                <a:solidFill>
                  <a:schemeClr val="tx1"/>
                </a:solidFill>
                <a:effectLst/>
                <a:latin typeface="+mn-lt"/>
                <a:ea typeface="+mn-ea"/>
                <a:cs typeface="+mn-cs"/>
              </a:rPr>
              <a:t> of consumer interest in sustainable products, a </a:t>
            </a:r>
            <a:r>
              <a:rPr lang="en-GB" sz="1200" b="0" i="0" kern="1200" dirty="0" err="1">
                <a:solidFill>
                  <a:schemeClr val="tx1"/>
                </a:solidFill>
                <a:effectLst/>
                <a:latin typeface="+mn-lt"/>
                <a:ea typeface="+mn-ea"/>
                <a:cs typeface="+mn-cs"/>
              </a:rPr>
              <a:t>skepticism</a:t>
            </a:r>
            <a:r>
              <a:rPr lang="en-GB" sz="1200" b="0" i="0" kern="1200" dirty="0">
                <a:solidFill>
                  <a:schemeClr val="tx1"/>
                </a:solidFill>
                <a:effectLst/>
                <a:latin typeface="+mn-lt"/>
                <a:ea typeface="+mn-ea"/>
                <a:cs typeface="+mn-cs"/>
              </a:rPr>
              <a:t> often </a:t>
            </a:r>
            <a:r>
              <a:rPr lang="en-GB" sz="1200" b="0" i="0" kern="1200" dirty="0" err="1">
                <a:solidFill>
                  <a:schemeClr val="tx1"/>
                </a:solidFill>
                <a:effectLst/>
                <a:latin typeface="+mn-lt"/>
                <a:ea typeface="+mn-ea"/>
                <a:cs typeface="+mn-cs"/>
              </a:rPr>
              <a:t>fueled</a:t>
            </a:r>
            <a:r>
              <a:rPr lang="en-GB" sz="1200" b="0" i="0" kern="1200" dirty="0">
                <a:solidFill>
                  <a:schemeClr val="tx1"/>
                </a:solidFill>
                <a:effectLst/>
                <a:latin typeface="+mn-lt"/>
                <a:ea typeface="+mn-ea"/>
                <a:cs typeface="+mn-cs"/>
              </a:rPr>
              <a:t> by past experiences with higher prices and lower quality for "sustainable" goods, leading to a lack of trust and a perception that consumers won't pay more. While some consumers express environmental concern, high costs, perceived lower quality, and the prevalence of "</a:t>
            </a:r>
            <a:r>
              <a:rPr lang="en-GB" sz="1200" b="0" i="0" kern="1200" dirty="0">
                <a:solidFill>
                  <a:schemeClr val="tx1"/>
                </a:solidFill>
                <a:effectLst/>
                <a:latin typeface="+mn-lt"/>
                <a:ea typeface="+mn-ea"/>
                <a:cs typeface="+mn-cs"/>
                <a:hlinkClick r:id="rId3"/>
              </a:rPr>
              <a:t>greenwashing</a:t>
            </a:r>
            <a:r>
              <a:rPr lang="en-GB" sz="1200" b="0" i="0" kern="1200" dirty="0">
                <a:solidFill>
                  <a:schemeClr val="tx1"/>
                </a:solidFill>
                <a:effectLst/>
                <a:latin typeface="+mn-lt"/>
                <a:ea typeface="+mn-ea"/>
                <a:cs typeface="+mn-cs"/>
              </a:rPr>
              <a:t>" contribute to a gap between attitude and </a:t>
            </a:r>
            <a:r>
              <a:rPr lang="en-GB" sz="1200" b="0" i="0" kern="1200" dirty="0" err="1">
                <a:solidFill>
                  <a:schemeClr val="tx1"/>
                </a:solidFill>
                <a:effectLst/>
                <a:latin typeface="+mn-lt"/>
                <a:ea typeface="+mn-ea"/>
                <a:cs typeface="+mn-cs"/>
              </a:rPr>
              <a:t>behavior</a:t>
            </a:r>
            <a:r>
              <a:rPr lang="en-GB" sz="1200" b="0" i="0" kern="1200" dirty="0">
                <a:solidFill>
                  <a:schemeClr val="tx1"/>
                </a:solidFill>
                <a:effectLst/>
                <a:latin typeface="+mn-lt"/>
                <a:ea typeface="+mn-ea"/>
                <a:cs typeface="+mn-cs"/>
              </a:rPr>
              <a:t>.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Reasons for Company </a:t>
            </a:r>
            <a:r>
              <a:rPr lang="en-GB" sz="1200" b="0" i="0" kern="1200" dirty="0" err="1">
                <a:solidFill>
                  <a:schemeClr val="tx1"/>
                </a:solidFill>
                <a:effectLst/>
                <a:latin typeface="+mn-lt"/>
                <a:ea typeface="+mn-ea"/>
                <a:cs typeface="+mn-cs"/>
              </a:rPr>
              <a:t>Skepticism</a:t>
            </a: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Higher Prices: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Sustainable products often have higher production costs, which can lead to higher prices for consumers, a significant barrier to adoption. </a:t>
            </a:r>
          </a:p>
          <a:p>
            <a:r>
              <a:rPr lang="en-GB" sz="1200" b="1" i="0" kern="1200" dirty="0">
                <a:solidFill>
                  <a:schemeClr val="tx1"/>
                </a:solidFill>
                <a:effectLst/>
                <a:latin typeface="+mn-lt"/>
                <a:ea typeface="+mn-ea"/>
                <a:cs typeface="+mn-cs"/>
              </a:rPr>
              <a:t>Perceived Lower Quality:</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Consumers sometimes associate sustainable products with inferior performance or functionality, as was the case with early natural cleaning products. </a:t>
            </a:r>
          </a:p>
          <a:p>
            <a:r>
              <a:rPr lang="en-GB" sz="1200" b="1" i="0" kern="1200" dirty="0">
                <a:solidFill>
                  <a:schemeClr val="tx1"/>
                </a:solidFill>
                <a:effectLst/>
                <a:latin typeface="+mn-lt"/>
                <a:ea typeface="+mn-ea"/>
                <a:cs typeface="+mn-cs"/>
              </a:rPr>
              <a:t>Greenwashing:</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practice of making false or misleading claims about the environmental benefits of a product or practice (greenwashing) erodes consumer trust and makes it difficult for genuine sustainable products to gain traction. </a:t>
            </a:r>
          </a:p>
          <a:p>
            <a:r>
              <a:rPr lang="en-GB" sz="1200" b="1" i="0" kern="1200" dirty="0">
                <a:solidFill>
                  <a:schemeClr val="tx1"/>
                </a:solidFill>
                <a:effectLst/>
                <a:latin typeface="+mn-lt"/>
                <a:ea typeface="+mn-ea"/>
                <a:cs typeface="+mn-cs"/>
              </a:rPr>
              <a:t>Cost &amp; </a:t>
            </a:r>
            <a:r>
              <a:rPr lang="en-GB" sz="1200" b="1" i="0" kern="1200" dirty="0">
                <a:solidFill>
                  <a:schemeClr val="tx1"/>
                </a:solidFill>
                <a:effectLst/>
                <a:latin typeface="+mn-lt"/>
                <a:ea typeface="+mn-ea"/>
                <a:cs typeface="+mn-cs"/>
                <a:hlinkClick r:id="rId4"/>
              </a:rPr>
              <a:t>Sustainability Fatigue</a:t>
            </a:r>
            <a:r>
              <a:rPr lang="en-GB" sz="1200" b="1" i="0" kern="1200" dirty="0">
                <a:solidFill>
                  <a:schemeClr val="tx1"/>
                </a:solidFill>
                <a:effectLst/>
                <a:latin typeface="+mn-lt"/>
                <a:ea typeface="+mn-ea"/>
                <a:cs typeface="+mn-cs"/>
              </a:rPr>
              <a:t>:</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An increasing number of consumers state that adopting a more sustainable lifestyle is too expensive, leading to a "sustainability fatigue" where people are less willing to take action. </a:t>
            </a:r>
          </a:p>
          <a:p>
            <a:r>
              <a:rPr lang="en-GB" sz="1200" b="1" i="0" kern="1200" dirty="0">
                <a:solidFill>
                  <a:schemeClr val="tx1"/>
                </a:solidFill>
                <a:effectLst/>
                <a:latin typeface="+mn-lt"/>
                <a:ea typeface="+mn-ea"/>
                <a:cs typeface="+mn-cs"/>
              </a:rPr>
              <a:t>Lack of Consumer Action: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Despite expressing concern, many consumers do not translate these sentiments into purchasing decisions, creating uncertainty for businesses about actual market demand.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Bridging the </a:t>
            </a:r>
            <a:r>
              <a:rPr lang="en-GB" sz="1200" b="0" i="0" kern="1200" dirty="0" err="1">
                <a:solidFill>
                  <a:schemeClr val="tx1"/>
                </a:solidFill>
                <a:effectLst/>
                <a:latin typeface="+mn-lt"/>
                <a:ea typeface="+mn-ea"/>
                <a:cs typeface="+mn-cs"/>
              </a:rPr>
              <a:t>Skepticism</a:t>
            </a:r>
            <a:r>
              <a:rPr lang="en-GB" sz="1200" b="0" i="0" kern="1200" dirty="0">
                <a:solidFill>
                  <a:schemeClr val="tx1"/>
                </a:solidFill>
                <a:effectLst/>
                <a:latin typeface="+mn-lt"/>
                <a:ea typeface="+mn-ea"/>
                <a:cs typeface="+mn-cs"/>
              </a:rPr>
              <a:t> Gap</a:t>
            </a:r>
          </a:p>
          <a:p>
            <a:r>
              <a:rPr lang="en-GB" sz="1200" b="1" i="0" kern="1200" dirty="0">
                <a:solidFill>
                  <a:schemeClr val="tx1"/>
                </a:solidFill>
                <a:effectLst/>
                <a:latin typeface="+mn-lt"/>
                <a:ea typeface="+mn-ea"/>
                <a:cs typeface="+mn-cs"/>
              </a:rPr>
              <a:t>Transparency and Certification: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Clear, trustworthy information, such as third-party certifications, can help build consumer confidence and reduce </a:t>
            </a:r>
            <a:r>
              <a:rPr lang="en-GB" sz="1200" b="0" i="0" kern="1200" dirty="0" err="1">
                <a:solidFill>
                  <a:schemeClr val="tx1"/>
                </a:solidFill>
                <a:effectLst/>
                <a:latin typeface="+mn-lt"/>
                <a:ea typeface="+mn-ea"/>
                <a:cs typeface="+mn-cs"/>
              </a:rPr>
              <a:t>skepticism</a:t>
            </a:r>
            <a:r>
              <a:rPr lang="en-GB" sz="1200" b="0" i="0" kern="1200" dirty="0">
                <a:solidFill>
                  <a:schemeClr val="tx1"/>
                </a:solidFill>
                <a:effectLst/>
                <a:latin typeface="+mn-lt"/>
                <a:ea typeface="+mn-ea"/>
                <a:cs typeface="+mn-cs"/>
              </a:rPr>
              <a:t> around sustainability claims. </a:t>
            </a:r>
          </a:p>
          <a:p>
            <a:r>
              <a:rPr lang="en-GB" sz="1200" b="1" i="0" kern="1200" dirty="0">
                <a:solidFill>
                  <a:schemeClr val="tx1"/>
                </a:solidFill>
                <a:effectLst/>
                <a:latin typeface="+mn-lt"/>
                <a:ea typeface="+mn-ea"/>
                <a:cs typeface="+mn-cs"/>
              </a:rPr>
              <a:t>Focus on Value: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Companies that successfully integrate sustainability into their business strategy by creating genuine value for consumers, rather than just adding a premium, are more likely to succeed. </a:t>
            </a:r>
          </a:p>
          <a:p>
            <a:r>
              <a:rPr lang="en-GB" sz="1200" b="1" i="0" kern="1200" dirty="0">
                <a:solidFill>
                  <a:schemeClr val="tx1"/>
                </a:solidFill>
                <a:effectLst/>
                <a:latin typeface="+mn-lt"/>
                <a:ea typeface="+mn-ea"/>
                <a:cs typeface="+mn-cs"/>
              </a:rPr>
              <a:t>Innovation and Performance: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Developing sustainable products that meet or exceed the performance standards of their non-sustainable counterparts is crucial to overcome perceptions of inferior quality. </a:t>
            </a:r>
          </a:p>
          <a:p>
            <a:r>
              <a:rPr lang="en-GB" sz="1200" b="1" i="0" kern="1200" dirty="0">
                <a:solidFill>
                  <a:schemeClr val="tx1"/>
                </a:solidFill>
                <a:effectLst/>
                <a:latin typeface="+mn-lt"/>
                <a:ea typeface="+mn-ea"/>
                <a:cs typeface="+mn-cs"/>
              </a:rPr>
              <a:t>Demonstrating Real Impact:</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Companies need to show tangible benefits of their sustainable practices, rather than relying solely on marketing claims, to earn consumer trust. </a:t>
            </a:r>
          </a:p>
          <a:p>
            <a:endParaRPr lang="en-GB" dirty="0"/>
          </a:p>
        </p:txBody>
      </p:sp>
      <p:sp>
        <p:nvSpPr>
          <p:cNvPr id="4" name="Slide Number Placeholder 3"/>
          <p:cNvSpPr>
            <a:spLocks noGrp="1"/>
          </p:cNvSpPr>
          <p:nvPr>
            <p:ph type="sldNum" sz="quarter" idx="5"/>
          </p:nvPr>
        </p:nvSpPr>
        <p:spPr/>
        <p:txBody>
          <a:bodyPr/>
          <a:lstStyle/>
          <a:p>
            <a:fld id="{D703779C-DD9D-49A7-9D15-D852D81C8CA6}" type="slidenum">
              <a:rPr lang="en-GB" smtClean="0"/>
              <a:t>17</a:t>
            </a:fld>
            <a:endParaRPr lang="en-GB"/>
          </a:p>
        </p:txBody>
      </p:sp>
    </p:spTree>
    <p:extLst>
      <p:ext uri="{BB962C8B-B14F-4D97-AF65-F5344CB8AC3E}">
        <p14:creationId xmlns:p14="http://schemas.microsoft.com/office/powerpoint/2010/main" val="38754865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Consumers today demand greater transparency, honesty, and evidence of positive global impact from companies, as a growing number prioritize sustainable products and are increasingly willing to pay more for them. This shift is driven by increasing awareness of the climate crisis and other environmental concerns, making environmental and social responsibility a significant factor in purchasing decisions. Companies must align their actions with stated sustainability goals and provide accessible data to build trust and meet evolving consumer expectations for responsible practices.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Key Aspects of the Shift:</a:t>
            </a:r>
          </a:p>
          <a:p>
            <a:r>
              <a:rPr lang="en-GB" sz="1200" b="1" i="0" kern="1200" dirty="0">
                <a:solidFill>
                  <a:schemeClr val="tx1"/>
                </a:solidFill>
                <a:effectLst/>
                <a:latin typeface="+mn-lt"/>
                <a:ea typeface="+mn-ea"/>
                <a:cs typeface="+mn-cs"/>
              </a:rPr>
              <a:t>Demand for Transparency:</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Consumers are </a:t>
            </a:r>
            <a:r>
              <a:rPr lang="en-GB" sz="1200" b="0" i="0" kern="1200" dirty="0" err="1">
                <a:solidFill>
                  <a:schemeClr val="tx1"/>
                </a:solidFill>
                <a:effectLst/>
                <a:latin typeface="+mn-lt"/>
                <a:ea typeface="+mn-ea"/>
                <a:cs typeface="+mn-cs"/>
              </a:rPr>
              <a:t>skeptical</a:t>
            </a:r>
            <a:r>
              <a:rPr lang="en-GB" sz="1200" b="0" i="0" kern="1200" dirty="0">
                <a:solidFill>
                  <a:schemeClr val="tx1"/>
                </a:solidFill>
                <a:effectLst/>
                <a:latin typeface="+mn-lt"/>
                <a:ea typeface="+mn-ea"/>
                <a:cs typeface="+mn-cs"/>
              </a:rPr>
              <a:t> of vague sustainability claims and want clear, verifiable information about a company's impact on the environment and society. </a:t>
            </a:r>
          </a:p>
          <a:p>
            <a:r>
              <a:rPr lang="en-GB" sz="1200" b="1" i="0" kern="1200" dirty="0">
                <a:solidFill>
                  <a:schemeClr val="tx1"/>
                </a:solidFill>
                <a:effectLst/>
                <a:latin typeface="+mn-lt"/>
                <a:ea typeface="+mn-ea"/>
                <a:cs typeface="+mn-cs"/>
              </a:rPr>
              <a:t>Focus on Tangible Impact:</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Consumers expect companies to demonstrate meaningful changes and contribute to a sustainable future, not just make pledges. </a:t>
            </a:r>
          </a:p>
          <a:p>
            <a:r>
              <a:rPr lang="en-GB" sz="1200" b="1" i="0" kern="1200" dirty="0">
                <a:solidFill>
                  <a:schemeClr val="tx1"/>
                </a:solidFill>
                <a:effectLst/>
                <a:latin typeface="+mn-lt"/>
                <a:ea typeface="+mn-ea"/>
                <a:cs typeface="+mn-cs"/>
              </a:rPr>
              <a:t>Financial Willingness to Pay More: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A significant portion of consumers are willing to pay a premium for products from brands with strong sustainability and ethical practices. </a:t>
            </a:r>
          </a:p>
          <a:p>
            <a:r>
              <a:rPr lang="en-GB" sz="1200" b="1" i="0" kern="1200" dirty="0">
                <a:solidFill>
                  <a:schemeClr val="tx1"/>
                </a:solidFill>
                <a:effectLst/>
                <a:latin typeface="+mn-lt"/>
                <a:ea typeface="+mn-ea"/>
                <a:cs typeface="+mn-cs"/>
              </a:rPr>
              <a:t>Influenced by Environmental Concerns: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Growing awareness of climate change, global warming, and water stress are major drivers of this consumer </a:t>
            </a:r>
            <a:r>
              <a:rPr lang="en-GB" sz="1200" b="0" i="0" kern="1200" dirty="0" err="1">
                <a:solidFill>
                  <a:schemeClr val="tx1"/>
                </a:solidFill>
                <a:effectLst/>
                <a:latin typeface="+mn-lt"/>
                <a:ea typeface="+mn-ea"/>
                <a:cs typeface="+mn-cs"/>
              </a:rPr>
              <a:t>behavior</a:t>
            </a:r>
            <a:r>
              <a:rPr lang="en-GB" sz="1200" b="0" i="0" kern="1200" dirty="0">
                <a:solidFill>
                  <a:schemeClr val="tx1"/>
                </a:solidFill>
                <a:effectLst/>
                <a:latin typeface="+mn-lt"/>
                <a:ea typeface="+mn-ea"/>
                <a:cs typeface="+mn-cs"/>
              </a:rPr>
              <a:t> shift. </a:t>
            </a:r>
          </a:p>
          <a:p>
            <a:r>
              <a:rPr lang="en-GB" sz="1200" b="1" i="0" kern="1200" dirty="0">
                <a:solidFill>
                  <a:schemeClr val="tx1"/>
                </a:solidFill>
                <a:effectLst/>
                <a:latin typeface="+mn-lt"/>
                <a:ea typeface="+mn-ea"/>
                <a:cs typeface="+mn-cs"/>
              </a:rPr>
              <a:t>Increased </a:t>
            </a:r>
            <a:r>
              <a:rPr lang="en-GB" sz="1200" b="1" i="0" kern="1200" dirty="0" err="1">
                <a:solidFill>
                  <a:schemeClr val="tx1"/>
                </a:solidFill>
                <a:effectLst/>
                <a:latin typeface="+mn-lt"/>
                <a:ea typeface="+mn-ea"/>
                <a:cs typeface="+mn-cs"/>
              </a:rPr>
              <a:t>Skepticism</a:t>
            </a:r>
            <a:r>
              <a:rPr lang="en-GB" sz="1200" b="1" i="0" kern="1200" dirty="0">
                <a:solidFill>
                  <a:schemeClr val="tx1"/>
                </a:solidFill>
                <a:effectLst/>
                <a:latin typeface="+mn-lt"/>
                <a:ea typeface="+mn-ea"/>
                <a:cs typeface="+mn-cs"/>
              </a:rPr>
              <a:t>:</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Consumers are wary of greenwashing and false promises, relying on independent verification and independent information sources to assess brand authenticity.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Implications for Businesses:</a:t>
            </a:r>
          </a:p>
          <a:p>
            <a:r>
              <a:rPr lang="en-GB" sz="1200" b="1" i="0" kern="1200" dirty="0">
                <a:solidFill>
                  <a:schemeClr val="tx1"/>
                </a:solidFill>
                <a:effectLst/>
                <a:latin typeface="+mn-lt"/>
                <a:ea typeface="+mn-ea"/>
                <a:cs typeface="+mn-cs"/>
              </a:rPr>
              <a:t>Need for Alignment:</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Companies must ensure their actual operations and actions reflect their communicated sustainability ambitions to build credibility. </a:t>
            </a:r>
          </a:p>
          <a:p>
            <a:r>
              <a:rPr lang="en-GB" sz="1200" b="1" i="0" kern="1200" dirty="0">
                <a:solidFill>
                  <a:schemeClr val="tx1"/>
                </a:solidFill>
                <a:effectLst/>
                <a:latin typeface="+mn-lt"/>
                <a:ea typeface="+mn-ea"/>
                <a:cs typeface="+mn-cs"/>
              </a:rPr>
              <a:t>Importance of Data:</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Transparency starts with data, and businesses need to make information about their social and environmental impact readily available to consumers. </a:t>
            </a:r>
          </a:p>
          <a:p>
            <a:r>
              <a:rPr lang="en-GB" sz="1200" b="1" i="0" kern="1200" dirty="0">
                <a:solidFill>
                  <a:schemeClr val="tx1"/>
                </a:solidFill>
                <a:effectLst/>
                <a:latin typeface="+mn-lt"/>
                <a:ea typeface="+mn-ea"/>
                <a:cs typeface="+mn-cs"/>
              </a:rPr>
              <a:t>Strategic Differentiation: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By providing transparency and demonstrating commitment to sustainability, businesses can build customer loyalty and gain a competitive advantage. </a:t>
            </a:r>
          </a:p>
          <a:p>
            <a:r>
              <a:rPr lang="en-GB" sz="1200" b="1" i="0" kern="1200" dirty="0">
                <a:solidFill>
                  <a:schemeClr val="tx1"/>
                </a:solidFill>
                <a:effectLst/>
                <a:latin typeface="+mn-lt"/>
                <a:ea typeface="+mn-ea"/>
                <a:cs typeface="+mn-cs"/>
              </a:rPr>
              <a:t>Focus on Core Values: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Demonstrating respect for people and the environment, and placing societal good above profit, is crucial for gaining trust, especially from younger generations. </a:t>
            </a:r>
          </a:p>
          <a:p>
            <a:endParaRPr lang="en-GB" dirty="0"/>
          </a:p>
        </p:txBody>
      </p:sp>
      <p:sp>
        <p:nvSpPr>
          <p:cNvPr id="4" name="Slide Number Placeholder 3"/>
          <p:cNvSpPr>
            <a:spLocks noGrp="1"/>
          </p:cNvSpPr>
          <p:nvPr>
            <p:ph type="sldNum" sz="quarter" idx="5"/>
          </p:nvPr>
        </p:nvSpPr>
        <p:spPr/>
        <p:txBody>
          <a:bodyPr/>
          <a:lstStyle/>
          <a:p>
            <a:fld id="{D703779C-DD9D-49A7-9D15-D852D81C8CA6}" type="slidenum">
              <a:rPr lang="en-GB" smtClean="0"/>
              <a:t>18</a:t>
            </a:fld>
            <a:endParaRPr lang="en-GB"/>
          </a:p>
        </p:txBody>
      </p:sp>
    </p:spTree>
    <p:extLst>
      <p:ext uri="{BB962C8B-B14F-4D97-AF65-F5344CB8AC3E}">
        <p14:creationId xmlns:p14="http://schemas.microsoft.com/office/powerpoint/2010/main" val="17538513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Yes, corporate sustainability initiatives can indeed increase employee loyalty, efficiency, productivity, and improve HR statistics like recruitment, retention, and morale. Employees often find their jobs more fulfilling when aligned with an organization's commitment to social and environmental issues, leading to higher job satisfaction and a stronger commitment to the company.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How Sustainability Boosts HR Metrics</a:t>
            </a:r>
          </a:p>
          <a:p>
            <a:r>
              <a:rPr lang="en-GB" sz="1200" b="1" i="0" kern="1200" dirty="0">
                <a:solidFill>
                  <a:schemeClr val="tx1"/>
                </a:solidFill>
                <a:effectLst/>
                <a:latin typeface="+mn-lt"/>
                <a:ea typeface="+mn-ea"/>
                <a:cs typeface="+mn-cs"/>
              </a:rPr>
              <a:t>Increased Loyalty and Morale: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Employees who see their values reflected in their company's sustainability efforts often feel a stronger connection to the organization, leading to higher loyalty and improved morale. </a:t>
            </a:r>
          </a:p>
          <a:p>
            <a:r>
              <a:rPr lang="en-GB" sz="1200" b="1" i="0" kern="1200" dirty="0">
                <a:solidFill>
                  <a:schemeClr val="tx1"/>
                </a:solidFill>
                <a:effectLst/>
                <a:latin typeface="+mn-lt"/>
                <a:ea typeface="+mn-ea"/>
                <a:cs typeface="+mn-cs"/>
              </a:rPr>
              <a:t>Enhanced Job Satisfaction: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A sense of purpose is a significant driver of job satisfaction; many employees, particularly younger generations, feel more fulfilled when their work contributes positively to social and environmental causes. </a:t>
            </a:r>
          </a:p>
          <a:p>
            <a:r>
              <a:rPr lang="en-GB" sz="1200" b="1" i="0" kern="1200" dirty="0">
                <a:solidFill>
                  <a:schemeClr val="tx1"/>
                </a:solidFill>
                <a:effectLst/>
                <a:latin typeface="+mn-lt"/>
                <a:ea typeface="+mn-ea"/>
                <a:cs typeface="+mn-cs"/>
              </a:rPr>
              <a:t>Improved Recruitment:</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Strong environmental sustainability practices can attract top talent, as companies committed to social responsibility are seen as caring and progressive, making them more desirable employers. </a:t>
            </a:r>
          </a:p>
          <a:p>
            <a:r>
              <a:rPr lang="en-GB" sz="1200" b="1" i="0" kern="1200" dirty="0">
                <a:solidFill>
                  <a:schemeClr val="tx1"/>
                </a:solidFill>
                <a:effectLst/>
                <a:latin typeface="+mn-lt"/>
                <a:ea typeface="+mn-ea"/>
                <a:cs typeface="+mn-cs"/>
              </a:rPr>
              <a:t>Better Retention: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When employees feel a sense of purpose and see their employer making a positive impact, they are more likely to remain with the company, reducing turnover rates. </a:t>
            </a:r>
          </a:p>
          <a:p>
            <a:r>
              <a:rPr lang="en-GB" sz="1200" b="1" i="0" kern="1200" dirty="0">
                <a:solidFill>
                  <a:schemeClr val="tx1"/>
                </a:solidFill>
                <a:effectLst/>
                <a:latin typeface="+mn-lt"/>
                <a:ea typeface="+mn-ea"/>
                <a:cs typeface="+mn-cs"/>
              </a:rPr>
              <a:t>Higher Productivity and Efficiency:</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Employees who are engaged and feel a sense of purpose are often more productive. Integrating sustainability can also drive efficiency, such as through energy-saving measures, which can further benefit employees.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Key Factors for Success </a:t>
            </a:r>
          </a:p>
          <a:p>
            <a:r>
              <a:rPr lang="en-GB" sz="1200" b="1" i="0" kern="1200" dirty="0">
                <a:solidFill>
                  <a:schemeClr val="tx1"/>
                </a:solidFill>
                <a:effectLst/>
                <a:latin typeface="+mn-lt"/>
                <a:ea typeface="+mn-ea"/>
                <a:cs typeface="+mn-cs"/>
              </a:rPr>
              <a:t>Leadership Commitment:</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Top-down support from leadership is crucial for the successful implementation and integration of sustainability initiatives.</a:t>
            </a:r>
          </a:p>
          <a:p>
            <a:r>
              <a:rPr lang="en-GB" sz="1200" b="1" i="0" kern="1200" dirty="0">
                <a:solidFill>
                  <a:schemeClr val="tx1"/>
                </a:solidFill>
                <a:effectLst/>
                <a:latin typeface="+mn-lt"/>
                <a:ea typeface="+mn-ea"/>
                <a:cs typeface="+mn-cs"/>
              </a:rPr>
              <a:t>Clear Communication: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Effectively communicating sustainability goals and achievements to employees is essential to foster a shared sense of purpose and commitment.</a:t>
            </a:r>
          </a:p>
          <a:p>
            <a:r>
              <a:rPr lang="en-GB" sz="1200" b="1" i="0" kern="1200" dirty="0">
                <a:solidFill>
                  <a:schemeClr val="tx1"/>
                </a:solidFill>
                <a:effectLst/>
                <a:latin typeface="+mn-lt"/>
                <a:ea typeface="+mn-ea"/>
                <a:cs typeface="+mn-cs"/>
              </a:rPr>
              <a:t>Integration into Core Values: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Embedding sustainability into the company's brand and core values helps create a powerful culture that resonates with employees.</a:t>
            </a:r>
          </a:p>
          <a:p>
            <a:r>
              <a:rPr lang="en-GB" sz="1200" b="1" i="0" kern="1200" dirty="0">
                <a:solidFill>
                  <a:schemeClr val="tx1"/>
                </a:solidFill>
                <a:effectLst/>
                <a:latin typeface="+mn-lt"/>
                <a:ea typeface="+mn-ea"/>
                <a:cs typeface="+mn-cs"/>
              </a:rPr>
              <a:t>Employee Involvement:</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Empowering employees to participate in sustainability efforts, such as through green teams or sustainability committees, can boost engagement.</a:t>
            </a:r>
          </a:p>
          <a:p>
            <a:endParaRPr lang="en-GB" dirty="0"/>
          </a:p>
        </p:txBody>
      </p:sp>
      <p:sp>
        <p:nvSpPr>
          <p:cNvPr id="4" name="Slide Number Placeholder 3"/>
          <p:cNvSpPr>
            <a:spLocks noGrp="1"/>
          </p:cNvSpPr>
          <p:nvPr>
            <p:ph type="sldNum" sz="quarter" idx="5"/>
          </p:nvPr>
        </p:nvSpPr>
        <p:spPr/>
        <p:txBody>
          <a:bodyPr/>
          <a:lstStyle/>
          <a:p>
            <a:fld id="{D703779C-DD9D-49A7-9D15-D852D81C8CA6}" type="slidenum">
              <a:rPr lang="en-GB" smtClean="0"/>
              <a:t>20</a:t>
            </a:fld>
            <a:endParaRPr lang="en-GB"/>
          </a:p>
        </p:txBody>
      </p:sp>
    </p:spTree>
    <p:extLst>
      <p:ext uri="{BB962C8B-B14F-4D97-AF65-F5344CB8AC3E}">
        <p14:creationId xmlns:p14="http://schemas.microsoft.com/office/powerpoint/2010/main" val="401165619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Research confirms that 21st-century employees increasingly prioritize a strong sense of mission, purpose, and work-life balance, making companies with sustainability initiatives more attractive to talent and fostering higher engagement. Investing in sustainability not only aligns with these employee values by demonstrating a commitment to societal good, but also cultivates a positive organizational culture, improves employer branding, and can lead to benefits like increased productivity, employee retention, and operational efficiencies.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How Sustainability Drives Employee Engagement</a:t>
            </a:r>
          </a:p>
          <a:p>
            <a:r>
              <a:rPr lang="en-GB" sz="1200" b="1" i="0" kern="1200" dirty="0">
                <a:solidFill>
                  <a:schemeClr val="tx1"/>
                </a:solidFill>
                <a:effectLst/>
                <a:latin typeface="+mn-lt"/>
                <a:ea typeface="+mn-ea"/>
                <a:cs typeface="+mn-cs"/>
              </a:rPr>
              <a:t>Purpose-driven work</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Sustainability initiatives give employees a sense of working toward a larger, meaningful goal beyond profit, which resonates with their desire for purpose. </a:t>
            </a:r>
          </a:p>
          <a:p>
            <a:r>
              <a:rPr lang="en-GB" sz="1200" b="1" i="0" kern="1200" dirty="0">
                <a:solidFill>
                  <a:schemeClr val="tx1"/>
                </a:solidFill>
                <a:effectLst/>
                <a:latin typeface="+mn-lt"/>
                <a:ea typeface="+mn-ea"/>
                <a:cs typeface="+mn-cs"/>
              </a:rPr>
              <a:t>Attracting values-aligned talent</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Companies with strong sustainability commitments attract employees who share their values, leading to a more engaged and committed workforce. </a:t>
            </a:r>
          </a:p>
          <a:p>
            <a:r>
              <a:rPr lang="en-GB" sz="1200" b="1" i="0" kern="1200" dirty="0">
                <a:solidFill>
                  <a:schemeClr val="tx1"/>
                </a:solidFill>
                <a:effectLst/>
                <a:latin typeface="+mn-lt"/>
                <a:ea typeface="+mn-ea"/>
                <a:cs typeface="+mn-cs"/>
              </a:rPr>
              <a:t>Enhanced workplace culture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Sustainability efforts can foster collaboration and innovation, building stronger team connections and a positive environment. </a:t>
            </a:r>
          </a:p>
          <a:p>
            <a:r>
              <a:rPr lang="en-GB" sz="1200" b="1" i="0" kern="1200" dirty="0">
                <a:solidFill>
                  <a:schemeClr val="tx1"/>
                </a:solidFill>
                <a:effectLst/>
                <a:latin typeface="+mn-lt"/>
                <a:ea typeface="+mn-ea"/>
                <a:cs typeface="+mn-cs"/>
              </a:rPr>
              <a:t>Improved well-being</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Initiatives like creating green workspaces or supporting bike-to-work programs can improve employee morale and well-being. </a:t>
            </a:r>
          </a:p>
          <a:p>
            <a:r>
              <a:rPr lang="en-GB" sz="1200" b="1" i="0" kern="1200" dirty="0">
                <a:solidFill>
                  <a:schemeClr val="tx1"/>
                </a:solidFill>
                <a:effectLst/>
                <a:latin typeface="+mn-lt"/>
                <a:ea typeface="+mn-ea"/>
                <a:cs typeface="+mn-cs"/>
              </a:rPr>
              <a:t>Increased loyalty and retention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Employees in companies with a strong commitment to sustainability tend to be more loyal, leading to reduced turnover.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Beyond Employee Engagement: Other Benefits</a:t>
            </a:r>
          </a:p>
          <a:p>
            <a:r>
              <a:rPr lang="en-GB" sz="1200" b="1" i="0" kern="1200" dirty="0">
                <a:solidFill>
                  <a:schemeClr val="tx1"/>
                </a:solidFill>
                <a:effectLst/>
                <a:latin typeface="+mn-lt"/>
                <a:ea typeface="+mn-ea"/>
                <a:cs typeface="+mn-cs"/>
              </a:rPr>
              <a:t>Brand reputation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Sustainability practices enhance a company's image and reputation among consumers and other stakeholders. </a:t>
            </a:r>
          </a:p>
          <a:p>
            <a:r>
              <a:rPr lang="en-GB" sz="1200" b="1" i="0" kern="1200" dirty="0">
                <a:solidFill>
                  <a:schemeClr val="tx1"/>
                </a:solidFill>
                <a:effectLst/>
                <a:latin typeface="+mn-lt"/>
                <a:ea typeface="+mn-ea"/>
                <a:cs typeface="+mn-cs"/>
              </a:rPr>
              <a:t>Operational efficiencies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Implementing sustainable practices can lead to cost savings through reduced waste and energy consumption. </a:t>
            </a:r>
          </a:p>
          <a:p>
            <a:r>
              <a:rPr lang="en-GB" sz="1200" b="1" i="0" kern="1200" dirty="0">
                <a:solidFill>
                  <a:schemeClr val="tx1"/>
                </a:solidFill>
                <a:effectLst/>
                <a:latin typeface="+mn-lt"/>
                <a:ea typeface="+mn-ea"/>
                <a:cs typeface="+mn-cs"/>
              </a:rPr>
              <a:t>Innovation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challenges of sustainability can drive the development of new products, processes, and market opportunities. </a:t>
            </a:r>
          </a:p>
          <a:p>
            <a:r>
              <a:rPr lang="en-GB" sz="1200" b="1" i="0" kern="1200" dirty="0">
                <a:solidFill>
                  <a:schemeClr val="tx1"/>
                </a:solidFill>
                <a:effectLst/>
                <a:latin typeface="+mn-lt"/>
                <a:ea typeface="+mn-ea"/>
                <a:cs typeface="+mn-cs"/>
              </a:rPr>
              <a:t>Societal impact</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Businesses contribute to addressing global issues like climate change and social inequality through their sustainable practices</a:t>
            </a:r>
          </a:p>
          <a:p>
            <a:endParaRPr lang="en-GB" dirty="0"/>
          </a:p>
        </p:txBody>
      </p:sp>
      <p:sp>
        <p:nvSpPr>
          <p:cNvPr id="4" name="Slide Number Placeholder 3"/>
          <p:cNvSpPr>
            <a:spLocks noGrp="1"/>
          </p:cNvSpPr>
          <p:nvPr>
            <p:ph type="sldNum" sz="quarter" idx="5"/>
          </p:nvPr>
        </p:nvSpPr>
        <p:spPr/>
        <p:txBody>
          <a:bodyPr/>
          <a:lstStyle/>
          <a:p>
            <a:fld id="{D703779C-DD9D-49A7-9D15-D852D81C8CA6}" type="slidenum">
              <a:rPr lang="en-GB" smtClean="0"/>
              <a:t>21</a:t>
            </a:fld>
            <a:endParaRPr lang="en-GB"/>
          </a:p>
        </p:txBody>
      </p:sp>
    </p:spTree>
    <p:extLst>
      <p:ext uri="{BB962C8B-B14F-4D97-AF65-F5344CB8AC3E}">
        <p14:creationId xmlns:p14="http://schemas.microsoft.com/office/powerpoint/2010/main" val="21352073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ound Diagonal Corner Rectangle 6"/>
          <p:cNvSpPr/>
          <p:nvPr/>
        </p:nvSpPr>
        <p:spPr>
          <a:xfrm>
            <a:off x="164592" y="146304"/>
            <a:ext cx="8814816" cy="2505456"/>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64234" y="381001"/>
            <a:ext cx="8229600" cy="2209800"/>
          </a:xfrm>
        </p:spPr>
        <p:txBody>
          <a:bodyPr lIns="45720" rIns="228600" anchor="b">
            <a:normAutofit/>
          </a:bodyPr>
          <a:lstStyle>
            <a:lvl1pPr marL="0" algn="r">
              <a:defRPr sz="4800"/>
            </a:lvl1pPr>
            <a:extLst/>
          </a:lstStyle>
          <a:p>
            <a:r>
              <a:rPr kumimoji="0" lang="en-US"/>
              <a:t>Click to edit Master title style</a:t>
            </a:r>
          </a:p>
        </p:txBody>
      </p:sp>
      <p:sp>
        <p:nvSpPr>
          <p:cNvPr id="9" name="Subtitle 8"/>
          <p:cNvSpPr>
            <a:spLocks noGrp="1"/>
          </p:cNvSpPr>
          <p:nvPr>
            <p:ph type="subTitle" idx="1"/>
          </p:nvPr>
        </p:nvSpPr>
        <p:spPr>
          <a:xfrm>
            <a:off x="2133600" y="2819400"/>
            <a:ext cx="6560234" cy="1752600"/>
          </a:xfrm>
        </p:spPr>
        <p:txBody>
          <a:bodyPr lIns="45720" rIns="246888"/>
          <a:lstStyle>
            <a:lvl1pPr marL="0" indent="0" algn="r">
              <a:spcBef>
                <a:spcPts val="0"/>
              </a:spcBef>
              <a:buNone/>
              <a:defRPr>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
        <p:nvSpPr>
          <p:cNvPr id="10" name="Date Placeholder 9"/>
          <p:cNvSpPr>
            <a:spLocks noGrp="1"/>
          </p:cNvSpPr>
          <p:nvPr>
            <p:ph type="dt" sz="half" idx="10"/>
          </p:nvPr>
        </p:nvSpPr>
        <p:spPr>
          <a:xfrm>
            <a:off x="5562600" y="6509004"/>
            <a:ext cx="3002280" cy="274320"/>
          </a:xfrm>
        </p:spPr>
        <p:txBody>
          <a:bodyPr vert="horz" rtlCol="0"/>
          <a:lstStyle/>
          <a:p>
            <a:fld id="{27720E64-5C1E-4E18-A473-D3BDC6778939}" type="datetimeFigureOut">
              <a:rPr lang="en-GB" smtClean="0"/>
              <a:t>16/09/2025</a:t>
            </a:fld>
            <a:endParaRPr lang="en-GB"/>
          </a:p>
        </p:txBody>
      </p:sp>
      <p:sp>
        <p:nvSpPr>
          <p:cNvPr id="11" name="Slide Number Placeholder 10"/>
          <p:cNvSpPr>
            <a:spLocks noGrp="1"/>
          </p:cNvSpPr>
          <p:nvPr>
            <p:ph type="sldNum" sz="quarter" idx="11"/>
          </p:nvPr>
        </p:nvSpPr>
        <p:spPr>
          <a:xfrm>
            <a:off x="8638952" y="6509004"/>
            <a:ext cx="464288" cy="274320"/>
          </a:xfrm>
        </p:spPr>
        <p:txBody>
          <a:bodyPr vert="horz" rtlCol="0"/>
          <a:lstStyle>
            <a:lvl1pPr>
              <a:defRPr>
                <a:solidFill>
                  <a:schemeClr val="tx2">
                    <a:shade val="90000"/>
                  </a:schemeClr>
                </a:solidFill>
              </a:defRPr>
            </a:lvl1pPr>
            <a:extLst/>
          </a:lstStyle>
          <a:p>
            <a:fld id="{BEF2CE56-8632-4EA9-B3D2-29DFB407F5A1}" type="slidenum">
              <a:rPr lang="en-GB" smtClean="0"/>
              <a:t>‹#›</a:t>
            </a:fld>
            <a:endParaRPr lang="en-GB"/>
          </a:p>
        </p:txBody>
      </p:sp>
      <p:sp>
        <p:nvSpPr>
          <p:cNvPr id="12" name="Footer Placeholder 11"/>
          <p:cNvSpPr>
            <a:spLocks noGrp="1"/>
          </p:cNvSpPr>
          <p:nvPr>
            <p:ph type="ftr" sz="quarter" idx="12"/>
          </p:nvPr>
        </p:nvSpPr>
        <p:spPr>
          <a:xfrm>
            <a:off x="1600200" y="6509004"/>
            <a:ext cx="3907464" cy="274320"/>
          </a:xfrm>
        </p:spPr>
        <p:txBody>
          <a:bodyPr vert="horz" rtlCol="0"/>
          <a:lstStyle/>
          <a:p>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27720E64-5C1E-4E18-A473-D3BDC6778939}" type="datetimeFigureOut">
              <a:rPr lang="en-GB" smtClean="0"/>
              <a:t>16/09/2025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F2CE56-8632-4EA9-B3D2-29DFB407F5A1}"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7" name="Rectangle 6"/>
          <p:cNvSpPr/>
          <p:nvPr/>
        </p:nvSpPr>
        <p:spPr>
          <a:xfrm>
            <a:off x="1000128" y="3267456"/>
            <a:ext cx="74066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76" y="498230"/>
            <a:ext cx="7772400" cy="2731008"/>
          </a:xfrm>
        </p:spPr>
        <p:txBody>
          <a:bodyPr rIns="100584"/>
          <a:lstStyle>
            <a:lvl1pPr algn="r">
              <a:buNone/>
              <a:defRPr sz="4000" b="1" cap="none">
                <a:solidFill>
                  <a:schemeClr val="accent1">
                    <a:tint val="95000"/>
                    <a:satMod val="200000"/>
                  </a:schemeClr>
                </a:solidFill>
              </a:defRPr>
            </a:lvl1pPr>
            <a:extLst/>
          </a:lstStyle>
          <a:p>
            <a:r>
              <a:rPr kumimoji="0" lang="en-US"/>
              <a:t>Click to edit Master title style</a:t>
            </a:r>
          </a:p>
        </p:txBody>
      </p:sp>
      <p:sp>
        <p:nvSpPr>
          <p:cNvPr id="3" name="Text Placeholder 2"/>
          <p:cNvSpPr>
            <a:spLocks noGrp="1"/>
          </p:cNvSpPr>
          <p:nvPr>
            <p:ph type="body" idx="1"/>
          </p:nvPr>
        </p:nvSpPr>
        <p:spPr>
          <a:xfrm>
            <a:off x="722313" y="3287713"/>
            <a:ext cx="7772400" cy="1509712"/>
          </a:xfrm>
        </p:spPr>
        <p:txBody>
          <a:bodyPr rIns="128016" anchor="t"/>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8" name="Date Placeholder 7"/>
          <p:cNvSpPr>
            <a:spLocks noGrp="1"/>
          </p:cNvSpPr>
          <p:nvPr>
            <p:ph type="dt" sz="half" idx="10"/>
          </p:nvPr>
        </p:nvSpPr>
        <p:spPr>
          <a:xfrm>
            <a:off x="5562600" y="6513670"/>
            <a:ext cx="3002280" cy="274320"/>
          </a:xfrm>
        </p:spPr>
        <p:txBody>
          <a:bodyPr vert="horz" rtlCol="0"/>
          <a:lstStyle/>
          <a:p>
            <a:fld id="{27720E64-5C1E-4E18-A473-D3BDC6778939}" type="datetimeFigureOut">
              <a:rPr lang="en-GB" smtClean="0"/>
              <a:t>16/09/2025</a:t>
            </a:fld>
            <a:endParaRPr lang="en-GB"/>
          </a:p>
        </p:txBody>
      </p:sp>
      <p:sp>
        <p:nvSpPr>
          <p:cNvPr id="9" name="Slide Number Placeholder 8"/>
          <p:cNvSpPr>
            <a:spLocks noGrp="1"/>
          </p:cNvSpPr>
          <p:nvPr>
            <p:ph type="sldNum" sz="quarter" idx="11"/>
          </p:nvPr>
        </p:nvSpPr>
        <p:spPr>
          <a:xfrm>
            <a:off x="8638952" y="6513670"/>
            <a:ext cx="464288" cy="274320"/>
          </a:xfrm>
        </p:spPr>
        <p:txBody>
          <a:bodyPr vert="horz" rtlCol="0"/>
          <a:lstStyle>
            <a:lvl1pPr>
              <a:defRPr>
                <a:solidFill>
                  <a:schemeClr val="tx2">
                    <a:shade val="90000"/>
                  </a:schemeClr>
                </a:solidFill>
              </a:defRPr>
            </a:lvl1pPr>
            <a:extLst/>
          </a:lstStyle>
          <a:p>
            <a:fld id="{BEF2CE56-8632-4EA9-B3D2-29DFB407F5A1}" type="slidenum">
              <a:rPr lang="en-GB" smtClean="0"/>
              <a:t>‹#›</a:t>
            </a:fld>
            <a:endParaRPr lang="en-GB"/>
          </a:p>
        </p:txBody>
      </p:sp>
      <p:sp>
        <p:nvSpPr>
          <p:cNvPr id="10" name="Footer Placeholder 9"/>
          <p:cNvSpPr>
            <a:spLocks noGrp="1"/>
          </p:cNvSpPr>
          <p:nvPr>
            <p:ph type="ftr" sz="quarter" idx="12"/>
          </p:nvPr>
        </p:nvSpPr>
        <p:spPr>
          <a:xfrm>
            <a:off x="1600200" y="6513670"/>
            <a:ext cx="3907464" cy="274320"/>
          </a:xfrm>
        </p:spPr>
        <p:txBody>
          <a:bodyPr vert="horz" rtlCol="0"/>
          <a:lstStyle/>
          <a:p>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645920"/>
            <a:ext cx="4038600" cy="45262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645920"/>
            <a:ext cx="4038600" cy="45262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27720E64-5C1E-4E18-A473-D3BDC6778939}" type="datetimeFigureOut">
              <a:rPr lang="en-GB" smtClean="0"/>
              <a:t>16/09/2025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641080" y="6514568"/>
            <a:ext cx="464288" cy="274320"/>
          </a:xfrm>
        </p:spPr>
        <p:txBody>
          <a:bodyPr/>
          <a:lstStyle/>
          <a:p>
            <a:fld id="{BEF2CE56-8632-4EA9-B3D2-29DFB407F5A1}" type="slidenum">
              <a:rPr lang="en-GB" smtClean="0"/>
              <a:t>‹#›</a:t>
            </a:fld>
            <a:endParaRPr lang="en-GB"/>
          </a:p>
        </p:txBody>
      </p:sp>
      <p:sp>
        <p:nvSpPr>
          <p:cNvPr id="10" name="Rectangle 9"/>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Rectangle 9"/>
          <p:cNvSpPr/>
          <p:nvPr/>
        </p:nvSpPr>
        <p:spPr>
          <a:xfrm>
            <a:off x="616744" y="216521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p>
            <a:pPr algn="ctr" eaLnBrk="1" latinLnBrk="0" hangingPunct="1"/>
            <a:endParaRPr kumimoji="0" lang="en-US"/>
          </a:p>
        </p:txBody>
      </p:sp>
      <p:sp>
        <p:nvSpPr>
          <p:cNvPr id="11" name="Rectangle 10"/>
          <p:cNvSpPr/>
          <p:nvPr/>
        </p:nvSpPr>
        <p:spPr>
          <a:xfrm>
            <a:off x="4800600" y="216521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p>
            <a:pPr algn="ctr" eaLnBrk="1" latinLnBrk="0" hangingPunct="1"/>
            <a:endParaRPr kumimoji="0" lang="en-US"/>
          </a:p>
        </p:txBody>
      </p:sp>
      <p:sp>
        <p:nvSpPr>
          <p:cNvPr id="2" name="Title 1"/>
          <p:cNvSpPr>
            <a:spLocks noGrp="1"/>
          </p:cNvSpPr>
          <p:nvPr>
            <p:ph type="title"/>
          </p:nvPr>
        </p:nvSpPr>
        <p:spPr>
          <a:xfrm>
            <a:off x="457200" y="251948"/>
            <a:ext cx="8229600" cy="1143000"/>
          </a:xfrm>
        </p:spPr>
        <p:txBody>
          <a:bodyPr anchor="b"/>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1535113"/>
            <a:ext cx="4040188"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535113"/>
            <a:ext cx="4041775"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362200"/>
            <a:ext cx="4040188" cy="3941763"/>
          </a:xfrm>
        </p:spPr>
        <p:txBody>
          <a:bodyPr lIns="91440"/>
          <a:lstStyle>
            <a:lvl1pPr>
              <a:defRPr sz="22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362200"/>
            <a:ext cx="4041775" cy="3941763"/>
          </a:xfrm>
        </p:spPr>
        <p:txBody>
          <a:bodyPr/>
          <a:lstStyle>
            <a:lvl1pPr>
              <a:defRPr sz="22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27720E64-5C1E-4E18-A473-D3BDC6778939}" type="datetimeFigureOut">
              <a:rPr lang="en-GB" smtClean="0"/>
              <a:t>16/09/2025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a:xfrm>
            <a:off x="8641080" y="6514568"/>
            <a:ext cx="464288" cy="274320"/>
          </a:xfrm>
        </p:spPr>
        <p:txBody>
          <a:bodyPr/>
          <a:lstStyle/>
          <a:p>
            <a:fld id="{BEF2CE56-8632-4EA9-B3D2-29DFB407F5A1}"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53218"/>
            <a:ext cx="8229600" cy="1143000"/>
          </a:xfrm>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27720E64-5C1E-4E18-A473-D3BDC6778939}" type="datetimeFigureOut">
              <a:rPr lang="en-GB" smtClean="0"/>
              <a:t>16/09/2025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EF2CE56-8632-4EA9-B3D2-29DFB407F5A1}" type="slidenum">
              <a:rPr lang="en-GB" smtClean="0"/>
              <a:t>‹#›</a:t>
            </a:fld>
            <a:endParaRPr lang="en-GB"/>
          </a:p>
        </p:txBody>
      </p:sp>
      <p:sp>
        <p:nvSpPr>
          <p:cNvPr id="7" name="Rectangle 6"/>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720E64-5C1E-4E18-A473-D3BDC6778939}" type="datetimeFigureOut">
              <a:rPr lang="en-GB" smtClean="0"/>
              <a:t>16/09/2025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EF2CE56-8632-4EA9-B3D2-29DFB407F5A1}"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2"/>
      </p:bgRef>
    </p:bg>
    <p:spTree>
      <p:nvGrpSpPr>
        <p:cNvPr id="1" name=""/>
        <p:cNvGrpSpPr/>
        <p:nvPr/>
      </p:nvGrpSpPr>
      <p:grpSpPr>
        <a:xfrm>
          <a:off x="0" y="0"/>
          <a:ext cx="0" cy="0"/>
          <a:chOff x="0" y="0"/>
          <a:chExt cx="0" cy="0"/>
        </a:xfrm>
      </p:grpSpPr>
      <p:sp>
        <p:nvSpPr>
          <p:cNvPr id="8" name="Rectangle 7"/>
          <p:cNvSpPr/>
          <p:nvPr/>
        </p:nvSpPr>
        <p:spPr>
          <a:xfrm>
            <a:off x="5057552" y="105765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4963136" y="304800"/>
            <a:ext cx="3931920" cy="762000"/>
          </a:xfrm>
        </p:spPr>
        <p:txBody>
          <a:bodyPr anchor="b"/>
          <a:lstStyle>
            <a:lvl1pPr marL="0" algn="r">
              <a:buNone/>
              <a:defRPr sz="2000" b="1"/>
            </a:lvl1pPr>
            <a:extLst/>
          </a:lstStyle>
          <a:p>
            <a:r>
              <a:rPr kumimoji="0" lang="en-US"/>
              <a:t>Click to edit Master title style</a:t>
            </a:r>
          </a:p>
        </p:txBody>
      </p:sp>
      <p:sp>
        <p:nvSpPr>
          <p:cNvPr id="3" name="Text Placeholder 2"/>
          <p:cNvSpPr>
            <a:spLocks noGrp="1"/>
          </p:cNvSpPr>
          <p:nvPr>
            <p:ph type="body" idx="2"/>
          </p:nvPr>
        </p:nvSpPr>
        <p:spPr>
          <a:xfrm>
            <a:off x="4963136" y="1107560"/>
            <a:ext cx="3931920" cy="1066800"/>
          </a:xfrm>
        </p:spPr>
        <p:txBody>
          <a:bodyPr/>
          <a:lstStyle>
            <a:lvl1pPr marL="0" indent="0" algn="r">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228600" y="2209800"/>
            <a:ext cx="8666456" cy="3977640"/>
          </a:xfrm>
        </p:spPr>
        <p:txBody>
          <a:bodyPr/>
          <a:lstStyle>
            <a:lvl1pPr marL="292608">
              <a:defRPr sz="3200"/>
            </a:lvl1pPr>
            <a:lvl2pPr marL="594360">
              <a:defRPr sz="2800"/>
            </a:lvl2pPr>
            <a:lvl3pPr marL="822960">
              <a:defRPr sz="2400"/>
            </a:lvl3pPr>
            <a:lvl4pPr marL="1051560">
              <a:defRPr sz="2000"/>
            </a:lvl4pPr>
            <a:lvl5pPr marL="1261872">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9" name="Date Placeholder 8"/>
          <p:cNvSpPr>
            <a:spLocks noGrp="1"/>
          </p:cNvSpPr>
          <p:nvPr>
            <p:ph type="dt" sz="half" idx="10"/>
          </p:nvPr>
        </p:nvSpPr>
        <p:spPr>
          <a:xfrm>
            <a:off x="5562600" y="6513670"/>
            <a:ext cx="3002280" cy="274320"/>
          </a:xfrm>
        </p:spPr>
        <p:txBody>
          <a:bodyPr vert="horz" rtlCol="0"/>
          <a:lstStyle/>
          <a:p>
            <a:fld id="{27720E64-5C1E-4E18-A473-D3BDC6778939}" type="datetimeFigureOut">
              <a:rPr lang="en-GB" smtClean="0"/>
              <a:t>16/09/2025</a:t>
            </a:fld>
            <a:endParaRPr lang="en-GB"/>
          </a:p>
        </p:txBody>
      </p:sp>
      <p:sp>
        <p:nvSpPr>
          <p:cNvPr id="10" name="Slide Number Placeholder 9"/>
          <p:cNvSpPr>
            <a:spLocks noGrp="1"/>
          </p:cNvSpPr>
          <p:nvPr>
            <p:ph type="sldNum" sz="quarter" idx="11"/>
          </p:nvPr>
        </p:nvSpPr>
        <p:spPr>
          <a:xfrm>
            <a:off x="8638952" y="6513670"/>
            <a:ext cx="464288" cy="274320"/>
          </a:xfrm>
        </p:spPr>
        <p:txBody>
          <a:bodyPr vert="horz" rtlCol="0"/>
          <a:lstStyle>
            <a:lvl1pPr>
              <a:defRPr>
                <a:solidFill>
                  <a:schemeClr val="tx2">
                    <a:shade val="90000"/>
                  </a:schemeClr>
                </a:solidFill>
              </a:defRPr>
            </a:lvl1pPr>
            <a:extLst/>
          </a:lstStyle>
          <a:p>
            <a:fld id="{BEF2CE56-8632-4EA9-B3D2-29DFB407F5A1}" type="slidenum">
              <a:rPr lang="en-GB" smtClean="0"/>
              <a:t>‹#›</a:t>
            </a:fld>
            <a:endParaRPr lang="en-GB"/>
          </a:p>
        </p:txBody>
      </p:sp>
      <p:sp>
        <p:nvSpPr>
          <p:cNvPr id="11" name="Footer Placeholder 10"/>
          <p:cNvSpPr>
            <a:spLocks noGrp="1"/>
          </p:cNvSpPr>
          <p:nvPr>
            <p:ph type="ftr" sz="quarter" idx="12"/>
          </p:nvPr>
        </p:nvSpPr>
        <p:spPr>
          <a:xfrm>
            <a:off x="1600200" y="6513670"/>
            <a:ext cx="3907464" cy="274320"/>
          </a:xfrm>
        </p:spPr>
        <p:txBody>
          <a:bodyPr vert="horz" rtlCol="0"/>
          <a:lstStyle/>
          <a:p>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0443" y="4724400"/>
            <a:ext cx="5486400" cy="664536"/>
          </a:xfrm>
        </p:spPr>
        <p:txBody>
          <a:bodyPr anchor="b"/>
          <a:lstStyle>
            <a:lvl1pPr marL="0" algn="r">
              <a:buNone/>
              <a:defRPr sz="2000" b="1"/>
            </a:lvl1pPr>
            <a:extLst/>
          </a:lstStyle>
          <a:p>
            <a:r>
              <a:rPr kumimoji="0" lang="en-US"/>
              <a:t>Click to edit Master title style</a:t>
            </a:r>
          </a:p>
        </p:txBody>
      </p:sp>
      <p:sp>
        <p:nvSpPr>
          <p:cNvPr id="4" name="Text Placeholder 3"/>
          <p:cNvSpPr>
            <a:spLocks noGrp="1"/>
          </p:cNvSpPr>
          <p:nvPr>
            <p:ph type="body" sz="half" idx="2"/>
          </p:nvPr>
        </p:nvSpPr>
        <p:spPr>
          <a:xfrm>
            <a:off x="3040443" y="5388936"/>
            <a:ext cx="5486400" cy="912255"/>
          </a:xfrm>
        </p:spPr>
        <p:txBody>
          <a:bodyPr/>
          <a:lstStyle>
            <a:lvl1pPr marL="0" indent="0" algn="r">
              <a:spcBef>
                <a:spcPts val="0"/>
              </a:spcBef>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13" name="Picture Placeholder 12"/>
          <p:cNvSpPr>
            <a:spLocks noGrp="1"/>
          </p:cNvSpPr>
          <p:nvPr>
            <p:ph type="pic" idx="1"/>
          </p:nvPr>
        </p:nvSpPr>
        <p:spPr>
          <a:xfrm>
            <a:off x="304800" y="249864"/>
            <a:ext cx="8534400" cy="4343400"/>
          </a:xfrm>
          <a:prstGeom prst="round2DiagRect">
            <a:avLst>
              <a:gd name="adj1" fmla="val 11403"/>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extLst/>
          </a:lstStyle>
          <a:p>
            <a:pPr marL="0" algn="l" rtl="0" eaLnBrk="1" latinLnBrk="0" hangingPunct="1"/>
            <a:r>
              <a:rPr kumimoji="0" lang="en-US">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8" name="Date Placeholder 7"/>
          <p:cNvSpPr>
            <a:spLocks noGrp="1"/>
          </p:cNvSpPr>
          <p:nvPr>
            <p:ph type="dt" sz="half" idx="10"/>
          </p:nvPr>
        </p:nvSpPr>
        <p:spPr>
          <a:xfrm>
            <a:off x="5562600" y="6509004"/>
            <a:ext cx="3002280" cy="274320"/>
          </a:xfrm>
        </p:spPr>
        <p:txBody>
          <a:bodyPr vert="horz" rtlCol="0"/>
          <a:lstStyle/>
          <a:p>
            <a:fld id="{27720E64-5C1E-4E18-A473-D3BDC6778939}" type="datetimeFigureOut">
              <a:rPr lang="en-GB" smtClean="0"/>
              <a:t>16/09/2025</a:t>
            </a:fld>
            <a:endParaRPr lang="en-GB"/>
          </a:p>
        </p:txBody>
      </p:sp>
      <p:sp>
        <p:nvSpPr>
          <p:cNvPr id="9" name="Slide Number Placeholder 8"/>
          <p:cNvSpPr>
            <a:spLocks noGrp="1"/>
          </p:cNvSpPr>
          <p:nvPr>
            <p:ph type="sldNum" sz="quarter" idx="11"/>
          </p:nvPr>
        </p:nvSpPr>
        <p:spPr>
          <a:xfrm>
            <a:off x="8638952" y="6509004"/>
            <a:ext cx="464288" cy="274320"/>
          </a:xfrm>
        </p:spPr>
        <p:txBody>
          <a:bodyPr vert="horz" rtlCol="0"/>
          <a:lstStyle>
            <a:lvl1pPr>
              <a:defRPr>
                <a:solidFill>
                  <a:schemeClr val="tx2">
                    <a:shade val="90000"/>
                  </a:schemeClr>
                </a:solidFill>
              </a:defRPr>
            </a:lvl1pPr>
            <a:extLst/>
          </a:lstStyle>
          <a:p>
            <a:fld id="{BEF2CE56-8632-4EA9-B3D2-29DFB407F5A1}" type="slidenum">
              <a:rPr lang="en-GB" smtClean="0"/>
              <a:t>‹#›</a:t>
            </a:fld>
            <a:endParaRPr lang="en-GB"/>
          </a:p>
        </p:txBody>
      </p:sp>
      <p:sp>
        <p:nvSpPr>
          <p:cNvPr id="10" name="Footer Placeholder 9"/>
          <p:cNvSpPr>
            <a:spLocks noGrp="1"/>
          </p:cNvSpPr>
          <p:nvPr>
            <p:ph type="ftr" sz="quarter" idx="12"/>
          </p:nvPr>
        </p:nvSpPr>
        <p:spPr>
          <a:xfrm>
            <a:off x="1600200" y="6509004"/>
            <a:ext cx="3907464" cy="274320"/>
          </a:xfrm>
        </p:spPr>
        <p:txBody>
          <a:bodyPr vert="horz" rtlCol="0"/>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27720E64-5C1E-4E18-A473-D3BDC6778939}" type="datetimeFigureOut">
              <a:rPr lang="en-GB" smtClean="0"/>
              <a:t>16/09/2025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F2CE56-8632-4EA9-B3D2-29DFB407F5A1}"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lvl1pPr algn="l">
              <a:defRPr/>
            </a:lvl1pPr>
            <a:extLs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27720E64-5C1E-4E18-A473-D3BDC6778939}" type="datetimeFigureOut">
              <a:rPr lang="en-GB" smtClean="0"/>
              <a:t>16/09/2025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F2CE56-8632-4EA9-B3D2-29DFB407F5A1}"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Round Diagonal Corner Rectangle 6"/>
          <p:cNvSpPr/>
          <p:nvPr/>
        </p:nvSpPr>
        <p:spPr>
          <a:xfrm>
            <a:off x="164592" y="147085"/>
            <a:ext cx="8810846" cy="6565392"/>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Footer Placeholder 2"/>
          <p:cNvSpPr>
            <a:spLocks noGrp="1"/>
          </p:cNvSpPr>
          <p:nvPr>
            <p:ph type="ftr" sz="quarter" idx="3"/>
          </p:nvPr>
        </p:nvSpPr>
        <p:spPr>
          <a:xfrm>
            <a:off x="1295400" y="6400800"/>
            <a:ext cx="4212264" cy="274320"/>
          </a:xfrm>
          <a:prstGeom prst="rect">
            <a:avLst/>
          </a:prstGeom>
        </p:spPr>
        <p:txBody>
          <a:bodyPr/>
          <a:lstStyle>
            <a:lvl1pPr algn="r" eaLnBrk="1" latinLnBrk="0" hangingPunct="1">
              <a:defRPr kumimoji="0" sz="1300">
                <a:solidFill>
                  <a:schemeClr val="bg2">
                    <a:tint val="60000"/>
                    <a:satMod val="155000"/>
                  </a:schemeClr>
                </a:solidFill>
              </a:defRPr>
            </a:lvl1pPr>
            <a:extLst/>
          </a:lstStyle>
          <a:p>
            <a:endParaRPr lang="en-GB"/>
          </a:p>
        </p:txBody>
      </p:sp>
      <p:sp>
        <p:nvSpPr>
          <p:cNvPr id="14" name="Date Placeholder 13"/>
          <p:cNvSpPr>
            <a:spLocks noGrp="1"/>
          </p:cNvSpPr>
          <p:nvPr>
            <p:ph type="dt" sz="half" idx="2"/>
          </p:nvPr>
        </p:nvSpPr>
        <p:spPr>
          <a:xfrm>
            <a:off x="5562600" y="6400800"/>
            <a:ext cx="3002280" cy="274320"/>
          </a:xfrm>
          <a:prstGeom prst="rect">
            <a:avLst/>
          </a:prstGeom>
        </p:spPr>
        <p:txBody>
          <a:bodyPr/>
          <a:lstStyle>
            <a:lvl1pPr algn="l" eaLnBrk="1" latinLnBrk="0" hangingPunct="1">
              <a:defRPr kumimoji="0" sz="1300">
                <a:solidFill>
                  <a:schemeClr val="bg2">
                    <a:tint val="60000"/>
                    <a:satMod val="155000"/>
                  </a:schemeClr>
                </a:solidFill>
              </a:defRPr>
            </a:lvl1pPr>
            <a:extLst/>
          </a:lstStyle>
          <a:p>
            <a:fld id="{27720E64-5C1E-4E18-A473-D3BDC6778939}" type="datetimeFigureOut">
              <a:rPr lang="en-GB" smtClean="0"/>
              <a:t>16/09/2025</a:t>
            </a:fld>
            <a:endParaRPr lang="en-GB"/>
          </a:p>
        </p:txBody>
      </p:sp>
      <p:sp>
        <p:nvSpPr>
          <p:cNvPr id="23" name="Slide Number Placeholder 22"/>
          <p:cNvSpPr>
            <a:spLocks noGrp="1"/>
          </p:cNvSpPr>
          <p:nvPr>
            <p:ph type="sldNum" sz="quarter" idx="4"/>
          </p:nvPr>
        </p:nvSpPr>
        <p:spPr>
          <a:xfrm>
            <a:off x="8638952" y="6514568"/>
            <a:ext cx="464288" cy="274320"/>
          </a:xfrm>
          <a:prstGeom prst="rect">
            <a:avLst/>
          </a:prstGeom>
        </p:spPr>
        <p:txBody>
          <a:bodyPr anchor="ctr"/>
          <a:lstStyle>
            <a:lvl1pPr algn="r" eaLnBrk="1" latinLnBrk="0" hangingPunct="1">
              <a:defRPr kumimoji="0" sz="1600">
                <a:solidFill>
                  <a:schemeClr val="tx2">
                    <a:shade val="90000"/>
                  </a:schemeClr>
                </a:solidFill>
                <a:effectLst/>
              </a:defRPr>
            </a:lvl1pPr>
            <a:extLst/>
          </a:lstStyle>
          <a:p>
            <a:fld id="{BEF2CE56-8632-4EA9-B3D2-29DFB407F5A1}" type="slidenum">
              <a:rPr lang="en-GB" smtClean="0"/>
              <a:t>‹#›</a:t>
            </a:fld>
            <a:endParaRPr lang="en-GB"/>
          </a:p>
        </p:txBody>
      </p:sp>
      <p:sp>
        <p:nvSpPr>
          <p:cNvPr id="22" name="Title Placeholder 21"/>
          <p:cNvSpPr>
            <a:spLocks noGrp="1"/>
          </p:cNvSpPr>
          <p:nvPr>
            <p:ph type="title"/>
          </p:nvPr>
        </p:nvSpPr>
        <p:spPr>
          <a:xfrm>
            <a:off x="457200" y="253536"/>
            <a:ext cx="8229600" cy="1143000"/>
          </a:xfrm>
          <a:prstGeom prst="rect">
            <a:avLst/>
          </a:prstGeom>
        </p:spPr>
        <p:txBody>
          <a:bodyPr rIns="91440" anchor="b">
            <a:normAutofit/>
            <a:scene3d>
              <a:camera prst="orthographicFront"/>
              <a:lightRig rig="soft" dir="t">
                <a:rot lat="0" lon="0" rev="2400000"/>
              </a:lightRig>
            </a:scene3d>
            <a:sp3d>
              <a:bevelT w="19050" h="12700"/>
            </a:sp3d>
          </a:bodyPr>
          <a:lstStyle/>
          <a:p>
            <a:r>
              <a:rPr kumimoji="0" lang="en-US"/>
              <a:t>Click to edit Master title style</a:t>
            </a:r>
          </a:p>
        </p:txBody>
      </p:sp>
      <p:sp>
        <p:nvSpPr>
          <p:cNvPr id="13" name="Text Placeholder 12"/>
          <p:cNvSpPr>
            <a:spLocks noGrp="1"/>
          </p:cNvSpPr>
          <p:nvPr>
            <p:ph type="body" idx="1"/>
          </p:nvPr>
        </p:nvSpPr>
        <p:spPr>
          <a:xfrm>
            <a:off x="457200" y="1646237"/>
            <a:ext cx="8229600" cy="452628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Tree>
  </p:cSld>
  <p:clrMap bg1="dk1" tx1="lt1" bg2="dk2" tx2="lt2" accent1="accent1" accent2="accent2" accent3="accent3" accent4="accent4" accent5="accent5" accent6="accent6" hlink="hlink" folHlink="folHlink"/>
  <p:sldLayoutIdLst>
    <p:sldLayoutId id="2147483901" r:id="rId1"/>
    <p:sldLayoutId id="2147483902" r:id="rId2"/>
    <p:sldLayoutId id="2147483903" r:id="rId3"/>
    <p:sldLayoutId id="2147483904" r:id="rId4"/>
    <p:sldLayoutId id="2147483905" r:id="rId5"/>
    <p:sldLayoutId id="2147483906" r:id="rId6"/>
    <p:sldLayoutId id="2147483907" r:id="rId7"/>
    <p:sldLayoutId id="2147483908" r:id="rId8"/>
    <p:sldLayoutId id="2147483909" r:id="rId9"/>
    <p:sldLayoutId id="2147483910" r:id="rId10"/>
    <p:sldLayoutId id="2147483911" r:id="rId11"/>
  </p:sldLayoutIdLst>
  <p:txStyles>
    <p:titleStyle>
      <a:lvl1pPr marL="54864" algn="r" rtl="0" eaLnBrk="1" latinLnBrk="0" hangingPunct="1">
        <a:spcBef>
          <a:spcPct val="0"/>
        </a:spcBef>
        <a:buNone/>
        <a:defRPr kumimoji="0" sz="4600" kern="1200">
          <a:solidFill>
            <a:schemeClr val="tx2">
              <a:tint val="100000"/>
              <a:shade val="90000"/>
              <a:satMod val="250000"/>
              <a:alpha val="100000"/>
            </a:schemeClr>
          </a:solidFill>
          <a:effectLst>
            <a:outerShdw blurRad="38100" dist="25500" dir="5400000" algn="tl" rotWithShape="0">
              <a:srgbClr val="000000">
                <a:satMod val="180000"/>
                <a:alpha val="75000"/>
              </a:srgbClr>
            </a:outerShdw>
          </a:effectLst>
          <a:latin typeface="+mj-lt"/>
          <a:ea typeface="+mj-ea"/>
          <a:cs typeface="+mj-cs"/>
        </a:defRPr>
      </a:lvl1pPr>
      <a:extLst/>
    </p:titleStyle>
    <p:bodyStyle>
      <a:lvl1pPr marL="292100" indent="-292100" algn="l" rtl="0" eaLnBrk="1" latinLnBrk="0" hangingPunct="1">
        <a:spcBef>
          <a:spcPts val="0"/>
        </a:spcBef>
        <a:buClr>
          <a:schemeClr val="accent1"/>
        </a:buClr>
        <a:buSzPct val="70000"/>
        <a:buFont typeface="Wingdings 2"/>
        <a:buChar char=""/>
        <a:defRPr kumimoji="0" sz="3200" kern="1200">
          <a:solidFill>
            <a:schemeClr val="tx1"/>
          </a:solidFill>
          <a:latin typeface="+mn-lt"/>
          <a:ea typeface="+mn-ea"/>
          <a:cs typeface="+mn-cs"/>
        </a:defRPr>
      </a:lvl1pPr>
      <a:lvl2pPr marL="640080" indent="-228600" algn="l" rtl="0" eaLnBrk="1" latinLnBrk="0" hangingPunct="1">
        <a:spcBef>
          <a:spcPts val="400"/>
        </a:spcBef>
        <a:buClr>
          <a:schemeClr val="accent2"/>
        </a:buClr>
        <a:buSzPct val="90000"/>
        <a:buFontTx/>
        <a:buChar char="•"/>
        <a:defRPr kumimoji="0" sz="2600" kern="1200">
          <a:solidFill>
            <a:schemeClr val="tx1"/>
          </a:solidFill>
          <a:latin typeface="+mn-lt"/>
          <a:ea typeface="+mn-ea"/>
          <a:cs typeface="+mn-cs"/>
        </a:defRPr>
      </a:lvl2pPr>
      <a:lvl3pPr marL="822960" indent="-192024" algn="l" rtl="0" eaLnBrk="1" latinLnBrk="0" hangingPunct="1">
        <a:spcBef>
          <a:spcPts val="400"/>
        </a:spcBef>
        <a:buClr>
          <a:schemeClr val="accent3"/>
        </a:buClr>
        <a:buSzPct val="100000"/>
        <a:buFont typeface="Wingdings 2"/>
        <a:buChar char=""/>
        <a:defRPr kumimoji="0" sz="2300" kern="1200">
          <a:solidFill>
            <a:schemeClr val="tx1"/>
          </a:solidFill>
          <a:latin typeface="+mn-lt"/>
          <a:ea typeface="+mn-ea"/>
          <a:cs typeface="+mn-cs"/>
        </a:defRPr>
      </a:lvl3pPr>
      <a:lvl4pPr marL="1005840" indent="-182880" algn="l" rtl="0" eaLnBrk="1" latinLnBrk="0" hangingPunct="1">
        <a:spcBef>
          <a:spcPts val="400"/>
        </a:spcBef>
        <a:buClr>
          <a:schemeClr val="accent3"/>
        </a:buClr>
        <a:buSzPct val="100000"/>
        <a:buFont typeface="Wingdings 2"/>
        <a:buChar char=""/>
        <a:defRPr kumimoji="0" sz="2000" kern="1200">
          <a:solidFill>
            <a:schemeClr val="tx1"/>
          </a:solidFill>
          <a:latin typeface="+mn-lt"/>
          <a:ea typeface="+mn-ea"/>
          <a:cs typeface="+mn-cs"/>
        </a:defRPr>
      </a:lvl4pPr>
      <a:lvl5pPr marL="1188720" indent="-182880" algn="l" rtl="0" eaLnBrk="1" latinLnBrk="0" hangingPunct="1">
        <a:spcBef>
          <a:spcPts val="400"/>
        </a:spcBef>
        <a:buClr>
          <a:schemeClr val="accent3"/>
        </a:buClr>
        <a:buSzPct val="100000"/>
        <a:buFont typeface="Wingdings 2"/>
        <a:buChar char=""/>
        <a:defRPr kumimoji="0" sz="1900" kern="1200">
          <a:solidFill>
            <a:schemeClr val="tx1"/>
          </a:solidFill>
          <a:latin typeface="+mn-lt"/>
          <a:ea typeface="+mn-ea"/>
          <a:cs typeface="+mn-cs"/>
        </a:defRPr>
      </a:lvl5pPr>
      <a:lvl6pPr marL="1371600" indent="-173736" algn="l" rtl="0" eaLnBrk="1" latinLnBrk="0" hangingPunct="1">
        <a:spcBef>
          <a:spcPts val="400"/>
        </a:spcBef>
        <a:buClr>
          <a:schemeClr val="accent4"/>
        </a:buClr>
        <a:buFont typeface="Wingdings 2"/>
        <a:buChar char=""/>
        <a:defRPr kumimoji="0" sz="1800" kern="1200" baseline="0">
          <a:solidFill>
            <a:schemeClr val="tx1"/>
          </a:solidFill>
          <a:latin typeface="+mn-lt"/>
          <a:ea typeface="+mn-ea"/>
          <a:cs typeface="+mn-cs"/>
        </a:defRPr>
      </a:lvl6pPr>
      <a:lvl7pPr marL="155448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7pPr>
      <a:lvl8pPr marL="173736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8pPr>
      <a:lvl9pPr marL="192024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www.youtube.com/watch?v=M6AQaS6xodU&amp;t=417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What Part does Sustainability Play in Strategic Management?</a:t>
            </a:r>
          </a:p>
        </p:txBody>
      </p:sp>
      <p:pic>
        <p:nvPicPr>
          <p:cNvPr id="2048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75856" y="3717032"/>
            <a:ext cx="2719189" cy="27071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434458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96752"/>
            <a:ext cx="8229600" cy="1143000"/>
          </a:xfrm>
        </p:spPr>
        <p:txBody>
          <a:bodyPr>
            <a:normAutofit fontScale="90000"/>
          </a:bodyPr>
          <a:lstStyle/>
          <a:p>
            <a:r>
              <a:rPr lang="en-GB" dirty="0"/>
              <a:t>The Comprehensive Business Case for Sustainability</a:t>
            </a:r>
            <a:br>
              <a:rPr lang="en-GB" dirty="0"/>
            </a:br>
            <a:endParaRPr lang="en-GB" dirty="0"/>
          </a:p>
        </p:txBody>
      </p:sp>
      <p:sp>
        <p:nvSpPr>
          <p:cNvPr id="3" name="Content Placeholder 2"/>
          <p:cNvSpPr>
            <a:spLocks noGrp="1"/>
          </p:cNvSpPr>
          <p:nvPr>
            <p:ph idx="1"/>
          </p:nvPr>
        </p:nvSpPr>
        <p:spPr/>
        <p:txBody>
          <a:bodyPr>
            <a:normAutofit/>
          </a:bodyPr>
          <a:lstStyle/>
          <a:p>
            <a:endParaRPr lang="en-GB" dirty="0"/>
          </a:p>
          <a:p>
            <a:pPr marL="0" indent="0">
              <a:buNone/>
            </a:pPr>
            <a:r>
              <a:rPr lang="en-GB" dirty="0"/>
              <a:t>by </a:t>
            </a:r>
            <a:r>
              <a:rPr lang="en-GB" dirty="0" err="1"/>
              <a:t>Tensie</a:t>
            </a:r>
            <a:r>
              <a:rPr lang="en-GB" dirty="0"/>
              <a:t> Whelan and Carly Fink</a:t>
            </a:r>
          </a:p>
          <a:p>
            <a:pPr marL="0" indent="0">
              <a:buNone/>
            </a:pPr>
            <a:r>
              <a:rPr lang="en-GB" dirty="0"/>
              <a:t>October 21, 2016 Harvard Business Review</a:t>
            </a:r>
          </a:p>
          <a:p>
            <a:pPr marL="0" indent="0">
              <a:buNone/>
            </a:pPr>
            <a:endParaRPr lang="en-GB" dirty="0"/>
          </a:p>
          <a:p>
            <a:pPr marL="0" indent="0">
              <a:buNone/>
            </a:pPr>
            <a:r>
              <a:rPr lang="en-GB" dirty="0"/>
              <a:t>Suggests a sustainability business case for the 21st century corporate executive</a:t>
            </a:r>
          </a:p>
        </p:txBody>
      </p:sp>
    </p:spTree>
    <p:extLst>
      <p:ext uri="{BB962C8B-B14F-4D97-AF65-F5344CB8AC3E}">
        <p14:creationId xmlns:p14="http://schemas.microsoft.com/office/powerpoint/2010/main" val="18384736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552" y="2205615"/>
            <a:ext cx="6120680" cy="45124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ectangle 4"/>
          <p:cNvSpPr/>
          <p:nvPr/>
        </p:nvSpPr>
        <p:spPr>
          <a:xfrm>
            <a:off x="0" y="0"/>
            <a:ext cx="9036496" cy="2215991"/>
          </a:xfrm>
          <a:prstGeom prst="rect">
            <a:avLst/>
          </a:prstGeom>
        </p:spPr>
        <p:txBody>
          <a:bodyPr wrap="square">
            <a:spAutoFit/>
          </a:bodyPr>
          <a:lstStyle/>
          <a:p>
            <a:r>
              <a:rPr lang="en-GB" sz="4600" dirty="0">
                <a:solidFill>
                  <a:srgbClr val="CAF278">
                    <a:tint val="100000"/>
                    <a:shade val="90000"/>
                    <a:satMod val="250000"/>
                    <a:alpha val="100000"/>
                  </a:srgbClr>
                </a:solidFill>
                <a:effectLst>
                  <a:outerShdw blurRad="38100" dist="25500" dir="5400000" algn="tl" rotWithShape="0">
                    <a:srgbClr val="000000">
                      <a:satMod val="180000"/>
                      <a:alpha val="75000"/>
                    </a:srgbClr>
                  </a:outerShdw>
                </a:effectLst>
                <a:ea typeface="+mj-ea"/>
                <a:cs typeface="+mj-cs"/>
              </a:rPr>
              <a:t>1. Driving competitive advantage through stakeholder engagement</a:t>
            </a:r>
            <a:endParaRPr lang="en-GB" dirty="0"/>
          </a:p>
        </p:txBody>
      </p:sp>
    </p:spTree>
    <p:extLst>
      <p:ext uri="{BB962C8B-B14F-4D97-AF65-F5344CB8AC3E}">
        <p14:creationId xmlns:p14="http://schemas.microsoft.com/office/powerpoint/2010/main" val="39151283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04664"/>
            <a:ext cx="8229600" cy="5767853"/>
          </a:xfrm>
        </p:spPr>
        <p:txBody>
          <a:bodyPr/>
          <a:lstStyle/>
          <a:p>
            <a:pPr marL="0" indent="0">
              <a:buNone/>
            </a:pPr>
            <a:r>
              <a:rPr lang="en-GB" dirty="0"/>
              <a:t>Traditional business models aim to create value for shareholders, often at the expense of other stakeholders. </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1601" y="2060848"/>
            <a:ext cx="4643388" cy="44525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414924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404664"/>
            <a:ext cx="8229600" cy="4526280"/>
          </a:xfrm>
        </p:spPr>
        <p:txBody>
          <a:bodyPr>
            <a:normAutofit/>
          </a:bodyPr>
          <a:lstStyle/>
          <a:p>
            <a:r>
              <a:rPr lang="en-GB" sz="2800" dirty="0"/>
              <a:t>Sustainable businesses are redefining the corporate ecosystem by designing models that create value for all stakeholders, including employees, shareholders, supply chains, civil society, and the planet.</a:t>
            </a: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11960" y="2852936"/>
            <a:ext cx="3816424" cy="36520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439580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9552" y="332656"/>
            <a:ext cx="8229600" cy="4526280"/>
          </a:xfrm>
        </p:spPr>
        <p:txBody>
          <a:bodyPr>
            <a:normAutofit/>
          </a:bodyPr>
          <a:lstStyle/>
          <a:p>
            <a:r>
              <a:rPr lang="en-GB" sz="2800" dirty="0"/>
              <a:t>Through regular dialogue with stakeholders and continual iteration, a company with a sustainability agenda is better positioned to anticipate and react to economic, social, environmental, and regulatory changes as they arise.</a:t>
            </a: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00375" y="3026862"/>
            <a:ext cx="6143625" cy="381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508719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2. Improving risk management </a:t>
            </a:r>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93703" y="1628800"/>
            <a:ext cx="4968552" cy="49685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285687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260648"/>
            <a:ext cx="8229600" cy="4526280"/>
          </a:xfrm>
        </p:spPr>
        <p:txBody>
          <a:bodyPr>
            <a:normAutofit/>
          </a:bodyPr>
          <a:lstStyle/>
          <a:p>
            <a:r>
              <a:rPr lang="en-GB" sz="2400" dirty="0"/>
              <a:t>In a study on climate change data and corporations on the US, 8,000 supplier companies (that sell to 75 multinationals) reported on their level of climate risk. 72% said that climate change presents risks that could significantly impact their operations, revenue, or expenditures.</a:t>
            </a:r>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5616" y="3212976"/>
            <a:ext cx="7010733" cy="34396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350438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31656"/>
            <a:ext cx="8229600" cy="4526280"/>
          </a:xfrm>
        </p:spPr>
        <p:txBody>
          <a:bodyPr/>
          <a:lstStyle/>
          <a:p>
            <a:r>
              <a:rPr lang="en-GB" sz="2400" dirty="0"/>
              <a:t>Unlike traditional forms of business risk, social and environmental risks manifest themselves over a longer term, often affect the business on many dimensions, and are largely outside the organisation’s control. Managing risks therefore requires making investment decisions today for longer-term capacity building and developing adaptive strategies.</a:t>
            </a:r>
          </a:p>
          <a:p>
            <a:endParaRPr lang="en-GB" dirty="0"/>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14500" y="2852936"/>
            <a:ext cx="5715000" cy="381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449167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Fostering innovation </a:t>
            </a:r>
          </a:p>
        </p:txBody>
      </p:sp>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87624" y="1628800"/>
            <a:ext cx="7385516" cy="49596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448916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188640"/>
            <a:ext cx="8229600" cy="4526280"/>
          </a:xfrm>
        </p:spPr>
        <p:txBody>
          <a:bodyPr>
            <a:normAutofit/>
          </a:bodyPr>
          <a:lstStyle/>
          <a:p>
            <a:r>
              <a:rPr lang="en-GB" dirty="0"/>
              <a:t>Investing in sustainability is not only a risk management tool; it can also drive innovation.  Redesigning products to meet environmental standards or social needs offers new business opportunities.</a:t>
            </a:r>
          </a:p>
          <a:p>
            <a:pPr marL="0" indent="0">
              <a:buNone/>
            </a:pPr>
            <a:endParaRPr lang="en-GB" dirty="0"/>
          </a:p>
        </p:txBody>
      </p:sp>
      <p:pic>
        <p:nvPicPr>
          <p:cNvPr id="92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552" y="3458133"/>
            <a:ext cx="7715672" cy="27728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836012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692696"/>
            <a:ext cx="8229600" cy="5328592"/>
          </a:xfrm>
        </p:spPr>
        <p:txBody>
          <a:bodyPr>
            <a:normAutofit/>
          </a:bodyPr>
          <a:lstStyle/>
          <a:p>
            <a:r>
              <a:rPr lang="en-GB" sz="2400" dirty="0"/>
              <a:t>Facing strict regulation on chemical release and competition from flowers from Africa, the Dutch flower industry developed a closed-loop system that grows flowers hydroponically in greenhouses, lowering risk of infestation and reducing the use of fertilizers and pesticides. The system also improves product quality by creating regulated growing conditions. Their innovative system has increased productivity and quality, reduced environmental impact and costs, and increased global competitiveness</a:t>
            </a:r>
          </a:p>
        </p:txBody>
      </p:sp>
      <p:pic>
        <p:nvPicPr>
          <p:cNvPr id="1024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44208" y="4221088"/>
            <a:ext cx="1914525" cy="2390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813973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4. Improving Financial Performance</a:t>
            </a:r>
          </a:p>
        </p:txBody>
      </p:sp>
      <p:pic>
        <p:nvPicPr>
          <p:cNvPr id="112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7584" y="1484783"/>
            <a:ext cx="7560840" cy="50090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32940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332656"/>
            <a:ext cx="8229600" cy="4526280"/>
          </a:xfrm>
        </p:spPr>
        <p:txBody>
          <a:bodyPr>
            <a:normAutofit/>
          </a:bodyPr>
          <a:lstStyle/>
          <a:p>
            <a:r>
              <a:rPr lang="en-GB" sz="2400" dirty="0"/>
              <a:t>Many business leaders have the erroneous perception that one can have profits or sustainability, but not both.  This probably has its roots in Milton Friedman’s 50-year old, but still influential, thesis that the only business of a business is profit as well as a hangover from the 1970s and 80s, when low quality, high priced environmental products failed in the market and early socially responsible investing delivered low returns. That conventional wisdom has now reversed.</a:t>
            </a:r>
          </a:p>
          <a:p>
            <a:endParaRPr lang="en-GB" dirty="0"/>
          </a:p>
          <a:p>
            <a:endParaRPr lang="en-GB" dirty="0"/>
          </a:p>
        </p:txBody>
      </p:sp>
      <p:pic>
        <p:nvPicPr>
          <p:cNvPr id="1229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47664" y="3645024"/>
            <a:ext cx="5715000" cy="2857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781296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48680"/>
            <a:ext cx="8229600" cy="5623837"/>
          </a:xfrm>
        </p:spPr>
        <p:txBody>
          <a:bodyPr/>
          <a:lstStyle/>
          <a:p>
            <a:r>
              <a:rPr lang="en-GB" sz="2400" dirty="0"/>
              <a:t>In addition to the financial benefits that accrue from increased competitive advantage and innovation as discussed earlier, companies are realizing significant cost savings through environmental sustainability-related operational efficiencies</a:t>
            </a:r>
          </a:p>
          <a:p>
            <a:endParaRPr lang="en-GB" dirty="0"/>
          </a:p>
        </p:txBody>
      </p:sp>
      <p:pic>
        <p:nvPicPr>
          <p:cNvPr id="1331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87624" y="2487627"/>
            <a:ext cx="6048671" cy="39381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421823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5. Building Customer Loyalty</a:t>
            </a:r>
          </a:p>
        </p:txBody>
      </p:sp>
      <p:pic>
        <p:nvPicPr>
          <p:cNvPr id="1433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79712" y="1676543"/>
            <a:ext cx="4968552" cy="44785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75924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332656"/>
            <a:ext cx="8229600" cy="4526280"/>
          </a:xfrm>
        </p:spPr>
        <p:txBody>
          <a:bodyPr>
            <a:normAutofit/>
          </a:bodyPr>
          <a:lstStyle/>
          <a:p>
            <a:r>
              <a:rPr lang="en-GB" sz="2400" dirty="0"/>
              <a:t>Companies are </a:t>
            </a:r>
            <a:r>
              <a:rPr lang="en-GB" sz="2400" dirty="0" err="1"/>
              <a:t>skeptical</a:t>
            </a:r>
            <a:r>
              <a:rPr lang="en-GB" sz="2400" dirty="0"/>
              <a:t> about consumer interest in sustainable products – especially where willingness-to-pay is concerned.  Some of that is self-inflicted, as early on companies tended to increase “sustainable” product prices substantially and in some cases sold inferior products (e.g. pricy natural cleaning products that did not work).</a:t>
            </a:r>
          </a:p>
          <a:p>
            <a:endParaRPr lang="en-GB" dirty="0"/>
          </a:p>
          <a:p>
            <a:endParaRPr lang="en-GB" dirty="0"/>
          </a:p>
        </p:txBody>
      </p:sp>
      <p:pic>
        <p:nvPicPr>
          <p:cNvPr id="1536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07904" y="2757729"/>
            <a:ext cx="4248472" cy="37685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762364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48680"/>
            <a:ext cx="8229600" cy="5623837"/>
          </a:xfrm>
        </p:spPr>
        <p:txBody>
          <a:bodyPr>
            <a:normAutofit/>
          </a:bodyPr>
          <a:lstStyle/>
          <a:p>
            <a:r>
              <a:rPr lang="en-GB" sz="2400" dirty="0"/>
              <a:t>However, a shift is occurring in the minds of consumers. Today’s consumers expect more transparency, honesty, and tangible global impact from companies and can choose from a raft of sustainable, competitively priced, high quality products.  In fact, one study found that among numerous factors surveyed, the news coverage regarding environmental and social responsibility was the only significant factor that affected respondents’ evaluation of a firm and intent to buy.</a:t>
            </a:r>
          </a:p>
          <a:p>
            <a:endParaRPr lang="en-GB" dirty="0"/>
          </a:p>
        </p:txBody>
      </p:sp>
      <p:pic>
        <p:nvPicPr>
          <p:cNvPr id="1638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15816" y="4077072"/>
            <a:ext cx="3312368" cy="24055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716727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6. Attracting and Engaging Employees</a:t>
            </a:r>
          </a:p>
        </p:txBody>
      </p:sp>
      <p:pic>
        <p:nvPicPr>
          <p:cNvPr id="1741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87624" y="1649096"/>
            <a:ext cx="6702311" cy="50202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370197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188640"/>
            <a:ext cx="8229600" cy="4526280"/>
          </a:xfrm>
        </p:spPr>
        <p:txBody>
          <a:bodyPr>
            <a:normAutofit/>
          </a:bodyPr>
          <a:lstStyle/>
          <a:p>
            <a:r>
              <a:rPr lang="en-GB" dirty="0"/>
              <a:t>Corporate sustainability initiatives aimed at improving performance and proving value to society can increase employee loyalty, efficiency, and productivity and improve HR statistics related to recruitment, retention, and morale.</a:t>
            </a:r>
          </a:p>
          <a:p>
            <a:endParaRPr lang="en-GB" dirty="0"/>
          </a:p>
          <a:p>
            <a:endParaRPr lang="en-GB" dirty="0"/>
          </a:p>
        </p:txBody>
      </p:sp>
      <p:pic>
        <p:nvPicPr>
          <p:cNvPr id="1843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23728" y="3573015"/>
            <a:ext cx="4752528" cy="29892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827960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76672"/>
            <a:ext cx="8229600" cy="5695845"/>
          </a:xfrm>
        </p:spPr>
        <p:txBody>
          <a:bodyPr>
            <a:normAutofit/>
          </a:bodyPr>
          <a:lstStyle/>
          <a:p>
            <a:r>
              <a:rPr lang="en-GB" sz="2400" dirty="0"/>
              <a:t>Research is finding that 21st century employees are focusing more on mission, purpose, and work-life balance. Companies that invest in sustainability initiatives tend to create sought-after culture and engagement due to company strategy focusing more on purpose and providing value to society.  </a:t>
            </a:r>
          </a:p>
          <a:p>
            <a:endParaRPr lang="en-GB" dirty="0"/>
          </a:p>
        </p:txBody>
      </p:sp>
      <p:pic>
        <p:nvPicPr>
          <p:cNvPr id="1945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11960" y="4005064"/>
            <a:ext cx="3905250" cy="2195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777715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692696"/>
            <a:ext cx="8229600" cy="5479821"/>
          </a:xfrm>
        </p:spPr>
        <p:txBody>
          <a:bodyPr/>
          <a:lstStyle/>
          <a:p>
            <a:pPr marL="0" indent="0">
              <a:buNone/>
            </a:pPr>
            <a:r>
              <a:rPr lang="en-GB" dirty="0"/>
              <a:t>Environmental Sustainability in Business: A Case Study </a:t>
            </a:r>
          </a:p>
          <a:p>
            <a:pPr marL="0" indent="0">
              <a:buNone/>
            </a:pPr>
            <a:endParaRPr lang="en-GB" dirty="0"/>
          </a:p>
          <a:p>
            <a:pPr marL="0" indent="0">
              <a:buNone/>
            </a:pPr>
            <a:r>
              <a:rPr lang="en-GB" dirty="0">
                <a:hlinkClick r:id="rId2"/>
              </a:rPr>
              <a:t>https://www.youtube.com/watch?v=M6AQaS6xodU&amp;t=417s</a:t>
            </a:r>
            <a:endParaRPr lang="en-GB" dirty="0"/>
          </a:p>
          <a:p>
            <a:pPr marL="0" indent="0">
              <a:buNone/>
            </a:pPr>
            <a:endParaRPr lang="en-GB" dirty="0"/>
          </a:p>
        </p:txBody>
      </p:sp>
    </p:spTree>
    <p:extLst>
      <p:ext uri="{BB962C8B-B14F-4D97-AF65-F5344CB8AC3E}">
        <p14:creationId xmlns:p14="http://schemas.microsoft.com/office/powerpoint/2010/main" val="304091125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oundry">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Foundry">
      <a:majorFont>
        <a:latin typeface="Rockwell"/>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Rockwell"/>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Foundry">
      <a:fillStyleLst>
        <a:solidFill>
          <a:schemeClr val="phClr"/>
        </a:solidFill>
        <a:gradFill rotWithShape="1">
          <a:gsLst>
            <a:gs pos="0">
              <a:schemeClr val="phClr">
                <a:tint val="70000"/>
                <a:satMod val="180000"/>
              </a:schemeClr>
            </a:gs>
            <a:gs pos="62000">
              <a:schemeClr val="phClr">
                <a:tint val="30000"/>
                <a:satMod val="180000"/>
              </a:schemeClr>
            </a:gs>
            <a:gs pos="100000">
              <a:schemeClr val="phClr">
                <a:tint val="22000"/>
                <a:satMod val="180000"/>
              </a:schemeClr>
            </a:gs>
          </a:gsLst>
          <a:lin ang="16200000" scaled="0"/>
        </a:gradFill>
        <a:gradFill rotWithShape="1">
          <a:gsLst>
            <a:gs pos="0">
              <a:schemeClr val="phClr">
                <a:shade val="58000"/>
                <a:satMod val="150000"/>
              </a:schemeClr>
            </a:gs>
            <a:gs pos="72000">
              <a:schemeClr val="phClr">
                <a:tint val="90000"/>
                <a:satMod val="135000"/>
              </a:schemeClr>
            </a:gs>
            <a:gs pos="100000">
              <a:schemeClr val="phClr">
                <a:tint val="80000"/>
                <a:satMod val="155000"/>
              </a:schemeClr>
            </a:gs>
          </a:gsLst>
          <a:lin ang="16200000" scaled="0"/>
        </a:gradFill>
      </a:fillStyleLst>
      <a:lnStyleLst>
        <a:ln w="9525" cap="flat" cmpd="sng" algn="ctr">
          <a:solidFill>
            <a:schemeClr val="phClr">
              <a:shade val="80000"/>
            </a:schemeClr>
          </a:solidFill>
          <a:prstDash val="solid"/>
        </a:ln>
        <a:ln w="38100" cap="flat" cmpd="sng" algn="ctr">
          <a:solidFill>
            <a:schemeClr val="phClr"/>
          </a:solidFill>
          <a:prstDash val="solid"/>
        </a:ln>
        <a:ln w="38100" cap="flat" cmpd="sng" algn="ctr">
          <a:solidFill>
            <a:schemeClr val="phClr"/>
          </a:solidFill>
          <a:prstDash val="solid"/>
        </a:ln>
      </a:lnStyleLst>
      <a:effectStyleLst>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scene3d>
            <a:camera prst="orthographicFront" fov="0">
              <a:rot lat="0" lon="0" rev="0"/>
            </a:camera>
            <a:lightRig rig="soft" dir="tl">
              <a:rot lat="0" lon="0" rev="20000000"/>
            </a:lightRig>
          </a:scene3d>
          <a:sp3d prstMaterial="matte">
            <a:bevelT w="63500" h="63500" prst="coolSlant"/>
          </a:sp3d>
        </a:effectStyle>
      </a:effectStyleLst>
      <a:bgFillStyleLst>
        <a:solidFill>
          <a:schemeClr val="phClr"/>
        </a:solidFill>
        <a:gradFill rotWithShape="1">
          <a:gsLst>
            <a:gs pos="0">
              <a:schemeClr val="phClr">
                <a:tint val="75000"/>
                <a:satMod val="400000"/>
              </a:schemeClr>
            </a:gs>
            <a:gs pos="20000">
              <a:schemeClr val="phClr">
                <a:tint val="80000"/>
                <a:satMod val="355000"/>
              </a:schemeClr>
            </a:gs>
            <a:gs pos="100000">
              <a:schemeClr val="phClr">
                <a:tint val="95000"/>
                <a:shade val="55000"/>
                <a:satMod val="355000"/>
              </a:schemeClr>
            </a:gs>
          </a:gsLst>
          <a:path path="circle">
            <a:fillToRect l="67500" t="35000" r="32500" b="65000"/>
          </a:path>
        </a:gradFill>
        <a:blipFill>
          <a:blip xmlns:r="http://schemas.openxmlformats.org/officeDocument/2006/relationships" r:embed="rId1">
            <a:duotone>
              <a:schemeClr val="phClr">
                <a:shade val="30000"/>
                <a:satMod val="120000"/>
              </a:schemeClr>
              <a:schemeClr val="phClr">
                <a:tint val="70000"/>
                <a:satMod val="250000"/>
              </a:schemeClr>
            </a:duotone>
          </a:blip>
          <a:tile tx="0" ty="0" sx="50000" sy="50000" flip="none" algn="t"/>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Foundry</Template>
  <TotalTime>2630</TotalTime>
  <Words>5210</Words>
  <Application>Microsoft Office PowerPoint</Application>
  <PresentationFormat>On-screen Show (4:3)</PresentationFormat>
  <Paragraphs>352</Paragraphs>
  <Slides>22</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Aptos</vt:lpstr>
      <vt:lpstr>Rockwell</vt:lpstr>
      <vt:lpstr>Wingdings 2</vt:lpstr>
      <vt:lpstr>Foundry</vt:lpstr>
      <vt:lpstr>What Part does Sustainability Play in Strategic Management?</vt:lpstr>
      <vt:lpstr>The Comprehensive Business Case for Sustainability </vt:lpstr>
      <vt:lpstr>PowerPoint Presentation</vt:lpstr>
      <vt:lpstr>PowerPoint Presentation</vt:lpstr>
      <vt:lpstr>PowerPoint Presentation</vt:lpstr>
      <vt:lpstr>PowerPoint Presentation</vt:lpstr>
      <vt:lpstr>2. Improving risk management </vt:lpstr>
      <vt:lpstr>PowerPoint Presentation</vt:lpstr>
      <vt:lpstr>PowerPoint Presentation</vt:lpstr>
      <vt:lpstr>3. Fostering innovation </vt:lpstr>
      <vt:lpstr>PowerPoint Presentation</vt:lpstr>
      <vt:lpstr>PowerPoint Presentation</vt:lpstr>
      <vt:lpstr>4. Improving Financial Performance</vt:lpstr>
      <vt:lpstr>PowerPoint Presentation</vt:lpstr>
      <vt:lpstr>PowerPoint Presentation</vt:lpstr>
      <vt:lpstr>5. Building Customer Loyalty</vt:lpstr>
      <vt:lpstr>PowerPoint Presentation</vt:lpstr>
      <vt:lpstr>PowerPoint Presentation</vt:lpstr>
      <vt:lpstr>6. Attracting and Engaging Employees</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Louise Emanuel</dc:creator>
  <cp:lastModifiedBy>Anthony Burns</cp:lastModifiedBy>
  <cp:revision>23</cp:revision>
  <dcterms:created xsi:type="dcterms:W3CDTF">2016-11-14T21:04:49Z</dcterms:created>
  <dcterms:modified xsi:type="dcterms:W3CDTF">2025-09-16T10:18:42Z</dcterms:modified>
</cp:coreProperties>
</file>