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15"/>
  </p:notesMasterIdLst>
  <p:handoutMasterIdLst>
    <p:handoutMasterId r:id="rId16"/>
  </p:handoutMasterIdLst>
  <p:sldIdLst>
    <p:sldId id="265" r:id="rId5"/>
    <p:sldId id="272" r:id="rId6"/>
    <p:sldId id="262" r:id="rId7"/>
    <p:sldId id="257" r:id="rId8"/>
    <p:sldId id="273" r:id="rId9"/>
    <p:sldId id="274" r:id="rId10"/>
    <p:sldId id="276" r:id="rId11"/>
    <p:sldId id="275" r:id="rId12"/>
    <p:sldId id="258" r:id="rId13"/>
    <p:sldId id="277" r:id="rId14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6C9DD4-A8FE-4D0F-A991-399FAAC49D1E}" v="71" dt="2025-06-07T10:29:44.0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2" autoAdjust="0"/>
    <p:restoredTop sz="92877" autoAdjust="0"/>
  </p:normalViewPr>
  <p:slideViewPr>
    <p:cSldViewPr snapToGrid="0">
      <p:cViewPr varScale="1">
        <p:scale>
          <a:sx n="59" d="100"/>
          <a:sy n="59" d="100"/>
        </p:scale>
        <p:origin x="9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07/06/2025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07/06/2025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49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2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38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BD7A5B-02BA-84A5-F7F0-0D41CA8B3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D58FBF-405F-0647-8DAB-B09298B564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EBCD05-0290-3C47-77BF-00EB5BBFAB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F1AFC-A1DB-0D84-1912-BA7333CF67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2927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2B62C-10CF-50B0-C3E4-55942D2F55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CCD6FC-D06C-352E-CDF5-20525AA21B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0C5A9C-6D00-7E4C-3ECB-0E32593FE7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54BD9B-70A8-6A54-C31F-B6BCBBCF5B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217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E7D05-EA4F-3A7E-6E35-EE2057557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904E8A-0317-04F0-A6BF-F2322AB35D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CB055C-EEF5-435C-2008-741AD09997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0D0C36-FA4C-4136-6C34-66E7B7248A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460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53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GB" sz="5400" noProof="0">
                <a:solidFill>
                  <a:schemeClr val="tx1"/>
                </a:solidFill>
              </a:rPr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GB" noProof="0">
                <a:solidFill>
                  <a:schemeClr val="tx1"/>
                </a:solidFill>
              </a:rPr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3600" noProof="0">
                <a:solidFill>
                  <a:schemeClr val="bg1"/>
                </a:solidFill>
              </a:rPr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500" noProof="0">
                <a:solidFill>
                  <a:schemeClr val="bg1"/>
                </a:solidFill>
              </a:rPr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3600" noProof="0">
                <a:solidFill>
                  <a:schemeClr val="tx1"/>
                </a:solidFill>
              </a:rPr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GB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3" Type="http://schemas.openxmlformats.org/officeDocument/2006/relationships/hyperlink" Target="https://doi.org/10.1177/10963480221081781" TargetMode="External"/><Relationship Id="rId18" Type="http://schemas.openxmlformats.org/officeDocument/2006/relationships/hyperlink" Target="https://doi.org/10.1111/1468-4446.12785" TargetMode="External"/><Relationship Id="rId26" Type="http://schemas.openxmlformats.org/officeDocument/2006/relationships/hyperlink" Target="https://doi.org/10.6084/m9.figshare.26517346" TargetMode="External"/><Relationship Id="rId3" Type="http://schemas.openxmlformats.org/officeDocument/2006/relationships/hyperlink" Target="https://doi.org/10.1016/j.heliyon.2024.e41313" TargetMode="External"/><Relationship Id="rId21" Type="http://schemas.openxmlformats.org/officeDocument/2006/relationships/hyperlink" Target="https://doi.org/doi.org/10.4324/9781003292616" TargetMode="External"/><Relationship Id="rId34" Type="http://schemas.openxmlformats.org/officeDocument/2006/relationships/hyperlink" Target="https://livezoku.com/amsterdam/" TargetMode="External"/><Relationship Id="rId7" Type="http://schemas.openxmlformats.org/officeDocument/2006/relationships/hyperlink" Target="https://doi.org/10.1108/ijchm-11-2020-1329" TargetMode="External"/><Relationship Id="rId12" Type="http://schemas.openxmlformats.org/officeDocument/2006/relationships/hyperlink" Target="https://www.hoteldive.com/news/hotel-design-traveler-demand/741574/" TargetMode="External"/><Relationship Id="rId17" Type="http://schemas.openxmlformats.org/officeDocument/2006/relationships/hyperlink" Target="https://doi.org/10.1186/s40359-023-01130-5" TargetMode="External"/><Relationship Id="rId25" Type="http://schemas.openxmlformats.org/officeDocument/2006/relationships/hyperlink" Target="https://www.gov.uk/government/collections/public-mental-health" TargetMode="External"/><Relationship Id="rId33" Type="http://schemas.openxmlformats.org/officeDocument/2006/relationships/hyperlink" Target="https://doi.org/10.3390/s22197431" TargetMode="External"/><Relationship Id="rId2" Type="http://schemas.openxmlformats.org/officeDocument/2006/relationships/hyperlink" Target="https://www.researchgate.net/publication/383847817_Exploring_the_relationship_between_sustainable_business_practices_and_increased_brand_loyalty" TargetMode="External"/><Relationship Id="rId16" Type="http://schemas.openxmlformats.org/officeDocument/2006/relationships/hyperlink" Target="https://doi.org/10.1016/j.tmp.2023.101100" TargetMode="External"/><Relationship Id="rId20" Type="http://schemas.openxmlformats.org/officeDocument/2006/relationships/hyperlink" Target="https://stepacademic.net/ijcsr/article/view/337" TargetMode="External"/><Relationship Id="rId29" Type="http://schemas.openxmlformats.org/officeDocument/2006/relationships/hyperlink" Target="https://doi.org/10.1016/j.annals.2024.103736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doi.org/10.1007/s11482-022-10056-w" TargetMode="External"/><Relationship Id="rId11" Type="http://schemas.openxmlformats.org/officeDocument/2006/relationships/hyperlink" Target="https://www.bcg.com/publications/2022/uk-consumer-interest-in-sustainability" TargetMode="External"/><Relationship Id="rId24" Type="http://schemas.openxmlformats.org/officeDocument/2006/relationships/hyperlink" Target="https://psychminds.com/communication-online-vs-face-to-face-interactions/" TargetMode="External"/><Relationship Id="rId32" Type="http://schemas.openxmlformats.org/officeDocument/2006/relationships/hyperlink" Target="https://iris.who.int/bitstream/handle/10665/352189/WHO-2019-nCoV-Sci-Brief-Mental-health-2022.1-eng.pdf?sequence=1" TargetMode="External"/><Relationship Id="rId5" Type="http://schemas.openxmlformats.org/officeDocument/2006/relationships/hyperlink" Target="https://doi.org/10.1177/16094069231180160" TargetMode="External"/><Relationship Id="rId15" Type="http://schemas.openxmlformats.org/officeDocument/2006/relationships/hyperlink" Target="https://doi.org/10.1002/wps.21224" TargetMode="External"/><Relationship Id="rId23" Type="http://schemas.openxmlformats.org/officeDocument/2006/relationships/hyperlink" Target="https://www2.deloitte.com/us/en/insights/industry/retail-distribution/consumer-behavior-trends-state-of-the-consumer-tracker/global-consumer-spending-statistics.html" TargetMode="External"/><Relationship Id="rId28" Type="http://schemas.openxmlformats.org/officeDocument/2006/relationships/hyperlink" Target="https://doi.org/10.1177/09567976231163877" TargetMode="External"/><Relationship Id="rId10" Type="http://schemas.openxmlformats.org/officeDocument/2006/relationships/hyperlink" Target="https://hospitalitytech.com/hiltons-connected-room-gives-guests-control-mobile-app" TargetMode="External"/><Relationship Id="rId19" Type="http://schemas.openxmlformats.org/officeDocument/2006/relationships/hyperlink" Target="https://journals.sagepub.com/doi/10.1177/14413582241264619" TargetMode="External"/><Relationship Id="rId31" Type="http://schemas.openxmlformats.org/officeDocument/2006/relationships/hyperlink" Target="https://doi.org/10.4324/9781003391258-3" TargetMode="External"/><Relationship Id="rId4" Type="http://schemas.openxmlformats.org/officeDocument/2006/relationships/hyperlink" Target="https://doi.org/10.1080/14616696.2020.1833067" TargetMode="External"/><Relationship Id="rId9" Type="http://schemas.openxmlformats.org/officeDocument/2006/relationships/hyperlink" Target="https://doi.org/10.2139/ssrn.4896697" TargetMode="External"/><Relationship Id="rId14" Type="http://schemas.openxmlformats.org/officeDocument/2006/relationships/hyperlink" Target="https://doi.org/10.3390/su15010798" TargetMode="External"/><Relationship Id="rId22" Type="http://schemas.openxmlformats.org/officeDocument/2006/relationships/hyperlink" Target="https://www.japan.travel/en/guide/capsule-hotels/" TargetMode="External"/><Relationship Id="rId27" Type="http://schemas.openxmlformats.org/officeDocument/2006/relationships/hyperlink" Target="https://www.forbes.com/sites/neilsahota/2024/03/06/ai-in-hospitality-elevating-the-hotel-guest-experience-through-innovation/" TargetMode="External"/><Relationship Id="rId30" Type="http://schemas.openxmlformats.org/officeDocument/2006/relationships/hyperlink" Target="https://www.globalbankingandfinance.com/consumer-behavior-trends-in-2025-a-comprehensive-analysis" TargetMode="External"/><Relationship Id="rId8" Type="http://schemas.openxmlformats.org/officeDocument/2006/relationships/hyperlink" Target="https://www.hotelmanagement-network.com/news/ai-vs-human-touch-travell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AC368-E9BD-4EC4-9A06-80317CCFB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2657" y="458666"/>
            <a:ext cx="3690257" cy="145075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000" kern="1200" spc="-50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 International hotel management</a:t>
            </a:r>
            <a:br>
              <a:rPr lang="en-GB" sz="2000" kern="1200" spc="-50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i="0" kern="1200" spc="-50" baseline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Themes in the Hotel and Hospitality Sector (BMIH6001)</a:t>
            </a:r>
            <a:endParaRPr lang="en-GB" sz="2000" kern="1200" spc="-50" baseline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 descr="Person in boat drifting down river">
            <a:extLst>
              <a:ext uri="{FF2B5EF4-FFF2-40B4-BE49-F238E27FC236}">
                <a16:creationId xmlns:a16="http://schemas.microsoft.com/office/drawing/2014/main" id="{D2C1129F-2E52-2004-2D9B-B31F7767A6C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44" r="11802" b="2"/>
          <a:stretch>
            <a:fillRect/>
          </a:stretch>
        </p:blipFill>
        <p:spPr>
          <a:xfrm>
            <a:off x="630936" y="640080"/>
            <a:ext cx="6912864" cy="5312664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9DC5667-6A07-3A12-434E-FFD0C628B418}"/>
              </a:ext>
            </a:extLst>
          </p:cNvPr>
          <p:cNvSpPr txBox="1"/>
          <p:nvPr/>
        </p:nvSpPr>
        <p:spPr>
          <a:xfrm>
            <a:off x="7652657" y="2677837"/>
            <a:ext cx="4539343" cy="3274907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20000"/>
          </a:bodyPr>
          <a:lstStyle/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GB" sz="17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 Melania Kolozsi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GB" sz="17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2206485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GB" sz="17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Tutor: Christopher Wilkin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endParaRPr lang="en-GB" sz="2000" kern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Strategies in Uncertain Times, Navigating Consumer Behaviour in an Introverted World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endParaRPr lang="en-GB" sz="2000" kern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C5FA6EA-2BC3-453A-8070-E2061A520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b="1" i="0" kern="1200" cap="all" baseline="0">
                <a:effectLst/>
                <a:latin typeface="+mn-lt"/>
                <a:ea typeface="+mn-ea"/>
                <a:cs typeface="+mn-cs"/>
              </a:rPr>
              <a:t>Contemporary Themes in the Hotel and Hospitality Sector (BMIH6001)</a:t>
            </a:r>
          </a:p>
          <a:p>
            <a:pPr>
              <a:spcAft>
                <a:spcPts val="600"/>
              </a:spcAft>
            </a:pPr>
            <a:endParaRPr lang="en-GB" kern="1200" cap="all" baseline="0">
              <a:latin typeface="+mn-lt"/>
              <a:ea typeface="+mn-ea"/>
              <a:cs typeface="+mn-cs"/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C717B4A-5F3A-4C0E-B416-4BBABBA865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kern="1200">
                <a:latin typeface="+mn-lt"/>
                <a:ea typeface="+mn-ea"/>
                <a:cs typeface="+mn-cs"/>
              </a:rPr>
              <a:t>BA International hotel management</a:t>
            </a:r>
          </a:p>
          <a:p>
            <a:pPr>
              <a:spcAft>
                <a:spcPts val="600"/>
              </a:spcAft>
            </a:pPr>
            <a:endParaRPr lang="en-GB" kern="1200">
              <a:latin typeface="+mn-lt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897BF9A-AF19-4A73-9226-CCCAF4B88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GB" smtClean="0"/>
              <a:pPr>
                <a:spcAft>
                  <a:spcPts val="600"/>
                </a:spcAft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072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29" y="634946"/>
            <a:ext cx="5018313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8" name="Picture Placeholder 7" descr="Top shot of a representation of networks with stick figures.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6705" r="6705"/>
          <a:stretch/>
        </p:blipFill>
        <p:spPr>
          <a:xfrm>
            <a:off x="642258" y="1119052"/>
            <a:ext cx="5810296" cy="4465320"/>
          </a:xfrm>
          <a:noFill/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1429" y="2612572"/>
            <a:ext cx="5584371" cy="3496008"/>
          </a:xfrm>
        </p:spPr>
        <p:txBody>
          <a:bodyPr rtlCol="0"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hospitality industry has long thrived on social interaction, personalised service, and communal experiences (Morrison,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Post-COVID-19 societal shifts have led to more isolation and less interest in traditional social activities (Borkowska &amp; Laurence, 2020).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Contributing factors include mental health issues, remote work, and digital reliance (Holt‐</a:t>
            </a:r>
            <a:r>
              <a:rPr lang="en-GB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Lunstad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must adapt with privacy-focused designs, contactless services, and wellness-oriented offerings (Hao et al., 2022).</a:t>
            </a: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E7E4F78-9C2D-C167-1E6E-183B251BD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</p:txBody>
      </p:sp>
      <p:sp>
        <p:nvSpPr>
          <p:cNvPr id="15" name="Date Placeholder 5">
            <a:extLst>
              <a:ext uri="{FF2B5EF4-FFF2-40B4-BE49-F238E27FC236}">
                <a16:creationId xmlns:a16="http://schemas.microsoft.com/office/drawing/2014/main" id="{A80374DC-AF11-46FC-7364-16484E092F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BA International hotel management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3ADF9074-9BE0-2F51-29F7-CE3831897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5" y="327738"/>
            <a:ext cx="10058400" cy="1450757"/>
          </a:xfrm>
        </p:spPr>
        <p:txBody>
          <a:bodyPr rtlCol="0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Rise of the Introverted Consumer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9D8B-2C12-43D2-BC28-8FA4895C9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488" y="2293257"/>
            <a:ext cx="11847024" cy="3258456"/>
          </a:xfrm>
        </p:spPr>
        <p:txBody>
          <a:bodyPr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Significant rise in self-reported introversion and social withdrawal post-pandemic (Schmidt et al.,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Influenced by mental health, remote work lifestyles, and tech dependence (Nguyen &amp; Walker,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Consumers prefer experiences that allow for autonomy and minimal social interaction (Bianchi &amp; Phillips, 2022).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0BD52C4-306B-4FA3-8235-FAE3F72C0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4173B87-9391-46E5-96E6-9D2A077242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r>
              <a:rPr lang="en-GB" noProof="0" dirty="0"/>
              <a:t>BA International hotel management</a:t>
            </a:r>
          </a:p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FAC43D02-FCA1-4880-8376-FFDCFB5A5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3</a:t>
            </a:fld>
            <a:endParaRPr lang="en-GB"/>
          </a:p>
        </p:txBody>
      </p:sp>
      <p:pic>
        <p:nvPicPr>
          <p:cNvPr id="17" name="Picture Placeholder 16" descr="Social distancing foot markers on tiled floor">
            <a:extLst>
              <a:ext uri="{FF2B5EF4-FFF2-40B4-BE49-F238E27FC236}">
                <a16:creationId xmlns:a16="http://schemas.microsoft.com/office/drawing/2014/main" id="{80A0FE4B-0A47-E9B0-9234-8DD0FBB3A86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3985" r="23985"/>
          <a:stretch>
            <a:fillRect/>
          </a:stretch>
        </p:blipFill>
        <p:spPr>
          <a:xfrm>
            <a:off x="9553691" y="4524537"/>
            <a:ext cx="2219901" cy="18904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Picture Placeholder 24" descr="Person using laptop illustration">
            <a:extLst>
              <a:ext uri="{FF2B5EF4-FFF2-40B4-BE49-F238E27FC236}">
                <a16:creationId xmlns:a16="http://schemas.microsoft.com/office/drawing/2014/main" id="{6BF48BAB-F5B3-2C31-AFB7-0CCA1A8787E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t="9649" b="9649"/>
          <a:stretch>
            <a:fillRect/>
          </a:stretch>
        </p:blipFill>
        <p:spPr>
          <a:xfrm>
            <a:off x="6584987" y="4571032"/>
            <a:ext cx="2075897" cy="171731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Placeholder 22" descr="Office workers in video conference">
            <a:extLst>
              <a:ext uri="{FF2B5EF4-FFF2-40B4-BE49-F238E27FC236}">
                <a16:creationId xmlns:a16="http://schemas.microsoft.com/office/drawing/2014/main" id="{BFDE578A-4D25-AE32-58E2-FC9A1D4F242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t="4639" b="4639"/>
          <a:stretch>
            <a:fillRect/>
          </a:stretch>
        </p:blipFill>
        <p:spPr>
          <a:xfrm>
            <a:off x="3350544" y="4450398"/>
            <a:ext cx="2341636" cy="18379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 descr="Hotel bell">
            <a:extLst>
              <a:ext uri="{FF2B5EF4-FFF2-40B4-BE49-F238E27FC236}">
                <a16:creationId xmlns:a16="http://schemas.microsoft.com/office/drawing/2014/main" id="{28006BA4-C77F-46E3-E15A-CC0F5A9620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2488" y="4450398"/>
            <a:ext cx="2248286" cy="19881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E699D-9FC2-483D-9B52-64E766D1C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1400" y="1118014"/>
            <a:ext cx="3379080" cy="1450757"/>
          </a:xfrm>
        </p:spPr>
        <p:txBody>
          <a:bodyPr rtlCol="0">
            <a:noAutofit/>
          </a:bodyPr>
          <a:lstStyle/>
          <a:p>
            <a:r>
              <a:rPr lang="en-GB" sz="3200" b="1" dirty="0"/>
              <a:t>Mental Health and Guest Expectations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CA132-7D5D-4211-B55D-004BEBAF221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39743" y="2954765"/>
            <a:ext cx="3829594" cy="2971652"/>
          </a:xfrm>
        </p:spPr>
        <p:txBody>
          <a:bodyPr rtlCol="0">
            <a:normAutofit/>
          </a:bodyPr>
          <a:lstStyle/>
          <a:p>
            <a:pPr lvl="1"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25% global increase in anxiety and depression during pandemic (WHO, 2022),</a:t>
            </a:r>
            <a:r>
              <a:rPr lang="en-GB" sz="16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(Santomauro et al., 2021).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now expect calming, supportive environments.</a:t>
            </a:r>
          </a:p>
          <a:p>
            <a:pPr lvl="1"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are incorporating meditation pods, quiet zones, and mental wellness programs.</a:t>
            </a: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9011F41C-F343-402F-840A-70C98C309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95DF7CD3-0A75-4DF4-8D0D-D9476E8435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r>
              <a:rPr lang="en-GB" noProof="0" dirty="0"/>
              <a:t>BA International hotel management</a:t>
            </a:r>
          </a:p>
          <a:p>
            <a:pPr rtl="0"/>
            <a:endParaRPr lang="en-GB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D2077A5E-18AF-4957-9966-6DBE3C4A5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4</a:t>
            </a:fld>
            <a:endParaRPr lang="en-GB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4C054A64-2968-DF5E-28EB-2727F53F0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47" y="432762"/>
            <a:ext cx="7416087" cy="5608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5">
            <a:extLst>
              <a:ext uri="{FF2B5EF4-FFF2-40B4-BE49-F238E27FC236}">
                <a16:creationId xmlns:a16="http://schemas.microsoft.com/office/drawing/2014/main" id="{3A05EFC5-3BCF-10B7-865B-D60E959A25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(Santomauro et al.,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391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D11A9-CE9F-A002-54F9-ABB48DBC1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C76C9-B8AD-2706-583A-2D746D044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Trends in 2025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A3314-1C66-88D0-FB09-91B775D58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828" y="2108201"/>
            <a:ext cx="4767507" cy="3760891"/>
          </a:xfrm>
        </p:spPr>
        <p:txBody>
          <a:bodyPr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Economic, technological, and social changes driving self-reliance and wellness focus.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Younger consumers demand ethical, transparent brands (Weisman-Pitts,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in mobile commerce, AI/VR, wellness services, and digital detoxing.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Demand for sustainable, community-supportive, low-waste experiences increasing.</a:t>
            </a:r>
          </a:p>
          <a:p>
            <a:pPr rtl="0"/>
            <a:endParaRPr lang="en-GB" dirty="0"/>
          </a:p>
        </p:txBody>
      </p:sp>
      <p:pic>
        <p:nvPicPr>
          <p:cNvPr id="8" name="Picture Placeholder 7" descr="Solar panels in field">
            <a:extLst>
              <a:ext uri="{FF2B5EF4-FFF2-40B4-BE49-F238E27FC236}">
                <a16:creationId xmlns:a16="http://schemas.microsoft.com/office/drawing/2014/main" id="{3B60DF21-062C-8574-B35D-E62C3C5E6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4974336" y="2112264"/>
            <a:ext cx="3035808" cy="1837944"/>
          </a:xfrm>
        </p:spPr>
      </p:pic>
      <p:pic>
        <p:nvPicPr>
          <p:cNvPr id="12" name="Picture Placeholder 11" descr="Simple smartphone illustration">
            <a:extLst>
              <a:ext uri="{FF2B5EF4-FFF2-40B4-BE49-F238E27FC236}">
                <a16:creationId xmlns:a16="http://schemas.microsoft.com/office/drawing/2014/main" id="{541CB4F1-3E8F-34BC-8752-DA5D0C37AB8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/>
          <a:stretch/>
        </p:blipFill>
        <p:spPr>
          <a:xfrm>
            <a:off x="4974336" y="4032504"/>
            <a:ext cx="3035808" cy="1837944"/>
          </a:xfrm>
        </p:spPr>
      </p:pic>
      <p:pic>
        <p:nvPicPr>
          <p:cNvPr id="10" name="Picture Placeholder 9" descr="Tray of food on a bed">
            <a:extLst>
              <a:ext uri="{FF2B5EF4-FFF2-40B4-BE49-F238E27FC236}">
                <a16:creationId xmlns:a16="http://schemas.microsoft.com/office/drawing/2014/main" id="{501C61B2-80D2-5DCC-0666-AFDB0CDAFD0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/>
          <a:stretch/>
        </p:blipFill>
        <p:spPr>
          <a:xfrm>
            <a:off x="8110728" y="2112264"/>
            <a:ext cx="3035808" cy="3758184"/>
          </a:xfrm>
        </p:spPr>
      </p:pic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A96B031-538F-6D08-4ECD-33B15712F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658DC9D7-9BBE-0C4D-31CF-665BA8F83A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r>
              <a:rPr lang="en-GB" noProof="0" dirty="0"/>
              <a:t>BA International hotel management</a:t>
            </a:r>
          </a:p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4266495-0E8E-16AF-C58F-06C7A03CB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209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B9246-0C40-8624-7A08-F1B82941B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C2D9D-1447-5EEC-48A4-1ADE96162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 anchor="b">
            <a:normAutofit/>
          </a:bodyPr>
          <a:lstStyle/>
          <a:p>
            <a:r>
              <a:rPr lang="en-GB" sz="3400" b="1"/>
              <a:t>Shifting Expectations and Behaviour</a:t>
            </a:r>
            <a:endParaRPr lang="en-GB" sz="3400"/>
          </a:p>
        </p:txBody>
      </p:sp>
      <p:pic>
        <p:nvPicPr>
          <p:cNvPr id="5" name="Picture 4" descr="People walking in street using cell phones">
            <a:extLst>
              <a:ext uri="{FF2B5EF4-FFF2-40B4-BE49-F238E27FC236}">
                <a16:creationId xmlns:a16="http://schemas.microsoft.com/office/drawing/2014/main" id="{99149381-37AE-41B2-C029-E358D969F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36" y="1352169"/>
            <a:ext cx="6912864" cy="388848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057EF-9187-83BA-74C2-77D35DE6B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Digital interaction is now preferred over face-to-face service (Dabo, 2024).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Personal space and autonomy prioritised by solo travellers.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Hospitality must move beyond demographics and include psychological preferences (Ahmet Elnur &amp; </a:t>
            </a:r>
            <a:r>
              <a:rPr lang="en-GB" dirty="0" err="1"/>
              <a:t>Hakkı</a:t>
            </a:r>
            <a:r>
              <a:rPr lang="en-GB" dirty="0"/>
              <a:t> Akgün, 2024).</a:t>
            </a: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527180B1-2FD5-9171-3741-0D84C028C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b="1" i="0">
                <a:effectLst/>
              </a:rPr>
              <a:t>Contemporary Themes in the Hotel and Hospitality Sector (BMIH6001)</a:t>
            </a:r>
          </a:p>
          <a:p>
            <a:pPr rtl="0">
              <a:spcAft>
                <a:spcPts val="600"/>
              </a:spcAft>
            </a:pPr>
            <a:endParaRPr lang="en-GB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E2515F67-A779-7AE4-5AEA-B1CD121BA8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 dirty="0"/>
              <a:t>BA International hotel management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6A343611-D5CB-10AA-474D-0881BFE37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13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78562-9EAF-00D8-2C58-BAFA841F56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AC187-AF96-4483-8508-D18E1ECDB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A480A-571E-2DD7-1BE7-9D72EE580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828" y="2108201"/>
            <a:ext cx="4767507" cy="3760891"/>
          </a:xfrm>
        </p:spPr>
        <p:txBody>
          <a:bodyPr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Political:</a:t>
            </a:r>
            <a:r>
              <a:rPr lang="en-GB" dirty="0"/>
              <a:t> Wellness mandates, mental health as public health priority.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Economic:</a:t>
            </a:r>
            <a:r>
              <a:rPr lang="en-GB" dirty="0"/>
              <a:t> Demand for cost-effective yet personalized services.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Social:</a:t>
            </a:r>
            <a:r>
              <a:rPr lang="en-GB" dirty="0"/>
              <a:t> Rise in solo travel, digital detox, and slow experiences.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Technological:</a:t>
            </a:r>
            <a:r>
              <a:rPr lang="en-GB" dirty="0"/>
              <a:t> Emphasis on seamless, personalized, low-contact tech.</a:t>
            </a:r>
          </a:p>
          <a:p>
            <a:pPr rtl="0"/>
            <a:endParaRPr lang="en-GB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4A7C0D2-8952-DB7E-1652-162C9C2C2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1361EF7-D469-985F-A331-1CDCBFBC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r>
              <a:rPr lang="en-GB" noProof="0" dirty="0"/>
              <a:t>BA International hotel management</a:t>
            </a:r>
          </a:p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CA5B480-D27C-EB2C-89EA-1738162B9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7</a:t>
            </a:fld>
            <a:endParaRPr lang="en-GB"/>
          </a:p>
        </p:txBody>
      </p:sp>
      <p:pic>
        <p:nvPicPr>
          <p:cNvPr id="17" name="Picture 16" descr="People shaking hands">
            <a:extLst>
              <a:ext uri="{FF2B5EF4-FFF2-40B4-BE49-F238E27FC236}">
                <a16:creationId xmlns:a16="http://schemas.microsoft.com/office/drawing/2014/main" id="{68294CE5-33DD-0F9C-F830-530DA19601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149" t="9395" r="32820" b="-3596"/>
          <a:stretch/>
        </p:blipFill>
        <p:spPr>
          <a:xfrm>
            <a:off x="4974335" y="2073729"/>
            <a:ext cx="1382922" cy="2621303"/>
          </a:xfrm>
          <a:prstGeom prst="rect">
            <a:avLst/>
          </a:prstGeom>
        </p:spPr>
      </p:pic>
      <p:pic>
        <p:nvPicPr>
          <p:cNvPr id="19" name="Picture 18" descr="Pile of American dollar banknotes">
            <a:extLst>
              <a:ext uri="{FF2B5EF4-FFF2-40B4-BE49-F238E27FC236}">
                <a16:creationId xmlns:a16="http://schemas.microsoft.com/office/drawing/2014/main" id="{5CC38294-BFB1-7500-7204-1E4DE8E0761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999" t="-58" r="3123" b="2386"/>
          <a:stretch/>
        </p:blipFill>
        <p:spPr>
          <a:xfrm>
            <a:off x="6438525" y="2402840"/>
            <a:ext cx="1558284" cy="2434772"/>
          </a:xfrm>
          <a:prstGeom prst="rect">
            <a:avLst/>
          </a:prstGeom>
        </p:spPr>
      </p:pic>
      <p:pic>
        <p:nvPicPr>
          <p:cNvPr id="21" name="Picture 20" descr="Students gathered in amphitheater">
            <a:extLst>
              <a:ext uri="{FF2B5EF4-FFF2-40B4-BE49-F238E27FC236}">
                <a16:creationId xmlns:a16="http://schemas.microsoft.com/office/drawing/2014/main" id="{B3FB2F94-14CA-B1D2-0F89-E691734DDC3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1112" t="32540" r="33746" b="31958"/>
          <a:stretch/>
        </p:blipFill>
        <p:spPr>
          <a:xfrm>
            <a:off x="8112357" y="3102430"/>
            <a:ext cx="1558284" cy="2554516"/>
          </a:xfrm>
          <a:prstGeom prst="rect">
            <a:avLst/>
          </a:prstGeom>
        </p:spPr>
      </p:pic>
      <p:pic>
        <p:nvPicPr>
          <p:cNvPr id="23" name="Picture 22" descr="Closeup of keyboard">
            <a:extLst>
              <a:ext uri="{FF2B5EF4-FFF2-40B4-BE49-F238E27FC236}">
                <a16:creationId xmlns:a16="http://schemas.microsoft.com/office/drawing/2014/main" id="{D1436A07-4725-3B05-9FAD-948D0E6418A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297" r="57047"/>
          <a:stretch/>
        </p:blipFill>
        <p:spPr>
          <a:xfrm>
            <a:off x="9769049" y="3542497"/>
            <a:ext cx="1820413" cy="2819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150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EC50E-EF5C-A841-482B-3A322E0FE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Recommendations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B94FD-E20F-B497-3078-45E8C2029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737360"/>
            <a:ext cx="9305109" cy="4246909"/>
          </a:xfrm>
        </p:spPr>
        <p:txBody>
          <a:bodyPr/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</a:pPr>
            <a:r>
              <a:rPr lang="en-US" alt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Solo-Friendly Experiences</a:t>
            </a:r>
            <a:endParaRPr lang="en-US" alt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Private dining booths, self-guided tours, and one-person spa options.</a:t>
            </a:r>
          </a:p>
          <a:p>
            <a:pPr marL="457200" lvl="1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Low-interaction community spaces like libraries and co-working zones.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</a:pPr>
            <a:r>
              <a:rPr lang="en-US" alt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Authenticity &amp; Sustainability</a:t>
            </a:r>
            <a:endParaRPr lang="en-US" alt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Highlight local sourcing and eco-friendly practices.</a:t>
            </a:r>
          </a:p>
          <a:p>
            <a:pPr marL="457200" lvl="1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Transparent communication about wellness and ethics.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</a:pPr>
            <a:r>
              <a:rPr lang="en-US" alt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Beyond Demographics</a:t>
            </a:r>
            <a:endParaRPr lang="en-US" alt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psychographic data and pre-arrival surveys.</a:t>
            </a:r>
          </a:p>
          <a:p>
            <a:pPr marL="457200" lvl="1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Tailor amenities and content to guests' comfort levels.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10D67-CB19-596F-027B-8E8D168E7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879EDE-14EA-B10B-03C1-551F74A8D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noProof="0" dirty="0"/>
              <a:t>BA International hotel management</a:t>
            </a:r>
          </a:p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B10FC3-2C69-C3DF-23A3-598D018B1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8</a:t>
            </a:fld>
            <a:endParaRPr lang="en-GB" noProof="0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1F3CF7E3-C37A-5430-A2F8-56667B0022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E7EE74F5-B187-2734-5870-1FFADFF701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8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4" name="Picture 13" descr="Paper boats on a blackboard">
            <a:extLst>
              <a:ext uri="{FF2B5EF4-FFF2-40B4-BE49-F238E27FC236}">
                <a16:creationId xmlns:a16="http://schemas.microsoft.com/office/drawing/2014/main" id="{D778FF42-7E1B-90DD-3F4A-2B69D00B1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376803" y="3429000"/>
            <a:ext cx="3778877" cy="226695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881737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7DA3A-207F-49B1-B04B-4ABF2C16B8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0211" y="195107"/>
            <a:ext cx="4813073" cy="889945"/>
          </a:xfrm>
        </p:spPr>
        <p:txBody>
          <a:bodyPr rtlCol="0"/>
          <a:lstStyle/>
          <a:p>
            <a:pPr rt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BCFD34-C8EF-415B-8FA0-16D34102B5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6411" y="2521590"/>
            <a:ext cx="5737618" cy="1972809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must reimagine service for an increasingly introverted world.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health, tech, and changing values are redefining guest needs.</a:t>
            </a:r>
          </a:p>
          <a:p>
            <a:pPr rtl="0"/>
            <a:endParaRPr lang="en-GB" dirty="0"/>
          </a:p>
        </p:txBody>
      </p:sp>
      <p:pic>
        <p:nvPicPr>
          <p:cNvPr id="7" name="Picture Placeholder 6" descr="Person standing on arrow">
            <a:extLst>
              <a:ext uri="{FF2B5EF4-FFF2-40B4-BE49-F238E27FC236}">
                <a16:creationId xmlns:a16="http://schemas.microsoft.com/office/drawing/2014/main" id="{0F5186A0-E015-4AA1-84AF-2574476B440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850614" y="2370909"/>
            <a:ext cx="4984976" cy="2509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E9F877C-9A6C-4DDB-B804-DE76AD1C6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8C8A6981-57B4-485B-90C3-56B6057619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r>
              <a:rPr lang="en-GB" noProof="0" dirty="0"/>
              <a:t>BA International hotel management</a:t>
            </a:r>
          </a:p>
          <a:p>
            <a:pPr rtl="0"/>
            <a:endParaRPr lang="en-GB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C85B0AB-DC16-4789-95F3-60E6BB1BE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629109-3CE8-9A30-9509-856AA3D01861}"/>
              </a:ext>
            </a:extLst>
          </p:cNvPr>
          <p:cNvSpPr txBox="1"/>
          <p:nvPr/>
        </p:nvSpPr>
        <p:spPr>
          <a:xfrm>
            <a:off x="7915541" y="5039773"/>
            <a:ext cx="3048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4258045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51A9B3-657B-2723-96BD-9522DA805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GB" noProof="0" dirty="0"/>
              <a:t>BA International hotel management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93814D-47A2-5337-A569-434E41D39A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6C3FB6-1109-FF4E-A03C-7A60EECA5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10</a:t>
            </a:fld>
            <a:endParaRPr lang="en-GB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E80AFEC-B10F-D241-A2DE-43BD8636B40C}"/>
              </a:ext>
            </a:extLst>
          </p:cNvPr>
          <p:cNvSpPr txBox="1">
            <a:spLocks/>
          </p:cNvSpPr>
          <p:nvPr/>
        </p:nvSpPr>
        <p:spPr>
          <a:xfrm>
            <a:off x="0" y="598715"/>
            <a:ext cx="11773592" cy="3292474"/>
          </a:xfrm>
          <a:prstGeom prst="rect">
            <a:avLst/>
          </a:prstGeom>
        </p:spPr>
        <p:txBody>
          <a:bodyPr numCol="1" rtlCol="0">
            <a:noAutofit/>
          </a:bodyPr>
          <a:lstStyle>
            <a:lvl1pPr marL="91440" indent="-9144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Agu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Iyelolu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Idemudia and Tochukwu Ignatius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Ijomah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(2024).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Exploring the relationship between sustainable business practices and increased brand loyalty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Research Gate.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https://www.researchgate.net/publication/383847817_Exploring_the_relationship_between_sustainable_business_practices_and_increased_brand_loyalty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Ahmet Elnur and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Hakkı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Akgün (2024). Social media experiences of solo leisure travelers during the travel process: A phenomenological study. </a:t>
            </a:r>
            <a:r>
              <a:rPr lang="en-US" sz="700" i="1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Heliyon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pp.e41313–e41313.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://doi.org/10.1016/j.heliyon.2024.e41313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Borkowska, M. and Laurence, J. (2020). Coming together or coming apart? Changes in social cohesion during the Covid-19 pandemic in England.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European Societies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23(1), pp.1–19.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://doi.org/10.1080/14616696.2020.1833067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Cheong, H., Lyons, A., Houghton, R. and Majumdar, A. (2025). Secondary Qualitative Research Methodology Using Online Data within the Context of Social Sciences.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22(1), pp.1–19.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://doi.org/10.1177/16094069231180160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Closson, L.M.,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McVarnock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A.M. and Cook, L.E. (2022). Is there an Upside to Social Withdrawal? Considering Well-Being among Socially Withdrawn Emerging Adults.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Applied Research in Quality of Life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://doi.org/10.1007/s11482-022-10056-w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D’Acunto, D., Volo, S. and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Filieri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R. (2021). ‘Most Americans like their privacy.’ Exploring privacy concerns through US guests’ reviews.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33(8), pp.2773–2798.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://doi.org/10.1108/ijchm-11-2020-1329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Dabo, M. (2024).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AI vs human touch: </a:t>
            </a:r>
            <a:r>
              <a:rPr lang="en-US" sz="700" i="1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travellers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find balance, survey shows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Hotel Management Network.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https://www.hotelmanagement-network.com/news/ai-vs-human-touch-travellers/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[Accessed 10 May 2025].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Das, M. P. (2023). Technology and Guest experience: innovations reshaping hotel management. 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for Multidimensional Research Perspectives</a:t>
            </a:r>
            <a:r>
              <a:rPr lang="en-GB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</a:t>
            </a:r>
            <a:r>
              <a:rPr lang="en-GB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(3), 76-95.</a:t>
            </a: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Dr. Santanu Dasgupta and Asik Rahaman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Jamader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(2024). Revolutionizing Tourism and Hospitality: Harnessing AI for Sustainable Transformation.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SSRN Electronic Journal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://doi.org/10.2139/ssrn.4896697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Escobar, M.C. (2017).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Hilton’s Connected Room Gives Guests Control with Mobile App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Hospitality Technology.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https://hospitalitytech.com/hiltons-connected-room-gives-guests-control-mobile-app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[Accessed 26 May 2025].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Frame, J., Aylwin, J.,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Estripeau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R. and Cleary, O. (2022).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Winning the Consumer with Sustainability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BCG Global.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https://www.bcg.com/publications/2022/uk-consumer-interest-in-sustainability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[Accessed 12 May 2025].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Graber, J. (2025).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How hotels are transforming design to match traveler needs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Hotel Dive.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https://www.hoteldive.com/news/hotel-design-traveler-demand/741574/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[Accessed 26 May 2025].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Hao, F., Qiu, R.T.R., Park, J. and Chon, K. (2022). The Myth of Contactless Hospitality Service: Customers’ Willingness to Pay.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Hospitality &amp; Tourism Research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47(8), p.109634802210817.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://doi.org/10.1177/10963480221081781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Hatipoglu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S. and Koc, E. (2023). The Influence of Introversion–Extroversion on Service Quality Dimensions: A Trait Activation Theory Study.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15(1), p.798.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://doi.org/10.3390/su15010798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Holt‐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Lunstad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J. (2024). Social connection as a critical factor for mental and physical health: evidence, trends, challenges, and future implications.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World Psychiatry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[online] 23(3), pp.312–332.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5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5"/>
              </a:rPr>
              <a:t>://doi.org/10.1002/wps.21224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Klarin, A., Park, E., Xiao, Q. and Kim, S. (2023). Time to transform the way we travel?: A conceptual framework for slow tourism and travel research.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Tourism Management Perspectives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46, p.101100.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6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6"/>
              </a:rPr>
              <a:t>://doi.org/10.1016/j.tmp.2023.101100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Kupcova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I.,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Danisovic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L., Klein, M. and Harsanyi, S. (2023). Effects of the COVID-19 pandemic on mental health, anxiety, and depression.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BMC Psychology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[online] 11(1).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7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7"/>
              </a:rPr>
              <a:t>://doi.org/10.1186/s40359-023-01130-5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Lane, C. (2020). The Social Significance of Dining Out. A Study of Continuity and Change.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A.Warde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J.Paddock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J.WhillansManchester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Manchester University Press, 2020. pp. 284.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British Journal of Sociology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71(5), pp.1052–1054.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8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8"/>
              </a:rPr>
              <a:t>://doi.org/10.1111/1468-4446.12785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Lim, W.M. (2024). What Is Qualitative research? an Overview and Guidelines.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Australasian Marketing Journal (AMJ)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[online] 33(2), pp.1–31.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9"/>
              </a:rPr>
              <a:t>https://journals.sagepub.com/doi/10.1177/14413582241264619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Limna, P. (2023). Artificial Intelligence (AI) in the Hospitality Industry: A Review Article.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Computing Sciences Research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[online] 7, pp.1306–1317.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0"/>
              </a:rPr>
              <a:t>https://stepacademic.net/ijcsr/article/view/337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Morrison, A.M. (2022). Hospitality and Travel Marketing.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Hospitality and travel marketing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1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1"/>
              </a:rPr>
              <a:t>://doi.org/doi.org/10.4324/9781003292616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Organization Japan National Tourism (2025).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Capsule Hotels | Guide | Travel Japan (Japan National Tourism Organization)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Travel Japan.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2"/>
              </a:rPr>
              <a:t>https://www.japan.travel/en/guide/capsule-hotels/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Pavia, N.,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Floričić</a:t>
            </a:r>
            <a:r>
              <a:rPr lang="en-GB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T., &amp; </a:t>
            </a:r>
            <a:r>
              <a:rPr lang="en-GB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Mrnjavac</a:t>
            </a:r>
            <a:r>
              <a:rPr lang="en-GB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E. (2022). FLEXIBLE WORKSPACES AND REMOTE WORK IN HOTEL ACCOMMODATION OFFER-COMPETITIVENESS CONTEXT. In 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Faculty of Tourism and Hospitality Management in </a:t>
            </a:r>
            <a:r>
              <a:rPr lang="en-GB" sz="700" i="1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Opatija</a:t>
            </a:r>
            <a:r>
              <a:rPr lang="en-GB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Biennial International Congress. Tourism &amp; Hospitality Industry</a:t>
            </a:r>
            <a:r>
              <a:rPr lang="en-GB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(pp. 227-243). University of Rijeka, Faculty of Tourism &amp; Hospitality Management.</a:t>
            </a: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Pieters, L., Rogers, S. and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Waelter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A. (2022).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shape of consumer spending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Deloitte Insights.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3"/>
              </a:rPr>
              <a:t>https://www2.deloitte.com/us/en/insights/industry/retail-distribution/consumer-behavior-trends-state-of-the-consumer-tracker/global-consumer-spending-statistics.html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Plumridge, N. (2020).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Communication: Online vs. Face-to-Face Interactions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Psychminds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4"/>
              </a:rPr>
              <a:t>https://psychminds.com/communication-online-vs-face-to-face-interactions/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[Accessed 26 May 2025].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Public Health England (2018).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Public mental health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GOV.UK.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5"/>
              </a:rPr>
              <a:t>https://www.gov.uk/government/collections/public-mental-health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[Accessed 26 May 2025].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Qaissi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 (2024). Thematic Analysis in Qualitative Research: A Comprehensive Overview.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Second International Doctoral Conference — Planning, Understanding, and Undertaking Research Projects: Tools and Methods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6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6"/>
              </a:rPr>
              <a:t>://doi.org/10.6084/m9.figshare.26517346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Sahota, N. (2024).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AI In Hospitality: Elevating The Hotel Guest Experience Through Innovation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Forbes.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7"/>
              </a:rPr>
              <a:t>https://www.forbes.com/sites/neilsahota/2024/03/06/ai-in-hospitality-elevating-the-hotel-guest-experience-through-innovation/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Santomauro, D.F  et all (2021) Global Prevalence and Burden of Depressive and Anxiety Disorders in 204 Countries and Territories in 2020 Due to the COVID-19 Pandemic.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Lancet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398(10312), pp.1700–1712.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://doi.org/10.1016/S0140-6736(21)02143-7.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Schmidt, L.A., Brook, C.A., Hassan, R., MacGowan, T.L., Poole, K.L. and Jetha, M.K. (2023).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iGen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or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shyGen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? Generational Differences in Shyness.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Psychological Science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34(6), p.095679762311638-095679762311638.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8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8"/>
              </a:rPr>
              <a:t>://doi.org/10.1177/09567976231163877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Shang, Z. and Pan, Y. (2024). Subdivisions and causes of alienated travel experience.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Annals of Tourism Research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[online] 105, p.103736.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9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9"/>
              </a:rPr>
              <a:t>://doi.org/10.1016/j.annals.2024.103736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Van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Nuenen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T. and Scarles, C. (2021). Advancements in technology and digital media in tourism.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Tourist Studies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21(1), pp.119–132.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Weisman-Pitts, J. (2025).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Consumer Behavior Trends in 2025: A Comprehensive Analysis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Global Banking And Finance Review.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0"/>
              </a:rPr>
              <a:t>https://www.globalbankingandfinance.com/consumer-behavior-trends-in-2025-a-comprehensive-analysis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[Accessed 26 May 2025].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Williams, R. (2023). The technology and the society.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Routledge eBooks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pp.9–22.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1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1"/>
              </a:rPr>
              <a:t>://doi.org/10.4324/9781003391258-3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Organisation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(2022).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and COVID-19: Early evidence of the  pandemic’s impact   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Scientific brief 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2"/>
              </a:rPr>
              <a:t>https://iris.who.int/bitstream/handle/10665/352189/WHO-2019-nCoV-Sci-Brief-Mental-health-2022.1-eng.pdf?sequence=1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[Accessed 26 May 2025].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Yan, Y. and Jia, Y. (2022). A Review on Human Comfort Factors, Measurements, and Improvements in Human–Robot Collaboration.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Sensors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22(19), p.7431.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US" sz="700" u="sng" dirty="0" err="1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3"/>
              </a:rPr>
              <a:t>https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3"/>
              </a:rPr>
              <a:t>://doi.org/10.3390/s22197431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ZOKU (2025). </a:t>
            </a:r>
            <a:r>
              <a:rPr lang="en-US" sz="7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Zoku Amsterdam | Award Winning Loft Apartment Hotel | Central Location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[online] Zoku Amsterdam. Available at: </a:t>
            </a:r>
            <a:r>
              <a:rPr lang="en-US" sz="7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4"/>
              </a:rPr>
              <a:t>https://livezoku.com/amsterdam/</a:t>
            </a:r>
            <a:r>
              <a:rPr lang="en-US" sz="7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7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Calibri" panose="020F0502020204030204" pitchFamily="34" charset="0"/>
              <a:buNone/>
            </a:pPr>
            <a:endParaRPr lang="en-GB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Calibri" panose="020F0502020204030204" pitchFamily="34" charset="0"/>
              <a:buNone/>
            </a:pPr>
            <a:endParaRPr lang="en-GB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Calibri" panose="020F0502020204030204" pitchFamily="34" charset="0"/>
              <a:buNone/>
            </a:pPr>
            <a:endParaRPr lang="en-GB" sz="3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DDEE85-7253-4BFC-E6D3-583123B1BF4E}"/>
              </a:ext>
            </a:extLst>
          </p:cNvPr>
          <p:cNvSpPr txBox="1"/>
          <p:nvPr/>
        </p:nvSpPr>
        <p:spPr>
          <a:xfrm>
            <a:off x="163285" y="46037"/>
            <a:ext cx="4550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63131459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E4B1648-C213-44D3-9464-4287A4D41EE0}">
  <ds:schemaRefs>
    <ds:schemaRef ds:uri="http://schemas.microsoft.com/office/2006/documentManagement/types"/>
    <ds:schemaRef ds:uri="http://schemas.microsoft.com/sharepoint/v3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{67689A2A-5412-48F0-B50D-67680F5D9DAE}tf22581678_win32</Template>
  <TotalTime>223</TotalTime>
  <Words>2466</Words>
  <Application>Microsoft Office PowerPoint</Application>
  <PresentationFormat>Widescreen</PresentationFormat>
  <Paragraphs>126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-apple-system</vt:lpstr>
      <vt:lpstr>Arial</vt:lpstr>
      <vt:lpstr>Calibri</vt:lpstr>
      <vt:lpstr>Calibri Light</vt:lpstr>
      <vt:lpstr>Times New Roman</vt:lpstr>
      <vt:lpstr>RetrospectVTI</vt:lpstr>
      <vt:lpstr>BA International hotel management Contemporary Themes in the Hotel and Hospitality Sector (BMIH6001)</vt:lpstr>
      <vt:lpstr>Introduction</vt:lpstr>
      <vt:lpstr>The Rise of the Introverted Consumer</vt:lpstr>
      <vt:lpstr>Mental Health and Guest Expectations</vt:lpstr>
      <vt:lpstr>Consumer Trends in 2025</vt:lpstr>
      <vt:lpstr>Shifting Expectations and Behaviour</vt:lpstr>
      <vt:lpstr>PEST</vt:lpstr>
      <vt:lpstr>Strategic Recommendations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Melania Kolozsi</dc:creator>
  <cp:lastModifiedBy>   </cp:lastModifiedBy>
  <cp:revision>3</cp:revision>
  <dcterms:created xsi:type="dcterms:W3CDTF">2025-05-28T11:44:57Z</dcterms:created>
  <dcterms:modified xsi:type="dcterms:W3CDTF">2025-06-07T10:31:47Z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